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74" autoAdjust="0"/>
  </p:normalViewPr>
  <p:slideViewPr>
    <p:cSldViewPr snapToGrid="0">
      <p:cViewPr>
        <p:scale>
          <a:sx n="74" d="100"/>
          <a:sy n="74" d="100"/>
        </p:scale>
        <p:origin x="57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0A52C-4638-44D9-9BE8-5D14A0E82A64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403DC-5016-4CA9-A312-34370D4B35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92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403DC-5016-4CA9-A312-34370D4B35E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30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9AC9B-BD15-49E7-BF64-EAFC12C40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E31255-2F8A-49EF-B94C-54C20AE43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2DC517-046E-45A3-8C90-70AF2541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5210-20F5-41DB-B9BD-A46E0AC4A99C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AC85C8-6964-4BE4-B91E-7B17D6D1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F4352C-9D8C-4009-A33E-934558A1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4EA6-8E62-4643-B56F-7F8D1E762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74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1E71A-E5E9-4490-8569-158D9365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5A369E-93AB-49CA-881F-818F8726C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C686DC-1358-4ED3-B52D-D953D205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5210-20F5-41DB-B9BD-A46E0AC4A99C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6C2F68-9BC7-42A7-8237-5A2A66F3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996C9D-5EC3-4EFC-9E22-FBEF1DFC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4EA6-8E62-4643-B56F-7F8D1E762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62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66A988-3728-4B6D-BFFA-FBEA0C918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7A586B-B745-4B2B-AED9-73340B1AC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461904-4536-45CB-B067-312C6944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5210-20F5-41DB-B9BD-A46E0AC4A99C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2C3889-B874-461C-80F2-4ED1E3BC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72E1CA-513E-46C5-AFA7-0671515D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4EA6-8E62-4643-B56F-7F8D1E762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59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21A049-2283-4133-B92A-0AC02340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298A1C-B7D2-46DD-A6C9-3BE4FE52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9AE51C-F681-4D19-8A00-2D015C96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5210-20F5-41DB-B9BD-A46E0AC4A99C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AF09C8-A1A5-4F3D-BA73-67AB1BDC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35DBE7-8395-4879-A3BC-50D2D79A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4EA6-8E62-4643-B56F-7F8D1E762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38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B39A6-394C-4575-B7AC-41E62EE7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114C9E-008B-4896-8F67-016E07C84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3A732D-6D25-4068-B972-43A0DC5A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5210-20F5-41DB-B9BD-A46E0AC4A99C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08E4F0-2FBD-4C6F-9EC3-A2E882AF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99A744-9375-4B11-B8E0-04508B7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4EA6-8E62-4643-B56F-7F8D1E762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85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BD203-8383-42B2-A8DC-52E357EB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1C1865-5BE4-4822-B748-365E72A56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08C097-A4C2-48E7-95FB-C37342FB3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4AAB2B-A5B2-484C-9536-3BFB1145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5210-20F5-41DB-B9BD-A46E0AC4A99C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029E6B-8AD9-48D9-B652-CDD782F2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F00731-637C-428F-B7DC-D3F963CA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4EA6-8E62-4643-B56F-7F8D1E762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89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7E1C2-43C9-438A-8B1A-89BDF49C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3DF082-47CE-4DB7-9062-E57AF16C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EFB3C6-164A-4F96-8227-C9F9303C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409D7C-4422-4137-B58A-8ABA0515B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CFACCE-F3E0-4DAA-9BDB-108FBE35C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BD135E-B312-4863-9638-331886A3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5210-20F5-41DB-B9BD-A46E0AC4A99C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ADDBC6-4D4A-4918-BD76-5AF65452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024D6B-FFFF-49CD-B6DB-8F143260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4EA6-8E62-4643-B56F-7F8D1E762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54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B986B-DB2C-4643-A5AD-A1584F85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ACDD9D-1E6F-41F6-A6AB-91ED49AB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5210-20F5-41DB-B9BD-A46E0AC4A99C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6BB16C-D1A9-43B2-960A-40554734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6EDB98-6FF8-4114-BBB8-9C53A422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4EA6-8E62-4643-B56F-7F8D1E762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03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690A1F-9637-4ACF-9C19-031706E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5210-20F5-41DB-B9BD-A46E0AC4A99C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69CA36-C506-4AC7-BE96-9AA67CCE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1C0797-6FFB-4AD1-9157-A280EFF1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4EA6-8E62-4643-B56F-7F8D1E762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33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7BF64-5FC9-41B7-B126-6625E96B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DB961-A324-490E-B797-FD7BEE61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4F5F83-E703-405A-A806-6605B7553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0CBB67-618D-4127-9E57-95AF7A67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5210-20F5-41DB-B9BD-A46E0AC4A99C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0C11DA-3D19-4F86-A407-327D497C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FFA81E-3A2A-41BF-9E7A-4B6BB31E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4EA6-8E62-4643-B56F-7F8D1E762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64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2B2B8-B616-4167-BDE3-D522742E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CDB66C4-94B3-449B-BE59-5C2418DC4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C2CD4E-0F41-487B-9AA3-DC5AB94B2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87F5A8-43DB-4FF3-BC5C-E9676A5E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85210-20F5-41DB-B9BD-A46E0AC4A99C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831E2C-F81D-4330-9D2A-47F60A87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BA272C-6552-4714-A9E8-B5C655C8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4EA6-8E62-4643-B56F-7F8D1E762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91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1BD178-0D6E-4DE0-B8C5-6F119AD3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B5CB73-37C1-4ED4-ABCF-9B61330DA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FCCEB6-C8D9-4532-ACA8-515FF55CC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85210-20F5-41DB-B9BD-A46E0AC4A99C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823ED7-1591-43B4-9D3D-36D6FEA9E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6F1346-B384-4164-A10E-629ED2392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4EA6-8E62-4643-B56F-7F8D1E7623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72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A25F3-68CF-4326-AF1B-106B2D3A8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Algerian" panose="04020705040A02060702" pitchFamily="82" charset="0"/>
              </a:rPr>
              <a:t>Formation préparation MOS EXCEL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1294C5-3554-4726-91E6-3E3FF7E2D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6811" y="4031092"/>
            <a:ext cx="6178378" cy="1655762"/>
          </a:xfrm>
        </p:spPr>
        <p:txBody>
          <a:bodyPr>
            <a:normAutofit lnSpcReduction="10000"/>
          </a:bodyPr>
          <a:lstStyle/>
          <a:p>
            <a:r>
              <a:rPr lang="fr-FR" dirty="0">
                <a:latin typeface="Arial Black" panose="020B0A04020102020204" pitchFamily="34" charset="0"/>
              </a:rPr>
              <a:t>Mise en forme de tableau et création de graphique</a:t>
            </a:r>
          </a:p>
          <a:p>
            <a:endParaRPr lang="fr-FR" dirty="0"/>
          </a:p>
          <a:p>
            <a:r>
              <a:rPr lang="fr-FR" dirty="0"/>
              <a:t>Formateur: Ntep Jean Kevin Walter SJP2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15371A-4375-4F98-9C3A-1E96853F6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0" b="1334"/>
          <a:stretch/>
        </p:blipFill>
        <p:spPr>
          <a:xfrm>
            <a:off x="753291" y="4031092"/>
            <a:ext cx="1541417" cy="225987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84EC649-8D3D-4778-B642-1398982A1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86" y="3954161"/>
            <a:ext cx="1869990" cy="216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82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393A4-B6B9-4B44-A002-62CAC03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557"/>
            <a:ext cx="10515600" cy="122113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Algerian" panose="04020705040A02060702" pitchFamily="82" charset="0"/>
              </a:rPr>
              <a:t>Créer un graphique</a:t>
            </a:r>
            <a:br>
              <a:rPr lang="fr-FR" dirty="0">
                <a:latin typeface="Algerian" panose="04020705040A02060702" pitchFamily="82" charset="0"/>
              </a:rPr>
            </a:br>
            <a:r>
              <a:rPr lang="fr-FR" u="sng" dirty="0"/>
              <a:t>Insertion d’un graphique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2BF5E5-3A8E-48D9-97B8-475786BF9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89" y="1690688"/>
            <a:ext cx="11074021" cy="18649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133B7A7-C67F-4708-9FC2-EA691CD80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89" y="3555592"/>
            <a:ext cx="5025918" cy="189070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644DDF8-2809-4BC5-9C44-FCEBE87FE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161" y="5712512"/>
            <a:ext cx="597460" cy="59746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2B54891-980E-4A71-8A2E-56B74BF4B33E}"/>
              </a:ext>
            </a:extLst>
          </p:cNvPr>
          <p:cNvSpPr txBox="1"/>
          <p:nvPr/>
        </p:nvSpPr>
        <p:spPr>
          <a:xfrm flipH="1">
            <a:off x="1800784" y="5471008"/>
            <a:ext cx="1866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Sélectionner la plage de cellule demandée (donnée)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2B6018C-901D-4B6C-B0C0-A0E8A0055CB0}"/>
              </a:ext>
            </a:extLst>
          </p:cNvPr>
          <p:cNvCxnSpPr>
            <a:stCxn id="6" idx="2"/>
            <a:endCxn id="7" idx="1"/>
          </p:cNvCxnSpPr>
          <p:nvPr/>
        </p:nvCxnSpPr>
        <p:spPr>
          <a:xfrm flipH="1" flipV="1">
            <a:off x="3667275" y="6071173"/>
            <a:ext cx="2252616" cy="238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D12C6C4-2D79-4A1E-93E4-A764F9C15EE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734029" y="4468606"/>
            <a:ext cx="2225544" cy="1002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6B7D0F3-AF16-4661-BB9C-504F24EE5FA7}"/>
              </a:ext>
            </a:extLst>
          </p:cNvPr>
          <p:cNvSpPr txBox="1"/>
          <p:nvPr/>
        </p:nvSpPr>
        <p:spPr>
          <a:xfrm>
            <a:off x="5999077" y="4375051"/>
            <a:ext cx="28290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Cliquer sur le bouton à l’extrémité du groupe </a:t>
            </a:r>
            <a:r>
              <a:rPr lang="fr-FR" b="1" dirty="0"/>
              <a:t>Graphique </a:t>
            </a:r>
            <a:r>
              <a:rPr lang="fr-FR" dirty="0"/>
              <a:t>de l’onglet </a:t>
            </a:r>
            <a:r>
              <a:rPr lang="fr-FR" b="1" dirty="0"/>
              <a:t>Insertion</a:t>
            </a:r>
            <a:r>
              <a:rPr lang="fr-FR" dirty="0"/>
              <a:t>)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01345E4-E175-46A0-BBB2-F6E145E6328A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890197" y="3429000"/>
            <a:ext cx="523417" cy="946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17F3684F-9FE4-44A8-8C25-A75C26A816F2}"/>
              </a:ext>
            </a:extLst>
          </p:cNvPr>
          <p:cNvSpPr/>
          <p:nvPr/>
        </p:nvSpPr>
        <p:spPr>
          <a:xfrm>
            <a:off x="10765971" y="4872224"/>
            <a:ext cx="587829" cy="590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EAC7E7D-1D32-41E3-A86A-35E0D7AEDAE2}"/>
              </a:ext>
            </a:extLst>
          </p:cNvPr>
          <p:cNvCxnSpPr>
            <a:cxnSpLocks/>
            <a:stCxn id="31" idx="2"/>
            <a:endCxn id="13" idx="3"/>
          </p:cNvCxnSpPr>
          <p:nvPr/>
        </p:nvCxnSpPr>
        <p:spPr>
          <a:xfrm flipH="1" flipV="1">
            <a:off x="8828151" y="4975216"/>
            <a:ext cx="1937820" cy="192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88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F0B7EE2-2EF3-4B44-A2CF-EE5D7615F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93717"/>
            <a:ext cx="6019800" cy="5410200"/>
          </a:xfrm>
          <a:prstGeom prst="rect">
            <a:avLst/>
          </a:prstGeom>
        </p:spPr>
      </p:pic>
      <p:sp>
        <p:nvSpPr>
          <p:cNvPr id="5" name="Légende encadrée 1 2">
            <a:extLst>
              <a:ext uri="{FF2B5EF4-FFF2-40B4-BE49-F238E27FC236}">
                <a16:creationId xmlns:a16="http://schemas.microsoft.com/office/drawing/2014/main" id="{A58F1082-12DD-4736-9092-BDA17486D66B}"/>
              </a:ext>
            </a:extLst>
          </p:cNvPr>
          <p:cNvSpPr/>
          <p:nvPr/>
        </p:nvSpPr>
        <p:spPr>
          <a:xfrm>
            <a:off x="934009" y="1556802"/>
            <a:ext cx="3361700" cy="937416"/>
          </a:xfrm>
          <a:prstGeom prst="borderCallout1">
            <a:avLst>
              <a:gd name="adj1" fmla="val 45561"/>
              <a:gd name="adj2" fmla="val 813"/>
              <a:gd name="adj3" fmla="val 67572"/>
              <a:gd name="adj4" fmla="val -20204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Aller dans l’onglet </a:t>
            </a:r>
            <a:r>
              <a:rPr lang="fr-FR" b="1"/>
              <a:t>tous les graphiques</a:t>
            </a:r>
            <a:endParaRPr lang="fr-FR" b="1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C0F4BFD-4470-48ED-BAD3-B28421473BDC}"/>
              </a:ext>
            </a:extLst>
          </p:cNvPr>
          <p:cNvSpPr/>
          <p:nvPr/>
        </p:nvSpPr>
        <p:spPr>
          <a:xfrm>
            <a:off x="25723" y="1681298"/>
            <a:ext cx="763657" cy="712434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7" name="Légende encadrée 1 4">
            <a:extLst>
              <a:ext uri="{FF2B5EF4-FFF2-40B4-BE49-F238E27FC236}">
                <a16:creationId xmlns:a16="http://schemas.microsoft.com/office/drawing/2014/main" id="{46CD64E9-DE26-42A9-8748-012F07BACF49}"/>
              </a:ext>
            </a:extLst>
          </p:cNvPr>
          <p:cNvSpPr/>
          <p:nvPr/>
        </p:nvSpPr>
        <p:spPr>
          <a:xfrm>
            <a:off x="1321869" y="3429000"/>
            <a:ext cx="3361700" cy="937416"/>
          </a:xfrm>
          <a:prstGeom prst="borderCallout1">
            <a:avLst>
              <a:gd name="adj1" fmla="val 45561"/>
              <a:gd name="adj2" fmla="val 813"/>
              <a:gd name="adj3" fmla="val 67572"/>
              <a:gd name="adj4" fmla="val -20204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Sélectionner le type de graphiques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2B0CA24-A689-4322-BE81-00930EAA8D74}"/>
              </a:ext>
            </a:extLst>
          </p:cNvPr>
          <p:cNvSpPr/>
          <p:nvPr/>
        </p:nvSpPr>
        <p:spPr>
          <a:xfrm>
            <a:off x="294528" y="3725316"/>
            <a:ext cx="763657" cy="712434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A66AF31-58F8-4FEA-99AD-401DD7A00FF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295709" y="1337086"/>
            <a:ext cx="3631187" cy="6884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0C9CBDFF-A696-40CA-A8A4-FECDE082DF41}"/>
              </a:ext>
            </a:extLst>
          </p:cNvPr>
          <p:cNvSpPr/>
          <p:nvPr/>
        </p:nvSpPr>
        <p:spPr>
          <a:xfrm>
            <a:off x="5203995" y="1791422"/>
            <a:ext cx="694758" cy="421257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214B058-D4A3-4752-861B-EE2052FFB844}"/>
              </a:ext>
            </a:extLst>
          </p:cNvPr>
          <p:cNvSpPr txBox="1"/>
          <p:nvPr/>
        </p:nvSpPr>
        <p:spPr>
          <a:xfrm>
            <a:off x="2949262" y="103031"/>
            <a:ext cx="6478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Algerian" panose="04020705040A02060702" pitchFamily="82" charset="0"/>
              </a:rPr>
              <a:t>Créer un graphique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22825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3A12940-538F-48DA-8E85-AF92E6D0FBD9}"/>
              </a:ext>
            </a:extLst>
          </p:cNvPr>
          <p:cNvSpPr txBox="1"/>
          <p:nvPr/>
        </p:nvSpPr>
        <p:spPr>
          <a:xfrm>
            <a:off x="0" y="106111"/>
            <a:ext cx="12054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Algerian" panose="04020705040A02060702" pitchFamily="82" charset="0"/>
              </a:rPr>
              <a:t>Modifier le graphique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9E16DB-64D6-4095-BCBB-812B6AC4C8CF}"/>
              </a:ext>
            </a:extLst>
          </p:cNvPr>
          <p:cNvSpPr txBox="1"/>
          <p:nvPr/>
        </p:nvSpPr>
        <p:spPr>
          <a:xfrm>
            <a:off x="4057355" y="1201783"/>
            <a:ext cx="490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fr-F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Modifier l’étiquette du graphique</a:t>
            </a:r>
            <a:endParaRPr lang="fr-FR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3437D77-708B-43D8-880F-FA0205C11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2" y="2651759"/>
            <a:ext cx="11584966" cy="2024743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026CA9FE-FB8A-475E-B979-1CE75A954DBB}"/>
              </a:ext>
            </a:extLst>
          </p:cNvPr>
          <p:cNvSpPr/>
          <p:nvPr/>
        </p:nvSpPr>
        <p:spPr>
          <a:xfrm>
            <a:off x="4057355" y="1663448"/>
            <a:ext cx="615394" cy="712434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68250F6-785D-443C-96C8-A8D752B76ACE}"/>
              </a:ext>
            </a:extLst>
          </p:cNvPr>
          <p:cNvCxnSpPr>
            <a:cxnSpLocks/>
          </p:cNvCxnSpPr>
          <p:nvPr/>
        </p:nvCxnSpPr>
        <p:spPr>
          <a:xfrm>
            <a:off x="4672749" y="2048387"/>
            <a:ext cx="1109865" cy="746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DC380ED-9B86-4B44-9258-57B8B228FB5C}"/>
              </a:ext>
            </a:extLst>
          </p:cNvPr>
          <p:cNvSpPr/>
          <p:nvPr/>
        </p:nvSpPr>
        <p:spPr>
          <a:xfrm>
            <a:off x="8071769" y="5481645"/>
            <a:ext cx="615394" cy="712434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6158C11-DEB8-46D9-9A95-4353215AD306}"/>
              </a:ext>
            </a:extLst>
          </p:cNvPr>
          <p:cNvCxnSpPr>
            <a:cxnSpLocks/>
          </p:cNvCxnSpPr>
          <p:nvPr/>
        </p:nvCxnSpPr>
        <p:spPr>
          <a:xfrm flipV="1">
            <a:off x="8687163" y="4123505"/>
            <a:ext cx="1698939" cy="1657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61867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EEE02BE-BFD2-4492-8E0E-F3CC2D67BD25}"/>
              </a:ext>
            </a:extLst>
          </p:cNvPr>
          <p:cNvSpPr txBox="1"/>
          <p:nvPr/>
        </p:nvSpPr>
        <p:spPr>
          <a:xfrm>
            <a:off x="1" y="10611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Algerian" panose="04020705040A02060702" pitchFamily="82" charset="0"/>
              </a:rPr>
              <a:t>Modifier le graphique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E837BD-1078-4EC2-BDF9-A44C165B9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07" y="1195361"/>
            <a:ext cx="5136722" cy="30484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CF3C8F-9597-48E8-83CE-BA9E85C06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357" y="4793907"/>
            <a:ext cx="2691472" cy="10002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1332548-5996-4E07-8A58-31FB8DAA8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124" y="4472731"/>
            <a:ext cx="2674492" cy="1467055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5E09E716-AC50-4BEC-9691-5FA75DA778D2}"/>
              </a:ext>
            </a:extLst>
          </p:cNvPr>
          <p:cNvSpPr/>
          <p:nvPr/>
        </p:nvSpPr>
        <p:spPr>
          <a:xfrm>
            <a:off x="546510" y="1556156"/>
            <a:ext cx="622407" cy="736884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E8AC4FB-641E-4E0C-BCF9-14F50D86D09F}"/>
              </a:ext>
            </a:extLst>
          </p:cNvPr>
          <p:cNvCxnSpPr>
            <a:cxnSpLocks/>
          </p:cNvCxnSpPr>
          <p:nvPr/>
        </p:nvCxnSpPr>
        <p:spPr>
          <a:xfrm>
            <a:off x="4887279" y="1682315"/>
            <a:ext cx="4299562" cy="9787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CF32887B-B5A4-44E1-BC1A-2E6F2D050142}"/>
              </a:ext>
            </a:extLst>
          </p:cNvPr>
          <p:cNvSpPr/>
          <p:nvPr/>
        </p:nvSpPr>
        <p:spPr>
          <a:xfrm>
            <a:off x="543207" y="4058237"/>
            <a:ext cx="622407" cy="712434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2623484-A3A3-4EAC-B3CD-8EB5ECCC55C2}"/>
              </a:ext>
            </a:extLst>
          </p:cNvPr>
          <p:cNvCxnSpPr>
            <a:stCxn id="19" idx="0"/>
          </p:cNvCxnSpPr>
          <p:nvPr/>
        </p:nvCxnSpPr>
        <p:spPr>
          <a:xfrm>
            <a:off x="4908767" y="4289728"/>
            <a:ext cx="1140916" cy="1079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A45538C6-85E1-4400-8D76-CF8847544EEA}"/>
              </a:ext>
            </a:extLst>
          </p:cNvPr>
          <p:cNvSpPr/>
          <p:nvPr/>
        </p:nvSpPr>
        <p:spPr>
          <a:xfrm>
            <a:off x="546638" y="2889030"/>
            <a:ext cx="622407" cy="712434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57DD711-852A-4597-968C-3C7ED5A7AEB0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4927998" y="2720812"/>
            <a:ext cx="2109062" cy="365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D6CAF9ED-A989-4B8C-8BD2-2B02E60BCA60}"/>
              </a:ext>
            </a:extLst>
          </p:cNvPr>
          <p:cNvSpPr/>
          <p:nvPr/>
        </p:nvSpPr>
        <p:spPr>
          <a:xfrm>
            <a:off x="7178990" y="3566898"/>
            <a:ext cx="622407" cy="712434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E8452E4-3C18-48E9-AC99-932D09EEECDA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7801397" y="3923115"/>
            <a:ext cx="2779517" cy="11583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B8E150D-743F-4B6F-A671-625C32073159}"/>
              </a:ext>
            </a:extLst>
          </p:cNvPr>
          <p:cNvCxnSpPr>
            <a:stCxn id="14" idx="5"/>
          </p:cNvCxnSpPr>
          <p:nvPr/>
        </p:nvCxnSpPr>
        <p:spPr>
          <a:xfrm>
            <a:off x="7710248" y="4174998"/>
            <a:ext cx="1682822" cy="12722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Légende encadrée 1 24">
            <a:extLst>
              <a:ext uri="{FF2B5EF4-FFF2-40B4-BE49-F238E27FC236}">
                <a16:creationId xmlns:a16="http://schemas.microsoft.com/office/drawing/2014/main" id="{82BD84AD-3DDF-4C1F-8D21-1AFA1DED2CB7}"/>
              </a:ext>
            </a:extLst>
          </p:cNvPr>
          <p:cNvSpPr/>
          <p:nvPr/>
        </p:nvSpPr>
        <p:spPr>
          <a:xfrm>
            <a:off x="1966064" y="1152904"/>
            <a:ext cx="2996154" cy="937416"/>
          </a:xfrm>
          <a:prstGeom prst="borderCallout1">
            <a:avLst>
              <a:gd name="adj1" fmla="val 45561"/>
              <a:gd name="adj2" fmla="val 813"/>
              <a:gd name="adj3" fmla="val 68966"/>
              <a:gd name="adj4" fmla="val -22924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Pour modifier la l’axe des </a:t>
            </a:r>
            <a:r>
              <a:rPr lang="fr-FR" b="1" dirty="0"/>
              <a:t>abscisse</a:t>
            </a:r>
          </a:p>
        </p:txBody>
      </p:sp>
      <p:sp>
        <p:nvSpPr>
          <p:cNvPr id="18" name="Légende encadrée 1 26">
            <a:extLst>
              <a:ext uri="{FF2B5EF4-FFF2-40B4-BE49-F238E27FC236}">
                <a16:creationId xmlns:a16="http://schemas.microsoft.com/office/drawing/2014/main" id="{6E8C0E77-9EF3-4966-95F3-A19CC7EB75AF}"/>
              </a:ext>
            </a:extLst>
          </p:cNvPr>
          <p:cNvSpPr/>
          <p:nvPr/>
        </p:nvSpPr>
        <p:spPr>
          <a:xfrm>
            <a:off x="1931844" y="2617720"/>
            <a:ext cx="2996154" cy="937416"/>
          </a:xfrm>
          <a:prstGeom prst="borderCallout1">
            <a:avLst>
              <a:gd name="adj1" fmla="val 45561"/>
              <a:gd name="adj2" fmla="val 813"/>
              <a:gd name="adj3" fmla="val 67572"/>
              <a:gd name="adj4" fmla="val -20204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Pour modifier les </a:t>
            </a:r>
            <a:r>
              <a:rPr lang="fr-FR" b="1" dirty="0"/>
              <a:t>légendes (série)</a:t>
            </a:r>
          </a:p>
        </p:txBody>
      </p:sp>
      <p:sp>
        <p:nvSpPr>
          <p:cNvPr id="19" name="Légende encadrée 1 30">
            <a:extLst>
              <a:ext uri="{FF2B5EF4-FFF2-40B4-BE49-F238E27FC236}">
                <a16:creationId xmlns:a16="http://schemas.microsoft.com/office/drawing/2014/main" id="{3FBF3DCB-7F04-4E1D-ABA4-2239B8D9F229}"/>
              </a:ext>
            </a:extLst>
          </p:cNvPr>
          <p:cNvSpPr/>
          <p:nvPr/>
        </p:nvSpPr>
        <p:spPr>
          <a:xfrm>
            <a:off x="1912613" y="3821020"/>
            <a:ext cx="2996154" cy="937416"/>
          </a:xfrm>
          <a:prstGeom prst="borderCallout1">
            <a:avLst>
              <a:gd name="adj1" fmla="val 45561"/>
              <a:gd name="adj2" fmla="val 813"/>
              <a:gd name="adj3" fmla="val 67572"/>
              <a:gd name="adj4" fmla="val -20204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Plage de données pour les </a:t>
            </a:r>
            <a:r>
              <a:rPr lang="fr-FR" b="1" dirty="0"/>
              <a:t>abscisses et validez (ok)</a:t>
            </a:r>
          </a:p>
        </p:txBody>
      </p:sp>
      <p:sp>
        <p:nvSpPr>
          <p:cNvPr id="20" name="Légende encadrée 1 33">
            <a:extLst>
              <a:ext uri="{FF2B5EF4-FFF2-40B4-BE49-F238E27FC236}">
                <a16:creationId xmlns:a16="http://schemas.microsoft.com/office/drawing/2014/main" id="{4B446254-C15F-4B6A-BEDF-A6AF8F43F64F}"/>
              </a:ext>
            </a:extLst>
          </p:cNvPr>
          <p:cNvSpPr/>
          <p:nvPr/>
        </p:nvSpPr>
        <p:spPr>
          <a:xfrm>
            <a:off x="1931844" y="5181818"/>
            <a:ext cx="2996154" cy="937416"/>
          </a:xfrm>
          <a:prstGeom prst="borderCallout1">
            <a:avLst>
              <a:gd name="adj1" fmla="val 45561"/>
              <a:gd name="adj2" fmla="val 813"/>
              <a:gd name="adj3" fmla="val 67572"/>
              <a:gd name="adj4" fmla="val -20204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Plage de données pour les </a:t>
            </a:r>
            <a:r>
              <a:rPr lang="fr-FR" b="1" dirty="0"/>
              <a:t>abscisses et le nom de la série puis validez (ok)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30276B2-C7D1-4F6D-BC50-3BF4725081C8}"/>
              </a:ext>
            </a:extLst>
          </p:cNvPr>
          <p:cNvSpPr/>
          <p:nvPr/>
        </p:nvSpPr>
        <p:spPr>
          <a:xfrm>
            <a:off x="552412" y="5454521"/>
            <a:ext cx="622407" cy="712434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5756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B2C4E29-2927-4B88-A553-2CD958615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301" b="31619"/>
          <a:stretch/>
        </p:blipFill>
        <p:spPr>
          <a:xfrm>
            <a:off x="6235449" y="1590330"/>
            <a:ext cx="5883992" cy="468956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141A2C7-6898-417B-8A44-75FF5B0E633A}"/>
              </a:ext>
            </a:extLst>
          </p:cNvPr>
          <p:cNvSpPr txBox="1"/>
          <p:nvPr/>
        </p:nvSpPr>
        <p:spPr>
          <a:xfrm>
            <a:off x="0" y="106111"/>
            <a:ext cx="10895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Algerian" panose="04020705040A02060702" pitchFamily="82" charset="0"/>
              </a:rPr>
              <a:t>Autres modification sur un graphique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45831B4-9694-483C-8EDB-490A89BF6DD5}"/>
              </a:ext>
            </a:extLst>
          </p:cNvPr>
          <p:cNvSpPr txBox="1"/>
          <p:nvPr/>
        </p:nvSpPr>
        <p:spPr>
          <a:xfrm>
            <a:off x="72559" y="1565368"/>
            <a:ext cx="57358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Pour autre modification, il suffit tout simplement dans </a:t>
            </a:r>
            <a:r>
              <a:rPr lang="fr-FR" b="1" dirty="0"/>
              <a:t>l’onglet format </a:t>
            </a:r>
            <a:r>
              <a:rPr lang="fr-FR" dirty="0"/>
              <a:t>de cliquer sur la petite icone en dessous du bouton </a:t>
            </a:r>
            <a:r>
              <a:rPr lang="fr-FR" b="1" dirty="0"/>
              <a:t>taille</a:t>
            </a:r>
            <a:r>
              <a:rPr lang="fr-FR" dirty="0"/>
              <a:t>. Une autre fenêtre s’offrira: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1045CA2-EAC0-404C-91C5-78AAC514E4E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808372" y="2027033"/>
            <a:ext cx="4687910" cy="865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7091E4A-FF3F-4253-BA3E-0AD42EE3DAF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027785" y="3965105"/>
            <a:ext cx="5026063" cy="246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4BE70A4-4788-4B0E-BDC9-AB3D05E9FF5D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935609" y="4288270"/>
            <a:ext cx="6298543" cy="9708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849CD9E-D86D-4D33-A674-45F9A3B7CB1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129566" y="4353059"/>
            <a:ext cx="6478073" cy="17991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2E75061A-3005-4D6B-B86F-6BDDA0AEFC5F}"/>
              </a:ext>
            </a:extLst>
          </p:cNvPr>
          <p:cNvSpPr txBox="1"/>
          <p:nvPr/>
        </p:nvSpPr>
        <p:spPr>
          <a:xfrm>
            <a:off x="1347030" y="5074453"/>
            <a:ext cx="158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Option d’effet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49333D-7AB1-4924-9AC6-58F182767B8C}"/>
              </a:ext>
            </a:extLst>
          </p:cNvPr>
          <p:cNvSpPr txBox="1"/>
          <p:nvPr/>
        </p:nvSpPr>
        <p:spPr>
          <a:xfrm>
            <a:off x="1093747" y="5967499"/>
            <a:ext cx="203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Taille et propriété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983C270-B0D1-4B2B-AD2E-F8DBDA2DC14D}"/>
              </a:ext>
            </a:extLst>
          </p:cNvPr>
          <p:cNvSpPr txBox="1"/>
          <p:nvPr/>
        </p:nvSpPr>
        <p:spPr>
          <a:xfrm>
            <a:off x="1093747" y="3641939"/>
            <a:ext cx="293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Option de Remplissage et ligne</a:t>
            </a:r>
          </a:p>
        </p:txBody>
      </p:sp>
    </p:spTree>
    <p:extLst>
      <p:ext uri="{BB962C8B-B14F-4D97-AF65-F5344CB8AC3E}">
        <p14:creationId xmlns:p14="http://schemas.microsoft.com/office/powerpoint/2010/main" val="312510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5258E-81DB-4550-8D05-A6E3DA5C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Algerian" panose="04020705040A02060702" pitchFamily="82" charset="0"/>
              </a:rPr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DCCC35-1364-4849-A9A8-1358E3F06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36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6A650D-E991-4DE0-BB39-42804D11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Algerian" panose="04020705040A02060702" pitchFamily="82" charset="0"/>
              </a:rPr>
              <a:t>FIN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88D0BC-F73A-4CEF-9BFB-91ABC127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8000" dirty="0">
                <a:latin typeface="Algerian" panose="04020705040A02060702" pitchFamily="82" charset="0"/>
              </a:rPr>
              <a:t>MERCI POUR VOTRE ATTENTION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2BA3BF-EDE1-4EAA-A502-612FC52592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0" b="1334"/>
          <a:stretch/>
        </p:blipFill>
        <p:spPr>
          <a:xfrm>
            <a:off x="753291" y="4031092"/>
            <a:ext cx="1541417" cy="22598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A3D15D2-732E-4E44-AF3C-A82B102CE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286" y="3954161"/>
            <a:ext cx="1869990" cy="21624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A639AF-30AF-41FB-8F6C-3D518255B57C}"/>
              </a:ext>
            </a:extLst>
          </p:cNvPr>
          <p:cNvSpPr/>
          <p:nvPr/>
        </p:nvSpPr>
        <p:spPr>
          <a:xfrm>
            <a:off x="3932694" y="5921634"/>
            <a:ext cx="3937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Formateur: Ntep Jean Kevin Walter SJP2</a:t>
            </a:r>
          </a:p>
        </p:txBody>
      </p:sp>
    </p:spTree>
    <p:extLst>
      <p:ext uri="{BB962C8B-B14F-4D97-AF65-F5344CB8AC3E}">
        <p14:creationId xmlns:p14="http://schemas.microsoft.com/office/powerpoint/2010/main" val="351556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70600-7848-4369-84B9-89728F77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lgerian" panose="04020705040A02060702" pitchFamily="82" charset="0"/>
              </a:rPr>
              <a:t>PRESENTATION D’UN TABLEAU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626799-90E6-42F9-8BF2-51C518957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55" y="1690688"/>
            <a:ext cx="7760818" cy="3928464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D7F3B7F-C6C5-432A-B653-4A289F22D9F1}"/>
              </a:ext>
            </a:extLst>
          </p:cNvPr>
          <p:cNvCxnSpPr/>
          <p:nvPr/>
        </p:nvCxnSpPr>
        <p:spPr>
          <a:xfrm flipV="1">
            <a:off x="1915297" y="1816443"/>
            <a:ext cx="3558746" cy="889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AE3DDB6-639F-4719-93DC-CD0FD8EA0DCA}"/>
              </a:ext>
            </a:extLst>
          </p:cNvPr>
          <p:cNvCxnSpPr/>
          <p:nvPr/>
        </p:nvCxnSpPr>
        <p:spPr>
          <a:xfrm flipV="1">
            <a:off x="1952368" y="1878227"/>
            <a:ext cx="6746789" cy="840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E1383BF-A4E7-4A36-899E-69C1EE5F65C0}"/>
              </a:ext>
            </a:extLst>
          </p:cNvPr>
          <p:cNvCxnSpPr/>
          <p:nvPr/>
        </p:nvCxnSpPr>
        <p:spPr>
          <a:xfrm>
            <a:off x="2199503" y="4031693"/>
            <a:ext cx="10503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9BCB363-6B34-4850-B34C-9D2B24ECF739}"/>
              </a:ext>
            </a:extLst>
          </p:cNvPr>
          <p:cNvCxnSpPr/>
          <p:nvPr/>
        </p:nvCxnSpPr>
        <p:spPr>
          <a:xfrm>
            <a:off x="2199503" y="4053016"/>
            <a:ext cx="932052" cy="605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F6290F7-3D92-4242-9A52-A319DEB8F32B}"/>
              </a:ext>
            </a:extLst>
          </p:cNvPr>
          <p:cNvCxnSpPr/>
          <p:nvPr/>
        </p:nvCxnSpPr>
        <p:spPr>
          <a:xfrm flipV="1">
            <a:off x="6227805" y="4460789"/>
            <a:ext cx="2298357" cy="1779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BB48D5EB-8293-43A4-A77F-F2FE599EB1C5}"/>
              </a:ext>
            </a:extLst>
          </p:cNvPr>
          <p:cNvSpPr/>
          <p:nvPr/>
        </p:nvSpPr>
        <p:spPr>
          <a:xfrm>
            <a:off x="1602847" y="2303494"/>
            <a:ext cx="587829" cy="590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B33455C-60CC-4991-8228-321F07EB0F1A}"/>
              </a:ext>
            </a:extLst>
          </p:cNvPr>
          <p:cNvSpPr/>
          <p:nvPr/>
        </p:nvSpPr>
        <p:spPr>
          <a:xfrm>
            <a:off x="1690963" y="3654920"/>
            <a:ext cx="587829" cy="590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C4D59D1-480F-4732-A1BB-80F29DC23499}"/>
              </a:ext>
            </a:extLst>
          </p:cNvPr>
          <p:cNvSpPr/>
          <p:nvPr/>
        </p:nvSpPr>
        <p:spPr>
          <a:xfrm>
            <a:off x="5802085" y="5985149"/>
            <a:ext cx="587829" cy="590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AF9D0F7-BAE0-4158-9F31-9331C572D3C5}"/>
              </a:ext>
            </a:extLst>
          </p:cNvPr>
          <p:cNvSpPr/>
          <p:nvPr/>
        </p:nvSpPr>
        <p:spPr>
          <a:xfrm>
            <a:off x="701687" y="4355756"/>
            <a:ext cx="587829" cy="590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A2DB159-3542-45DF-B975-F95A49EFFD93}"/>
              </a:ext>
            </a:extLst>
          </p:cNvPr>
          <p:cNvSpPr/>
          <p:nvPr/>
        </p:nvSpPr>
        <p:spPr>
          <a:xfrm>
            <a:off x="701686" y="5062875"/>
            <a:ext cx="587829" cy="590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66A7A8E-71BB-4866-A5CA-D5F6A88F3FD8}"/>
              </a:ext>
            </a:extLst>
          </p:cNvPr>
          <p:cNvSpPr/>
          <p:nvPr/>
        </p:nvSpPr>
        <p:spPr>
          <a:xfrm>
            <a:off x="696389" y="5769994"/>
            <a:ext cx="587829" cy="590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3FC9C89-9A94-4C47-8C9E-4769B6D153AB}"/>
              </a:ext>
            </a:extLst>
          </p:cNvPr>
          <p:cNvSpPr txBox="1"/>
          <p:nvPr/>
        </p:nvSpPr>
        <p:spPr>
          <a:xfrm>
            <a:off x="1321639" y="4473831"/>
            <a:ext cx="9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Colone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39D91F6-6EE5-4139-9001-E9025FB4EF8D}"/>
              </a:ext>
            </a:extLst>
          </p:cNvPr>
          <p:cNvSpPr txBox="1"/>
          <p:nvPr/>
        </p:nvSpPr>
        <p:spPr>
          <a:xfrm>
            <a:off x="1408670" y="5181528"/>
            <a:ext cx="78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Ligne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C358965-7EC2-4EB2-A457-9430F3D9AD88}"/>
              </a:ext>
            </a:extLst>
          </p:cNvPr>
          <p:cNvSpPr txBox="1"/>
          <p:nvPr/>
        </p:nvSpPr>
        <p:spPr>
          <a:xfrm>
            <a:off x="1408670" y="5902269"/>
            <a:ext cx="124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Cellule B11</a:t>
            </a:r>
          </a:p>
        </p:txBody>
      </p:sp>
    </p:spTree>
    <p:extLst>
      <p:ext uri="{BB962C8B-B14F-4D97-AF65-F5344CB8AC3E}">
        <p14:creationId xmlns:p14="http://schemas.microsoft.com/office/powerpoint/2010/main" val="85444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9CC8F-C0E5-4DA7-AB94-8FE69EB8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lgerian" panose="04020705040A02060702" pitchFamily="82" charset="0"/>
              </a:rPr>
              <a:t>MISE EN FORME DES TABLEAUX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297D3B-F0A7-472A-A9D6-5F19D9ABB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4" y="1690688"/>
            <a:ext cx="9709967" cy="4066567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3DF0DDE7-91F3-4535-A965-CAB1B62C1639}"/>
              </a:ext>
            </a:extLst>
          </p:cNvPr>
          <p:cNvSpPr/>
          <p:nvPr/>
        </p:nvSpPr>
        <p:spPr>
          <a:xfrm>
            <a:off x="10635636" y="1690688"/>
            <a:ext cx="587829" cy="590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AFA358-DD7C-4408-B727-E120C57A44CE}"/>
              </a:ext>
            </a:extLst>
          </p:cNvPr>
          <p:cNvSpPr txBox="1"/>
          <p:nvPr/>
        </p:nvSpPr>
        <p:spPr>
          <a:xfrm>
            <a:off x="10836876" y="2582562"/>
            <a:ext cx="135512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Sélectionner</a:t>
            </a:r>
          </a:p>
          <a:p>
            <a:r>
              <a:rPr lang="fr-FR" dirty="0"/>
              <a:t>Le tableau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E1C491B-AF34-47D9-839C-BCBA3D518FF1}"/>
              </a:ext>
            </a:extLst>
          </p:cNvPr>
          <p:cNvSpPr/>
          <p:nvPr/>
        </p:nvSpPr>
        <p:spPr>
          <a:xfrm>
            <a:off x="0" y="1027906"/>
            <a:ext cx="587829" cy="590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6D51FE9-0F31-4250-87E4-08ED526A0CC2}"/>
              </a:ext>
            </a:extLst>
          </p:cNvPr>
          <p:cNvCxnSpPr/>
          <p:nvPr/>
        </p:nvCxnSpPr>
        <p:spPr>
          <a:xfrm>
            <a:off x="345989" y="1396314"/>
            <a:ext cx="1309816" cy="420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6093485-BDC7-4FDD-95A5-EE01CE7793BE}"/>
              </a:ext>
            </a:extLst>
          </p:cNvPr>
          <p:cNvSpPr/>
          <p:nvPr/>
        </p:nvSpPr>
        <p:spPr>
          <a:xfrm>
            <a:off x="11059885" y="4061560"/>
            <a:ext cx="587829" cy="590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9D68CA0-0BB2-4FFD-97A1-3E4C9DBA7161}"/>
              </a:ext>
            </a:extLst>
          </p:cNvPr>
          <p:cNvCxnSpPr/>
          <p:nvPr/>
        </p:nvCxnSpPr>
        <p:spPr>
          <a:xfrm flipH="1" flipV="1">
            <a:off x="8748584" y="2280863"/>
            <a:ext cx="2605215" cy="1957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EAB653C1-45A5-44E9-A3D1-E32AD314F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67" y="2905727"/>
            <a:ext cx="2994890" cy="3321713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EA604277-6D2E-4A48-85BE-529A682DF13A}"/>
              </a:ext>
            </a:extLst>
          </p:cNvPr>
          <p:cNvSpPr/>
          <p:nvPr/>
        </p:nvSpPr>
        <p:spPr>
          <a:xfrm>
            <a:off x="11059885" y="5459274"/>
            <a:ext cx="587829" cy="590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307F139-59B3-4948-B897-AB1640D58A26}"/>
              </a:ext>
            </a:extLst>
          </p:cNvPr>
          <p:cNvCxnSpPr/>
          <p:nvPr/>
        </p:nvCxnSpPr>
        <p:spPr>
          <a:xfrm flipH="1" flipV="1">
            <a:off x="7929512" y="4651735"/>
            <a:ext cx="3293953" cy="1007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965DE3D-92D2-42A7-8358-5C2C813B276D}"/>
              </a:ext>
            </a:extLst>
          </p:cNvPr>
          <p:cNvCxnSpPr>
            <a:endCxn id="6" idx="0"/>
          </p:cNvCxnSpPr>
          <p:nvPr/>
        </p:nvCxnSpPr>
        <p:spPr>
          <a:xfrm>
            <a:off x="11059885" y="2100649"/>
            <a:ext cx="454553" cy="481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5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2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781AF-81A9-402B-BBC9-B5E63635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Algerian" panose="04020705040A02060702" pitchFamily="82" charset="0"/>
              </a:rPr>
              <a:t>MODIFIER LES PARAMETRES D’UN TABLEAU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751A9C-DFD8-48B2-8B52-BB40A90B4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13" y="2677877"/>
            <a:ext cx="10006149" cy="175129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B4879F3-0CB0-4E4C-904C-C417C0E2C277}"/>
              </a:ext>
            </a:extLst>
          </p:cNvPr>
          <p:cNvSpPr txBox="1"/>
          <p:nvPr/>
        </p:nvSpPr>
        <p:spPr>
          <a:xfrm>
            <a:off x="593124" y="2150076"/>
            <a:ext cx="426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Nommer un tableau après l’avoir créer :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B75C0DC-9952-4DF6-97AC-DCD5F3EFCA11}"/>
              </a:ext>
            </a:extLst>
          </p:cNvPr>
          <p:cNvSpPr/>
          <p:nvPr/>
        </p:nvSpPr>
        <p:spPr>
          <a:xfrm>
            <a:off x="9959546" y="4587638"/>
            <a:ext cx="587829" cy="590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159DE7-3D46-4B54-BA8A-52ED47229C45}"/>
              </a:ext>
            </a:extLst>
          </p:cNvPr>
          <p:cNvSpPr txBox="1"/>
          <p:nvPr/>
        </p:nvSpPr>
        <p:spPr>
          <a:xfrm>
            <a:off x="9477632" y="5301049"/>
            <a:ext cx="18761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Sélectionner le tableau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696F01A-59FA-4F09-AEB4-90EA8B8810AD}"/>
              </a:ext>
            </a:extLst>
          </p:cNvPr>
          <p:cNvCxnSpPr/>
          <p:nvPr/>
        </p:nvCxnSpPr>
        <p:spPr>
          <a:xfrm>
            <a:off x="10453816" y="4856538"/>
            <a:ext cx="0" cy="5436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01F225FE-75A9-45CA-88D2-08A7330CFED0}"/>
              </a:ext>
            </a:extLst>
          </p:cNvPr>
          <p:cNvSpPr/>
          <p:nvPr/>
        </p:nvSpPr>
        <p:spPr>
          <a:xfrm>
            <a:off x="8547344" y="1815417"/>
            <a:ext cx="587829" cy="590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F5C8905-75B8-4F6C-9623-A1B25F294C6F}"/>
              </a:ext>
            </a:extLst>
          </p:cNvPr>
          <p:cNvCxnSpPr>
            <a:stCxn id="11" idx="3"/>
          </p:cNvCxnSpPr>
          <p:nvPr/>
        </p:nvCxnSpPr>
        <p:spPr>
          <a:xfrm flipH="1">
            <a:off x="6783859" y="2319163"/>
            <a:ext cx="1849571" cy="510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FAC01F1B-BED5-4D46-A943-1E5527F6AA21}"/>
              </a:ext>
            </a:extLst>
          </p:cNvPr>
          <p:cNvSpPr/>
          <p:nvPr/>
        </p:nvSpPr>
        <p:spPr>
          <a:xfrm>
            <a:off x="831315" y="4338593"/>
            <a:ext cx="587829" cy="590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D6BDBB6-24EF-4484-9336-EBDEEFAD2EA0}"/>
              </a:ext>
            </a:extLst>
          </p:cNvPr>
          <p:cNvCxnSpPr/>
          <p:nvPr/>
        </p:nvCxnSpPr>
        <p:spPr>
          <a:xfrm flipV="1">
            <a:off x="1243207" y="3553523"/>
            <a:ext cx="1302285" cy="1034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00627B9-509A-47D6-AACF-93C54B080E85}"/>
              </a:ext>
            </a:extLst>
          </p:cNvPr>
          <p:cNvSpPr/>
          <p:nvPr/>
        </p:nvSpPr>
        <p:spPr>
          <a:xfrm>
            <a:off x="3159798" y="4587637"/>
            <a:ext cx="587829" cy="590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BB19923-0033-49CD-A5A6-25718206F442}"/>
              </a:ext>
            </a:extLst>
          </p:cNvPr>
          <p:cNvSpPr txBox="1"/>
          <p:nvPr/>
        </p:nvSpPr>
        <p:spPr>
          <a:xfrm>
            <a:off x="4028303" y="5301049"/>
            <a:ext cx="21624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Entrez le nom du tableau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24A09D8-BCB3-4895-A2A9-EF019AC4E7A1}"/>
              </a:ext>
            </a:extLst>
          </p:cNvPr>
          <p:cNvCxnSpPr>
            <a:stCxn id="17" idx="5"/>
          </p:cNvCxnSpPr>
          <p:nvPr/>
        </p:nvCxnSpPr>
        <p:spPr>
          <a:xfrm>
            <a:off x="3661541" y="5091383"/>
            <a:ext cx="539756" cy="209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74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11" grpId="0" animBg="1"/>
      <p:bldP spid="14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B7F93-5E7E-4E83-B345-35C67546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>
                <a:latin typeface="Algerian" panose="04020705040A02060702" pitchFamily="82" charset="0"/>
              </a:rPr>
              <a:t>MODIFIER LES PARAMETRES D’UN TABLEAU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ABF431-EC60-4F60-83A8-E303D215F289}"/>
              </a:ext>
            </a:extLst>
          </p:cNvPr>
          <p:cNvSpPr txBox="1"/>
          <p:nvPr/>
        </p:nvSpPr>
        <p:spPr>
          <a:xfrm>
            <a:off x="939114" y="2125362"/>
            <a:ext cx="3492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Modifier le format d’un tableau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ACF9691-D618-4778-B2EC-84B65C575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052" y="2785010"/>
            <a:ext cx="10183667" cy="1751292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3CAD3417-1EF2-47B9-B633-95133A31DA9D}"/>
              </a:ext>
            </a:extLst>
          </p:cNvPr>
          <p:cNvSpPr/>
          <p:nvPr/>
        </p:nvSpPr>
        <p:spPr>
          <a:xfrm>
            <a:off x="351285" y="3660656"/>
            <a:ext cx="587829" cy="590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49975E2-FDF5-4604-8F65-15D332EE9A66}"/>
              </a:ext>
            </a:extLst>
          </p:cNvPr>
          <p:cNvSpPr txBox="1"/>
          <p:nvPr/>
        </p:nvSpPr>
        <p:spPr>
          <a:xfrm>
            <a:off x="543697" y="4720281"/>
            <a:ext cx="15322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Sélectionner un tableau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420189A-A23D-4A61-8C72-F92FB9B4347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645200" y="4250831"/>
            <a:ext cx="664616" cy="469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7F5F799E-D60C-44EB-889B-A7EAFB7D6F72}"/>
              </a:ext>
            </a:extLst>
          </p:cNvPr>
          <p:cNvSpPr/>
          <p:nvPr/>
        </p:nvSpPr>
        <p:spPr>
          <a:xfrm>
            <a:off x="8353168" y="1317850"/>
            <a:ext cx="587829" cy="590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9D17EF8-34B0-48CF-846D-75283423DFD9}"/>
              </a:ext>
            </a:extLst>
          </p:cNvPr>
          <p:cNvCxnSpPr>
            <a:stCxn id="13" idx="4"/>
          </p:cNvCxnSpPr>
          <p:nvPr/>
        </p:nvCxnSpPr>
        <p:spPr>
          <a:xfrm flipH="1">
            <a:off x="6951885" y="1908025"/>
            <a:ext cx="1695198" cy="1020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96C06CA6-4291-4DC0-A6B9-E2FF177E5897}"/>
              </a:ext>
            </a:extLst>
          </p:cNvPr>
          <p:cNvSpPr/>
          <p:nvPr/>
        </p:nvSpPr>
        <p:spPr>
          <a:xfrm rot="16200000">
            <a:off x="7983673" y="3260386"/>
            <a:ext cx="622807" cy="268638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33D0C79-9E99-4B1C-A149-E943E9FA2A85}"/>
              </a:ext>
            </a:extLst>
          </p:cNvPr>
          <p:cNvSpPr/>
          <p:nvPr/>
        </p:nvSpPr>
        <p:spPr>
          <a:xfrm>
            <a:off x="8001161" y="4945101"/>
            <a:ext cx="587829" cy="590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F3BBB72-AACA-487C-B658-244E381B9819}"/>
              </a:ext>
            </a:extLst>
          </p:cNvPr>
          <p:cNvSpPr/>
          <p:nvPr/>
        </p:nvSpPr>
        <p:spPr>
          <a:xfrm>
            <a:off x="4190840" y="5118199"/>
            <a:ext cx="587829" cy="590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165571-8280-467F-AB5F-D85D94726BDA}"/>
              </a:ext>
            </a:extLst>
          </p:cNvPr>
          <p:cNvSpPr txBox="1"/>
          <p:nvPr/>
        </p:nvSpPr>
        <p:spPr>
          <a:xfrm>
            <a:off x="5103341" y="5043445"/>
            <a:ext cx="219950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Dans le groupe de commande « options de style de tableau», cochez les options souhaitées 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A5B917B-D3BF-4486-98DE-A7642FBA18C4}"/>
              </a:ext>
            </a:extLst>
          </p:cNvPr>
          <p:cNvCxnSpPr>
            <a:stCxn id="21" idx="6"/>
            <a:endCxn id="22" idx="1"/>
          </p:cNvCxnSpPr>
          <p:nvPr/>
        </p:nvCxnSpPr>
        <p:spPr>
          <a:xfrm>
            <a:off x="4778669" y="5413287"/>
            <a:ext cx="324672" cy="3688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3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03A1C-C940-4F63-AF09-B79CC0C4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Algerian" panose="04020705040A02060702" pitchFamily="82" charset="0"/>
              </a:rPr>
              <a:t>MODIFIER LES PARAMETRES D’UN TABLEAU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BD622B-3321-4785-B3C5-69BF5DB2A54D}"/>
              </a:ext>
            </a:extLst>
          </p:cNvPr>
          <p:cNvSpPr txBox="1"/>
          <p:nvPr/>
        </p:nvSpPr>
        <p:spPr>
          <a:xfrm>
            <a:off x="704334" y="1841157"/>
            <a:ext cx="315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Modifier un style de tableau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BCC58D-E738-43E4-8F12-315308993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98" y="2553354"/>
            <a:ext cx="10183667" cy="17512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4F49FA4-B329-4D09-BC71-BEDCA903D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70" y="3834605"/>
            <a:ext cx="597460" cy="59746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7B85D4A-8AA3-4E5C-9312-761AC4FD136E}"/>
              </a:ext>
            </a:extLst>
          </p:cNvPr>
          <p:cNvSpPr txBox="1"/>
          <p:nvPr/>
        </p:nvSpPr>
        <p:spPr>
          <a:xfrm>
            <a:off x="321276" y="5004486"/>
            <a:ext cx="18040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Sélectionner un tableau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169A527-8295-4D2C-A78F-0EBCE501332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38200" y="4432065"/>
            <a:ext cx="385119" cy="5724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C57F9FFC-F389-4F5B-85C7-2762A8A41B0D}"/>
              </a:ext>
            </a:extLst>
          </p:cNvPr>
          <p:cNvSpPr/>
          <p:nvPr/>
        </p:nvSpPr>
        <p:spPr>
          <a:xfrm>
            <a:off x="8042779" y="1620314"/>
            <a:ext cx="587829" cy="590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9ACBFFF-C11E-43A4-BF97-C3CBB9EAFDA5}"/>
              </a:ext>
            </a:extLst>
          </p:cNvPr>
          <p:cNvCxnSpPr>
            <a:stCxn id="11" idx="2"/>
          </p:cNvCxnSpPr>
          <p:nvPr/>
        </p:nvCxnSpPr>
        <p:spPr>
          <a:xfrm flipH="1">
            <a:off x="6808573" y="1915402"/>
            <a:ext cx="1234206" cy="766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Accolade ouvrante 13">
            <a:extLst>
              <a:ext uri="{FF2B5EF4-FFF2-40B4-BE49-F238E27FC236}">
                <a16:creationId xmlns:a16="http://schemas.microsoft.com/office/drawing/2014/main" id="{179569E6-C680-4269-8AEB-6B7F96ACB260}"/>
              </a:ext>
            </a:extLst>
          </p:cNvPr>
          <p:cNvSpPr/>
          <p:nvPr/>
        </p:nvSpPr>
        <p:spPr>
          <a:xfrm rot="16200000">
            <a:off x="10209129" y="3613854"/>
            <a:ext cx="622807" cy="17526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BA31581-49ED-41E6-B2F6-461E65DAD670}"/>
              </a:ext>
            </a:extLst>
          </p:cNvPr>
          <p:cNvSpPr/>
          <p:nvPr/>
        </p:nvSpPr>
        <p:spPr>
          <a:xfrm>
            <a:off x="10226617" y="4801559"/>
            <a:ext cx="587829" cy="590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77ACA61-43D5-48B7-942C-B675A20BE12C}"/>
              </a:ext>
            </a:extLst>
          </p:cNvPr>
          <p:cNvSpPr/>
          <p:nvPr/>
        </p:nvSpPr>
        <p:spPr>
          <a:xfrm>
            <a:off x="4190840" y="5118199"/>
            <a:ext cx="587829" cy="5901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0" name="Légende encadrée 1 4">
            <a:extLst>
              <a:ext uri="{FF2B5EF4-FFF2-40B4-BE49-F238E27FC236}">
                <a16:creationId xmlns:a16="http://schemas.microsoft.com/office/drawing/2014/main" id="{2D8FF15A-7369-4F53-AFD8-B7179F852123}"/>
              </a:ext>
            </a:extLst>
          </p:cNvPr>
          <p:cNvSpPr/>
          <p:nvPr/>
        </p:nvSpPr>
        <p:spPr>
          <a:xfrm>
            <a:off x="5033993" y="4432065"/>
            <a:ext cx="1593017" cy="1656866"/>
          </a:xfrm>
          <a:prstGeom prst="borderCallout1">
            <a:avLst>
              <a:gd name="adj1" fmla="val 27446"/>
              <a:gd name="adj2" fmla="val -4239"/>
              <a:gd name="adj3" fmla="val 67572"/>
              <a:gd name="adj4" fmla="val -20204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Dans le groupe style de tableau, sélectionnez le style demandé</a:t>
            </a:r>
          </a:p>
        </p:txBody>
      </p:sp>
    </p:spTree>
    <p:extLst>
      <p:ext uri="{BB962C8B-B14F-4D97-AF65-F5344CB8AC3E}">
        <p14:creationId xmlns:p14="http://schemas.microsoft.com/office/powerpoint/2010/main" val="97337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1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CD133-82C8-475B-984B-C9C15819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>
                <a:latin typeface="Algerian" panose="04020705040A02060702" pitchFamily="82" charset="0"/>
              </a:rPr>
              <a:t>EXERCICES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0032DB-3346-4074-A5DE-4AE0D918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2678"/>
          </a:xfrm>
        </p:spPr>
        <p:txBody>
          <a:bodyPr/>
          <a:lstStyle/>
          <a:p>
            <a:pPr algn="ctr"/>
            <a:r>
              <a:rPr lang="fr-FR" dirty="0"/>
              <a:t>Sur la feuille de travail ‘’commandes’’, formatez le tableau de manière a ce qu’une ligne sur deux soit ombragée,</a:t>
            </a:r>
          </a:p>
          <a:p>
            <a:pPr algn="ctr"/>
            <a:r>
              <a:rPr lang="fr-FR" dirty="0"/>
              <a:t>Utilisez une technique qui met automatiquement à jour le formatage si vous insérez une nouvelle ligne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516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6E2EF28-0D6E-40AC-97D9-EDD2336F9EAF}"/>
              </a:ext>
            </a:extLst>
          </p:cNvPr>
          <p:cNvSpPr txBox="1"/>
          <p:nvPr/>
        </p:nvSpPr>
        <p:spPr>
          <a:xfrm>
            <a:off x="407773" y="106111"/>
            <a:ext cx="11454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Algerian" panose="04020705040A02060702" pitchFamily="82" charset="0"/>
              </a:rPr>
              <a:t>Appliquer la mise en forme conditionnelle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E093A79-ECD1-4E4F-A25E-31577B5090C4}"/>
              </a:ext>
            </a:extLst>
          </p:cNvPr>
          <p:cNvSpPr/>
          <p:nvPr/>
        </p:nvSpPr>
        <p:spPr>
          <a:xfrm>
            <a:off x="623443" y="1802099"/>
            <a:ext cx="5172891" cy="1267097"/>
          </a:xfrm>
          <a:prstGeom prst="wedgeRect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+mj-lt"/>
              </a:rPr>
              <a:t>Il s’agit ici, pour une référence ou une plage de données, de mettre des conditions de surbrillances ou des jeux d’icônes en posant un certain nombre de condition.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AA0A0E-1415-4225-BB7E-5F5E6545AA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/>
          <a:stretch/>
        </p:blipFill>
        <p:spPr>
          <a:xfrm>
            <a:off x="5999915" y="1750743"/>
            <a:ext cx="6034991" cy="1504501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3B2C7313-9DC4-4120-ABDB-142BB23FAEDA}"/>
              </a:ext>
            </a:extLst>
          </p:cNvPr>
          <p:cNvSpPr/>
          <p:nvPr/>
        </p:nvSpPr>
        <p:spPr>
          <a:xfrm>
            <a:off x="8646732" y="1577807"/>
            <a:ext cx="698344" cy="712434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F8BE15B-0463-47E0-8A5A-94AE1A963D80}"/>
              </a:ext>
            </a:extLst>
          </p:cNvPr>
          <p:cNvCxnSpPr/>
          <p:nvPr/>
        </p:nvCxnSpPr>
        <p:spPr>
          <a:xfrm>
            <a:off x="9290283" y="2132776"/>
            <a:ext cx="742244" cy="5278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45333C82-A713-49BB-9D68-715613D05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028" y="3330216"/>
            <a:ext cx="2905125" cy="28575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E5A8392-7CDC-4BCA-9D84-4FF27735C5D3}"/>
              </a:ext>
            </a:extLst>
          </p:cNvPr>
          <p:cNvCxnSpPr/>
          <p:nvPr/>
        </p:nvCxnSpPr>
        <p:spPr>
          <a:xfrm flipH="1">
            <a:off x="9661405" y="4651713"/>
            <a:ext cx="1617070" cy="9707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3083B2EE-99B6-410A-ADCD-06805AAD30D9}"/>
              </a:ext>
            </a:extLst>
          </p:cNvPr>
          <p:cNvSpPr/>
          <p:nvPr/>
        </p:nvSpPr>
        <p:spPr>
          <a:xfrm>
            <a:off x="11164143" y="4024065"/>
            <a:ext cx="698344" cy="712434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2" name="Légende encadrée 1 13">
            <a:extLst>
              <a:ext uri="{FF2B5EF4-FFF2-40B4-BE49-F238E27FC236}">
                <a16:creationId xmlns:a16="http://schemas.microsoft.com/office/drawing/2014/main" id="{FF72539D-2871-4594-95AE-CF18B4E3A20A}"/>
              </a:ext>
            </a:extLst>
          </p:cNvPr>
          <p:cNvSpPr/>
          <p:nvPr/>
        </p:nvSpPr>
        <p:spPr>
          <a:xfrm>
            <a:off x="1348230" y="3636900"/>
            <a:ext cx="2089408" cy="1147492"/>
          </a:xfrm>
          <a:prstGeom prst="borderCallout1">
            <a:avLst>
              <a:gd name="adj1" fmla="val 27446"/>
              <a:gd name="adj2" fmla="val -4239"/>
              <a:gd name="adj3" fmla="val 67572"/>
              <a:gd name="adj4" fmla="val -20204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Sélectionner la plage de cellule et allez dans l’onglet accueil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6458D54-45A3-4662-A65A-33F9A24A9933}"/>
              </a:ext>
            </a:extLst>
          </p:cNvPr>
          <p:cNvSpPr/>
          <p:nvPr/>
        </p:nvSpPr>
        <p:spPr>
          <a:xfrm>
            <a:off x="200319" y="4173320"/>
            <a:ext cx="763657" cy="712434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67505BB-F12C-4B76-AA81-820B565D9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926" y="3387484"/>
            <a:ext cx="4373978" cy="2840831"/>
          </a:xfrm>
          <a:prstGeom prst="rect">
            <a:avLst/>
          </a:prstGeom>
        </p:spPr>
      </p:pic>
      <p:sp>
        <p:nvSpPr>
          <p:cNvPr id="15" name="Légende encadrée 1 19">
            <a:extLst>
              <a:ext uri="{FF2B5EF4-FFF2-40B4-BE49-F238E27FC236}">
                <a16:creationId xmlns:a16="http://schemas.microsoft.com/office/drawing/2014/main" id="{024C4A56-FFB1-4D7C-B356-6EECB222E562}"/>
              </a:ext>
            </a:extLst>
          </p:cNvPr>
          <p:cNvSpPr/>
          <p:nvPr/>
        </p:nvSpPr>
        <p:spPr>
          <a:xfrm>
            <a:off x="1256125" y="5052579"/>
            <a:ext cx="2089408" cy="1147492"/>
          </a:xfrm>
          <a:prstGeom prst="borderCallout1">
            <a:avLst>
              <a:gd name="adj1" fmla="val 27446"/>
              <a:gd name="adj2" fmla="val -4239"/>
              <a:gd name="adj3" fmla="val 67572"/>
              <a:gd name="adj4" fmla="val -20204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Remplissez les règles et validez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0925F84-9618-483E-9B65-77BF847295D6}"/>
              </a:ext>
            </a:extLst>
          </p:cNvPr>
          <p:cNvSpPr/>
          <p:nvPr/>
        </p:nvSpPr>
        <p:spPr>
          <a:xfrm>
            <a:off x="241615" y="5607817"/>
            <a:ext cx="763657" cy="712434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BD2CC2F-7F42-47EA-B411-4387D5AF592C}"/>
              </a:ext>
            </a:extLst>
          </p:cNvPr>
          <p:cNvCxnSpPr>
            <a:cxnSpLocks/>
          </p:cNvCxnSpPr>
          <p:nvPr/>
        </p:nvCxnSpPr>
        <p:spPr>
          <a:xfrm flipH="1">
            <a:off x="6090378" y="4529537"/>
            <a:ext cx="1139970" cy="608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B8DB4BD-D3D2-43EC-9081-565FF0D42780}"/>
              </a:ext>
            </a:extLst>
          </p:cNvPr>
          <p:cNvCxnSpPr/>
          <p:nvPr/>
        </p:nvCxnSpPr>
        <p:spPr>
          <a:xfrm>
            <a:off x="7441301" y="4324215"/>
            <a:ext cx="607923" cy="1302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351D7C0-79D5-460E-B31A-C409C323BC19}"/>
              </a:ext>
            </a:extLst>
          </p:cNvPr>
          <p:cNvCxnSpPr>
            <a:cxnSpLocks/>
          </p:cNvCxnSpPr>
          <p:nvPr/>
        </p:nvCxnSpPr>
        <p:spPr>
          <a:xfrm flipH="1">
            <a:off x="6021254" y="4475203"/>
            <a:ext cx="1205791" cy="1277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BDA335C-BFA7-4CC6-B676-96A334247E11}"/>
              </a:ext>
            </a:extLst>
          </p:cNvPr>
          <p:cNvCxnSpPr>
            <a:cxnSpLocks/>
          </p:cNvCxnSpPr>
          <p:nvPr/>
        </p:nvCxnSpPr>
        <p:spPr>
          <a:xfrm flipH="1">
            <a:off x="6151566" y="4529537"/>
            <a:ext cx="1092851" cy="13732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E2C8A51D-BBCA-48EF-90FA-83A9C935B76A}"/>
              </a:ext>
            </a:extLst>
          </p:cNvPr>
          <p:cNvSpPr/>
          <p:nvPr/>
        </p:nvSpPr>
        <p:spPr>
          <a:xfrm>
            <a:off x="6808915" y="4024065"/>
            <a:ext cx="698344" cy="712434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0525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2" grpId="0" animBg="1"/>
      <p:bldP spid="15" grpId="0" animBg="1"/>
      <p:bldP spid="16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88EF658-DAA7-4B0F-BE7C-ABD6AAD9DC9A}"/>
              </a:ext>
            </a:extLst>
          </p:cNvPr>
          <p:cNvSpPr txBox="1"/>
          <p:nvPr/>
        </p:nvSpPr>
        <p:spPr>
          <a:xfrm>
            <a:off x="1650980" y="155538"/>
            <a:ext cx="97318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dirty="0">
                <a:latin typeface="Algerian" panose="04020705040A02060702" pitchFamily="82" charset="0"/>
              </a:rPr>
              <a:t>EXERCICES: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F766C53-56FC-4D41-9F4F-D4B71B27B7FD}"/>
              </a:ext>
            </a:extLst>
          </p:cNvPr>
          <p:cNvSpPr txBox="1"/>
          <p:nvPr/>
        </p:nvSpPr>
        <p:spPr>
          <a:xfrm>
            <a:off x="292443" y="1852827"/>
            <a:ext cx="1163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+mj-lt"/>
              </a:rPr>
              <a:t>Dans le classeur ‘</a:t>
            </a:r>
            <a:r>
              <a:rPr lang="fr-FR" sz="3200" u="sng" dirty="0">
                <a:latin typeface="+mj-lt"/>
              </a:rPr>
              <a:t>compétences</a:t>
            </a:r>
            <a:r>
              <a:rPr lang="fr-FR" sz="2800" dirty="0">
                <a:latin typeface="+mj-lt"/>
              </a:rPr>
              <a:t>’, dans le feuille ‘</a:t>
            </a:r>
            <a:r>
              <a:rPr lang="fr-FR" sz="3200" u="sng" dirty="0">
                <a:latin typeface="+mj-lt"/>
              </a:rPr>
              <a:t>bilan des compétences</a:t>
            </a:r>
            <a:r>
              <a:rPr lang="fr-FR" sz="2800" dirty="0">
                <a:latin typeface="+mj-lt"/>
              </a:rPr>
              <a:t>’, pour la plage E3:E7 et E7 afficher des icones comme suites: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+mj-lt"/>
              </a:rPr>
              <a:t>La coche verte lorsque la valeur est supérieure ou égale à 0,9 type nombre,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+mj-lt"/>
              </a:rPr>
              <a:t>le point exclamation jaune lorsque la valeur est supérieure ou égale à 0,8 type nombre</a:t>
            </a:r>
          </a:p>
        </p:txBody>
      </p:sp>
    </p:spTree>
    <p:extLst>
      <p:ext uri="{BB962C8B-B14F-4D97-AF65-F5344CB8AC3E}">
        <p14:creationId xmlns:p14="http://schemas.microsoft.com/office/powerpoint/2010/main" val="3207283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446</Words>
  <Application>Microsoft Office PowerPoint</Application>
  <PresentationFormat>Grand écran</PresentationFormat>
  <Paragraphs>93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Algerian</vt:lpstr>
      <vt:lpstr>Arial</vt:lpstr>
      <vt:lpstr>Arial Black</vt:lpstr>
      <vt:lpstr>Calibri</vt:lpstr>
      <vt:lpstr>Calibri Light</vt:lpstr>
      <vt:lpstr>Wingdings</vt:lpstr>
      <vt:lpstr>Thème Office</vt:lpstr>
      <vt:lpstr>Formation préparation MOS EXCEL</vt:lpstr>
      <vt:lpstr>PRESENTATION D’UN TABLEAU</vt:lpstr>
      <vt:lpstr>MISE EN FORME DES TABLEAUX</vt:lpstr>
      <vt:lpstr>MODIFIER LES PARAMETRES D’UN TABLEAU</vt:lpstr>
      <vt:lpstr>MODIFIER LES PARAMETRES D’UN TABLEAU</vt:lpstr>
      <vt:lpstr>MODIFIER LES PARAMETRES D’UN TABLEAU</vt:lpstr>
      <vt:lpstr>EXERCICES </vt:lpstr>
      <vt:lpstr>Présentation PowerPoint</vt:lpstr>
      <vt:lpstr>Présentation PowerPoint</vt:lpstr>
      <vt:lpstr>Créer un graphique Insertion d’un graphique</vt:lpstr>
      <vt:lpstr>Présentation PowerPoint</vt:lpstr>
      <vt:lpstr>Présentation PowerPoint</vt:lpstr>
      <vt:lpstr>Présentation PowerPoint</vt:lpstr>
      <vt:lpstr>Présentation PowerPoint</vt:lpstr>
      <vt:lpstr>EXERCICE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préparation MOS EXCEL</dc:title>
  <dc:creator>Walter</dc:creator>
  <cp:lastModifiedBy>Walter</cp:lastModifiedBy>
  <cp:revision>25</cp:revision>
  <dcterms:created xsi:type="dcterms:W3CDTF">2021-05-19T05:20:57Z</dcterms:created>
  <dcterms:modified xsi:type="dcterms:W3CDTF">2021-05-19T21:16:54Z</dcterms:modified>
</cp:coreProperties>
</file>