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7" r:id="rId4"/>
    <p:sldId id="258" r:id="rId5"/>
    <p:sldId id="259" r:id="rId6"/>
    <p:sldId id="260" r:id="rId7"/>
    <p:sldId id="261" r:id="rId8"/>
    <p:sldId id="262" r:id="rId9"/>
    <p:sldId id="264" r:id="rId10"/>
    <p:sldId id="263" r:id="rId11"/>
    <p:sldId id="265" r:id="rId12"/>
    <p:sldId id="268" r:id="rId13"/>
    <p:sldId id="269" r:id="rId14"/>
    <p:sldId id="270" r:id="rId15"/>
    <p:sldId id="274" r:id="rId16"/>
    <p:sldId id="271" r:id="rId17"/>
    <p:sldId id="272" r:id="rId18"/>
    <p:sldId id="273" r:id="rId19"/>
    <p:sldId id="275" r:id="rId20"/>
    <p:sldId id="276" r:id="rId21"/>
    <p:sldId id="277" r:id="rId2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5" d="100"/>
          <a:sy n="65" d="100"/>
        </p:scale>
        <p:origin x="72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7374DC-978F-8419-C2E5-C63D31D215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CA"/>
              <a:t>Modifier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6EA81C2-5E9B-BDD6-CCC9-FBD587580B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CA"/>
              <a:t>Modifier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0C23620-9473-0841-B38E-E2C62F552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BEDBA-3961-44FC-B21F-7A1D25B5C57B}" type="datetimeFigureOut">
              <a:rPr lang="fr-CA" smtClean="0"/>
              <a:t>2025-07-03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B7B50EB-9670-6932-DC05-F8BD56911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A12031C-D364-5D28-9E9D-015576E35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C3213-9205-4F9E-88D3-0E6BFB44EDC4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690520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E39ADC-A9F7-81E5-A29E-8E0C4182D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Modifier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33D3090-57B9-57EE-9DD4-01A70F1517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80A0C3C-AA42-3C56-ED3F-FB9DEB0A3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BEDBA-3961-44FC-B21F-7A1D25B5C57B}" type="datetimeFigureOut">
              <a:rPr lang="fr-CA" smtClean="0"/>
              <a:t>2025-07-03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F088C48-9ADC-4811-6907-8D18D1360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853F5FE-3439-0CBE-A02E-C7C609272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C3213-9205-4F9E-88D3-0E6BFB44EDC4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84893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7D0A1A0D-BD30-727B-1968-72CB974E76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CA"/>
              <a:t>Modifier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AE2CC89-247D-C73C-680D-3D38393BFF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FF13C61-34FE-1D7B-504B-0EAD119C6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BEDBA-3961-44FC-B21F-7A1D25B5C57B}" type="datetimeFigureOut">
              <a:rPr lang="fr-CA" smtClean="0"/>
              <a:t>2025-07-03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88C6658-6CAE-F6A1-96B2-C84827623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B1C4956-836B-0B2D-D526-95D385174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C3213-9205-4F9E-88D3-0E6BFB44EDC4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430275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9B9300-5C6F-83DF-3279-DDEF2A94C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Modifier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25895EF-595A-9BB4-ABA1-8FDC8AD249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CAB3A5A-A7AF-445A-C030-768B23C30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BEDBA-3961-44FC-B21F-7A1D25B5C57B}" type="datetimeFigureOut">
              <a:rPr lang="fr-CA" smtClean="0"/>
              <a:t>2025-07-03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FFD7A05-44FD-B7D5-B646-2CEC1AE5F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D26F423-3005-1E28-0E66-45006F031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C3213-9205-4F9E-88D3-0E6BFB44EDC4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7235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4904B5-99E6-0E2A-6608-9156A8D46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CA"/>
              <a:t>Modifier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5FA26BA-EE23-E7C3-B2D1-9A350A71BC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F1347EF-F79D-F570-6516-5A2E56292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BEDBA-3961-44FC-B21F-7A1D25B5C57B}" type="datetimeFigureOut">
              <a:rPr lang="fr-CA" smtClean="0"/>
              <a:t>2025-07-03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725C0C0-1892-21AF-101D-AF429E33E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5EE6599-B9E9-1006-0388-BFF700E53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C3213-9205-4F9E-88D3-0E6BFB44EDC4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500278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A686D04-C4D8-E0B8-E49C-CF4FAF4C5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Modifier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84EED5E-A80B-E771-A2B7-547046EAD3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0DBC79C-6483-D65F-D0CB-0B38F33E99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447DBFC-1588-CC10-DC2E-0E9C39913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BEDBA-3961-44FC-B21F-7A1D25B5C57B}" type="datetimeFigureOut">
              <a:rPr lang="fr-CA" smtClean="0"/>
              <a:t>2025-07-03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5F38FF6-97E6-07D4-5D67-65B37653C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6E01011-06E2-F9EA-348A-BC9F47496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C3213-9205-4F9E-88D3-0E6BFB44EDC4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609630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2E0E83-3F84-E6B4-F015-F907D6BFB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CA"/>
              <a:t>Modifier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8257CE1-4819-106D-64E4-D8C5CEA83F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498C85B-D58B-7EC7-CC6E-F512D91B36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4B1D6E7-2634-9C53-57E7-AEB0F6EDBC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FB40115-9BFE-E181-3431-296FDA4927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2147CCF-ADC8-5232-9B85-49D83F68F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BEDBA-3961-44FC-B21F-7A1D25B5C57B}" type="datetimeFigureOut">
              <a:rPr lang="fr-CA" smtClean="0"/>
              <a:t>2025-07-03</a:t>
            </a:fld>
            <a:endParaRPr lang="fr-CA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6BC78E5D-E0BC-0A0C-0F4F-73B075292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D4CF2C7-C54F-9AE2-274E-03BFCDD42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C3213-9205-4F9E-88D3-0E6BFB44EDC4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266568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63FAE4-1844-15B8-FBF0-6DD90A0C7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Modifier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6ED19C5-3A3F-7F98-ED9A-16A815AD8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BEDBA-3961-44FC-B21F-7A1D25B5C57B}" type="datetimeFigureOut">
              <a:rPr lang="fr-CA" smtClean="0"/>
              <a:t>2025-07-03</a:t>
            </a:fld>
            <a:endParaRPr lang="fr-CA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756DBA1-D527-F10F-CD6E-C727A9863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8696AAA-2E61-CB2F-6F18-E71D6CD40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C3213-9205-4F9E-88D3-0E6BFB44EDC4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325003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F7D7B10-5E76-75F0-40A3-AFB2DD946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BEDBA-3961-44FC-B21F-7A1D25B5C57B}" type="datetimeFigureOut">
              <a:rPr lang="fr-CA" smtClean="0"/>
              <a:t>2025-07-03</a:t>
            </a:fld>
            <a:endParaRPr lang="fr-CA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A6FAB9F-23E7-52C0-3BBF-576DECF6B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5C0CAC8-06EA-1751-1D50-B126CBE89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C3213-9205-4F9E-88D3-0E6BFB44EDC4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09167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2B593F-0A1F-2FE5-6A0A-2A11954D8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CA"/>
              <a:t>Modifier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19BD726-E3F7-8E6D-4930-7A783A3506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661371D-CA4C-3D7E-25C1-41F9A790DC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ACF5A12-4464-2EE2-562A-74FC62FEB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BEDBA-3961-44FC-B21F-7A1D25B5C57B}" type="datetimeFigureOut">
              <a:rPr lang="fr-CA" smtClean="0"/>
              <a:t>2025-07-03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E7DDBEA-1BCE-C915-2162-38F409F21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E1D521F-03BB-6826-AA81-A50A75B35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C3213-9205-4F9E-88D3-0E6BFB44EDC4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609835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9DA383C-FFC2-AFA8-0450-FBC3CBBFC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CA"/>
              <a:t>Modifier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CDD993E9-3E4C-478D-CA7A-5D274D170B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908A1E4-249E-6EE4-44D8-8733318DFE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054DE1A-83EC-96C4-F100-DAD92D892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BEDBA-3961-44FC-B21F-7A1D25B5C57B}" type="datetimeFigureOut">
              <a:rPr lang="fr-CA" smtClean="0"/>
              <a:t>2025-07-03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382E72F-70A0-DC21-E9AA-8AC838257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BDDFF72-6C0F-A3CE-8C2B-DECAB95DF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C3213-9205-4F9E-88D3-0E6BFB44EDC4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8490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0D3971E-EE05-447B-522D-0F1594654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CA"/>
              <a:t>Modifier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465F6DF-606D-2F66-4253-BB8DB3FAED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6C68C5E-AD44-4C9A-44DF-A48A0BEFF7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3ABEDBA-3961-44FC-B21F-7A1D25B5C57B}" type="datetimeFigureOut">
              <a:rPr lang="fr-CA" smtClean="0"/>
              <a:t>2025-07-03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6A6E2CE-3619-7FE0-6B84-C23B6D356F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7DA6DB8-C38D-CF78-A690-BCAD9E6293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29C3213-9205-4F9E-88D3-0E6BFB44EDC4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647640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fr.wikipedia.org/wiki/Bell_System_Technical_Journal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FC3C0B-D4B1-F27E-D8C3-3FDB17ACF6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5845" y="80144"/>
            <a:ext cx="9144000" cy="2387600"/>
          </a:xfrm>
        </p:spPr>
        <p:txBody>
          <a:bodyPr/>
          <a:lstStyle/>
          <a:p>
            <a:r>
              <a:rPr lang="fr-CA" b="1" dirty="0" err="1">
                <a:solidFill>
                  <a:schemeClr val="accent1"/>
                </a:solidFill>
              </a:rPr>
              <a:t>Neurasmus</a:t>
            </a:r>
            <a:r>
              <a:rPr lang="fr-CA" b="1" dirty="0">
                <a:solidFill>
                  <a:schemeClr val="accent1"/>
                </a:solidFill>
              </a:rPr>
              <a:t> 2025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DBFEE49-6394-595A-1317-1FF39F0E5F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15845" y="2601119"/>
            <a:ext cx="9144000" cy="1655762"/>
          </a:xfrm>
        </p:spPr>
        <p:txBody>
          <a:bodyPr>
            <a:normAutofit/>
          </a:bodyPr>
          <a:lstStyle/>
          <a:p>
            <a:r>
              <a:rPr lang="fr-CA" sz="2800" b="1" dirty="0" err="1">
                <a:solidFill>
                  <a:schemeClr val="accent1"/>
                </a:solidFill>
              </a:rPr>
              <a:t>What</a:t>
            </a:r>
            <a:r>
              <a:rPr lang="fr-CA" sz="2800" b="1" dirty="0">
                <a:solidFill>
                  <a:schemeClr val="accent1"/>
                </a:solidFill>
              </a:rPr>
              <a:t> </a:t>
            </a:r>
            <a:r>
              <a:rPr lang="fr-CA" sz="2800" b="1" dirty="0" err="1">
                <a:solidFill>
                  <a:schemeClr val="accent1"/>
                </a:solidFill>
              </a:rPr>
              <a:t>is</a:t>
            </a:r>
            <a:r>
              <a:rPr lang="fr-CA" sz="2800" b="1" dirty="0">
                <a:solidFill>
                  <a:schemeClr val="accent1"/>
                </a:solidFill>
              </a:rPr>
              <a:t> information?</a:t>
            </a:r>
          </a:p>
          <a:p>
            <a:r>
              <a:rPr lang="fr-CA" sz="2800" b="1" dirty="0">
                <a:solidFill>
                  <a:schemeClr val="accent1"/>
                </a:solidFill>
              </a:rPr>
              <a:t>Nicolas Doyon</a:t>
            </a:r>
          </a:p>
        </p:txBody>
      </p:sp>
      <p:pic>
        <p:nvPicPr>
          <p:cNvPr id="4" name="Picture 2" descr="Bureau de la vie étudiante">
            <a:extLst>
              <a:ext uri="{FF2B5EF4-FFF2-40B4-BE49-F238E27FC236}">
                <a16:creationId xmlns:a16="http://schemas.microsoft.com/office/drawing/2014/main" id="{016EA2F5-A753-3BA3-651F-994692D60F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2725" y="4792969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Centre de recherche CERVO Brain research Centre | Quebec QC">
            <a:extLst>
              <a:ext uri="{FF2B5EF4-FFF2-40B4-BE49-F238E27FC236}">
                <a16:creationId xmlns:a16="http://schemas.microsoft.com/office/drawing/2014/main" id="{A0A71BD9-DB7F-6251-4819-285F29890D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4884" y="4476186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78508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CE4583-78FA-9137-4FA6-9A7F4F56C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793" y="0"/>
            <a:ext cx="10881852" cy="1325563"/>
          </a:xfrm>
        </p:spPr>
        <p:txBody>
          <a:bodyPr/>
          <a:lstStyle/>
          <a:p>
            <a:pPr algn="ctr"/>
            <a:r>
              <a:rPr lang="fr-CA" b="1" dirty="0">
                <a:solidFill>
                  <a:schemeClr val="accent1"/>
                </a:solidFill>
              </a:rPr>
              <a:t>Information gain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C5B23BC5-EA6D-0F7C-0774-BFD0995A159B}"/>
              </a:ext>
            </a:extLst>
          </p:cNvPr>
          <p:cNvSpPr txBox="1"/>
          <p:nvPr/>
        </p:nvSpPr>
        <p:spPr>
          <a:xfrm>
            <a:off x="462117" y="4967976"/>
            <a:ext cx="86070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400" dirty="0"/>
              <a:t>The </a:t>
            </a:r>
            <a:r>
              <a:rPr lang="fr-CA" sz="2400" b="1" dirty="0" err="1">
                <a:solidFill>
                  <a:schemeClr val="accent1"/>
                </a:solidFill>
              </a:rPr>
              <a:t>conditional</a:t>
            </a:r>
            <a:r>
              <a:rPr lang="fr-CA" sz="2400" b="1" dirty="0">
                <a:solidFill>
                  <a:schemeClr val="accent1"/>
                </a:solidFill>
              </a:rPr>
              <a:t> </a:t>
            </a:r>
            <a:r>
              <a:rPr lang="fr-CA" sz="2400" b="1" dirty="0" err="1">
                <a:solidFill>
                  <a:schemeClr val="accent1"/>
                </a:solidFill>
              </a:rPr>
              <a:t>entropy</a:t>
            </a:r>
            <a:r>
              <a:rPr lang="fr-CA" sz="2400" b="1" dirty="0">
                <a:solidFill>
                  <a:schemeClr val="accent1"/>
                </a:solidFill>
              </a:rPr>
              <a:t> </a:t>
            </a:r>
            <a:r>
              <a:rPr lang="fr-CA" sz="2400" dirty="0" err="1"/>
              <a:t>is</a:t>
            </a:r>
            <a:r>
              <a:rPr lang="fr-CA" sz="2400" dirty="0"/>
              <a:t> </a:t>
            </a:r>
            <a:r>
              <a:rPr lang="fr-CA" sz="2400" dirty="0" err="1"/>
              <a:t>given</a:t>
            </a:r>
            <a:r>
              <a:rPr lang="fr-CA" sz="2400" dirty="0"/>
              <a:t> by</a:t>
            </a:r>
          </a:p>
        </p:txBody>
      </p:sp>
      <p:sp>
        <p:nvSpPr>
          <p:cNvPr id="7" name="AutoShape 2" descr="{\displaystyle I(X;Y)=H(X)-H(X|Y)=H(Y)-H(Y|X)}">
            <a:extLst>
              <a:ext uri="{FF2B5EF4-FFF2-40B4-BE49-F238E27FC236}">
                <a16:creationId xmlns:a16="http://schemas.microsoft.com/office/drawing/2014/main" id="{CB5A5D5D-2DD0-CBD9-4739-40C8B840254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CA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0F512D44-6FC7-E053-C535-7006BC5E29EE}"/>
              </a:ext>
            </a:extLst>
          </p:cNvPr>
          <p:cNvSpPr txBox="1"/>
          <p:nvPr/>
        </p:nvSpPr>
        <p:spPr>
          <a:xfrm>
            <a:off x="363792" y="1455174"/>
            <a:ext cx="103926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400" dirty="0" err="1"/>
              <a:t>We</a:t>
            </a:r>
            <a:r>
              <a:rPr lang="fr-CA" sz="2400" dirty="0"/>
              <a:t> </a:t>
            </a:r>
            <a:r>
              <a:rPr lang="fr-CA" sz="2400" dirty="0" err="1"/>
              <a:t>now</a:t>
            </a:r>
            <a:r>
              <a:rPr lang="fr-CA" sz="2400" dirty="0"/>
              <a:t> </a:t>
            </a:r>
            <a:r>
              <a:rPr lang="fr-CA" sz="2400" dirty="0" err="1"/>
              <a:t>provide</a:t>
            </a:r>
            <a:r>
              <a:rPr lang="fr-CA" sz="2400" dirty="0"/>
              <a:t> a </a:t>
            </a:r>
            <a:r>
              <a:rPr lang="fr-CA" sz="2400" dirty="0" err="1"/>
              <a:t>formal</a:t>
            </a:r>
            <a:r>
              <a:rPr lang="fr-CA" sz="2400" dirty="0"/>
              <a:t> </a:t>
            </a:r>
            <a:r>
              <a:rPr lang="fr-CA" sz="2400" dirty="0" err="1"/>
              <a:t>mathematical</a:t>
            </a:r>
            <a:r>
              <a:rPr lang="fr-CA" sz="2400" dirty="0"/>
              <a:t> </a:t>
            </a:r>
            <a:r>
              <a:rPr lang="fr-CA" sz="2400" dirty="0" err="1"/>
              <a:t>definition</a:t>
            </a:r>
            <a:r>
              <a:rPr lang="fr-CA" sz="2400" dirty="0"/>
              <a:t> of information gain 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220C5298-8A23-3222-B237-05677D9C0E33}"/>
              </a:ext>
            </a:extLst>
          </p:cNvPr>
          <p:cNvSpPr txBox="1"/>
          <p:nvPr/>
        </p:nvSpPr>
        <p:spPr>
          <a:xfrm>
            <a:off x="363792" y="2876231"/>
            <a:ext cx="103926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400" dirty="0" err="1"/>
              <a:t>We</a:t>
            </a:r>
            <a:r>
              <a:rPr lang="fr-CA" sz="2400" dirty="0"/>
              <a:t> have the </a:t>
            </a:r>
            <a:r>
              <a:rPr lang="fr-CA" sz="2400" dirty="0" err="1"/>
              <a:t>well</a:t>
            </a:r>
            <a:r>
              <a:rPr lang="fr-CA" sz="2400" dirty="0"/>
              <a:t> </a:t>
            </a:r>
            <a:r>
              <a:rPr lang="fr-CA" sz="2400" dirty="0" err="1"/>
              <a:t>known</a:t>
            </a:r>
            <a:r>
              <a:rPr lang="fr-CA" sz="2400" dirty="0"/>
              <a:t> Bayes formula</a:t>
            </a: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44E3FFE3-CDDB-69D6-5B1E-7834FD73E0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9879" y="3481386"/>
            <a:ext cx="2859612" cy="1090686"/>
          </a:xfrm>
          <a:prstGeom prst="rect">
            <a:avLst/>
          </a:prstGeom>
        </p:spPr>
      </p:pic>
      <p:sp>
        <p:nvSpPr>
          <p:cNvPr id="20" name="AutoShape 6" descr="Thomas Bayes Framed Print - Etsy UK">
            <a:extLst>
              <a:ext uri="{FF2B5EF4-FFF2-40B4-BE49-F238E27FC236}">
                <a16:creationId xmlns:a16="http://schemas.microsoft.com/office/drawing/2014/main" id="{31962FAF-5B96-2496-078A-4B6598320EB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CA"/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id="{866FCE9E-E646-4CCE-043F-F60CD69B10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4208" y="2798637"/>
            <a:ext cx="1479193" cy="187032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E56825E5-1419-FDA5-524D-3155CA5C4031}"/>
                  </a:ext>
                </a:extLst>
              </p:cNvPr>
              <p:cNvSpPr txBox="1"/>
              <p:nvPr/>
            </p:nvSpPr>
            <p:spPr>
              <a:xfrm>
                <a:off x="363792" y="2124646"/>
                <a:ext cx="860708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CA" sz="2400" dirty="0"/>
                  <a:t>The </a:t>
                </a:r>
                <a:r>
                  <a:rPr lang="fr-CA" sz="2400" dirty="0" err="1"/>
                  <a:t>conditional</a:t>
                </a:r>
                <a:r>
                  <a:rPr lang="fr-CA" sz="2400" dirty="0"/>
                  <a:t> </a:t>
                </a:r>
                <a:r>
                  <a:rPr lang="fr-CA" sz="2400" dirty="0" err="1"/>
                  <a:t>probability</a:t>
                </a:r>
                <a:r>
                  <a:rPr lang="fr-CA" sz="2400" dirty="0"/>
                  <a:t> of </a:t>
                </a:r>
                <a:r>
                  <a:rPr lang="fr-CA" sz="2400" i="1" dirty="0"/>
                  <a:t>A</a:t>
                </a:r>
                <a:r>
                  <a:rPr lang="fr-CA" sz="2400" dirty="0"/>
                  <a:t> </a:t>
                </a:r>
                <a:r>
                  <a:rPr lang="fr-CA" sz="2400" dirty="0" err="1"/>
                  <a:t>knowing</a:t>
                </a:r>
                <a:r>
                  <a:rPr lang="fr-CA" sz="2400" dirty="0"/>
                  <a:t> </a:t>
                </a:r>
                <a:r>
                  <a:rPr lang="fr-CA" sz="2400" i="1" dirty="0"/>
                  <a:t>B</a:t>
                </a:r>
                <a:r>
                  <a:rPr lang="fr-CA" sz="2400" dirty="0"/>
                  <a:t> </a:t>
                </a:r>
                <a:r>
                  <a:rPr lang="fr-CA" sz="2400" dirty="0" err="1"/>
                  <a:t>is</a:t>
                </a:r>
                <a:r>
                  <a:rPr lang="fr-CA" sz="2400" dirty="0"/>
                  <a:t> </a:t>
                </a:r>
                <a:r>
                  <a:rPr lang="fr-CA" sz="2400" dirty="0" err="1"/>
                  <a:t>denoted</a:t>
                </a:r>
                <a:r>
                  <a:rPr lang="fr-CA" sz="2400" dirty="0"/>
                  <a:t> by</a:t>
                </a:r>
                <a14:m>
                  <m:oMath xmlns:m="http://schemas.openxmlformats.org/officeDocument/2006/math">
                    <m:r>
                      <a:rPr lang="fr-CA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CA" sz="24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fr-CA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CA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e>
                        <m:r>
                          <a:rPr lang="fr-CA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fr-CA" sz="24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fr-CA" sz="2400" dirty="0"/>
              </a:p>
              <a:p>
                <a:r>
                  <a:rPr lang="fr-CA" sz="2400" dirty="0"/>
                  <a:t> </a:t>
                </a:r>
              </a:p>
            </p:txBody>
          </p:sp>
        </mc:Choice>
        <mc:Fallback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E56825E5-1419-FDA5-524D-3155CA5C40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792" y="2124646"/>
                <a:ext cx="8607089" cy="830997"/>
              </a:xfrm>
              <a:prstGeom prst="rect">
                <a:avLst/>
              </a:prstGeom>
              <a:blipFill>
                <a:blip r:embed="rId4"/>
                <a:stretch>
                  <a:fillRect l="-1133" t="-5882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DD592782-C020-0B9D-3F82-3CDFBF9E3AD6}"/>
                  </a:ext>
                </a:extLst>
              </p:cNvPr>
              <p:cNvSpPr txBox="1"/>
              <p:nvPr/>
            </p:nvSpPr>
            <p:spPr>
              <a:xfrm>
                <a:off x="2880687" y="5458167"/>
                <a:ext cx="5958170" cy="9374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24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fr-CA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CA" sz="24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fr-CA" sz="24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fr-CA" sz="24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fr-CA" sz="2400" b="0" i="1" smtClean="0">
                          <a:latin typeface="Cambria Math" panose="02040503050406030204" pitchFamily="18" charset="0"/>
                        </a:rPr>
                        <m:t>)=−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fr-CA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fr-CA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fr-CA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fr-CA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  <m:sup/>
                            <m:e>
                              <m:r>
                                <a:rPr lang="fr-CA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fr-CA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CA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fr-CA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  <m:r>
                            <a:rPr lang="fr-CA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fr-CA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CA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fr-CA" sz="24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fr-CA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sSub>
                            <m:sSubPr>
                              <m:ctrlPr>
                                <a:rPr lang="fr-CA" sz="2400" b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fr-CA" sz="24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fr-CA" sz="2400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fr-CA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CA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fr-CA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CA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fr-CA" sz="2400" b="0" i="1" smtClean="0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fr-CA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</m:d>
                          <m:r>
                            <a:rPr lang="fr-CA" sz="2400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</m:e>
                      </m:nary>
                    </m:oMath>
                  </m:oMathPara>
                </a14:m>
                <a:endParaRPr lang="fr-CA" sz="2400" dirty="0"/>
              </a:p>
            </p:txBody>
          </p:sp>
        </mc:Choice>
        <mc:Fallback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DD592782-C020-0B9D-3F82-3CDFBF9E3A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0687" y="5458167"/>
                <a:ext cx="5958170" cy="93743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2585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1" grpId="0"/>
      <p:bldP spid="12" grpId="0"/>
      <p:bldP spid="23" grpId="0"/>
      <p:bldP spid="2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B1FEE70-5458-E9C9-B1B4-FB1FE1292C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0045" y="3605455"/>
            <a:ext cx="10515600" cy="2008956"/>
          </a:xfrm>
        </p:spPr>
        <p:txBody>
          <a:bodyPr>
            <a:normAutofit/>
          </a:bodyPr>
          <a:lstStyle/>
          <a:p>
            <a:r>
              <a:rPr lang="fr-CA" sz="2400" dirty="0" err="1"/>
              <a:t>Mutual</a:t>
            </a:r>
            <a:r>
              <a:rPr lang="fr-CA" sz="2400" dirty="0"/>
              <a:t> information </a:t>
            </a:r>
            <a:r>
              <a:rPr lang="fr-CA" sz="2400" dirty="0" err="1"/>
              <a:t>is</a:t>
            </a:r>
            <a:r>
              <a:rPr lang="fr-CA" sz="2400" dirty="0"/>
              <a:t> </a:t>
            </a:r>
            <a:r>
              <a:rPr lang="fr-CA" sz="2400" dirty="0" err="1"/>
              <a:t>always</a:t>
            </a:r>
            <a:r>
              <a:rPr lang="fr-CA" sz="2400" dirty="0"/>
              <a:t> non </a:t>
            </a:r>
            <a:r>
              <a:rPr lang="fr-CA" sz="2400" dirty="0" err="1"/>
              <a:t>negative</a:t>
            </a:r>
            <a:endParaRPr lang="fr-CA" sz="2400" dirty="0"/>
          </a:p>
          <a:p>
            <a:r>
              <a:rPr lang="fr-CA" sz="2400" dirty="0" err="1"/>
              <a:t>Mutual</a:t>
            </a:r>
            <a:r>
              <a:rPr lang="fr-CA" sz="2400" dirty="0"/>
              <a:t> information </a:t>
            </a:r>
            <a:r>
              <a:rPr lang="fr-CA" sz="2400" dirty="0" err="1"/>
              <a:t>is</a:t>
            </a:r>
            <a:r>
              <a:rPr lang="fr-CA" sz="2400" dirty="0"/>
              <a:t> </a:t>
            </a:r>
            <a:r>
              <a:rPr lang="fr-CA" sz="2400" dirty="0" err="1"/>
              <a:t>symmetrical</a:t>
            </a:r>
            <a:endParaRPr lang="fr-CA" sz="2400" dirty="0"/>
          </a:p>
          <a:p>
            <a:r>
              <a:rPr lang="fr-CA" sz="2400" dirty="0"/>
              <a:t>If X and Y are </a:t>
            </a:r>
            <a:r>
              <a:rPr lang="fr-CA" sz="2400" dirty="0" err="1"/>
              <a:t>independant</a:t>
            </a:r>
            <a:r>
              <a:rPr lang="fr-CA" sz="2400" dirty="0"/>
              <a:t> the </a:t>
            </a:r>
            <a:r>
              <a:rPr lang="fr-CA" sz="2400" dirty="0" err="1"/>
              <a:t>mutual</a:t>
            </a:r>
            <a:r>
              <a:rPr lang="fr-CA" sz="2400" dirty="0"/>
              <a:t> information I(X,Y) </a:t>
            </a:r>
            <a:r>
              <a:rPr lang="fr-CA" sz="2400" dirty="0" err="1"/>
              <a:t>is</a:t>
            </a:r>
            <a:r>
              <a:rPr lang="fr-CA" sz="2400" dirty="0"/>
              <a:t> </a:t>
            </a:r>
            <a:r>
              <a:rPr lang="fr-CA" sz="2400" dirty="0" err="1"/>
              <a:t>equal</a:t>
            </a:r>
            <a:r>
              <a:rPr lang="fr-CA" sz="2400" dirty="0"/>
              <a:t> to…</a:t>
            </a:r>
          </a:p>
          <a:p>
            <a:r>
              <a:rPr lang="fr-CA" sz="2400" dirty="0"/>
              <a:t>If X and Y are </a:t>
            </a:r>
            <a:r>
              <a:rPr lang="fr-CA" sz="2400" dirty="0" err="1"/>
              <a:t>equal</a:t>
            </a:r>
            <a:r>
              <a:rPr lang="fr-CA" sz="2400" dirty="0"/>
              <a:t> </a:t>
            </a:r>
            <a:r>
              <a:rPr lang="fr-CA" sz="2400" dirty="0" err="1"/>
              <a:t>then</a:t>
            </a:r>
            <a:r>
              <a:rPr lang="fr-CA" sz="2400" dirty="0"/>
              <a:t> I(X,Y) </a:t>
            </a:r>
            <a:r>
              <a:rPr lang="fr-CA" sz="2400" dirty="0" err="1"/>
              <a:t>is</a:t>
            </a:r>
            <a:r>
              <a:rPr lang="fr-CA" sz="2400" dirty="0"/>
              <a:t> </a:t>
            </a:r>
            <a:r>
              <a:rPr lang="fr-CA" sz="2400" dirty="0" err="1"/>
              <a:t>equal</a:t>
            </a:r>
            <a:r>
              <a:rPr lang="fr-CA" sz="2400" dirty="0"/>
              <a:t> to…</a:t>
            </a:r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67939770-4676-1654-ABED-71DE179C7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793" y="0"/>
            <a:ext cx="10881852" cy="1325563"/>
          </a:xfrm>
        </p:spPr>
        <p:txBody>
          <a:bodyPr/>
          <a:lstStyle/>
          <a:p>
            <a:pPr algn="ctr"/>
            <a:r>
              <a:rPr lang="fr-CA" b="1" dirty="0">
                <a:solidFill>
                  <a:schemeClr val="accent1"/>
                </a:solidFill>
              </a:rPr>
              <a:t>Information gain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F3F60E95-DE69-248F-9783-483C96B83CF0}"/>
                  </a:ext>
                </a:extLst>
              </p:cNvPr>
              <p:cNvSpPr txBox="1"/>
              <p:nvPr/>
            </p:nvSpPr>
            <p:spPr>
              <a:xfrm>
                <a:off x="1740310" y="2258649"/>
                <a:ext cx="609600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2400" b="0" i="1" smtClean="0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fr-CA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A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fr-CA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CA" sz="2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fr-CA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CA" sz="2400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fr-CA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A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fr-CA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fr-CA" sz="2400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fr-CA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A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e>
                          <m:r>
                            <a:rPr lang="fr-CA" sz="2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fr-CA" sz="24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fr-CA" sz="2400" dirty="0"/>
              </a:p>
            </p:txBody>
          </p:sp>
        </mc:Choice>
        <mc:Fallback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F3F60E95-DE69-248F-9783-483C96B83C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0310" y="2258649"/>
                <a:ext cx="6096000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ZoneTexte 8">
            <a:extLst>
              <a:ext uri="{FF2B5EF4-FFF2-40B4-BE49-F238E27FC236}">
                <a16:creationId xmlns:a16="http://schemas.microsoft.com/office/drawing/2014/main" id="{4241E267-0850-9916-CF83-B8393ADD509D}"/>
              </a:ext>
            </a:extLst>
          </p:cNvPr>
          <p:cNvSpPr txBox="1"/>
          <p:nvPr/>
        </p:nvSpPr>
        <p:spPr>
          <a:xfrm>
            <a:off x="1091380" y="1417071"/>
            <a:ext cx="89571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400" dirty="0" err="1"/>
              <a:t>From</a:t>
            </a:r>
            <a:r>
              <a:rPr lang="fr-CA" sz="2400" dirty="0"/>
              <a:t> </a:t>
            </a:r>
            <a:r>
              <a:rPr lang="fr-CA" sz="2400" dirty="0" err="1"/>
              <a:t>this</a:t>
            </a:r>
            <a:r>
              <a:rPr lang="fr-CA" sz="2400" dirty="0"/>
              <a:t>, </a:t>
            </a:r>
            <a:r>
              <a:rPr lang="fr-CA" sz="2400" dirty="0" err="1"/>
              <a:t>we</a:t>
            </a:r>
            <a:r>
              <a:rPr lang="fr-CA" sz="2400" dirty="0"/>
              <a:t> can </a:t>
            </a:r>
            <a:r>
              <a:rPr lang="fr-CA" sz="2400" dirty="0" err="1"/>
              <a:t>compute</a:t>
            </a:r>
            <a:r>
              <a:rPr lang="fr-CA" sz="2400" dirty="0"/>
              <a:t> the information gain or </a:t>
            </a:r>
            <a:r>
              <a:rPr lang="fr-CA" sz="2400" dirty="0" err="1"/>
              <a:t>mutual</a:t>
            </a:r>
            <a:r>
              <a:rPr lang="fr-CA" sz="2400" dirty="0"/>
              <a:t> information</a:t>
            </a:r>
          </a:p>
        </p:txBody>
      </p:sp>
    </p:spTree>
    <p:extLst>
      <p:ext uri="{BB962C8B-B14F-4D97-AF65-F5344CB8AC3E}">
        <p14:creationId xmlns:p14="http://schemas.microsoft.com/office/powerpoint/2010/main" val="2377953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CCE792-5F23-2B0F-BE04-0106E28E0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48" y="18255"/>
            <a:ext cx="10515600" cy="1325563"/>
          </a:xfrm>
        </p:spPr>
        <p:txBody>
          <a:bodyPr/>
          <a:lstStyle/>
          <a:p>
            <a:r>
              <a:rPr lang="fr-CA" b="1" dirty="0" err="1">
                <a:solidFill>
                  <a:schemeClr val="accent1"/>
                </a:solidFill>
              </a:rPr>
              <a:t>Entropy</a:t>
            </a:r>
            <a:r>
              <a:rPr lang="fr-CA" b="1" dirty="0">
                <a:solidFill>
                  <a:schemeClr val="accent1"/>
                </a:solidFill>
              </a:rPr>
              <a:t> </a:t>
            </a:r>
            <a:r>
              <a:rPr lang="fr-CA" b="1" dirty="0" err="1">
                <a:solidFill>
                  <a:schemeClr val="accent1"/>
                </a:solidFill>
              </a:rPr>
              <a:t>maximizing</a:t>
            </a:r>
            <a:r>
              <a:rPr lang="fr-CA" b="1" dirty="0">
                <a:solidFill>
                  <a:schemeClr val="accent1"/>
                </a:solidFill>
              </a:rPr>
              <a:t> distributions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1E84078-909F-EE4B-C2E0-C1FB369228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51714" cy="3552825"/>
          </a:xfrm>
        </p:spPr>
        <p:txBody>
          <a:bodyPr>
            <a:normAutofit/>
          </a:bodyPr>
          <a:lstStyle/>
          <a:p>
            <a:r>
              <a:rPr lang="fr-CA" sz="2400" dirty="0" err="1"/>
              <a:t>Which</a:t>
            </a:r>
            <a:r>
              <a:rPr lang="fr-CA" sz="2400" dirty="0"/>
              <a:t> </a:t>
            </a:r>
            <a:r>
              <a:rPr lang="fr-CA" sz="2400" dirty="0" err="1"/>
              <a:t>probability</a:t>
            </a:r>
            <a:r>
              <a:rPr lang="fr-CA" sz="2400" dirty="0"/>
              <a:t> distribution </a:t>
            </a:r>
            <a:r>
              <a:rPr lang="fr-CA" sz="2400" dirty="0" err="1"/>
              <a:t>maximizes</a:t>
            </a:r>
            <a:r>
              <a:rPr lang="fr-CA" sz="2400" dirty="0"/>
              <a:t> </a:t>
            </a:r>
            <a:r>
              <a:rPr lang="fr-CA" sz="2400" dirty="0" err="1"/>
              <a:t>entropy</a:t>
            </a:r>
            <a:r>
              <a:rPr lang="fr-CA" sz="2400" dirty="0"/>
              <a:t>?</a:t>
            </a:r>
          </a:p>
          <a:p>
            <a:r>
              <a:rPr lang="fr-CA" sz="2400" dirty="0"/>
              <a:t>This </a:t>
            </a:r>
            <a:r>
              <a:rPr lang="fr-CA" sz="2400" dirty="0" err="1"/>
              <a:t>is</a:t>
            </a:r>
            <a:r>
              <a:rPr lang="fr-CA" sz="2400" dirty="0"/>
              <a:t> an important question…</a:t>
            </a:r>
          </a:p>
          <a:p>
            <a:pPr marL="514350" indent="-514350">
              <a:buAutoNum type="arabicPeriod"/>
            </a:pPr>
            <a:r>
              <a:rPr lang="fr-CA" sz="2400" dirty="0"/>
              <a:t>In nature, distributions </a:t>
            </a:r>
            <a:r>
              <a:rPr lang="fr-CA" sz="2400" dirty="0" err="1"/>
              <a:t>often</a:t>
            </a:r>
            <a:r>
              <a:rPr lang="fr-CA" sz="2400" dirty="0"/>
              <a:t> tend to </a:t>
            </a:r>
            <a:r>
              <a:rPr lang="fr-CA" sz="2400" dirty="0" err="1"/>
              <a:t>maximize</a:t>
            </a:r>
            <a:r>
              <a:rPr lang="fr-CA" sz="2400" dirty="0"/>
              <a:t> </a:t>
            </a:r>
            <a:r>
              <a:rPr lang="fr-CA" sz="2400" dirty="0" err="1"/>
              <a:t>entropy</a:t>
            </a:r>
            <a:endParaRPr lang="fr-CA" sz="2400" dirty="0"/>
          </a:p>
          <a:p>
            <a:pPr marL="514350" indent="-514350">
              <a:buAutoNum type="arabicPeriod"/>
            </a:pPr>
            <a:r>
              <a:rPr lang="fr-CA" sz="2400" dirty="0" err="1"/>
              <a:t>Choosing</a:t>
            </a:r>
            <a:r>
              <a:rPr lang="fr-CA" sz="2400" dirty="0"/>
              <a:t> </a:t>
            </a:r>
            <a:r>
              <a:rPr lang="fr-CA" sz="2400" dirty="0" err="1"/>
              <a:t>entropy</a:t>
            </a:r>
            <a:r>
              <a:rPr lang="fr-CA" sz="2400" dirty="0"/>
              <a:t> </a:t>
            </a:r>
            <a:r>
              <a:rPr lang="fr-CA" sz="2400" dirty="0" err="1"/>
              <a:t>maximizing</a:t>
            </a:r>
            <a:r>
              <a:rPr lang="fr-CA" sz="2400" dirty="0"/>
              <a:t> information </a:t>
            </a:r>
            <a:r>
              <a:rPr lang="fr-CA" sz="2400" dirty="0" err="1"/>
              <a:t>is</a:t>
            </a:r>
            <a:r>
              <a:rPr lang="fr-CA" sz="2400" dirty="0"/>
              <a:t> a </a:t>
            </a:r>
            <a:r>
              <a:rPr lang="fr-CA" sz="2400" dirty="0" err="1"/>
              <a:t>way</a:t>
            </a:r>
            <a:r>
              <a:rPr lang="fr-CA" sz="2400" dirty="0"/>
              <a:t> to </a:t>
            </a:r>
            <a:r>
              <a:rPr lang="fr-CA" sz="2400" dirty="0" err="1"/>
              <a:t>avoid</a:t>
            </a:r>
            <a:r>
              <a:rPr lang="fr-CA" sz="2400" dirty="0"/>
              <a:t> </a:t>
            </a:r>
            <a:r>
              <a:rPr lang="fr-CA" sz="2400" dirty="0" err="1"/>
              <a:t>injecting</a:t>
            </a:r>
            <a:r>
              <a:rPr lang="fr-CA" sz="2400" dirty="0"/>
              <a:t> </a:t>
            </a:r>
            <a:r>
              <a:rPr lang="fr-CA" sz="2400" dirty="0" err="1"/>
              <a:t>bias</a:t>
            </a:r>
            <a:endParaRPr lang="fr-CA" sz="2400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2A373E1-C8F7-88DF-5608-D0FC933332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6114" y="4327866"/>
            <a:ext cx="5435118" cy="1629002"/>
          </a:xfrm>
          <a:prstGeom prst="rect">
            <a:avLst/>
          </a:prstGeom>
        </p:spPr>
      </p:pic>
      <p:pic>
        <p:nvPicPr>
          <p:cNvPr id="6146" name="Picture 2" descr="Edwin Thompson Jaynes - Wikipedia">
            <a:extLst>
              <a:ext uri="{FF2B5EF4-FFF2-40B4-BE49-F238E27FC236}">
                <a16:creationId xmlns:a16="http://schemas.microsoft.com/office/drawing/2014/main" id="{4FB5C643-7541-361A-D9F8-FF4CE15A97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6775" y="640217"/>
            <a:ext cx="2381250" cy="3552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60193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2216E2-EBD3-BA2A-FB51-F5BC8323B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CA" b="1" dirty="0" err="1">
                <a:solidFill>
                  <a:schemeClr val="accent1"/>
                </a:solidFill>
              </a:rPr>
              <a:t>Entropy</a:t>
            </a:r>
            <a:r>
              <a:rPr lang="fr-CA" b="1" dirty="0">
                <a:solidFill>
                  <a:schemeClr val="accent1"/>
                </a:solidFill>
              </a:rPr>
              <a:t> </a:t>
            </a:r>
            <a:r>
              <a:rPr lang="fr-CA" b="1" dirty="0" err="1">
                <a:solidFill>
                  <a:schemeClr val="accent1"/>
                </a:solidFill>
              </a:rPr>
              <a:t>maximizing</a:t>
            </a:r>
            <a:r>
              <a:rPr lang="fr-CA" b="1" dirty="0">
                <a:solidFill>
                  <a:schemeClr val="accent1"/>
                </a:solidFill>
              </a:rPr>
              <a:t> distributions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213255C-2336-0B5C-E512-F50AD547CE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03375"/>
          </a:xfrm>
        </p:spPr>
        <p:txBody>
          <a:bodyPr>
            <a:normAutofit/>
          </a:bodyPr>
          <a:lstStyle/>
          <a:p>
            <a:r>
              <a:rPr lang="fr-CA" sz="2400" dirty="0"/>
              <a:t>In the simple case </a:t>
            </a:r>
            <a:r>
              <a:rPr lang="fr-CA" sz="2400" dirty="0" err="1"/>
              <a:t>where</a:t>
            </a:r>
            <a:r>
              <a:rPr lang="fr-CA" sz="2400" dirty="0"/>
              <a:t> the variable can </a:t>
            </a:r>
            <a:r>
              <a:rPr lang="fr-CA" sz="2400" dirty="0" err="1"/>
              <a:t>only</a:t>
            </a:r>
            <a:r>
              <a:rPr lang="fr-CA" sz="2400" dirty="0"/>
              <a:t> </a:t>
            </a:r>
            <a:r>
              <a:rPr lang="fr-CA" sz="2400" dirty="0" err="1"/>
              <a:t>take</a:t>
            </a:r>
            <a:r>
              <a:rPr lang="fr-CA" sz="2400" dirty="0"/>
              <a:t> </a:t>
            </a:r>
            <a:r>
              <a:rPr lang="fr-CA" sz="2400" dirty="0" err="1"/>
              <a:t>two</a:t>
            </a:r>
            <a:r>
              <a:rPr lang="fr-CA" sz="2400" dirty="0"/>
              <a:t> values, </a:t>
            </a:r>
            <a:r>
              <a:rPr lang="fr-CA" sz="2400" dirty="0" err="1"/>
              <a:t>we</a:t>
            </a:r>
            <a:r>
              <a:rPr lang="fr-CA" sz="2400" dirty="0"/>
              <a:t> </a:t>
            </a:r>
            <a:r>
              <a:rPr lang="fr-CA" sz="2400" dirty="0" err="1"/>
              <a:t>maximize</a:t>
            </a:r>
            <a:r>
              <a:rPr lang="fr-CA" sz="2400" dirty="0"/>
              <a:t> </a:t>
            </a:r>
            <a:r>
              <a:rPr lang="fr-CA" sz="2400" dirty="0" err="1"/>
              <a:t>entropy</a:t>
            </a:r>
            <a:r>
              <a:rPr lang="fr-CA" sz="2400" dirty="0"/>
              <a:t> </a:t>
            </a:r>
            <a:r>
              <a:rPr lang="fr-CA" sz="2400" dirty="0" err="1"/>
              <a:t>when</a:t>
            </a:r>
            <a:r>
              <a:rPr lang="fr-CA" sz="2400" dirty="0"/>
              <a:t> the </a:t>
            </a:r>
            <a:r>
              <a:rPr lang="fr-CA" sz="2400" dirty="0" err="1"/>
              <a:t>probability</a:t>
            </a:r>
            <a:r>
              <a:rPr lang="fr-CA" sz="2400" dirty="0"/>
              <a:t> to </a:t>
            </a:r>
            <a:r>
              <a:rPr lang="fr-CA" sz="2400" dirty="0" err="1"/>
              <a:t>take</a:t>
            </a:r>
            <a:r>
              <a:rPr lang="fr-CA" sz="2400" dirty="0"/>
              <a:t> </a:t>
            </a:r>
            <a:r>
              <a:rPr lang="fr-CA" sz="2400" dirty="0" err="1"/>
              <a:t>each</a:t>
            </a:r>
            <a:r>
              <a:rPr lang="fr-CA" sz="2400" dirty="0"/>
              <a:t> value </a:t>
            </a:r>
            <a:r>
              <a:rPr lang="fr-CA" sz="2400" dirty="0" err="1"/>
              <a:t>is</a:t>
            </a:r>
            <a:r>
              <a:rPr lang="fr-CA" sz="2400" dirty="0"/>
              <a:t> one </a:t>
            </a:r>
            <a:r>
              <a:rPr lang="fr-CA" sz="2400" dirty="0" err="1"/>
              <a:t>half</a:t>
            </a:r>
            <a:r>
              <a:rPr lang="fr-CA" sz="2400" dirty="0"/>
              <a:t>.</a:t>
            </a:r>
          </a:p>
          <a:p>
            <a:r>
              <a:rPr lang="fr-CA" sz="2400" dirty="0"/>
              <a:t>Suppose </a:t>
            </a:r>
            <a:r>
              <a:rPr lang="fr-CA" sz="2400" dirty="0" err="1"/>
              <a:t>that</a:t>
            </a:r>
            <a:r>
              <a:rPr lang="fr-CA" sz="2400" dirty="0"/>
              <a:t> a variable can </a:t>
            </a:r>
            <a:r>
              <a:rPr lang="fr-CA" sz="2400" dirty="0" err="1"/>
              <a:t>take</a:t>
            </a:r>
            <a:r>
              <a:rPr lang="fr-CA" sz="2400" dirty="0"/>
              <a:t> a large but </a:t>
            </a:r>
            <a:r>
              <a:rPr lang="fr-CA" sz="2400" dirty="0" err="1"/>
              <a:t>finite</a:t>
            </a:r>
            <a:r>
              <a:rPr lang="fr-CA" sz="2400" dirty="0"/>
              <a:t> </a:t>
            </a:r>
            <a:r>
              <a:rPr lang="fr-CA" sz="2400" dirty="0" err="1"/>
              <a:t>number</a:t>
            </a:r>
            <a:r>
              <a:rPr lang="fr-CA" sz="2400" dirty="0"/>
              <a:t> of states, </a:t>
            </a:r>
            <a:r>
              <a:rPr lang="fr-CA" sz="2400" dirty="0" err="1"/>
              <a:t>what</a:t>
            </a:r>
            <a:r>
              <a:rPr lang="fr-CA" sz="2400" dirty="0"/>
              <a:t> distribution </a:t>
            </a:r>
            <a:r>
              <a:rPr lang="fr-CA" sz="2400" dirty="0" err="1"/>
              <a:t>would</a:t>
            </a:r>
            <a:r>
              <a:rPr lang="fr-CA" sz="2400" dirty="0"/>
              <a:t> </a:t>
            </a:r>
            <a:r>
              <a:rPr lang="fr-CA" sz="2400" dirty="0" err="1"/>
              <a:t>maximize</a:t>
            </a:r>
            <a:r>
              <a:rPr lang="fr-CA" sz="2400" dirty="0"/>
              <a:t> </a:t>
            </a:r>
            <a:r>
              <a:rPr lang="fr-CA" sz="2400" dirty="0" err="1"/>
              <a:t>entropy</a:t>
            </a:r>
            <a:r>
              <a:rPr lang="fr-CA" sz="2400" dirty="0"/>
              <a:t>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0020FF82-E505-C18B-CBD0-AD680F9F5134}"/>
                  </a:ext>
                </a:extLst>
              </p:cNvPr>
              <p:cNvSpPr txBox="1"/>
              <p:nvPr/>
            </p:nvSpPr>
            <p:spPr>
              <a:xfrm>
                <a:off x="2787445" y="5054543"/>
                <a:ext cx="218085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2400" b="0" i="1" smtClean="0">
                          <a:latin typeface="Cambria Math" panose="02040503050406030204" pitchFamily="18" charset="0"/>
                        </a:rPr>
                        <m:t>6</m:t>
                      </m:r>
                      <m:sSub>
                        <m:sSubPr>
                          <m:ctrlPr>
                            <a:rPr lang="fr-CA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CA" sz="24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e>
                        <m:sub>
                          <m:r>
                            <a:rPr lang="fr-CA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fr-CA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A" sz="2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e>
                      </m:d>
                      <m:r>
                        <a:rPr lang="fr-CA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fr-CA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2.58</m:t>
                      </m:r>
                    </m:oMath>
                  </m:oMathPara>
                </a14:m>
                <a:endParaRPr lang="fr-CA" sz="2400" dirty="0"/>
              </a:p>
            </p:txBody>
          </p:sp>
        </mc:Choice>
        <mc:Fallback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0020FF82-E505-C18B-CBD0-AD680F9F51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7445" y="5054543"/>
                <a:ext cx="2180853" cy="369332"/>
              </a:xfrm>
              <a:prstGeom prst="rect">
                <a:avLst/>
              </a:prstGeom>
              <a:blipFill>
                <a:blip r:embed="rId2"/>
                <a:stretch>
                  <a:fillRect l="-2793" t="-1639" r="-3631" b="-32787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ZoneTexte 5">
            <a:extLst>
              <a:ext uri="{FF2B5EF4-FFF2-40B4-BE49-F238E27FC236}">
                <a16:creationId xmlns:a16="http://schemas.microsoft.com/office/drawing/2014/main" id="{20BF2790-2031-818E-F2BD-FD4D41897912}"/>
              </a:ext>
            </a:extLst>
          </p:cNvPr>
          <p:cNvSpPr txBox="1"/>
          <p:nvPr/>
        </p:nvSpPr>
        <p:spPr>
          <a:xfrm>
            <a:off x="963561" y="4309240"/>
            <a:ext cx="60566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400" dirty="0" err="1"/>
              <a:t>What</a:t>
            </a:r>
            <a:r>
              <a:rPr lang="fr-CA" sz="2400" dirty="0"/>
              <a:t> </a:t>
            </a:r>
            <a:r>
              <a:rPr lang="fr-CA" sz="2400" dirty="0" err="1"/>
              <a:t>is</a:t>
            </a:r>
            <a:r>
              <a:rPr lang="fr-CA" sz="2400" dirty="0"/>
              <a:t> the </a:t>
            </a:r>
            <a:r>
              <a:rPr lang="fr-CA" sz="2400" dirty="0" err="1"/>
              <a:t>entropy</a:t>
            </a:r>
            <a:r>
              <a:rPr lang="fr-CA" sz="2400" dirty="0"/>
              <a:t> of a </a:t>
            </a:r>
            <a:r>
              <a:rPr lang="fr-CA" sz="2400" dirty="0" err="1"/>
              <a:t>dice</a:t>
            </a:r>
            <a:r>
              <a:rPr lang="fr-CA" sz="2400" dirty="0"/>
              <a:t> roll?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701BC65-8B40-658D-668B-56C9931EDCF1}"/>
              </a:ext>
            </a:extLst>
          </p:cNvPr>
          <p:cNvSpPr txBox="1"/>
          <p:nvPr/>
        </p:nvSpPr>
        <p:spPr>
          <a:xfrm>
            <a:off x="963561" y="3563937"/>
            <a:ext cx="94881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400" dirty="0"/>
              <a:t>The </a:t>
            </a:r>
            <a:r>
              <a:rPr lang="fr-CA" sz="2400" dirty="0" err="1"/>
              <a:t>answer</a:t>
            </a:r>
            <a:r>
              <a:rPr lang="fr-CA" sz="2400" dirty="0"/>
              <a:t> </a:t>
            </a:r>
            <a:r>
              <a:rPr lang="fr-CA" sz="2400" dirty="0" err="1"/>
              <a:t>is</a:t>
            </a:r>
            <a:r>
              <a:rPr lang="fr-CA" sz="2400" dirty="0"/>
              <a:t> </a:t>
            </a:r>
            <a:r>
              <a:rPr lang="fr-CA" sz="2400" dirty="0" err="1"/>
              <a:t>when</a:t>
            </a:r>
            <a:r>
              <a:rPr lang="fr-CA" sz="2400" dirty="0"/>
              <a:t> </a:t>
            </a:r>
            <a:r>
              <a:rPr lang="fr-CA" sz="2400" dirty="0" err="1"/>
              <a:t>each</a:t>
            </a:r>
            <a:r>
              <a:rPr lang="fr-CA" sz="2400" dirty="0"/>
              <a:t> state </a:t>
            </a:r>
            <a:r>
              <a:rPr lang="fr-CA" sz="2400" dirty="0" err="1"/>
              <a:t>occurs</a:t>
            </a:r>
            <a:r>
              <a:rPr lang="fr-CA" sz="2400" dirty="0"/>
              <a:t> </a:t>
            </a:r>
            <a:r>
              <a:rPr lang="fr-CA" sz="2400" dirty="0" err="1"/>
              <a:t>with</a:t>
            </a:r>
            <a:r>
              <a:rPr lang="fr-CA" sz="2400" dirty="0"/>
              <a:t> an </a:t>
            </a:r>
            <a:r>
              <a:rPr lang="fr-CA" sz="2400" dirty="0" err="1"/>
              <a:t>equal</a:t>
            </a:r>
            <a:r>
              <a:rPr lang="fr-CA" sz="2400" dirty="0"/>
              <a:t> </a:t>
            </a:r>
            <a:r>
              <a:rPr lang="fr-CA" sz="2400" dirty="0" err="1"/>
              <a:t>probability</a:t>
            </a:r>
            <a:r>
              <a:rPr lang="fr-CA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60811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6" grpId="0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95BA98-5257-6CC0-7CAB-7CFB21EF7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974" y="365125"/>
            <a:ext cx="11117826" cy="1325563"/>
          </a:xfrm>
        </p:spPr>
        <p:txBody>
          <a:bodyPr/>
          <a:lstStyle/>
          <a:p>
            <a:r>
              <a:rPr lang="fr-CA" b="1" dirty="0" err="1">
                <a:solidFill>
                  <a:schemeClr val="accent1"/>
                </a:solidFill>
              </a:rPr>
              <a:t>Entropy</a:t>
            </a:r>
            <a:r>
              <a:rPr lang="fr-CA" b="1" dirty="0">
                <a:solidFill>
                  <a:schemeClr val="accent1"/>
                </a:solidFill>
              </a:rPr>
              <a:t> </a:t>
            </a:r>
            <a:r>
              <a:rPr lang="fr-CA" b="1" dirty="0" err="1">
                <a:solidFill>
                  <a:schemeClr val="accent1"/>
                </a:solidFill>
              </a:rPr>
              <a:t>maximizing</a:t>
            </a:r>
            <a:r>
              <a:rPr lang="fr-CA" b="1" dirty="0">
                <a:solidFill>
                  <a:schemeClr val="accent1"/>
                </a:solidFill>
              </a:rPr>
              <a:t> </a:t>
            </a:r>
            <a:r>
              <a:rPr lang="fr-CA" b="1" dirty="0" err="1">
                <a:solidFill>
                  <a:schemeClr val="accent1"/>
                </a:solidFill>
              </a:rPr>
              <a:t>continuous</a:t>
            </a:r>
            <a:r>
              <a:rPr lang="fr-CA" b="1" dirty="0">
                <a:solidFill>
                  <a:schemeClr val="accent1"/>
                </a:solidFill>
              </a:rPr>
              <a:t> distributions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6B237DF-7004-818C-7E3E-8C6CAD2F5D57}"/>
              </a:ext>
            </a:extLst>
          </p:cNvPr>
          <p:cNvSpPr txBox="1"/>
          <p:nvPr/>
        </p:nvSpPr>
        <p:spPr>
          <a:xfrm>
            <a:off x="530942" y="1690688"/>
            <a:ext cx="9438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400" dirty="0"/>
              <a:t>This </a:t>
            </a:r>
            <a:r>
              <a:rPr lang="fr-CA" sz="2400" dirty="0" err="1"/>
              <a:t>is</a:t>
            </a:r>
            <a:r>
              <a:rPr lang="fr-CA" sz="2400" dirty="0"/>
              <a:t> more </a:t>
            </a:r>
            <a:r>
              <a:rPr lang="fr-CA" sz="2400" dirty="0" err="1"/>
              <a:t>difficult</a:t>
            </a:r>
            <a:r>
              <a:rPr lang="fr-CA" sz="2400" dirty="0"/>
              <a:t> </a:t>
            </a:r>
            <a:r>
              <a:rPr lang="fr-CA" sz="2400" dirty="0" err="1"/>
              <a:t>when</a:t>
            </a:r>
            <a:r>
              <a:rPr lang="fr-CA" sz="2400" dirty="0"/>
              <a:t> </a:t>
            </a:r>
            <a:r>
              <a:rPr lang="fr-CA" sz="2400" dirty="0" err="1"/>
              <a:t>we</a:t>
            </a:r>
            <a:r>
              <a:rPr lang="fr-CA" sz="2400" dirty="0"/>
              <a:t> </a:t>
            </a:r>
            <a:r>
              <a:rPr lang="fr-CA" sz="2400" dirty="0" err="1"/>
              <a:t>consider</a:t>
            </a:r>
            <a:r>
              <a:rPr lang="fr-CA" sz="2400" dirty="0"/>
              <a:t> </a:t>
            </a:r>
            <a:r>
              <a:rPr lang="fr-CA" sz="2400" dirty="0" err="1"/>
              <a:t>continuous</a:t>
            </a:r>
            <a:r>
              <a:rPr lang="fr-CA" sz="2400" dirty="0"/>
              <a:t> distributions. 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705A68AE-0735-13B3-D7E1-9456E199E24F}"/>
              </a:ext>
            </a:extLst>
          </p:cNvPr>
          <p:cNvSpPr txBox="1"/>
          <p:nvPr/>
        </p:nvSpPr>
        <p:spPr>
          <a:xfrm>
            <a:off x="530942" y="3596169"/>
            <a:ext cx="41688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400" dirty="0" err="1"/>
              <a:t>We</a:t>
            </a:r>
            <a:r>
              <a:rPr lang="fr-CA" sz="2400" dirty="0"/>
              <a:t> </a:t>
            </a:r>
            <a:r>
              <a:rPr lang="fr-CA" sz="2400" dirty="0" err="1"/>
              <a:t>get</a:t>
            </a:r>
            <a:r>
              <a:rPr lang="fr-CA" sz="2400" dirty="0"/>
              <a:t> a </a:t>
            </a:r>
            <a:r>
              <a:rPr lang="fr-CA" sz="2400" dirty="0" err="1"/>
              <a:t>uniform</a:t>
            </a:r>
            <a:r>
              <a:rPr lang="fr-CA" sz="2400" dirty="0"/>
              <a:t> distribution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Espace réservé du contenu 2">
                <a:extLst>
                  <a:ext uri="{FF2B5EF4-FFF2-40B4-BE49-F238E27FC236}">
                    <a16:creationId xmlns:a16="http://schemas.microsoft.com/office/drawing/2014/main" id="{49A802FC-D180-93B3-7522-E62668D931C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1052" y="3016251"/>
                <a:ext cx="5759245" cy="543232"/>
              </a:xfrm>
            </p:spPr>
            <p:txBody>
              <a:bodyPr/>
              <a:lstStyle/>
              <a:p>
                <a:r>
                  <a:rPr lang="fr-CA" sz="2400" dirty="0"/>
                  <a:t>The value of </a:t>
                </a:r>
                <a14:m>
                  <m:oMath xmlns:m="http://schemas.openxmlformats.org/officeDocument/2006/math">
                    <m:r>
                      <a:rPr lang="fr-CA" sz="24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fr-CA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CA" sz="2400" dirty="0" err="1"/>
                  <a:t>satisfies</a:t>
                </a:r>
                <a:r>
                  <a:rPr lang="fr-CA" sz="2400" dirty="0"/>
                  <a:t> </a:t>
                </a:r>
                <a14:m>
                  <m:oMath xmlns:m="http://schemas.openxmlformats.org/officeDocument/2006/math">
                    <m:r>
                      <a:rPr lang="fr-CA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fr-CA" sz="24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fr-CA" sz="24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fr-CA" sz="24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fr-CA" sz="24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fr-CA" sz="24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fr-CA" sz="2400" dirty="0"/>
              </a:p>
            </p:txBody>
          </p:sp>
        </mc:Choice>
        <mc:Fallback>
          <p:sp>
            <p:nvSpPr>
              <p:cNvPr id="10" name="Espace réservé du contenu 2">
                <a:extLst>
                  <a:ext uri="{FF2B5EF4-FFF2-40B4-BE49-F238E27FC236}">
                    <a16:creationId xmlns:a16="http://schemas.microsoft.com/office/drawing/2014/main" id="{49A802FC-D180-93B3-7522-E62668D931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1052" y="3016251"/>
                <a:ext cx="5759245" cy="543232"/>
              </a:xfrm>
              <a:blipFill>
                <a:blip r:embed="rId2"/>
                <a:stretch>
                  <a:fillRect l="-1376" t="-14607" b="-4494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ZoneTexte 10">
            <a:extLst>
              <a:ext uri="{FF2B5EF4-FFF2-40B4-BE49-F238E27FC236}">
                <a16:creationId xmlns:a16="http://schemas.microsoft.com/office/drawing/2014/main" id="{19CC7F73-0035-1E3D-7B3E-B559C467ED5D}"/>
              </a:ext>
            </a:extLst>
          </p:cNvPr>
          <p:cNvSpPr txBox="1"/>
          <p:nvPr/>
        </p:nvSpPr>
        <p:spPr>
          <a:xfrm>
            <a:off x="530942" y="2305411"/>
            <a:ext cx="9438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400" dirty="0" err="1"/>
              <a:t>We</a:t>
            </a:r>
            <a:r>
              <a:rPr lang="fr-CA" sz="2400" dirty="0"/>
              <a:t> can </a:t>
            </a:r>
            <a:r>
              <a:rPr lang="fr-CA" sz="2400" dirty="0" err="1"/>
              <a:t>consider</a:t>
            </a:r>
            <a:r>
              <a:rPr lang="fr-CA" sz="2400" dirty="0"/>
              <a:t> </a:t>
            </a:r>
            <a:r>
              <a:rPr lang="fr-CA" sz="2400" dirty="0" err="1"/>
              <a:t>different</a:t>
            </a:r>
            <a:r>
              <a:rPr lang="fr-CA" sz="2400" dirty="0"/>
              <a:t> types of </a:t>
            </a:r>
            <a:r>
              <a:rPr lang="fr-CA" sz="2400" dirty="0" err="1"/>
              <a:t>constraints</a:t>
            </a:r>
            <a:endParaRPr lang="fr-CA" sz="2400" dirty="0"/>
          </a:p>
        </p:txBody>
      </p:sp>
      <p:pic>
        <p:nvPicPr>
          <p:cNvPr id="12" name="Picture 2" descr="Continuous uniform distribution - Wikipedia">
            <a:extLst>
              <a:ext uri="{FF2B5EF4-FFF2-40B4-BE49-F238E27FC236}">
                <a16:creationId xmlns:a16="http://schemas.microsoft.com/office/drawing/2014/main" id="{CC55DBAA-9B77-78A9-B4B1-17B954386B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6356" y="2374670"/>
            <a:ext cx="3363554" cy="2206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3" name="Espace réservé du contenu 2">
                <a:extLst>
                  <a:ext uri="{FF2B5EF4-FFF2-40B4-BE49-F238E27FC236}">
                    <a16:creationId xmlns:a16="http://schemas.microsoft.com/office/drawing/2014/main" id="{FDC7E413-177A-61B4-165E-2B82B06C94E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38316" y="4466304"/>
                <a:ext cx="5759245" cy="54323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fr-CA" sz="2600" dirty="0"/>
                  <a:t>The </a:t>
                </a:r>
                <a:r>
                  <a:rPr lang="fr-CA" sz="2600" dirty="0" err="1"/>
                  <a:t>mean</a:t>
                </a:r>
                <a:r>
                  <a:rPr lang="fr-CA" sz="2600" dirty="0"/>
                  <a:t> and variances are </a:t>
                </a:r>
                <a:r>
                  <a:rPr lang="fr-CA" sz="2600" dirty="0" err="1"/>
                  <a:t>known</a:t>
                </a:r>
                <a14:m>
                  <m:oMath xmlns:m="http://schemas.openxmlformats.org/officeDocument/2006/math">
                    <m:r>
                      <a:rPr lang="fr-CA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fr-CA" dirty="0"/>
              </a:p>
            </p:txBody>
          </p:sp>
        </mc:Choice>
        <mc:Fallback>
          <p:sp>
            <p:nvSpPr>
              <p:cNvPr id="13" name="Espace réservé du contenu 2">
                <a:extLst>
                  <a:ext uri="{FF2B5EF4-FFF2-40B4-BE49-F238E27FC236}">
                    <a16:creationId xmlns:a16="http://schemas.microsoft.com/office/drawing/2014/main" id="{FDC7E413-177A-61B4-165E-2B82B06C94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316" y="4466304"/>
                <a:ext cx="5759245" cy="543232"/>
              </a:xfrm>
              <a:prstGeom prst="rect">
                <a:avLst/>
              </a:prstGeom>
              <a:blipFill>
                <a:blip r:embed="rId4"/>
                <a:stretch>
                  <a:fillRect l="-1587" t="-14607" b="-14607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ZoneTexte 13">
            <a:extLst>
              <a:ext uri="{FF2B5EF4-FFF2-40B4-BE49-F238E27FC236}">
                <a16:creationId xmlns:a16="http://schemas.microsoft.com/office/drawing/2014/main" id="{A7DF7EC6-3BA0-D355-7F2E-79AA937ED543}"/>
              </a:ext>
            </a:extLst>
          </p:cNvPr>
          <p:cNvSpPr txBox="1"/>
          <p:nvPr/>
        </p:nvSpPr>
        <p:spPr>
          <a:xfrm>
            <a:off x="671052" y="5272568"/>
            <a:ext cx="41688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400" dirty="0" err="1"/>
              <a:t>We</a:t>
            </a:r>
            <a:r>
              <a:rPr lang="fr-CA" sz="2400" dirty="0"/>
              <a:t> </a:t>
            </a:r>
            <a:r>
              <a:rPr lang="fr-CA" sz="2400" dirty="0" err="1"/>
              <a:t>get</a:t>
            </a:r>
            <a:r>
              <a:rPr lang="fr-CA" sz="2400" dirty="0"/>
              <a:t> a normal distribution</a:t>
            </a:r>
          </a:p>
        </p:txBody>
      </p:sp>
      <p:pic>
        <p:nvPicPr>
          <p:cNvPr id="15" name="Picture 4" descr="Sampling From a Normal (Gaussian) Distribution on GPUs - AMD GPUOpen">
            <a:extLst>
              <a:ext uri="{FF2B5EF4-FFF2-40B4-BE49-F238E27FC236}">
                <a16:creationId xmlns:a16="http://schemas.microsoft.com/office/drawing/2014/main" id="{5F8A9ECC-F568-5315-F10E-CD5D85526F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2708" y="5009536"/>
            <a:ext cx="299085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6044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 build="p"/>
      <p:bldP spid="11" grpId="0"/>
      <p:bldP spid="13" grpId="0"/>
      <p:bldP spid="1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AF9E19FE-747E-EBA5-2B71-0F64355365AB}"/>
              </a:ext>
            </a:extLst>
          </p:cNvPr>
          <p:cNvSpPr txBox="1">
            <a:spLocks/>
          </p:cNvSpPr>
          <p:nvPr/>
        </p:nvSpPr>
        <p:spPr>
          <a:xfrm>
            <a:off x="705465" y="1690688"/>
            <a:ext cx="5759245" cy="1209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A" sz="2400" dirty="0"/>
              <a:t>The </a:t>
            </a:r>
            <a:r>
              <a:rPr lang="fr-CA" sz="2400" dirty="0" err="1"/>
              <a:t>mean</a:t>
            </a:r>
            <a:r>
              <a:rPr lang="fr-CA" sz="2400" dirty="0"/>
              <a:t> and variances are </a:t>
            </a:r>
            <a:r>
              <a:rPr lang="fr-CA" sz="2400" dirty="0" err="1"/>
              <a:t>known</a:t>
            </a:r>
            <a:r>
              <a:rPr lang="fr-CA" sz="2400" dirty="0"/>
              <a:t> and the variable </a:t>
            </a:r>
            <a:r>
              <a:rPr lang="fr-CA" sz="2400" dirty="0" err="1"/>
              <a:t>is</a:t>
            </a:r>
            <a:r>
              <a:rPr lang="fr-CA" sz="2400" dirty="0"/>
              <a:t> positive .</a:t>
            </a:r>
          </a:p>
        </p:txBody>
      </p:sp>
      <p:pic>
        <p:nvPicPr>
          <p:cNvPr id="7176" name="Picture 8" descr="Gamma Distribution: Uses, Parameters &amp; Examples - Statistics By Jim">
            <a:extLst>
              <a:ext uri="{FF2B5EF4-FFF2-40B4-BE49-F238E27FC236}">
                <a16:creationId xmlns:a16="http://schemas.microsoft.com/office/drawing/2014/main" id="{75FAF359-70A0-30C9-BD81-B13A4D89F4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4710" y="2295414"/>
            <a:ext cx="28575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re 1">
            <a:extLst>
              <a:ext uri="{FF2B5EF4-FFF2-40B4-BE49-F238E27FC236}">
                <a16:creationId xmlns:a16="http://schemas.microsoft.com/office/drawing/2014/main" id="{EC7ED5A2-D52F-E123-60B7-48582E030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974" y="365125"/>
            <a:ext cx="11117826" cy="1325563"/>
          </a:xfrm>
        </p:spPr>
        <p:txBody>
          <a:bodyPr/>
          <a:lstStyle/>
          <a:p>
            <a:r>
              <a:rPr lang="fr-CA" b="1" dirty="0" err="1">
                <a:solidFill>
                  <a:schemeClr val="accent1"/>
                </a:solidFill>
              </a:rPr>
              <a:t>Entropy</a:t>
            </a:r>
            <a:r>
              <a:rPr lang="fr-CA" b="1" dirty="0">
                <a:solidFill>
                  <a:schemeClr val="accent1"/>
                </a:solidFill>
              </a:rPr>
              <a:t> </a:t>
            </a:r>
            <a:r>
              <a:rPr lang="fr-CA" b="1" dirty="0" err="1">
                <a:solidFill>
                  <a:schemeClr val="accent1"/>
                </a:solidFill>
              </a:rPr>
              <a:t>maximizing</a:t>
            </a:r>
            <a:r>
              <a:rPr lang="fr-CA" b="1" dirty="0">
                <a:solidFill>
                  <a:schemeClr val="accent1"/>
                </a:solidFill>
              </a:rPr>
              <a:t> </a:t>
            </a:r>
            <a:r>
              <a:rPr lang="fr-CA" b="1" dirty="0" err="1">
                <a:solidFill>
                  <a:schemeClr val="accent1"/>
                </a:solidFill>
              </a:rPr>
              <a:t>continuous</a:t>
            </a:r>
            <a:r>
              <a:rPr lang="fr-CA" b="1" dirty="0">
                <a:solidFill>
                  <a:schemeClr val="accent1"/>
                </a:solidFill>
              </a:rPr>
              <a:t> distributions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90ECFD35-858F-7946-753A-1F80E3CC3D62}"/>
              </a:ext>
            </a:extLst>
          </p:cNvPr>
          <p:cNvSpPr txBox="1"/>
          <p:nvPr/>
        </p:nvSpPr>
        <p:spPr>
          <a:xfrm>
            <a:off x="837278" y="2711655"/>
            <a:ext cx="41688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400" dirty="0" err="1"/>
              <a:t>We</a:t>
            </a:r>
            <a:r>
              <a:rPr lang="fr-CA" sz="2400" dirty="0"/>
              <a:t> </a:t>
            </a:r>
            <a:r>
              <a:rPr lang="fr-CA" sz="2400" dirty="0" err="1"/>
              <a:t>get</a:t>
            </a:r>
            <a:r>
              <a:rPr lang="fr-CA" sz="2400" dirty="0"/>
              <a:t> a Gamma distribution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949A43BF-1C5B-89B9-F3D0-D06B25880116}"/>
              </a:ext>
            </a:extLst>
          </p:cNvPr>
          <p:cNvSpPr txBox="1"/>
          <p:nvPr/>
        </p:nvSpPr>
        <p:spPr>
          <a:xfrm>
            <a:off x="823452" y="4990548"/>
            <a:ext cx="99428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400" dirty="0"/>
              <a:t>Can </a:t>
            </a:r>
            <a:r>
              <a:rPr lang="fr-CA" sz="2400" dirty="0" err="1"/>
              <a:t>we</a:t>
            </a:r>
            <a:r>
              <a:rPr lang="fr-CA" sz="2400" dirty="0"/>
              <a:t> go a </a:t>
            </a:r>
            <a:r>
              <a:rPr lang="fr-CA" sz="2400" dirty="0" err="1"/>
              <a:t>step</a:t>
            </a:r>
            <a:r>
              <a:rPr lang="fr-CA" sz="2400" dirty="0"/>
              <a:t> </a:t>
            </a:r>
            <a:r>
              <a:rPr lang="fr-CA" sz="2400" dirty="0" err="1"/>
              <a:t>further</a:t>
            </a:r>
            <a:r>
              <a:rPr lang="fr-CA" sz="2400" dirty="0"/>
              <a:t> and do the </a:t>
            </a:r>
            <a:r>
              <a:rPr lang="fr-CA" sz="2400" dirty="0" err="1"/>
              <a:t>same</a:t>
            </a:r>
            <a:r>
              <a:rPr lang="fr-CA" sz="2400" dirty="0"/>
              <a:t> for </a:t>
            </a:r>
            <a:r>
              <a:rPr lang="fr-CA" sz="2400" dirty="0" err="1"/>
              <a:t>families</a:t>
            </a:r>
            <a:r>
              <a:rPr lang="fr-CA" sz="2400" dirty="0"/>
              <a:t> of </a:t>
            </a:r>
            <a:r>
              <a:rPr lang="fr-CA" sz="2400" dirty="0" err="1"/>
              <a:t>random</a:t>
            </a:r>
            <a:r>
              <a:rPr lang="fr-CA" sz="2400" dirty="0"/>
              <a:t> graphs?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EE7C3033-5443-1416-641D-B0FE6AE427D5}"/>
              </a:ext>
            </a:extLst>
          </p:cNvPr>
          <p:cNvSpPr txBox="1"/>
          <p:nvPr/>
        </p:nvSpPr>
        <p:spPr>
          <a:xfrm>
            <a:off x="1659193" y="5652863"/>
            <a:ext cx="27259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400" b="1" dirty="0">
                <a:solidFill>
                  <a:schemeClr val="accent1"/>
                </a:solidFill>
              </a:rPr>
              <a:t>Yes (</a:t>
            </a:r>
            <a:r>
              <a:rPr lang="fr-CA" sz="2400" b="1" dirty="0" err="1">
                <a:solidFill>
                  <a:schemeClr val="accent1"/>
                </a:solidFill>
              </a:rPr>
              <a:t>kind</a:t>
            </a:r>
            <a:r>
              <a:rPr lang="fr-CA" sz="2400" b="1" dirty="0">
                <a:solidFill>
                  <a:schemeClr val="accent1"/>
                </a:solidFill>
              </a:rPr>
              <a:t> of…)</a:t>
            </a:r>
          </a:p>
        </p:txBody>
      </p:sp>
    </p:spTree>
    <p:extLst>
      <p:ext uri="{BB962C8B-B14F-4D97-AF65-F5344CB8AC3E}">
        <p14:creationId xmlns:p14="http://schemas.microsoft.com/office/powerpoint/2010/main" val="2036273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  <p:bldP spid="12" grpId="0"/>
      <p:bldP spid="1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73777B8-20FC-1A35-EFDA-BCF51E4EC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b="1" dirty="0" err="1">
                <a:solidFill>
                  <a:schemeClr val="accent1"/>
                </a:solidFill>
              </a:rPr>
              <a:t>Entropy</a:t>
            </a:r>
            <a:r>
              <a:rPr lang="fr-CA" b="1" dirty="0">
                <a:solidFill>
                  <a:schemeClr val="accent1"/>
                </a:solidFill>
              </a:rPr>
              <a:t> </a:t>
            </a:r>
            <a:r>
              <a:rPr lang="fr-CA" b="1" dirty="0" err="1">
                <a:solidFill>
                  <a:schemeClr val="accent1"/>
                </a:solidFill>
              </a:rPr>
              <a:t>maximizing</a:t>
            </a:r>
            <a:r>
              <a:rPr lang="fr-CA" b="1" dirty="0">
                <a:solidFill>
                  <a:schemeClr val="accent1"/>
                </a:solidFill>
              </a:rPr>
              <a:t> distributions for graphs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D3A45CA-A2C9-58C1-A2EB-7192A7C4BE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25563"/>
          </a:xfrm>
        </p:spPr>
        <p:txBody>
          <a:bodyPr/>
          <a:lstStyle/>
          <a:p>
            <a:r>
              <a:rPr lang="fr-CA" dirty="0"/>
              <a:t>If </a:t>
            </a:r>
            <a:r>
              <a:rPr lang="fr-CA" dirty="0" err="1"/>
              <a:t>we</a:t>
            </a:r>
            <a:r>
              <a:rPr lang="fr-CA" dirty="0"/>
              <a:t> impose the </a:t>
            </a:r>
            <a:r>
              <a:rPr lang="fr-CA" dirty="0" err="1"/>
              <a:t>number</a:t>
            </a:r>
            <a:r>
              <a:rPr lang="fr-CA" dirty="0"/>
              <a:t> of </a:t>
            </a:r>
            <a:r>
              <a:rPr lang="fr-CA" dirty="0" err="1"/>
              <a:t>edges</a:t>
            </a:r>
            <a:r>
              <a:rPr lang="fr-CA" dirty="0"/>
              <a:t> and </a:t>
            </a:r>
            <a:r>
              <a:rPr lang="fr-CA" dirty="0" err="1"/>
              <a:t>nodes</a:t>
            </a:r>
            <a:r>
              <a:rPr lang="fr-CA" dirty="0"/>
              <a:t> in a graph, the </a:t>
            </a:r>
            <a:r>
              <a:rPr lang="fr-CA" dirty="0" err="1"/>
              <a:t>entropy</a:t>
            </a:r>
            <a:r>
              <a:rPr lang="fr-CA" dirty="0"/>
              <a:t> </a:t>
            </a:r>
            <a:r>
              <a:rPr lang="fr-CA" dirty="0" err="1"/>
              <a:t>maximizing</a:t>
            </a:r>
            <a:r>
              <a:rPr lang="fr-CA" dirty="0"/>
              <a:t> distribution </a:t>
            </a:r>
            <a:r>
              <a:rPr lang="fr-CA" dirty="0" err="1"/>
              <a:t>is</a:t>
            </a:r>
            <a:r>
              <a:rPr lang="fr-CA" dirty="0"/>
              <a:t> </a:t>
            </a:r>
            <a:r>
              <a:rPr lang="fr-CA" dirty="0" err="1"/>
              <a:t>given</a:t>
            </a:r>
            <a:r>
              <a:rPr lang="fr-CA" dirty="0"/>
              <a:t> by the </a:t>
            </a:r>
            <a:r>
              <a:rPr lang="fr-CA" dirty="0" err="1"/>
              <a:t>Erd</a:t>
            </a:r>
            <a:r>
              <a:rPr lang="fr-CA" dirty="0" err="1">
                <a:ea typeface="Cambria Math" panose="02040503050406030204" pitchFamily="18" charset="0"/>
              </a:rPr>
              <a:t>ós-Renyi</a:t>
            </a:r>
            <a:r>
              <a:rPr lang="fr-CA" dirty="0">
                <a:ea typeface="Cambria Math" panose="02040503050406030204" pitchFamily="18" charset="0"/>
              </a:rPr>
              <a:t> </a:t>
            </a:r>
            <a:r>
              <a:rPr lang="fr-CA" dirty="0" err="1">
                <a:ea typeface="Cambria Math" panose="02040503050406030204" pitchFamily="18" charset="0"/>
              </a:rPr>
              <a:t>random</a:t>
            </a:r>
            <a:r>
              <a:rPr lang="fr-CA" dirty="0">
                <a:ea typeface="Cambria Math" panose="02040503050406030204" pitchFamily="18" charset="0"/>
              </a:rPr>
              <a:t> model.</a:t>
            </a:r>
            <a:endParaRPr lang="fr-CA" dirty="0"/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38930EAA-0D41-E626-8251-E4C67EE2ED34}"/>
              </a:ext>
            </a:extLst>
          </p:cNvPr>
          <p:cNvSpPr txBox="1">
            <a:spLocks/>
          </p:cNvSpPr>
          <p:nvPr/>
        </p:nvSpPr>
        <p:spPr>
          <a:xfrm>
            <a:off x="636638" y="467247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A" dirty="0"/>
              <a:t>One can impose a </a:t>
            </a:r>
            <a:r>
              <a:rPr lang="fr-CA" b="1" i="1" dirty="0"/>
              <a:t>hard </a:t>
            </a:r>
            <a:r>
              <a:rPr lang="fr-CA" dirty="0"/>
              <a:t>version of the </a:t>
            </a:r>
            <a:r>
              <a:rPr lang="fr-CA" dirty="0" err="1"/>
              <a:t>constraints</a:t>
            </a:r>
            <a:r>
              <a:rPr lang="fr-CA" dirty="0"/>
              <a:t> in </a:t>
            </a:r>
            <a:r>
              <a:rPr lang="fr-CA" dirty="0" err="1"/>
              <a:t>which</a:t>
            </a:r>
            <a:r>
              <a:rPr lang="fr-CA" dirty="0"/>
              <a:t> the </a:t>
            </a:r>
            <a:r>
              <a:rPr lang="fr-CA" dirty="0" err="1"/>
              <a:t>number</a:t>
            </a:r>
            <a:r>
              <a:rPr lang="fr-CA" dirty="0"/>
              <a:t> of </a:t>
            </a:r>
            <a:r>
              <a:rPr lang="fr-CA" dirty="0" err="1"/>
              <a:t>edges</a:t>
            </a:r>
            <a:r>
              <a:rPr lang="fr-CA" dirty="0"/>
              <a:t> </a:t>
            </a:r>
            <a:r>
              <a:rPr lang="fr-CA" dirty="0" err="1"/>
              <a:t>is</a:t>
            </a:r>
            <a:r>
              <a:rPr lang="fr-CA" dirty="0"/>
              <a:t> </a:t>
            </a:r>
            <a:r>
              <a:rPr lang="fr-CA" dirty="0" err="1"/>
              <a:t>always</a:t>
            </a:r>
            <a:r>
              <a:rPr lang="fr-CA" dirty="0"/>
              <a:t> </a:t>
            </a:r>
            <a:r>
              <a:rPr lang="fr-CA" dirty="0" err="1"/>
              <a:t>exactly</a:t>
            </a:r>
            <a:r>
              <a:rPr lang="fr-CA" dirty="0"/>
              <a:t> the </a:t>
            </a:r>
            <a:r>
              <a:rPr lang="fr-CA" dirty="0" err="1"/>
              <a:t>specified</a:t>
            </a:r>
            <a:r>
              <a:rPr lang="fr-CA" dirty="0"/>
              <a:t> one.</a:t>
            </a: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607C36C9-271E-2883-92DB-BBF44E1C9A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9567" y="2830513"/>
            <a:ext cx="2600325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7BF709DE-31DC-E011-70B5-5816896F7C51}"/>
              </a:ext>
            </a:extLst>
          </p:cNvPr>
          <p:cNvSpPr txBox="1">
            <a:spLocks/>
          </p:cNvSpPr>
          <p:nvPr/>
        </p:nvSpPr>
        <p:spPr>
          <a:xfrm>
            <a:off x="562896" y="558800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A" dirty="0"/>
              <a:t>More </a:t>
            </a:r>
            <a:r>
              <a:rPr lang="fr-CA" dirty="0" err="1"/>
              <a:t>often</a:t>
            </a:r>
            <a:r>
              <a:rPr lang="fr-CA" dirty="0"/>
              <a:t>, </a:t>
            </a:r>
            <a:r>
              <a:rPr lang="fr-CA" dirty="0" err="1"/>
              <a:t>we</a:t>
            </a:r>
            <a:r>
              <a:rPr lang="fr-CA" dirty="0"/>
              <a:t> impose a </a:t>
            </a:r>
            <a:r>
              <a:rPr lang="fr-CA" b="1" i="1" dirty="0"/>
              <a:t>soft </a:t>
            </a:r>
            <a:r>
              <a:rPr lang="fr-CA" dirty="0"/>
              <a:t>version of the </a:t>
            </a:r>
            <a:r>
              <a:rPr lang="fr-CA" dirty="0" err="1"/>
              <a:t>constraints</a:t>
            </a:r>
            <a:r>
              <a:rPr lang="fr-CA" dirty="0"/>
              <a:t> in </a:t>
            </a:r>
            <a:r>
              <a:rPr lang="fr-CA" dirty="0" err="1"/>
              <a:t>which</a:t>
            </a:r>
            <a:r>
              <a:rPr lang="fr-CA" dirty="0"/>
              <a:t> the </a:t>
            </a:r>
            <a:r>
              <a:rPr lang="fr-CA" dirty="0" err="1"/>
              <a:t>expected</a:t>
            </a:r>
            <a:r>
              <a:rPr lang="fr-CA" dirty="0"/>
              <a:t> </a:t>
            </a:r>
            <a:r>
              <a:rPr lang="fr-CA" dirty="0" err="1"/>
              <a:t>number</a:t>
            </a:r>
            <a:r>
              <a:rPr lang="fr-CA" dirty="0"/>
              <a:t> of </a:t>
            </a:r>
            <a:r>
              <a:rPr lang="fr-CA" dirty="0" err="1"/>
              <a:t>edges</a:t>
            </a:r>
            <a:r>
              <a:rPr lang="fr-CA" dirty="0"/>
              <a:t> </a:t>
            </a:r>
            <a:r>
              <a:rPr lang="fr-CA" dirty="0" err="1"/>
              <a:t>is</a:t>
            </a:r>
            <a:r>
              <a:rPr lang="fr-CA" dirty="0"/>
              <a:t> </a:t>
            </a:r>
            <a:r>
              <a:rPr lang="fr-CA" dirty="0" err="1"/>
              <a:t>equal</a:t>
            </a:r>
            <a:r>
              <a:rPr lang="fr-CA" dirty="0"/>
              <a:t> to the </a:t>
            </a:r>
            <a:r>
              <a:rPr lang="fr-CA" dirty="0" err="1"/>
              <a:t>specified</a:t>
            </a:r>
            <a:r>
              <a:rPr lang="fr-CA" dirty="0"/>
              <a:t> one.</a:t>
            </a:r>
          </a:p>
        </p:txBody>
      </p:sp>
    </p:spTree>
    <p:extLst>
      <p:ext uri="{BB962C8B-B14F-4D97-AF65-F5344CB8AC3E}">
        <p14:creationId xmlns:p14="http://schemas.microsoft.com/office/powerpoint/2010/main" val="4075861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DB6C35-BEEE-BFCF-6190-DA0D02FE8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b="1" dirty="0">
                <a:solidFill>
                  <a:schemeClr val="accent1"/>
                </a:solidFill>
              </a:rPr>
              <a:t>The </a:t>
            </a:r>
            <a:r>
              <a:rPr lang="fr-CA" b="1" dirty="0" err="1">
                <a:solidFill>
                  <a:schemeClr val="accent1"/>
                </a:solidFill>
              </a:rPr>
              <a:t>quantity</a:t>
            </a:r>
            <a:r>
              <a:rPr lang="fr-CA" b="1" dirty="0">
                <a:solidFill>
                  <a:schemeClr val="accent1"/>
                </a:solidFill>
              </a:rPr>
              <a:t> information </a:t>
            </a:r>
            <a:r>
              <a:rPr lang="fr-CA" b="1" dirty="0" err="1">
                <a:solidFill>
                  <a:schemeClr val="accent1"/>
                </a:solidFill>
              </a:rPr>
              <a:t>contained</a:t>
            </a:r>
            <a:r>
              <a:rPr lang="fr-CA" b="1" dirty="0">
                <a:solidFill>
                  <a:schemeClr val="accent1"/>
                </a:solidFill>
              </a:rPr>
              <a:t> in a signal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061DD4E-CA55-C48D-691B-4D67BDBC08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608723"/>
          </a:xfrm>
        </p:spPr>
        <p:txBody>
          <a:bodyPr/>
          <a:lstStyle/>
          <a:p>
            <a:r>
              <a:rPr lang="fr-CA" dirty="0" err="1"/>
              <a:t>We</a:t>
            </a:r>
            <a:r>
              <a:rPr lang="fr-CA" dirty="0"/>
              <a:t> </a:t>
            </a:r>
            <a:r>
              <a:rPr lang="fr-CA" dirty="0" err="1"/>
              <a:t>defined</a:t>
            </a:r>
            <a:r>
              <a:rPr lang="fr-CA" dirty="0"/>
              <a:t> the </a:t>
            </a:r>
            <a:r>
              <a:rPr lang="fr-CA" dirty="0" err="1"/>
              <a:t>entropy</a:t>
            </a:r>
            <a:r>
              <a:rPr lang="fr-CA" dirty="0"/>
              <a:t> or the information </a:t>
            </a:r>
            <a:r>
              <a:rPr lang="fr-CA" dirty="0" err="1"/>
              <a:t>contained</a:t>
            </a:r>
            <a:r>
              <a:rPr lang="fr-CA" dirty="0"/>
              <a:t> in a </a:t>
            </a:r>
            <a:r>
              <a:rPr lang="fr-CA" dirty="0" err="1"/>
              <a:t>discrete</a:t>
            </a:r>
            <a:r>
              <a:rPr lang="fr-CA" dirty="0"/>
              <a:t> distribution.</a:t>
            </a:r>
          </a:p>
          <a:p>
            <a:r>
              <a:rPr lang="fr-CA" dirty="0" err="1"/>
              <a:t>When</a:t>
            </a:r>
            <a:r>
              <a:rPr lang="fr-CA" dirty="0"/>
              <a:t> the </a:t>
            </a:r>
            <a:r>
              <a:rPr lang="fr-CA" dirty="0" err="1"/>
              <a:t>number</a:t>
            </a:r>
            <a:r>
              <a:rPr lang="fr-CA" dirty="0"/>
              <a:t> of possible states </a:t>
            </a:r>
            <a:r>
              <a:rPr lang="fr-CA" dirty="0" err="1"/>
              <a:t>goes</a:t>
            </a:r>
            <a:r>
              <a:rPr lang="fr-CA" dirty="0"/>
              <a:t> to </a:t>
            </a:r>
            <a:r>
              <a:rPr lang="fr-CA" dirty="0" err="1"/>
              <a:t>infinity</a:t>
            </a:r>
            <a:r>
              <a:rPr lang="fr-CA" dirty="0"/>
              <a:t>, </a:t>
            </a:r>
            <a:r>
              <a:rPr lang="fr-CA" dirty="0" err="1"/>
              <a:t>then</a:t>
            </a:r>
            <a:r>
              <a:rPr lang="fr-CA" dirty="0"/>
              <a:t> the information </a:t>
            </a:r>
            <a:r>
              <a:rPr lang="fr-CA" dirty="0" err="1"/>
              <a:t>contained</a:t>
            </a:r>
            <a:r>
              <a:rPr lang="fr-CA" dirty="0"/>
              <a:t> in the signal tends to </a:t>
            </a:r>
            <a:r>
              <a:rPr lang="fr-CA" dirty="0" err="1"/>
              <a:t>infinity</a:t>
            </a:r>
            <a:r>
              <a:rPr lang="fr-CA" dirty="0"/>
              <a:t>.</a:t>
            </a:r>
          </a:p>
          <a:p>
            <a:r>
              <a:rPr lang="fr-CA" dirty="0" err="1"/>
              <a:t>It’s</a:t>
            </a:r>
            <a:r>
              <a:rPr lang="fr-CA" dirty="0"/>
              <a:t> noise…. 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BD51FA9-F2E7-C6B9-28F9-DA6DC4D19D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0070" y="4579286"/>
            <a:ext cx="3168903" cy="748560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4A0C019A-A0A2-1932-FEF6-2A3899F54BB3}"/>
              </a:ext>
            </a:extLst>
          </p:cNvPr>
          <p:cNvSpPr txBox="1"/>
          <p:nvPr/>
        </p:nvSpPr>
        <p:spPr>
          <a:xfrm>
            <a:off x="656177" y="4215494"/>
            <a:ext cx="69317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400" dirty="0" err="1"/>
              <a:t>According</a:t>
            </a:r>
            <a:r>
              <a:rPr lang="fr-CA" sz="2400" dirty="0"/>
              <a:t> to Shannon, the maximal </a:t>
            </a:r>
            <a:r>
              <a:rPr lang="fr-CA" sz="2400" dirty="0" err="1"/>
              <a:t>capacity</a:t>
            </a:r>
            <a:r>
              <a:rPr lang="fr-CA" sz="2400" dirty="0"/>
              <a:t> ( </a:t>
            </a:r>
            <a:r>
              <a:rPr lang="fr-CA" sz="2400" i="1" dirty="0"/>
              <a:t>C</a:t>
            </a:r>
            <a:r>
              <a:rPr lang="fr-CA" sz="2400" dirty="0"/>
              <a:t> ) of a </a:t>
            </a:r>
            <a:r>
              <a:rPr lang="fr-CA" sz="2400" dirty="0" err="1"/>
              <a:t>noisy</a:t>
            </a:r>
            <a:r>
              <a:rPr lang="fr-CA" sz="2400" dirty="0"/>
              <a:t> transmission </a:t>
            </a:r>
            <a:r>
              <a:rPr lang="fr-CA" sz="2400" dirty="0" err="1"/>
              <a:t>channel</a:t>
            </a:r>
            <a:r>
              <a:rPr lang="fr-CA" sz="2400" dirty="0"/>
              <a:t> </a:t>
            </a:r>
            <a:r>
              <a:rPr lang="fr-CA" sz="2400" dirty="0" err="1"/>
              <a:t>is</a:t>
            </a:r>
            <a:endParaRPr lang="fr-CA" sz="2400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71CACC4B-3860-88B2-EF7B-27A41F1CB559}"/>
              </a:ext>
            </a:extLst>
          </p:cNvPr>
          <p:cNvSpPr txBox="1"/>
          <p:nvPr/>
        </p:nvSpPr>
        <p:spPr>
          <a:xfrm>
            <a:off x="656177" y="5472784"/>
            <a:ext cx="97561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400" dirty="0" err="1"/>
              <a:t>where</a:t>
            </a:r>
            <a:r>
              <a:rPr lang="fr-CA" sz="2400" dirty="0"/>
              <a:t> </a:t>
            </a:r>
            <a:r>
              <a:rPr lang="fr-CA" sz="2400" i="1" dirty="0"/>
              <a:t>S</a:t>
            </a:r>
            <a:r>
              <a:rPr lang="fr-CA" sz="2400" dirty="0"/>
              <a:t> </a:t>
            </a:r>
            <a:r>
              <a:rPr lang="fr-CA" sz="2400" dirty="0" err="1"/>
              <a:t>is</a:t>
            </a:r>
            <a:r>
              <a:rPr lang="fr-CA" sz="2400" dirty="0"/>
              <a:t> the signal </a:t>
            </a:r>
            <a:r>
              <a:rPr lang="fr-CA" sz="2400" dirty="0" err="1"/>
              <a:t>strength</a:t>
            </a:r>
            <a:r>
              <a:rPr lang="fr-CA" sz="2400" dirty="0"/>
              <a:t>, </a:t>
            </a:r>
            <a:r>
              <a:rPr lang="fr-CA" sz="2400" i="1" dirty="0"/>
              <a:t>N</a:t>
            </a:r>
            <a:r>
              <a:rPr lang="fr-CA" sz="2400" dirty="0"/>
              <a:t> the noise </a:t>
            </a:r>
            <a:r>
              <a:rPr lang="fr-CA" sz="2400" dirty="0" err="1"/>
              <a:t>level</a:t>
            </a:r>
            <a:r>
              <a:rPr lang="fr-CA" sz="2400" dirty="0"/>
              <a:t> and </a:t>
            </a:r>
            <a:r>
              <a:rPr lang="fr-CA" sz="2400" i="1" dirty="0"/>
              <a:t>B</a:t>
            </a:r>
            <a:r>
              <a:rPr lang="fr-CA" sz="2400" dirty="0"/>
              <a:t> the rate of transmission.</a:t>
            </a:r>
          </a:p>
        </p:txBody>
      </p:sp>
    </p:spTree>
    <p:extLst>
      <p:ext uri="{BB962C8B-B14F-4D97-AF65-F5344CB8AC3E}">
        <p14:creationId xmlns:p14="http://schemas.microsoft.com/office/powerpoint/2010/main" val="974093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D8B675-0427-AE0A-3FA0-4298C18BF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b="1" dirty="0">
                <a:solidFill>
                  <a:schemeClr val="accent1"/>
                </a:solidFill>
              </a:rPr>
              <a:t>An application in neuroscience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7284878-9A7E-B7FD-8112-51ECFA8BFA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3538" y="3642540"/>
            <a:ext cx="6125430" cy="342948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D825A666-03B5-BDD4-C1AE-D1C70009DA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856" y="1690688"/>
            <a:ext cx="5153744" cy="1362265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2DDB48B6-AEB9-80F8-50C2-7065AB0F18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3538" y="3104825"/>
            <a:ext cx="3486637" cy="485843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0AF0B8AB-FFA9-66C5-762F-6A205F1EAB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83278" y="4159045"/>
            <a:ext cx="4754802" cy="2145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06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6CC2DC02-F4E4-422A-EBDF-BC398E99F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fr-CA" b="1" dirty="0">
                <a:solidFill>
                  <a:schemeClr val="accent1"/>
                </a:solidFill>
              </a:rPr>
              <a:t>Information </a:t>
            </a:r>
            <a:r>
              <a:rPr lang="fr-CA" b="1" dirty="0" err="1">
                <a:solidFill>
                  <a:schemeClr val="accent1"/>
                </a:solidFill>
              </a:rPr>
              <a:t>storage</a:t>
            </a:r>
            <a:r>
              <a:rPr lang="fr-CA" b="1" dirty="0">
                <a:solidFill>
                  <a:schemeClr val="accent1"/>
                </a:solidFill>
              </a:rPr>
              <a:t> in </a:t>
            </a:r>
            <a:r>
              <a:rPr lang="fr-CA" b="1" dirty="0" err="1">
                <a:solidFill>
                  <a:schemeClr val="accent1"/>
                </a:solidFill>
              </a:rPr>
              <a:t>biological</a:t>
            </a:r>
            <a:r>
              <a:rPr lang="fr-CA" b="1" dirty="0">
                <a:solidFill>
                  <a:schemeClr val="accent1"/>
                </a:solidFill>
              </a:rPr>
              <a:t>  synapses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611A4ACB-7160-B4EA-6620-CE663F39DB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0075" y="2526124"/>
            <a:ext cx="3241668" cy="929915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8B90CCA3-2E19-3405-5A8E-1BAD817D7F5C}"/>
              </a:ext>
            </a:extLst>
          </p:cNvPr>
          <p:cNvSpPr txBox="1"/>
          <p:nvPr/>
        </p:nvSpPr>
        <p:spPr>
          <a:xfrm>
            <a:off x="983225" y="1799303"/>
            <a:ext cx="78756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400" dirty="0" err="1"/>
              <a:t>According</a:t>
            </a:r>
            <a:r>
              <a:rPr lang="fr-CA" sz="2400" dirty="0"/>
              <a:t> to </a:t>
            </a:r>
            <a:r>
              <a:rPr lang="fr-CA" sz="2400" dirty="0" err="1"/>
              <a:t>Shannon’s</a:t>
            </a:r>
            <a:r>
              <a:rPr lang="fr-CA" sz="2400" dirty="0"/>
              <a:t> </a:t>
            </a:r>
            <a:r>
              <a:rPr lang="fr-CA" sz="2400" dirty="0" err="1"/>
              <a:t>theory</a:t>
            </a:r>
            <a:r>
              <a:rPr lang="fr-CA" sz="2400" dirty="0"/>
              <a:t>, the </a:t>
            </a:r>
            <a:r>
              <a:rPr lang="fr-CA" sz="2400" dirty="0" err="1"/>
              <a:t>quantity</a:t>
            </a:r>
            <a:r>
              <a:rPr lang="fr-CA" sz="2400" dirty="0"/>
              <a:t> of information </a:t>
            </a:r>
            <a:r>
              <a:rPr lang="fr-CA" sz="2400" dirty="0" err="1"/>
              <a:t>stored</a:t>
            </a:r>
            <a:r>
              <a:rPr lang="fr-CA" sz="2400" dirty="0"/>
              <a:t> in a synapse </a:t>
            </a:r>
            <a:r>
              <a:rPr lang="fr-CA" sz="2400" dirty="0" err="1"/>
              <a:t>is</a:t>
            </a:r>
            <a:r>
              <a:rPr lang="fr-CA" sz="2400" dirty="0"/>
              <a:t> </a:t>
            </a:r>
            <a:r>
              <a:rPr lang="fr-CA" sz="2400" dirty="0" err="1"/>
              <a:t>given</a:t>
            </a:r>
            <a:r>
              <a:rPr lang="fr-CA" sz="2400" dirty="0"/>
              <a:t> by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18D95347-CF28-F044-BDF8-F632976C6FAE}"/>
              </a:ext>
            </a:extLst>
          </p:cNvPr>
          <p:cNvSpPr txBox="1"/>
          <p:nvPr/>
        </p:nvSpPr>
        <p:spPr>
          <a:xfrm>
            <a:off x="983225" y="5205687"/>
            <a:ext cx="83549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400" dirty="0"/>
              <a:t>The </a:t>
            </a:r>
            <a:r>
              <a:rPr lang="fr-CA" sz="2400" dirty="0" err="1"/>
              <a:t>quantity</a:t>
            </a:r>
            <a:r>
              <a:rPr lang="fr-CA" sz="2400" dirty="0"/>
              <a:t> of information </a:t>
            </a:r>
            <a:r>
              <a:rPr lang="fr-CA" sz="2400" dirty="0" err="1"/>
              <a:t>stored</a:t>
            </a:r>
            <a:r>
              <a:rPr lang="fr-CA" sz="2400" dirty="0"/>
              <a:t> by unit of volume </a:t>
            </a:r>
            <a:r>
              <a:rPr lang="fr-CA" sz="2400" dirty="0" err="1"/>
              <a:t>is</a:t>
            </a:r>
            <a:r>
              <a:rPr lang="fr-CA" sz="2400" dirty="0"/>
              <a:t> </a:t>
            </a:r>
            <a:r>
              <a:rPr lang="fr-CA" sz="2400" dirty="0" err="1"/>
              <a:t>given</a:t>
            </a:r>
            <a:r>
              <a:rPr lang="fr-CA" sz="2400" dirty="0"/>
              <a:t> by 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7F6CF61A-6440-7603-4A94-80FB233E6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8802" y="4182860"/>
            <a:ext cx="1524213" cy="924054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8195DC8A-F544-022B-A6DD-12EFD54DF0BB}"/>
              </a:ext>
            </a:extLst>
          </p:cNvPr>
          <p:cNvSpPr txBox="1"/>
          <p:nvPr/>
        </p:nvSpPr>
        <p:spPr>
          <a:xfrm>
            <a:off x="895963" y="3751006"/>
            <a:ext cx="83549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400" dirty="0"/>
              <a:t>The signal to noise ratio of a synapse </a:t>
            </a:r>
            <a:r>
              <a:rPr lang="fr-CA" sz="2400" dirty="0" err="1"/>
              <a:t>is</a:t>
            </a:r>
            <a:r>
              <a:rPr lang="fr-CA" sz="2400" dirty="0"/>
              <a:t> </a:t>
            </a:r>
            <a:r>
              <a:rPr lang="fr-CA" sz="2400" dirty="0" err="1"/>
              <a:t>related</a:t>
            </a:r>
            <a:r>
              <a:rPr lang="fr-CA" sz="2400" dirty="0"/>
              <a:t> to the volume </a:t>
            </a:r>
            <a:r>
              <a:rPr lang="fr-CA" sz="2400" dirty="0" err="1"/>
              <a:t>occupied</a:t>
            </a:r>
            <a:r>
              <a:rPr lang="fr-CA" sz="2400" dirty="0"/>
              <a:t> by the synapse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1BA4E999-7B97-7D16-2D5D-66071D747E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96540" y="5702709"/>
            <a:ext cx="5249008" cy="924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254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3E1C39-4B0F-10DF-E8FD-D94E6CA9E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b="1" dirty="0">
                <a:solidFill>
                  <a:schemeClr val="accent1"/>
                </a:solidFill>
              </a:rPr>
              <a:t>Information?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D7E56F3-9D1F-C7B6-E621-DE55FA859F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1734004"/>
          </a:xfrm>
        </p:spPr>
        <p:txBody>
          <a:bodyPr>
            <a:normAutofit fontScale="92500" lnSpcReduction="20000"/>
          </a:bodyPr>
          <a:lstStyle/>
          <a:p>
            <a:r>
              <a:rPr lang="fr-CA" dirty="0" err="1"/>
              <a:t>We</a:t>
            </a:r>
            <a:r>
              <a:rPr lang="fr-CA" dirty="0"/>
              <a:t> all talk about information.</a:t>
            </a:r>
          </a:p>
          <a:p>
            <a:r>
              <a:rPr lang="fr-CA" dirty="0"/>
              <a:t>The </a:t>
            </a:r>
            <a:r>
              <a:rPr lang="fr-CA" dirty="0" err="1"/>
              <a:t>function</a:t>
            </a:r>
            <a:r>
              <a:rPr lang="fr-CA" dirty="0"/>
              <a:t> of the </a:t>
            </a:r>
            <a:r>
              <a:rPr lang="fr-CA" dirty="0" err="1"/>
              <a:t>brain</a:t>
            </a:r>
            <a:r>
              <a:rPr lang="fr-CA" dirty="0"/>
              <a:t> </a:t>
            </a:r>
            <a:r>
              <a:rPr lang="fr-CA" dirty="0" err="1"/>
              <a:t>is</a:t>
            </a:r>
            <a:r>
              <a:rPr lang="fr-CA" dirty="0"/>
              <a:t> to process and </a:t>
            </a:r>
            <a:r>
              <a:rPr lang="fr-CA" dirty="0" err="1"/>
              <a:t>transform</a:t>
            </a:r>
            <a:r>
              <a:rPr lang="fr-CA" dirty="0"/>
              <a:t> information.</a:t>
            </a:r>
          </a:p>
          <a:p>
            <a:r>
              <a:rPr lang="fr-CA" dirty="0"/>
              <a:t>But </a:t>
            </a:r>
            <a:r>
              <a:rPr lang="fr-CA" dirty="0" err="1"/>
              <a:t>what</a:t>
            </a:r>
            <a:r>
              <a:rPr lang="fr-CA" dirty="0"/>
              <a:t> </a:t>
            </a:r>
            <a:r>
              <a:rPr lang="fr-CA" dirty="0" err="1"/>
              <a:t>is</a:t>
            </a:r>
            <a:r>
              <a:rPr lang="fr-CA" dirty="0"/>
              <a:t> </a:t>
            </a:r>
            <a:r>
              <a:rPr lang="fr-CA" dirty="0" err="1"/>
              <a:t>it</a:t>
            </a:r>
            <a:r>
              <a:rPr lang="fr-CA" dirty="0"/>
              <a:t> </a:t>
            </a:r>
            <a:r>
              <a:rPr lang="fr-CA" dirty="0" err="1"/>
              <a:t>exactly</a:t>
            </a:r>
            <a:r>
              <a:rPr lang="fr-CA" dirty="0"/>
              <a:t> and how to </a:t>
            </a:r>
            <a:r>
              <a:rPr lang="fr-CA" dirty="0" err="1"/>
              <a:t>quantify</a:t>
            </a:r>
            <a:r>
              <a:rPr lang="fr-CA" dirty="0"/>
              <a:t> </a:t>
            </a:r>
            <a:r>
              <a:rPr lang="fr-CA" dirty="0" err="1"/>
              <a:t>it</a:t>
            </a:r>
            <a:r>
              <a:rPr lang="fr-CA" dirty="0"/>
              <a:t>?</a:t>
            </a:r>
          </a:p>
          <a:p>
            <a:r>
              <a:rPr lang="fr-CA" dirty="0"/>
              <a:t>Is </a:t>
            </a:r>
            <a:r>
              <a:rPr lang="fr-CA" dirty="0" err="1"/>
              <a:t>there</a:t>
            </a:r>
            <a:r>
              <a:rPr lang="fr-CA" dirty="0"/>
              <a:t> a </a:t>
            </a:r>
            <a:r>
              <a:rPr lang="fr-CA" dirty="0" err="1"/>
              <a:t>difference</a:t>
            </a:r>
            <a:r>
              <a:rPr lang="fr-CA" dirty="0"/>
              <a:t> </a:t>
            </a:r>
            <a:r>
              <a:rPr lang="fr-CA" dirty="0" err="1"/>
              <a:t>between</a:t>
            </a:r>
            <a:r>
              <a:rPr lang="fr-CA" dirty="0"/>
              <a:t> noise and information?</a:t>
            </a:r>
          </a:p>
        </p:txBody>
      </p:sp>
      <p:pic>
        <p:nvPicPr>
          <p:cNvPr id="8194" name="Picture 2" descr="Italian brainrot: Do not read this article if you are over six. You won't  get it">
            <a:extLst>
              <a:ext uri="{FF2B5EF4-FFF2-40B4-BE49-F238E27FC236}">
                <a16:creationId xmlns:a16="http://schemas.microsoft.com/office/drawing/2014/main" id="{9632FFC5-C7D1-21C0-1991-CAF9BFA940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1990" y="3777344"/>
            <a:ext cx="3623069" cy="2410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Broadcast legend Carole Simpson reflects on shaping history - ABC News">
            <a:extLst>
              <a:ext uri="{FF2B5EF4-FFF2-40B4-BE49-F238E27FC236}">
                <a16:creationId xmlns:a16="http://schemas.microsoft.com/office/drawing/2014/main" id="{51D622E7-031D-18A5-38C9-28CC8D3E79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438" y="3868335"/>
            <a:ext cx="3201761" cy="2205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1417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6EF709B6-CD4C-2D01-18EC-F596ABEF9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fr-CA" b="1" dirty="0" err="1">
                <a:solidFill>
                  <a:schemeClr val="accent1"/>
                </a:solidFill>
              </a:rPr>
              <a:t>Maximizing</a:t>
            </a:r>
            <a:r>
              <a:rPr lang="fr-CA" b="1" dirty="0">
                <a:solidFill>
                  <a:schemeClr val="accent1"/>
                </a:solidFill>
              </a:rPr>
              <a:t> the total </a:t>
            </a:r>
            <a:r>
              <a:rPr lang="fr-CA" b="1" dirty="0" err="1">
                <a:solidFill>
                  <a:schemeClr val="accent1"/>
                </a:solidFill>
              </a:rPr>
              <a:t>quantity</a:t>
            </a:r>
            <a:r>
              <a:rPr lang="fr-CA" b="1" dirty="0">
                <a:solidFill>
                  <a:schemeClr val="accent1"/>
                </a:solidFill>
              </a:rPr>
              <a:t> of information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B87951B5-30B9-D1BF-44CD-B13666706F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7433" y="3448249"/>
            <a:ext cx="3898567" cy="2971506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1C205A84-748A-0486-DE26-A3B897F1F877}"/>
              </a:ext>
            </a:extLst>
          </p:cNvPr>
          <p:cNvSpPr txBox="1"/>
          <p:nvPr/>
        </p:nvSpPr>
        <p:spPr>
          <a:xfrm>
            <a:off x="1356852" y="1690688"/>
            <a:ext cx="78461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400" dirty="0"/>
              <a:t>Synapses </a:t>
            </a:r>
            <a:r>
              <a:rPr lang="fr-CA" sz="2400" dirty="0" err="1"/>
              <a:t>require</a:t>
            </a:r>
            <a:r>
              <a:rPr lang="fr-CA" sz="2400" dirty="0"/>
              <a:t> </a:t>
            </a:r>
            <a:r>
              <a:rPr lang="fr-CA" sz="2400" dirty="0" err="1"/>
              <a:t>accessory</a:t>
            </a:r>
            <a:r>
              <a:rPr lang="fr-CA" sz="2400" dirty="0"/>
              <a:t> volume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1763D41F-95A3-38E9-8CE2-9437A4C20EA5}"/>
              </a:ext>
            </a:extLst>
          </p:cNvPr>
          <p:cNvSpPr txBox="1"/>
          <p:nvPr/>
        </p:nvSpPr>
        <p:spPr>
          <a:xfrm>
            <a:off x="1356852" y="2475758"/>
            <a:ext cx="78461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400" dirty="0"/>
              <a:t>The maximal </a:t>
            </a:r>
            <a:r>
              <a:rPr lang="fr-CA" sz="2400" dirty="0" err="1"/>
              <a:t>quantity</a:t>
            </a:r>
            <a:r>
              <a:rPr lang="fr-CA" sz="2400" dirty="0"/>
              <a:t> of </a:t>
            </a:r>
            <a:r>
              <a:rPr lang="fr-CA" sz="2400" dirty="0" err="1"/>
              <a:t>stored</a:t>
            </a:r>
            <a:r>
              <a:rPr lang="fr-CA" sz="2400" dirty="0"/>
              <a:t> information dépend on the </a:t>
            </a:r>
            <a:r>
              <a:rPr lang="fr-CA" sz="2400" dirty="0" err="1"/>
              <a:t>accessory</a:t>
            </a:r>
            <a:r>
              <a:rPr lang="fr-CA" sz="2400" dirty="0"/>
              <a:t> volume.</a:t>
            </a:r>
          </a:p>
        </p:txBody>
      </p:sp>
    </p:spTree>
    <p:extLst>
      <p:ext uri="{BB962C8B-B14F-4D97-AF65-F5344CB8AC3E}">
        <p14:creationId xmlns:p14="http://schemas.microsoft.com/office/powerpoint/2010/main" val="41375059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DDB60B-EB12-C729-D4AD-C56C615CD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b="1" dirty="0">
                <a:solidFill>
                  <a:schemeClr val="accent1"/>
                </a:solidFill>
              </a:rPr>
              <a:t>Optimal distribution of </a:t>
            </a:r>
            <a:r>
              <a:rPr lang="fr-CA" b="1" dirty="0" err="1">
                <a:solidFill>
                  <a:schemeClr val="accent1"/>
                </a:solidFill>
              </a:rPr>
              <a:t>synaptic</a:t>
            </a:r>
            <a:r>
              <a:rPr lang="fr-CA" b="1" dirty="0">
                <a:solidFill>
                  <a:schemeClr val="accent1"/>
                </a:solidFill>
              </a:rPr>
              <a:t> </a:t>
            </a:r>
            <a:r>
              <a:rPr lang="fr-CA" b="1" dirty="0" err="1">
                <a:solidFill>
                  <a:schemeClr val="accent1"/>
                </a:solidFill>
              </a:rPr>
              <a:t>weigths</a:t>
            </a:r>
            <a:endParaRPr lang="fr-CA" b="1" dirty="0">
              <a:solidFill>
                <a:schemeClr val="accent1"/>
              </a:solidFill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C653137-439A-6152-76CA-766467ABA5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589" y="2204173"/>
            <a:ext cx="4563112" cy="3258005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E03501FC-CB95-9A6F-B6A1-0D81C806A3ED}"/>
              </a:ext>
            </a:extLst>
          </p:cNvPr>
          <p:cNvSpPr txBox="1"/>
          <p:nvPr/>
        </p:nvSpPr>
        <p:spPr>
          <a:xfrm>
            <a:off x="5112774" y="3429000"/>
            <a:ext cx="6096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Discrete Synapses May Provide </a:t>
            </a:r>
          </a:p>
          <a:p>
            <a:r>
              <a:rPr lang="en-US" sz="2400" b="1" dirty="0"/>
              <a:t>Optimal Information Storage</a:t>
            </a:r>
            <a:endParaRPr lang="fr-CA" sz="2400" b="1" dirty="0"/>
          </a:p>
        </p:txBody>
      </p:sp>
    </p:spTree>
    <p:extLst>
      <p:ext uri="{BB962C8B-B14F-4D97-AF65-F5344CB8AC3E}">
        <p14:creationId xmlns:p14="http://schemas.microsoft.com/office/powerpoint/2010/main" val="3503503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9F29C0-0F92-5CBC-C250-823AB5090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b="1" dirty="0">
                <a:solidFill>
                  <a:schemeClr val="accent1"/>
                </a:solidFill>
              </a:rPr>
              <a:t>Claude Shannon</a:t>
            </a:r>
          </a:p>
        </p:txBody>
      </p:sp>
      <p:pic>
        <p:nvPicPr>
          <p:cNvPr id="5122" name="Picture 2" descr="Claude Shannon, the Father of the Information Age, Turns 1100100 | The New  Yorker">
            <a:extLst>
              <a:ext uri="{FF2B5EF4-FFF2-40B4-BE49-F238E27FC236}">
                <a16:creationId xmlns:a16="http://schemas.microsoft.com/office/drawing/2014/main" id="{0FC57274-E0EF-9D6C-8D6E-693A8B002C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4334" y="2289629"/>
            <a:ext cx="2646639" cy="4061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4">
            <a:extLst>
              <a:ext uri="{FF2B5EF4-FFF2-40B4-BE49-F238E27FC236}">
                <a16:creationId xmlns:a16="http://schemas.microsoft.com/office/drawing/2014/main" id="{0ED4684D-0717-4C29-FDB2-5BC484039B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52295" y="5705030"/>
            <a:ext cx="4631191" cy="6463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Claude E. Shannon, </a:t>
            </a:r>
            <a:r>
              <a:rPr kumimoji="0" lang="fr-FR" altLang="fr-FR" sz="1200" b="0" i="1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kumimoji="0" lang="fr-FR" altLang="fr-FR" sz="1200" b="0" i="1" u="none" strike="noStrike" cap="none" normalizeH="0" baseline="0" dirty="0" err="1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Mathematical</a:t>
            </a:r>
            <a:r>
              <a:rPr kumimoji="0" lang="fr-FR" altLang="fr-FR" sz="1200" b="0" i="1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Theory of Communication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 </a:t>
            </a:r>
            <a:r>
              <a:rPr kumimoji="0" lang="fr-FR" altLang="fr-FR" sz="1200" b="0" i="1" u="none" strike="noStrike" cap="none" normalizeH="0" baseline="0" dirty="0">
                <a:ln>
                  <a:noFill/>
                </a:ln>
                <a:solidFill>
                  <a:srgbClr val="3366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3" tooltip="Bell System Technical Journal"/>
              </a:rPr>
              <a:t>Bell System </a:t>
            </a:r>
            <a:r>
              <a:rPr kumimoji="0" lang="fr-FR" altLang="fr-FR" sz="1200" b="0" i="1" u="none" strike="noStrike" cap="none" normalizeH="0" baseline="0" dirty="0" err="1">
                <a:ln>
                  <a:noFill/>
                </a:ln>
                <a:solidFill>
                  <a:srgbClr val="3366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3" tooltip="Bell System Technical Journal"/>
              </a:rPr>
              <a:t>Technical</a:t>
            </a:r>
            <a:r>
              <a:rPr kumimoji="0" lang="fr-FR" altLang="fr-FR" sz="1200" b="0" i="1" u="none" strike="noStrike" cap="none" normalizeH="0" baseline="0" dirty="0">
                <a:ln>
                  <a:noFill/>
                </a:ln>
                <a:solidFill>
                  <a:srgbClr val="3366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3" tooltip="Bell System Technical Journal"/>
              </a:rPr>
              <a:t> Journal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vol. 27, 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p.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379-423 et 623-656 1948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126" name="Picture 6" descr="How Claude Shannon Invented the Future | Quanta Magazine">
            <a:extLst>
              <a:ext uri="{FF2B5EF4-FFF2-40B4-BE49-F238E27FC236}">
                <a16:creationId xmlns:a16="http://schemas.microsoft.com/office/drawing/2014/main" id="{451B32A3-BB0E-73CE-C9F7-8D02988127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4516" y="1977629"/>
            <a:ext cx="6735097" cy="2446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9016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6858C7-6A52-9769-FF87-56E78FF50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b="1" dirty="0">
                <a:solidFill>
                  <a:schemeClr val="accent1"/>
                </a:solidFill>
              </a:rPr>
              <a:t>How to </a:t>
            </a:r>
            <a:r>
              <a:rPr lang="fr-CA" b="1" dirty="0" err="1">
                <a:solidFill>
                  <a:schemeClr val="accent1"/>
                </a:solidFill>
              </a:rPr>
              <a:t>define</a:t>
            </a:r>
            <a:r>
              <a:rPr lang="fr-CA" b="1" dirty="0">
                <a:solidFill>
                  <a:schemeClr val="accent1"/>
                </a:solidFill>
              </a:rPr>
              <a:t> (</a:t>
            </a:r>
            <a:r>
              <a:rPr lang="fr-CA" b="1" dirty="0" err="1">
                <a:solidFill>
                  <a:schemeClr val="accent1"/>
                </a:solidFill>
              </a:rPr>
              <a:t>quantify</a:t>
            </a:r>
            <a:r>
              <a:rPr lang="fr-CA" b="1" dirty="0">
                <a:solidFill>
                  <a:schemeClr val="accent1"/>
                </a:solidFill>
              </a:rPr>
              <a:t>) information?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F825863-351A-FAF6-C19E-EA3A26B16A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87846"/>
          </a:xfrm>
        </p:spPr>
        <p:txBody>
          <a:bodyPr/>
          <a:lstStyle/>
          <a:p>
            <a:r>
              <a:rPr lang="fr-CA" sz="2400" dirty="0"/>
              <a:t>One can count the </a:t>
            </a:r>
            <a:r>
              <a:rPr lang="fr-CA" sz="2400" dirty="0" err="1"/>
              <a:t>number</a:t>
            </a:r>
            <a:r>
              <a:rPr lang="fr-CA" sz="2400" dirty="0"/>
              <a:t> of </a:t>
            </a:r>
            <a:r>
              <a:rPr lang="fr-CA" sz="2400" dirty="0" err="1"/>
              <a:t>letters</a:t>
            </a:r>
            <a:r>
              <a:rPr lang="fr-CA" sz="2400" dirty="0"/>
              <a:t> in a message,</a:t>
            </a:r>
          </a:p>
          <a:p>
            <a:r>
              <a:rPr lang="fr-CA" sz="2400" dirty="0"/>
              <a:t>The </a:t>
            </a:r>
            <a:r>
              <a:rPr lang="fr-CA" sz="2400" dirty="0" err="1"/>
              <a:t>number</a:t>
            </a:r>
            <a:r>
              <a:rPr lang="fr-CA" sz="2400" dirty="0"/>
              <a:t> of digits of a </a:t>
            </a:r>
            <a:r>
              <a:rPr lang="fr-CA" sz="2400" dirty="0" err="1"/>
              <a:t>number</a:t>
            </a:r>
            <a:r>
              <a:rPr lang="fr-CA" sz="2400" dirty="0"/>
              <a:t>,</a:t>
            </a:r>
          </a:p>
          <a:p>
            <a:r>
              <a:rPr lang="fr-CA" sz="2400" dirty="0" err="1"/>
              <a:t>We</a:t>
            </a:r>
            <a:r>
              <a:rPr lang="fr-CA" sz="2400" dirty="0"/>
              <a:t> </a:t>
            </a:r>
            <a:r>
              <a:rPr lang="fr-CA" sz="2400" dirty="0" err="1"/>
              <a:t>want</a:t>
            </a:r>
            <a:r>
              <a:rPr lang="fr-CA" sz="2400" dirty="0"/>
              <a:t> an </a:t>
            </a:r>
            <a:r>
              <a:rPr lang="fr-CA" sz="2400" dirty="0" err="1"/>
              <a:t>universal</a:t>
            </a:r>
            <a:r>
              <a:rPr lang="fr-CA" sz="2400" dirty="0"/>
              <a:t> </a:t>
            </a:r>
            <a:r>
              <a:rPr lang="fr-CA" sz="2400" dirty="0" err="1"/>
              <a:t>definition</a:t>
            </a:r>
            <a:r>
              <a:rPr lang="fr-CA" sz="2400" dirty="0"/>
              <a:t>, </a:t>
            </a:r>
            <a:r>
              <a:rPr lang="fr-CA" sz="2400" dirty="0" err="1"/>
              <a:t>that</a:t>
            </a:r>
            <a:r>
              <a:rPr lang="fr-CA" sz="2400" dirty="0"/>
              <a:t> </a:t>
            </a:r>
            <a:r>
              <a:rPr lang="fr-CA" sz="2400" dirty="0" err="1"/>
              <a:t>is</a:t>
            </a:r>
            <a:r>
              <a:rPr lang="fr-CA" sz="2400" dirty="0"/>
              <a:t> </a:t>
            </a:r>
            <a:r>
              <a:rPr lang="fr-CA" sz="2400" dirty="0" err="1"/>
              <a:t>independant</a:t>
            </a:r>
            <a:r>
              <a:rPr lang="fr-CA" sz="2400" dirty="0"/>
              <a:t> of the </a:t>
            </a:r>
            <a:r>
              <a:rPr lang="fr-CA" sz="2400" dirty="0" err="1"/>
              <a:t>encoding</a:t>
            </a:r>
            <a:r>
              <a:rPr lang="fr-CA" sz="2400" dirty="0"/>
              <a:t>.</a:t>
            </a:r>
          </a:p>
          <a:p>
            <a:endParaRPr lang="fr-CA" dirty="0"/>
          </a:p>
          <a:p>
            <a:pPr marL="0" indent="0">
              <a:buNone/>
            </a:pPr>
            <a:endParaRPr lang="fr-CA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6F06555F-2E4F-D9B5-572B-16B64EA4B269}"/>
              </a:ext>
            </a:extLst>
          </p:cNvPr>
          <p:cNvSpPr txBox="1"/>
          <p:nvPr/>
        </p:nvSpPr>
        <p:spPr>
          <a:xfrm>
            <a:off x="968829" y="3831771"/>
            <a:ext cx="100433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400" dirty="0"/>
              <a:t>Count the minimal </a:t>
            </a:r>
            <a:r>
              <a:rPr lang="fr-CA" sz="2400" dirty="0" err="1"/>
              <a:t>length</a:t>
            </a:r>
            <a:r>
              <a:rPr lang="fr-CA" sz="2400" dirty="0"/>
              <a:t>  of a </a:t>
            </a:r>
            <a:r>
              <a:rPr lang="fr-CA" sz="2400" dirty="0" err="1"/>
              <a:t>binary</a:t>
            </a:r>
            <a:r>
              <a:rPr lang="fr-CA" sz="2400" dirty="0"/>
              <a:t> </a:t>
            </a:r>
            <a:r>
              <a:rPr lang="fr-CA" sz="2400" dirty="0" err="1"/>
              <a:t>chain</a:t>
            </a:r>
            <a:r>
              <a:rPr lang="fr-CA" sz="2400" dirty="0"/>
              <a:t> </a:t>
            </a:r>
            <a:r>
              <a:rPr lang="fr-CA" sz="2400" dirty="0" err="1"/>
              <a:t>necessery</a:t>
            </a:r>
            <a:r>
              <a:rPr lang="fr-CA" sz="2400" dirty="0"/>
              <a:t> to encode information.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8971377C-F706-0EE8-EF0A-4099A3836387}"/>
              </a:ext>
            </a:extLst>
          </p:cNvPr>
          <p:cNvSpPr txBox="1"/>
          <p:nvPr/>
        </p:nvSpPr>
        <p:spPr>
          <a:xfrm>
            <a:off x="968829" y="4995761"/>
            <a:ext cx="82731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400" dirty="0"/>
              <a:t>Or </a:t>
            </a:r>
            <a:r>
              <a:rPr lang="fr-CA" sz="2400" dirty="0" err="1"/>
              <a:t>from</a:t>
            </a:r>
            <a:r>
              <a:rPr lang="fr-CA" sz="2400" dirty="0"/>
              <a:t> </a:t>
            </a:r>
            <a:r>
              <a:rPr lang="fr-CA" sz="2400" dirty="0" err="1"/>
              <a:t>another</a:t>
            </a:r>
            <a:r>
              <a:rPr lang="fr-CA" sz="2400" dirty="0"/>
              <a:t> point of </a:t>
            </a:r>
            <a:r>
              <a:rPr lang="fr-CA" sz="2400" dirty="0" err="1"/>
              <a:t>view</a:t>
            </a:r>
            <a:r>
              <a:rPr lang="fr-CA" sz="2400" dirty="0"/>
              <a:t>, </a:t>
            </a:r>
            <a:r>
              <a:rPr lang="fr-CA" sz="2400" dirty="0" err="1"/>
              <a:t>what</a:t>
            </a:r>
            <a:r>
              <a:rPr lang="fr-CA" sz="2400" dirty="0"/>
              <a:t> </a:t>
            </a:r>
            <a:r>
              <a:rPr lang="fr-CA" sz="2400" dirty="0" err="1"/>
              <a:t>is</a:t>
            </a:r>
            <a:r>
              <a:rPr lang="fr-CA" sz="2400" dirty="0"/>
              <a:t> the </a:t>
            </a:r>
            <a:r>
              <a:rPr lang="fr-CA" sz="2400" dirty="0" err="1"/>
              <a:t>number</a:t>
            </a:r>
            <a:r>
              <a:rPr lang="fr-CA" sz="2400" dirty="0"/>
              <a:t> of yes no   questions </a:t>
            </a:r>
            <a:r>
              <a:rPr lang="fr-CA" sz="2400" dirty="0" err="1"/>
              <a:t>necessary</a:t>
            </a:r>
            <a:r>
              <a:rPr lang="fr-CA" sz="2400" dirty="0"/>
              <a:t> to </a:t>
            </a:r>
            <a:r>
              <a:rPr lang="fr-CA" sz="2400" dirty="0" err="1"/>
              <a:t>determine</a:t>
            </a:r>
            <a:r>
              <a:rPr lang="fr-CA" sz="2400" dirty="0"/>
              <a:t> the </a:t>
            </a:r>
            <a:r>
              <a:rPr lang="fr-CA" sz="2400" dirty="0" err="1"/>
              <a:t>answer</a:t>
            </a:r>
            <a:r>
              <a:rPr lang="fr-CA" sz="2400" dirty="0"/>
              <a:t>? </a:t>
            </a:r>
          </a:p>
        </p:txBody>
      </p:sp>
    </p:spTree>
    <p:extLst>
      <p:ext uri="{BB962C8B-B14F-4D97-AF65-F5344CB8AC3E}">
        <p14:creationId xmlns:p14="http://schemas.microsoft.com/office/powerpoint/2010/main" val="1059454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FADC80-42BE-0693-3E60-2DAA1E345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b="1" dirty="0">
                <a:solidFill>
                  <a:schemeClr val="accent1"/>
                </a:solidFill>
              </a:rPr>
              <a:t>Not all information </a:t>
            </a:r>
            <a:r>
              <a:rPr lang="fr-CA" b="1" dirty="0" err="1">
                <a:solidFill>
                  <a:schemeClr val="accent1"/>
                </a:solidFill>
              </a:rPr>
              <a:t>is</a:t>
            </a:r>
            <a:r>
              <a:rPr lang="fr-CA" b="1" dirty="0">
                <a:solidFill>
                  <a:schemeClr val="accent1"/>
                </a:solidFill>
              </a:rPr>
              <a:t> </a:t>
            </a:r>
            <a:r>
              <a:rPr lang="fr-CA" b="1" dirty="0" err="1">
                <a:solidFill>
                  <a:schemeClr val="accent1"/>
                </a:solidFill>
              </a:rPr>
              <a:t>created</a:t>
            </a:r>
            <a:r>
              <a:rPr lang="fr-CA" b="1" dirty="0">
                <a:solidFill>
                  <a:schemeClr val="accent1"/>
                </a:solidFill>
              </a:rPr>
              <a:t> </a:t>
            </a:r>
            <a:r>
              <a:rPr lang="fr-CA" b="1" dirty="0" err="1">
                <a:solidFill>
                  <a:schemeClr val="accent1"/>
                </a:solidFill>
              </a:rPr>
              <a:t>equal</a:t>
            </a:r>
            <a:endParaRPr lang="fr-CA" b="1" dirty="0">
              <a:solidFill>
                <a:schemeClr val="accent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7744F32-E7A1-6FAA-31A5-69F3DADEB4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961998"/>
            <a:ext cx="10515600" cy="8309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CA" sz="2400" dirty="0"/>
              <a:t>An </a:t>
            </a:r>
            <a:r>
              <a:rPr lang="fr-CA" sz="2400" dirty="0" err="1"/>
              <a:t>another</a:t>
            </a:r>
            <a:r>
              <a:rPr lang="fr-CA" sz="2400" dirty="0"/>
              <a:t> point of </a:t>
            </a:r>
            <a:r>
              <a:rPr lang="fr-CA" sz="2400" dirty="0" err="1"/>
              <a:t>view</a:t>
            </a:r>
            <a:r>
              <a:rPr lang="fr-CA" sz="2400" dirty="0"/>
              <a:t> </a:t>
            </a:r>
            <a:r>
              <a:rPr lang="fr-CA" sz="2400" dirty="0" err="1"/>
              <a:t>is</a:t>
            </a:r>
            <a:r>
              <a:rPr lang="fr-CA" sz="2400" dirty="0"/>
              <a:t> </a:t>
            </a:r>
            <a:r>
              <a:rPr lang="fr-CA" sz="2400" dirty="0" err="1"/>
              <a:t>that</a:t>
            </a:r>
            <a:r>
              <a:rPr lang="fr-CA" sz="2400" dirty="0"/>
              <a:t> the information </a:t>
            </a:r>
            <a:r>
              <a:rPr lang="fr-CA" sz="2400" dirty="0" err="1"/>
              <a:t>contained</a:t>
            </a:r>
            <a:r>
              <a:rPr lang="fr-CA" sz="2400" dirty="0"/>
              <a:t> in a </a:t>
            </a:r>
            <a:r>
              <a:rPr lang="fr-CA" sz="2400" dirty="0" err="1"/>
              <a:t>word</a:t>
            </a:r>
            <a:r>
              <a:rPr lang="fr-CA" sz="2400" dirty="0"/>
              <a:t> </a:t>
            </a:r>
            <a:r>
              <a:rPr lang="fr-CA" sz="2400" dirty="0" err="1"/>
              <a:t>is</a:t>
            </a:r>
            <a:r>
              <a:rPr lang="fr-CA" sz="2400" dirty="0"/>
              <a:t> </a:t>
            </a:r>
            <a:r>
              <a:rPr lang="fr-CA" sz="2400" dirty="0" err="1"/>
              <a:t>related</a:t>
            </a:r>
            <a:r>
              <a:rPr lang="fr-CA" sz="2400" dirty="0"/>
              <a:t> to the surprise of </a:t>
            </a:r>
            <a:r>
              <a:rPr lang="fr-CA" sz="2400" dirty="0" err="1"/>
              <a:t>this</a:t>
            </a:r>
            <a:r>
              <a:rPr lang="fr-CA" sz="2400" dirty="0"/>
              <a:t> </a:t>
            </a:r>
            <a:r>
              <a:rPr lang="fr-CA" sz="2400" dirty="0" err="1"/>
              <a:t>word</a:t>
            </a:r>
            <a:r>
              <a:rPr lang="fr-CA" sz="2400" dirty="0"/>
              <a:t>.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4ED9B455-E74C-F917-DC55-8C0ADA6CFE0A}"/>
              </a:ext>
            </a:extLst>
          </p:cNvPr>
          <p:cNvSpPr txBox="1"/>
          <p:nvPr/>
        </p:nvSpPr>
        <p:spPr>
          <a:xfrm>
            <a:off x="943896" y="1690688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A" sz="2400" dirty="0"/>
              <a:t>Berlin </a:t>
            </a:r>
            <a:r>
              <a:rPr lang="fr-CA" sz="2400" dirty="0" err="1"/>
              <a:t>is</a:t>
            </a:r>
            <a:r>
              <a:rPr lang="fr-CA" sz="2400" dirty="0"/>
              <a:t> the capital of ____.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0CCCFD3C-9442-5A2F-DAE9-A00888158731}"/>
              </a:ext>
            </a:extLst>
          </p:cNvPr>
          <p:cNvSpPr txBox="1"/>
          <p:nvPr/>
        </p:nvSpPr>
        <p:spPr>
          <a:xfrm>
            <a:off x="1553496" y="2232348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fr-CA" sz="2400" dirty="0"/>
              <a:t>(Germany)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1EFF5646-07DF-CC49-E7C3-C20C7118D9B4}"/>
              </a:ext>
            </a:extLst>
          </p:cNvPr>
          <p:cNvSpPr txBox="1"/>
          <p:nvPr/>
        </p:nvSpPr>
        <p:spPr>
          <a:xfrm>
            <a:off x="838200" y="2896002"/>
            <a:ext cx="983963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A" sz="2400" dirty="0"/>
              <a:t>The </a:t>
            </a:r>
            <a:r>
              <a:rPr lang="fr-CA" sz="2400" dirty="0" err="1"/>
              <a:t>word</a:t>
            </a:r>
            <a:r>
              <a:rPr lang="fr-CA" sz="2400" dirty="0"/>
              <a:t> Germany </a:t>
            </a:r>
            <a:r>
              <a:rPr lang="fr-CA" sz="2400" dirty="0" err="1"/>
              <a:t>contains</a:t>
            </a:r>
            <a:r>
              <a:rPr lang="fr-CA" sz="2400" dirty="0"/>
              <a:t> no new information </a:t>
            </a:r>
            <a:r>
              <a:rPr lang="fr-CA" sz="2400" dirty="0" err="1"/>
              <a:t>is</a:t>
            </a:r>
            <a:r>
              <a:rPr lang="fr-CA" sz="2400" dirty="0"/>
              <a:t> </a:t>
            </a:r>
            <a:r>
              <a:rPr lang="fr-CA" sz="2400" dirty="0" err="1"/>
              <a:t>it</a:t>
            </a:r>
            <a:r>
              <a:rPr lang="fr-CA" sz="2400" dirty="0"/>
              <a:t> </a:t>
            </a:r>
            <a:r>
              <a:rPr lang="fr-CA" sz="2400" dirty="0" err="1"/>
              <a:t>is</a:t>
            </a:r>
            <a:r>
              <a:rPr lang="fr-CA" sz="2400" dirty="0"/>
              <a:t> </a:t>
            </a:r>
            <a:r>
              <a:rPr lang="fr-CA" sz="2400" dirty="0" err="1"/>
              <a:t>expected</a:t>
            </a:r>
            <a:r>
              <a:rPr lang="fr-CA" sz="2400" dirty="0"/>
              <a:t> </a:t>
            </a:r>
            <a:r>
              <a:rPr lang="fr-CA" sz="2400" dirty="0" err="1"/>
              <a:t>from</a:t>
            </a:r>
            <a:r>
              <a:rPr lang="fr-CA" sz="2400" dirty="0"/>
              <a:t> the </a:t>
            </a:r>
            <a:r>
              <a:rPr lang="fr-CA" sz="2400" dirty="0" err="1"/>
              <a:t>context</a:t>
            </a:r>
            <a:r>
              <a:rPr lang="fr-CA" sz="2400" dirty="0"/>
              <a:t>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Espace réservé du contenu 2">
                <a:extLst>
                  <a:ext uri="{FF2B5EF4-FFF2-40B4-BE49-F238E27FC236}">
                    <a16:creationId xmlns:a16="http://schemas.microsoft.com/office/drawing/2014/main" id="{52496AC5-3BFF-2575-D83A-BF613129212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5167312"/>
                <a:ext cx="10515600" cy="83099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fr-CA" sz="2400" dirty="0"/>
                  <a:t>If </a:t>
                </a:r>
                <a14:m>
                  <m:oMath xmlns:m="http://schemas.openxmlformats.org/officeDocument/2006/math">
                    <m:r>
                      <a:rPr lang="fr-CA" sz="24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fr-CA" sz="2400" dirty="0"/>
                  <a:t> </a:t>
                </a:r>
                <a:r>
                  <a:rPr lang="fr-CA" sz="2400" dirty="0" err="1"/>
                  <a:t>is</a:t>
                </a:r>
                <a:r>
                  <a:rPr lang="fr-CA" sz="2400" dirty="0"/>
                  <a:t> the </a:t>
                </a:r>
                <a:r>
                  <a:rPr lang="fr-CA" sz="2400" dirty="0" err="1"/>
                  <a:t>probability</a:t>
                </a:r>
                <a:r>
                  <a:rPr lang="fr-CA" sz="2400" dirty="0"/>
                  <a:t> of occurrence of a </a:t>
                </a:r>
                <a:r>
                  <a:rPr lang="fr-CA" sz="2400" dirty="0" err="1"/>
                  <a:t>word</a:t>
                </a:r>
                <a:r>
                  <a:rPr lang="fr-CA" sz="2400" dirty="0"/>
                  <a:t>, the </a:t>
                </a:r>
                <a:r>
                  <a:rPr lang="fr-CA" sz="2400" dirty="0" err="1"/>
                  <a:t>quantity</a:t>
                </a:r>
                <a:r>
                  <a:rPr lang="fr-CA" sz="2400" dirty="0"/>
                  <a:t> of information </a:t>
                </a:r>
                <a:r>
                  <a:rPr lang="fr-CA" sz="2400" dirty="0" err="1"/>
                  <a:t>gained</a:t>
                </a:r>
                <a:r>
                  <a:rPr lang="fr-CA" sz="2400" dirty="0"/>
                  <a:t> </a:t>
                </a:r>
                <a:r>
                  <a:rPr lang="fr-CA" sz="2400" dirty="0" err="1"/>
                  <a:t>when</a:t>
                </a:r>
                <a:r>
                  <a:rPr lang="fr-CA" sz="2400" dirty="0"/>
                  <a:t> </a:t>
                </a:r>
                <a:r>
                  <a:rPr lang="fr-CA" sz="2400" dirty="0" err="1"/>
                  <a:t>reading</a:t>
                </a:r>
                <a:r>
                  <a:rPr lang="fr-CA" sz="2400" dirty="0"/>
                  <a:t> </a:t>
                </a:r>
                <a:r>
                  <a:rPr lang="fr-CA" sz="2400" dirty="0" err="1"/>
                  <a:t>this</a:t>
                </a:r>
                <a:r>
                  <a:rPr lang="fr-CA" sz="2400" dirty="0"/>
                  <a:t> </a:t>
                </a:r>
                <a:r>
                  <a:rPr lang="fr-CA" sz="2400" dirty="0" err="1"/>
                  <a:t>word</a:t>
                </a:r>
                <a:r>
                  <a:rPr lang="fr-CA" sz="2400" dirty="0"/>
                  <a:t> </a:t>
                </a:r>
                <a:r>
                  <a:rPr lang="fr-CA" sz="2400" dirty="0" err="1"/>
                  <a:t>is</a:t>
                </a:r>
                <a:r>
                  <a:rPr lang="fr-CA" sz="2400" dirty="0"/>
                  <a:t> 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fr-CA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CA" sz="24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e>
                        <m:sub>
                          <m:r>
                            <a:rPr lang="fr-CA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fr-CA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A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fr-CA" sz="24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fr-CA" sz="2400" dirty="0"/>
              </a:p>
            </p:txBody>
          </p:sp>
        </mc:Choice>
        <mc:Fallback>
          <p:sp>
            <p:nvSpPr>
              <p:cNvPr id="10" name="Espace réservé du contenu 2">
                <a:extLst>
                  <a:ext uri="{FF2B5EF4-FFF2-40B4-BE49-F238E27FC236}">
                    <a16:creationId xmlns:a16="http://schemas.microsoft.com/office/drawing/2014/main" id="{52496AC5-3BFF-2575-D83A-BF61312921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167312"/>
                <a:ext cx="10515600" cy="830997"/>
              </a:xfrm>
              <a:prstGeom prst="rect">
                <a:avLst/>
              </a:prstGeom>
              <a:blipFill>
                <a:blip r:embed="rId2"/>
                <a:stretch>
                  <a:fillRect l="-928" t="-9559" b="-40441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2450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7" grpId="0"/>
      <p:bldP spid="9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55D128-6654-ADD5-946A-2C8180E42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b="1" dirty="0" err="1">
                <a:solidFill>
                  <a:schemeClr val="accent1"/>
                </a:solidFill>
              </a:rPr>
              <a:t>Why</a:t>
            </a:r>
            <a:r>
              <a:rPr lang="fr-CA" b="1" dirty="0">
                <a:solidFill>
                  <a:schemeClr val="accent1"/>
                </a:solidFill>
              </a:rPr>
              <a:t> log</a:t>
            </a:r>
            <a:r>
              <a:rPr lang="fr-CA" b="1" baseline="-25000" dirty="0">
                <a:solidFill>
                  <a:schemeClr val="accent1"/>
                </a:solidFill>
              </a:rPr>
              <a:t>2</a:t>
            </a:r>
            <a:r>
              <a:rPr lang="fr-CA" b="1" dirty="0">
                <a:solidFill>
                  <a:schemeClr val="accent1"/>
                </a:solidFill>
              </a:rPr>
              <a:t>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E3176E92-EA22-083E-80E2-3D3E6C7A0B7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87009"/>
                <a:ext cx="10515600" cy="153730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fr-CA" sz="2400" dirty="0"/>
                  <a:t>Suppose </a:t>
                </a:r>
                <a:r>
                  <a:rPr lang="fr-CA" sz="2400" dirty="0" err="1"/>
                  <a:t>that</a:t>
                </a:r>
                <a:r>
                  <a:rPr lang="fr-CA" sz="2400" dirty="0"/>
                  <a:t> </a:t>
                </a:r>
                <a:r>
                  <a:rPr lang="fr-CA" sz="2400" i="1" dirty="0"/>
                  <a:t>A </a:t>
                </a:r>
                <a:r>
                  <a:rPr lang="fr-CA" sz="2400" dirty="0"/>
                  <a:t>and </a:t>
                </a:r>
                <a:r>
                  <a:rPr lang="fr-CA" sz="2400" i="1" dirty="0"/>
                  <a:t>B</a:t>
                </a:r>
                <a:r>
                  <a:rPr lang="fr-CA" sz="2400" dirty="0"/>
                  <a:t> are </a:t>
                </a:r>
                <a:r>
                  <a:rPr lang="fr-CA" sz="2400" dirty="0" err="1"/>
                  <a:t>two</a:t>
                </a:r>
                <a:r>
                  <a:rPr lang="fr-CA" sz="2400" dirty="0"/>
                  <a:t> </a:t>
                </a:r>
                <a:r>
                  <a:rPr lang="fr-CA" sz="2400" dirty="0" err="1"/>
                  <a:t>independant</a:t>
                </a:r>
                <a:r>
                  <a:rPr lang="fr-CA" sz="2400" dirty="0"/>
                  <a:t> </a:t>
                </a:r>
                <a:r>
                  <a:rPr lang="fr-CA" sz="2400" dirty="0" err="1"/>
                  <a:t>words</a:t>
                </a:r>
                <a:r>
                  <a:rPr lang="fr-CA" sz="2400" dirty="0"/>
                  <a:t>,  </a:t>
                </a:r>
                <a:r>
                  <a:rPr lang="fr-CA" sz="2400" dirty="0" err="1"/>
                  <a:t>we</a:t>
                </a:r>
                <a:r>
                  <a:rPr lang="fr-CA" sz="2400" dirty="0"/>
                  <a:t> </a:t>
                </a:r>
                <a:r>
                  <a:rPr lang="fr-CA" sz="2400" dirty="0" err="1"/>
                  <a:t>want</a:t>
                </a:r>
                <a:r>
                  <a:rPr lang="fr-CA" sz="2400" dirty="0"/>
                  <a:t> 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2400" b="0" i="1" smtClean="0">
                          <a:latin typeface="Cambria Math" panose="02040503050406030204" pitchFamily="18" charset="0"/>
                        </a:rPr>
                        <m:t>𝐼𝑛𝑓𝑜𝑟𝑚𝑎𝑡𝑖𝑜𝑛</m:t>
                      </m:r>
                      <m:d>
                        <m:dPr>
                          <m:ctrlPr>
                            <a:rPr lang="fr-CA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A" sz="2400" b="0" i="1" smtClean="0">
                              <a:latin typeface="Cambria Math" panose="02040503050406030204" pitchFamily="18" charset="0"/>
                            </a:rPr>
                            <m:t>𝐴𝐵</m:t>
                          </m:r>
                        </m:e>
                      </m:d>
                      <m:r>
                        <a:rPr lang="fr-CA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CA" sz="2400" b="0" i="1" smtClean="0">
                          <a:latin typeface="Cambria Math" panose="02040503050406030204" pitchFamily="18" charset="0"/>
                        </a:rPr>
                        <m:t>𝐼𝑛𝑓𝑜</m:t>
                      </m:r>
                      <m:d>
                        <m:dPr>
                          <m:ctrlPr>
                            <a:rPr lang="fr-CA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A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fr-CA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CA" sz="2400" b="0" i="1" smtClean="0">
                          <a:latin typeface="Cambria Math" panose="02040503050406030204" pitchFamily="18" charset="0"/>
                        </a:rPr>
                        <m:t>𝐼𝑛𝑓𝑜</m:t>
                      </m:r>
                      <m:d>
                        <m:dPr>
                          <m:ctrlPr>
                            <a:rPr lang="fr-CA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A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fr-CA" sz="24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fr-CA" sz="2400" dirty="0"/>
              </a:p>
              <a:p>
                <a:pPr marL="0" indent="0">
                  <a:buNone/>
                </a:pPr>
                <a:r>
                  <a:rPr lang="fr-CA" sz="2400" dirty="0" err="1"/>
                  <a:t>That’s</a:t>
                </a:r>
                <a:r>
                  <a:rPr lang="fr-CA" sz="2400" dirty="0"/>
                  <a:t> </a:t>
                </a:r>
                <a:r>
                  <a:rPr lang="fr-CA" sz="2400" dirty="0" err="1"/>
                  <a:t>where</a:t>
                </a:r>
                <a:r>
                  <a:rPr lang="fr-CA" sz="2400" dirty="0"/>
                  <a:t> the log </a:t>
                </a:r>
                <a:r>
                  <a:rPr lang="fr-CA" sz="2400" dirty="0" err="1"/>
                  <a:t>comes</a:t>
                </a:r>
                <a:r>
                  <a:rPr lang="fr-CA" sz="2400" dirty="0"/>
                  <a:t> </a:t>
                </a:r>
                <a:r>
                  <a:rPr lang="fr-CA" sz="2400" dirty="0" err="1"/>
                  <a:t>from</a:t>
                </a:r>
                <a:r>
                  <a:rPr lang="fr-CA" sz="2400" dirty="0"/>
                  <a:t>. </a:t>
                </a:r>
                <a:r>
                  <a:rPr lang="fr-CA" sz="2400" dirty="0" err="1"/>
                  <a:t>We</a:t>
                </a:r>
                <a:r>
                  <a:rPr lang="fr-CA" sz="2400" dirty="0"/>
                  <a:t> use log in base 2 in </a:t>
                </a:r>
                <a:r>
                  <a:rPr lang="fr-CA" sz="2400" dirty="0" err="1"/>
                  <a:t>order</a:t>
                </a:r>
                <a:r>
                  <a:rPr lang="fr-CA" sz="2400" dirty="0"/>
                  <a:t> to </a:t>
                </a:r>
                <a:r>
                  <a:rPr lang="fr-CA" sz="2400" dirty="0" err="1"/>
                  <a:t>get</a:t>
                </a:r>
                <a:r>
                  <a:rPr lang="fr-CA" sz="2400" dirty="0"/>
                  <a:t> the </a:t>
                </a:r>
                <a:r>
                  <a:rPr lang="fr-CA" sz="2400" dirty="0" err="1"/>
                  <a:t>quantity</a:t>
                </a:r>
                <a:r>
                  <a:rPr lang="fr-CA" sz="2400" dirty="0"/>
                  <a:t> of information in bits.</a:t>
                </a:r>
              </a:p>
              <a:p>
                <a:pPr marL="0" indent="0">
                  <a:buNone/>
                </a:pPr>
                <a:endParaRPr lang="fr-CA" sz="2400" dirty="0"/>
              </a:p>
            </p:txBody>
          </p:sp>
        </mc:Choice>
        <mc:Fallback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E3176E92-EA22-083E-80E2-3D3E6C7A0B7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87009"/>
                <a:ext cx="10515600" cy="1537304"/>
              </a:xfrm>
              <a:blipFill>
                <a:blip r:embed="rId2"/>
                <a:stretch>
                  <a:fillRect l="-928" t="-5159" b="-9127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ZoneTexte 3">
            <a:extLst>
              <a:ext uri="{FF2B5EF4-FFF2-40B4-BE49-F238E27FC236}">
                <a16:creationId xmlns:a16="http://schemas.microsoft.com/office/drawing/2014/main" id="{E322E214-90F3-4B91-911E-66E724BC45A8}"/>
              </a:ext>
            </a:extLst>
          </p:cNvPr>
          <p:cNvSpPr txBox="1"/>
          <p:nvPr/>
        </p:nvSpPr>
        <p:spPr>
          <a:xfrm>
            <a:off x="838480" y="4035920"/>
            <a:ext cx="10068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400" dirty="0" err="1"/>
              <a:t>Thus</a:t>
            </a:r>
            <a:r>
              <a:rPr lang="fr-CA" sz="2400" dirty="0"/>
              <a:t> to </a:t>
            </a:r>
            <a:r>
              <a:rPr lang="fr-CA" sz="2400" dirty="0" err="1"/>
              <a:t>maximize</a:t>
            </a:r>
            <a:r>
              <a:rPr lang="fr-CA" sz="2400" dirty="0"/>
              <a:t> information, can </a:t>
            </a:r>
            <a:r>
              <a:rPr lang="fr-CA" sz="2400" dirty="0" err="1"/>
              <a:t>we</a:t>
            </a:r>
            <a:r>
              <a:rPr lang="fr-CA" sz="2400" dirty="0"/>
              <a:t> </a:t>
            </a:r>
            <a:r>
              <a:rPr lang="fr-CA" sz="2400" dirty="0" err="1"/>
              <a:t>only</a:t>
            </a:r>
            <a:r>
              <a:rPr lang="fr-CA" sz="2400" dirty="0"/>
              <a:t> use </a:t>
            </a:r>
            <a:r>
              <a:rPr lang="fr-CA" sz="2400" dirty="0" err="1"/>
              <a:t>surprising</a:t>
            </a:r>
            <a:r>
              <a:rPr lang="fr-CA" sz="2400" dirty="0"/>
              <a:t> </a:t>
            </a:r>
            <a:r>
              <a:rPr lang="fr-CA" sz="2400" dirty="0" err="1"/>
              <a:t>words</a:t>
            </a:r>
            <a:r>
              <a:rPr lang="fr-CA" sz="2400" dirty="0"/>
              <a:t>? 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306B98E-B132-59E7-F60B-EA62B56358F1}"/>
              </a:ext>
            </a:extLst>
          </p:cNvPr>
          <p:cNvSpPr txBox="1"/>
          <p:nvPr/>
        </p:nvSpPr>
        <p:spPr>
          <a:xfrm>
            <a:off x="838199" y="4613314"/>
            <a:ext cx="90923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400" dirty="0"/>
              <a:t>The </a:t>
            </a:r>
            <a:r>
              <a:rPr lang="fr-CA" sz="2400" dirty="0" err="1"/>
              <a:t>entropy</a:t>
            </a:r>
            <a:r>
              <a:rPr lang="fr-CA" sz="2400" dirty="0"/>
              <a:t> of a distribution </a:t>
            </a:r>
            <a:r>
              <a:rPr lang="fr-CA" sz="2400" i="1" dirty="0"/>
              <a:t>X</a:t>
            </a:r>
            <a:r>
              <a:rPr lang="fr-CA" sz="2400" dirty="0"/>
              <a:t> </a:t>
            </a:r>
            <a:r>
              <a:rPr lang="fr-CA" sz="2400" dirty="0" err="1"/>
              <a:t>is</a:t>
            </a:r>
            <a:r>
              <a:rPr lang="fr-CA" sz="2400" dirty="0"/>
              <a:t> the </a:t>
            </a:r>
            <a:r>
              <a:rPr lang="fr-CA" sz="2400" dirty="0" err="1"/>
              <a:t>expected</a:t>
            </a:r>
            <a:r>
              <a:rPr lang="fr-CA" sz="2400" dirty="0"/>
              <a:t> information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FD8B1565-B740-41F7-BA2D-DD21052A9436}"/>
                  </a:ext>
                </a:extLst>
              </p:cNvPr>
              <p:cNvSpPr txBox="1"/>
              <p:nvPr/>
            </p:nvSpPr>
            <p:spPr>
              <a:xfrm>
                <a:off x="2880687" y="5458167"/>
                <a:ext cx="3985515" cy="8962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24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fr-CA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CA" sz="24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fr-CA" sz="2400" b="0" i="1" smtClean="0">
                          <a:latin typeface="Cambria Math" panose="02040503050406030204" pitchFamily="18" charset="0"/>
                        </a:rPr>
                        <m:t>)=−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fr-CA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fr-CA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/>
                        <m:e>
                          <m:r>
                            <a:rPr lang="fr-CA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fr-CA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CA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sSub>
                            <m:sSubPr>
                              <m:ctrlPr>
                                <a:rPr lang="fr-CA" sz="2400" b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fr-CA" sz="24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fr-CA" sz="2400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fr-CA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CA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fr-CA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CA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  <m:r>
                            <a:rPr lang="fr-CA" sz="2400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</m:e>
                      </m:nary>
                    </m:oMath>
                  </m:oMathPara>
                </a14:m>
                <a:endParaRPr lang="fr-CA" sz="2400" dirty="0"/>
              </a:p>
            </p:txBody>
          </p:sp>
        </mc:Choice>
        <mc:Fallback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FD8B1565-B740-41F7-BA2D-DD21052A94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0687" y="5458167"/>
                <a:ext cx="3985515" cy="89620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itre 1">
            <a:extLst>
              <a:ext uri="{FF2B5EF4-FFF2-40B4-BE49-F238E27FC236}">
                <a16:creationId xmlns:a16="http://schemas.microsoft.com/office/drawing/2014/main" id="{BA226ED2-D3A0-BB5F-ECA3-144A0705F3C4}"/>
              </a:ext>
            </a:extLst>
          </p:cNvPr>
          <p:cNvSpPr txBox="1">
            <a:spLocks/>
          </p:cNvSpPr>
          <p:nvPr/>
        </p:nvSpPr>
        <p:spPr>
          <a:xfrm>
            <a:off x="838200" y="307968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CA" b="1" dirty="0" err="1">
                <a:solidFill>
                  <a:schemeClr val="accent1"/>
                </a:solidFill>
              </a:rPr>
              <a:t>Only</a:t>
            </a:r>
            <a:r>
              <a:rPr lang="fr-CA" b="1" dirty="0">
                <a:solidFill>
                  <a:schemeClr val="accent1"/>
                </a:solidFill>
              </a:rPr>
              <a:t> surprises</a:t>
            </a:r>
          </a:p>
        </p:txBody>
      </p:sp>
    </p:spTree>
    <p:extLst>
      <p:ext uri="{BB962C8B-B14F-4D97-AF65-F5344CB8AC3E}">
        <p14:creationId xmlns:p14="http://schemas.microsoft.com/office/powerpoint/2010/main" val="554806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  <p:bldP spid="6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15774B-021C-9FDD-D53B-56D0C7E87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b="1" dirty="0">
                <a:solidFill>
                  <a:schemeClr val="accent1"/>
                </a:solidFill>
              </a:rPr>
              <a:t>A simple </a:t>
            </a:r>
            <a:r>
              <a:rPr lang="fr-CA" b="1" dirty="0" err="1">
                <a:solidFill>
                  <a:schemeClr val="accent1"/>
                </a:solidFill>
              </a:rPr>
              <a:t>example</a:t>
            </a:r>
            <a:r>
              <a:rPr lang="fr-CA" b="1" dirty="0">
                <a:solidFill>
                  <a:schemeClr val="accent1"/>
                </a:solidFill>
              </a:rPr>
              <a:t> of </a:t>
            </a:r>
            <a:r>
              <a:rPr lang="fr-CA" b="1" dirty="0" err="1">
                <a:solidFill>
                  <a:schemeClr val="accent1"/>
                </a:solidFill>
              </a:rPr>
              <a:t>entropy</a:t>
            </a:r>
            <a:r>
              <a:rPr lang="fr-CA" b="1" dirty="0">
                <a:solidFill>
                  <a:schemeClr val="accent1"/>
                </a:solidFill>
              </a:rPr>
              <a:t> </a:t>
            </a:r>
            <a:r>
              <a:rPr lang="fr-CA" b="1" dirty="0" err="1">
                <a:solidFill>
                  <a:schemeClr val="accent1"/>
                </a:solidFill>
              </a:rPr>
              <a:t>maximization</a:t>
            </a:r>
            <a:endParaRPr lang="fr-CA" b="1" dirty="0">
              <a:solidFill>
                <a:schemeClr val="accent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C29C50D-EE86-2A0A-0422-A74B79E66D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11146"/>
            <a:ext cx="10515600" cy="13374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CA" sz="2400" dirty="0" err="1"/>
              <a:t>We</a:t>
            </a:r>
            <a:r>
              <a:rPr lang="fr-CA" sz="2400" dirty="0"/>
              <a:t> </a:t>
            </a:r>
            <a:r>
              <a:rPr lang="fr-CA" sz="2400" dirty="0" err="1"/>
              <a:t>could</a:t>
            </a:r>
            <a:r>
              <a:rPr lang="fr-CA" sz="2400" dirty="0"/>
              <a:t> </a:t>
            </a:r>
            <a:r>
              <a:rPr lang="fr-CA" sz="2400" dirty="0" err="1"/>
              <a:t>take</a:t>
            </a:r>
            <a:r>
              <a:rPr lang="fr-CA" sz="2400" dirty="0"/>
              <a:t> a </a:t>
            </a:r>
            <a:r>
              <a:rPr lang="fr-CA" sz="2400" dirty="0" err="1"/>
              <a:t>derivative</a:t>
            </a:r>
            <a:r>
              <a:rPr lang="fr-CA" sz="2400" dirty="0"/>
              <a:t> and </a:t>
            </a:r>
            <a:r>
              <a:rPr lang="fr-CA" sz="2400" dirty="0" err="1"/>
              <a:t>optimize</a:t>
            </a:r>
            <a:r>
              <a:rPr lang="fr-CA" sz="2400" dirty="0"/>
              <a:t> </a:t>
            </a:r>
          </a:p>
          <a:p>
            <a:pPr marL="0" indent="0">
              <a:buNone/>
            </a:pPr>
            <a:r>
              <a:rPr lang="fr-CA" sz="2400" dirty="0"/>
              <a:t>(but </a:t>
            </a:r>
            <a:r>
              <a:rPr lang="fr-CA" sz="2400" dirty="0" err="1"/>
              <a:t>its</a:t>
            </a:r>
            <a:r>
              <a:rPr lang="fr-CA" sz="2400" dirty="0"/>
              <a:t> one </a:t>
            </a:r>
            <a:r>
              <a:rPr lang="fr-CA" sz="2400" dirty="0" err="1"/>
              <a:t>half</a:t>
            </a:r>
            <a:r>
              <a:rPr lang="fr-CA" sz="2400" dirty="0"/>
              <a:t>)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F6875B2-C047-E796-6307-2CF4B19EBCB5}"/>
              </a:ext>
            </a:extLst>
          </p:cNvPr>
          <p:cNvSpPr txBox="1"/>
          <p:nvPr/>
        </p:nvSpPr>
        <p:spPr>
          <a:xfrm>
            <a:off x="934064" y="1690688"/>
            <a:ext cx="754134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fr-CA" sz="2400" dirty="0"/>
              <a:t>You </a:t>
            </a:r>
            <a:r>
              <a:rPr lang="fr-CA" sz="2400" dirty="0" err="1"/>
              <a:t>throw</a:t>
            </a:r>
            <a:r>
              <a:rPr lang="fr-CA" sz="2400" dirty="0"/>
              <a:t> a coin, </a:t>
            </a:r>
            <a:r>
              <a:rPr lang="fr-CA" sz="2400" dirty="0" err="1"/>
              <a:t>you</a:t>
            </a:r>
            <a:r>
              <a:rPr lang="fr-CA" sz="2400" dirty="0"/>
              <a:t> </a:t>
            </a:r>
            <a:r>
              <a:rPr lang="fr-CA" sz="2400" dirty="0" err="1"/>
              <a:t>get</a:t>
            </a:r>
            <a:r>
              <a:rPr lang="fr-CA" sz="2400" dirty="0"/>
              <a:t> </a:t>
            </a:r>
            <a:r>
              <a:rPr lang="fr-CA" sz="2400" dirty="0" err="1"/>
              <a:t>head</a:t>
            </a:r>
            <a:r>
              <a:rPr lang="fr-CA" sz="2400" dirty="0"/>
              <a:t> </a:t>
            </a:r>
            <a:r>
              <a:rPr lang="fr-CA" sz="2400" dirty="0" err="1"/>
              <a:t>with</a:t>
            </a:r>
            <a:r>
              <a:rPr lang="fr-CA" sz="2400" dirty="0"/>
              <a:t> a </a:t>
            </a:r>
            <a:r>
              <a:rPr lang="fr-CA" sz="2400" dirty="0" err="1"/>
              <a:t>probability</a:t>
            </a:r>
            <a:r>
              <a:rPr lang="fr-CA" sz="2400" dirty="0"/>
              <a:t> </a:t>
            </a:r>
            <a:r>
              <a:rPr lang="fr-CA" sz="2400" i="1" dirty="0"/>
              <a:t>p</a:t>
            </a:r>
            <a:r>
              <a:rPr lang="fr-CA" sz="2400" dirty="0"/>
              <a:t> and </a:t>
            </a:r>
            <a:r>
              <a:rPr lang="fr-CA" sz="2400" dirty="0" err="1"/>
              <a:t>tail</a:t>
            </a:r>
            <a:r>
              <a:rPr lang="fr-CA" sz="2400" dirty="0"/>
              <a:t> </a:t>
            </a:r>
            <a:r>
              <a:rPr lang="fr-CA" sz="2400" dirty="0" err="1"/>
              <a:t>with</a:t>
            </a:r>
            <a:r>
              <a:rPr lang="fr-CA" sz="2400" dirty="0"/>
              <a:t> a </a:t>
            </a:r>
            <a:r>
              <a:rPr lang="fr-CA" sz="2400" dirty="0" err="1"/>
              <a:t>probability</a:t>
            </a:r>
            <a:r>
              <a:rPr lang="fr-CA" sz="2400" dirty="0"/>
              <a:t> 1-</a:t>
            </a:r>
            <a:r>
              <a:rPr lang="fr-CA" sz="2400" i="1" dirty="0"/>
              <a:t>p</a:t>
            </a:r>
            <a:r>
              <a:rPr lang="fr-CA" sz="2400" dirty="0"/>
              <a:t>.  </a:t>
            </a:r>
          </a:p>
        </p:txBody>
      </p:sp>
      <p:pic>
        <p:nvPicPr>
          <p:cNvPr id="9218" name="Picture 2" descr="The History of the Coin Flip | Bellevue Rare Coins">
            <a:extLst>
              <a:ext uri="{FF2B5EF4-FFF2-40B4-BE49-F238E27FC236}">
                <a16:creationId xmlns:a16="http://schemas.microsoft.com/office/drawing/2014/main" id="{E8086359-F1D3-71DF-03DA-D6BF90D937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3405" y="1861884"/>
            <a:ext cx="1264827" cy="1900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01C6288F-20F4-B3C2-5B9D-B0DD19EF14D4}"/>
                  </a:ext>
                </a:extLst>
              </p:cNvPr>
              <p:cNvSpPr txBox="1"/>
              <p:nvPr/>
            </p:nvSpPr>
            <p:spPr>
              <a:xfrm>
                <a:off x="877683" y="2867313"/>
                <a:ext cx="6096000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:r>
                  <a:rPr lang="fr-CA" sz="2400" dirty="0"/>
                  <a:t>The </a:t>
                </a:r>
                <a:r>
                  <a:rPr lang="fr-CA" sz="2400" dirty="0" err="1"/>
                  <a:t>entropy</a:t>
                </a:r>
                <a:r>
                  <a:rPr lang="fr-CA" sz="2400" dirty="0"/>
                  <a:t> </a:t>
                </a:r>
                <a:r>
                  <a:rPr lang="fr-CA" sz="2400" dirty="0" err="1"/>
                  <a:t>is</a:t>
                </a:r>
                <a:r>
                  <a:rPr lang="fr-CA" sz="2400" dirty="0"/>
                  <a:t> </a:t>
                </a:r>
                <a:r>
                  <a:rPr lang="fr-CA" sz="2400" dirty="0" err="1"/>
                  <a:t>given</a:t>
                </a:r>
                <a:r>
                  <a:rPr lang="fr-CA" sz="2400" dirty="0"/>
                  <a:t> by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fr-CA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m:rPr>
                          <m:sty m:val="p"/>
                        </m:rPr>
                        <a:rPr lang="fr-CA" sz="2400" b="0" i="0" smtClean="0">
                          <a:latin typeface="Cambria Math" panose="02040503050406030204" pitchFamily="18" charset="0"/>
                        </a:rPr>
                        <m:t>log</m:t>
                      </m:r>
                      <m:d>
                        <m:dPr>
                          <m:ctrlPr>
                            <a:rPr lang="fr-CA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A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fr-CA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fr-CA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A" sz="24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fr-CA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func>
                        <m:funcPr>
                          <m:ctrlPr>
                            <a:rPr lang="fr-CA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fr-CA" sz="24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fr-CA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CA" sz="24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fr-CA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e>
                      </m:func>
                      <m:r>
                        <a:rPr lang="fr-CA" sz="24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fr-CA" sz="2400" dirty="0"/>
              </a:p>
              <a:p>
                <a:pPr marL="0" indent="0">
                  <a:buNone/>
                </a:pPr>
                <a:r>
                  <a:rPr lang="fr-CA" sz="2400" dirty="0"/>
                  <a:t>For </a:t>
                </a:r>
                <a:r>
                  <a:rPr lang="fr-CA" sz="2400" dirty="0" err="1"/>
                  <a:t>which</a:t>
                </a:r>
                <a:r>
                  <a:rPr lang="fr-CA" sz="2400" dirty="0"/>
                  <a:t> value of </a:t>
                </a:r>
                <a14:m>
                  <m:oMath xmlns:m="http://schemas.openxmlformats.org/officeDocument/2006/math">
                    <m:r>
                      <a:rPr lang="fr-CA" sz="24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fr-CA" sz="2400" dirty="0"/>
                  <a:t> </a:t>
                </a:r>
                <a:r>
                  <a:rPr lang="fr-CA" sz="2400" dirty="0" err="1"/>
                  <a:t>is</a:t>
                </a:r>
                <a:r>
                  <a:rPr lang="fr-CA" sz="2400" dirty="0"/>
                  <a:t> the </a:t>
                </a:r>
                <a:r>
                  <a:rPr lang="fr-CA" sz="2400" dirty="0" err="1"/>
                  <a:t>entropy</a:t>
                </a:r>
                <a:r>
                  <a:rPr lang="fr-CA" sz="2400" dirty="0"/>
                  <a:t> maximal?</a:t>
                </a:r>
              </a:p>
            </p:txBody>
          </p:sp>
        </mc:Choice>
        <mc:Fallback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01C6288F-20F4-B3C2-5B9D-B0DD19EF14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683" y="2867313"/>
                <a:ext cx="6096000" cy="1200329"/>
              </a:xfrm>
              <a:prstGeom prst="rect">
                <a:avLst/>
              </a:prstGeom>
              <a:blipFill>
                <a:blip r:embed="rId3"/>
                <a:stretch>
                  <a:fillRect l="-1600" t="-4061" b="-10660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220" name="Picture 4">
            <a:extLst>
              <a:ext uri="{FF2B5EF4-FFF2-40B4-BE49-F238E27FC236}">
                <a16:creationId xmlns:a16="http://schemas.microsoft.com/office/drawing/2014/main" id="{4EFBC7FF-95D6-C743-2654-67002BB84A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6318" y="3976687"/>
            <a:ext cx="23812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1460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BA7370-5A49-62CB-325F-FED85CF99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1353800" cy="1325563"/>
          </a:xfrm>
        </p:spPr>
        <p:txBody>
          <a:bodyPr/>
          <a:lstStyle/>
          <a:p>
            <a:pPr algn="ctr"/>
            <a:r>
              <a:rPr lang="fr-CA" b="1" dirty="0">
                <a:solidFill>
                  <a:schemeClr val="accent1"/>
                </a:solidFill>
              </a:rPr>
              <a:t>Information gain</a:t>
            </a:r>
          </a:p>
        </p:txBody>
      </p:sp>
      <p:pic>
        <p:nvPicPr>
          <p:cNvPr id="1026" name="Picture 2" descr="Wheel of Fortune' contestant speaks out after wrong answer goes viral -  ABC30 Fresno">
            <a:extLst>
              <a:ext uri="{FF2B5EF4-FFF2-40B4-BE49-F238E27FC236}">
                <a16:creationId xmlns:a16="http://schemas.microsoft.com/office/drawing/2014/main" id="{C9562EFC-E356-5496-F495-4F463F857A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439" y="2428964"/>
            <a:ext cx="4952561" cy="2773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3773E480-35DF-D056-535A-3707909264C5}"/>
              </a:ext>
            </a:extLst>
          </p:cNvPr>
          <p:cNvSpPr txBox="1"/>
          <p:nvPr/>
        </p:nvSpPr>
        <p:spPr>
          <a:xfrm>
            <a:off x="6749143" y="2750574"/>
            <a:ext cx="460465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400" dirty="0" err="1"/>
              <a:t>Each</a:t>
            </a:r>
            <a:r>
              <a:rPr lang="fr-CA" sz="2400" dirty="0"/>
              <a:t> </a:t>
            </a:r>
            <a:r>
              <a:rPr lang="fr-CA" sz="2400" dirty="0" err="1"/>
              <a:t>letter</a:t>
            </a:r>
            <a:r>
              <a:rPr lang="fr-CA" sz="2400" dirty="0"/>
              <a:t> </a:t>
            </a:r>
            <a:r>
              <a:rPr lang="fr-CA" sz="2400" dirty="0" err="1"/>
              <a:t>gives</a:t>
            </a:r>
            <a:r>
              <a:rPr lang="fr-CA" sz="2400" dirty="0"/>
              <a:t> </a:t>
            </a:r>
            <a:r>
              <a:rPr lang="fr-CA" sz="2400" dirty="0" err="1"/>
              <a:t>you</a:t>
            </a:r>
            <a:r>
              <a:rPr lang="fr-CA" sz="2400" dirty="0"/>
              <a:t> information.</a:t>
            </a:r>
          </a:p>
          <a:p>
            <a:endParaRPr lang="fr-CA" sz="2400" dirty="0"/>
          </a:p>
          <a:p>
            <a:r>
              <a:rPr lang="fr-CA" sz="2400" dirty="0" err="1"/>
              <a:t>Intuitively</a:t>
            </a:r>
            <a:r>
              <a:rPr lang="fr-CA" sz="2400" dirty="0"/>
              <a:t>,  </a:t>
            </a:r>
            <a:r>
              <a:rPr lang="fr-CA" sz="2400" dirty="0" err="1"/>
              <a:t>we</a:t>
            </a:r>
            <a:r>
              <a:rPr lang="fr-CA" sz="2400" dirty="0"/>
              <a:t> </a:t>
            </a:r>
            <a:r>
              <a:rPr lang="fr-CA" sz="2400" dirty="0" err="1"/>
              <a:t>try</a:t>
            </a:r>
            <a:r>
              <a:rPr lang="fr-CA" sz="2400" dirty="0"/>
              <a:t> to </a:t>
            </a:r>
            <a:r>
              <a:rPr lang="fr-CA" sz="2400" dirty="0" err="1"/>
              <a:t>maximize</a:t>
            </a:r>
            <a:r>
              <a:rPr lang="fr-CA" sz="2400" dirty="0"/>
              <a:t> the </a:t>
            </a:r>
            <a:r>
              <a:rPr lang="fr-CA" sz="2400" dirty="0" err="1"/>
              <a:t>the</a:t>
            </a:r>
            <a:r>
              <a:rPr lang="fr-CA" sz="2400" dirty="0"/>
              <a:t> gain of information.</a:t>
            </a:r>
          </a:p>
        </p:txBody>
      </p:sp>
    </p:spTree>
    <p:extLst>
      <p:ext uri="{BB962C8B-B14F-4D97-AF65-F5344CB8AC3E}">
        <p14:creationId xmlns:p14="http://schemas.microsoft.com/office/powerpoint/2010/main" val="1363451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letter frequency">
            <a:extLst>
              <a:ext uri="{FF2B5EF4-FFF2-40B4-BE49-F238E27FC236}">
                <a16:creationId xmlns:a16="http://schemas.microsoft.com/office/drawing/2014/main" id="{D9708AAD-5AA4-8DEE-51F9-2AE663C5F3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416" y="1690688"/>
            <a:ext cx="5422484" cy="4069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r/dataisbeautiful - [OC] The number of times every two-letter combination occurs in the English dictionary. (Axes arranged by letter frequencies)">
            <a:extLst>
              <a:ext uri="{FF2B5EF4-FFF2-40B4-BE49-F238E27FC236}">
                <a16:creationId xmlns:a16="http://schemas.microsoft.com/office/drawing/2014/main" id="{93F0CB3C-B9A1-1975-2A45-223F8B7031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6900" y="1832639"/>
            <a:ext cx="6096000" cy="3381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re 1">
            <a:extLst>
              <a:ext uri="{FF2B5EF4-FFF2-40B4-BE49-F238E27FC236}">
                <a16:creationId xmlns:a16="http://schemas.microsoft.com/office/drawing/2014/main" id="{C2E06F79-9A75-A3F0-079F-EF5F81229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1353800" cy="1325563"/>
          </a:xfrm>
        </p:spPr>
        <p:txBody>
          <a:bodyPr/>
          <a:lstStyle/>
          <a:p>
            <a:pPr algn="ctr"/>
            <a:r>
              <a:rPr lang="fr-CA" b="1" dirty="0">
                <a:solidFill>
                  <a:schemeClr val="accent1"/>
                </a:solidFill>
              </a:rPr>
              <a:t>Information gain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7C88586-5AEC-1BBF-5B04-19237D0A5D7B}"/>
              </a:ext>
            </a:extLst>
          </p:cNvPr>
          <p:cNvSpPr txBox="1"/>
          <p:nvPr/>
        </p:nvSpPr>
        <p:spPr>
          <a:xfrm>
            <a:off x="924232" y="5760377"/>
            <a:ext cx="93308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400" dirty="0" err="1"/>
              <a:t>Knowing</a:t>
            </a:r>
            <a:r>
              <a:rPr lang="fr-CA" sz="2400" dirty="0"/>
              <a:t> a </a:t>
            </a:r>
            <a:r>
              <a:rPr lang="fr-CA" sz="2400" dirty="0" err="1"/>
              <a:t>letter</a:t>
            </a:r>
            <a:r>
              <a:rPr lang="fr-CA" sz="2400" dirty="0"/>
              <a:t> </a:t>
            </a:r>
            <a:r>
              <a:rPr lang="fr-CA" sz="2400" dirty="0" err="1"/>
              <a:t>gives</a:t>
            </a:r>
            <a:r>
              <a:rPr lang="fr-CA" sz="2400" dirty="0"/>
              <a:t> </a:t>
            </a:r>
            <a:r>
              <a:rPr lang="fr-CA" sz="2400" dirty="0" err="1"/>
              <a:t>you</a:t>
            </a:r>
            <a:r>
              <a:rPr lang="fr-CA" sz="2400" dirty="0"/>
              <a:t> information on </a:t>
            </a:r>
            <a:r>
              <a:rPr lang="fr-CA" sz="2400" dirty="0" err="1"/>
              <a:t>what</a:t>
            </a:r>
            <a:r>
              <a:rPr lang="fr-CA" sz="2400" dirty="0"/>
              <a:t> the </a:t>
            </a:r>
            <a:r>
              <a:rPr lang="fr-CA" sz="2400" dirty="0" err="1"/>
              <a:t>next</a:t>
            </a:r>
            <a:r>
              <a:rPr lang="fr-CA" sz="2400" dirty="0"/>
              <a:t> one </a:t>
            </a:r>
            <a:r>
              <a:rPr lang="fr-CA" sz="2400" dirty="0" err="1"/>
              <a:t>will</a:t>
            </a:r>
            <a:r>
              <a:rPr lang="fr-CA" sz="2400" dirty="0"/>
              <a:t> </a:t>
            </a:r>
            <a:r>
              <a:rPr lang="fr-CA" sz="2400" dirty="0" err="1"/>
              <a:t>be</a:t>
            </a:r>
            <a:endParaRPr lang="fr-CA" sz="2400" dirty="0"/>
          </a:p>
        </p:txBody>
      </p:sp>
    </p:spTree>
    <p:extLst>
      <p:ext uri="{BB962C8B-B14F-4D97-AF65-F5344CB8AC3E}">
        <p14:creationId xmlns:p14="http://schemas.microsoft.com/office/powerpoint/2010/main" val="2167296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709</TotalTime>
  <Words>963</Words>
  <Application>Microsoft Office PowerPoint</Application>
  <PresentationFormat>Grand écran</PresentationFormat>
  <Paragraphs>102</Paragraphs>
  <Slides>21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26" baseType="lpstr">
      <vt:lpstr>Aptos</vt:lpstr>
      <vt:lpstr>Aptos Display</vt:lpstr>
      <vt:lpstr>Arial</vt:lpstr>
      <vt:lpstr>Cambria Math</vt:lpstr>
      <vt:lpstr>Thème Office</vt:lpstr>
      <vt:lpstr>Neurasmus 2025</vt:lpstr>
      <vt:lpstr>Information?</vt:lpstr>
      <vt:lpstr>Claude Shannon</vt:lpstr>
      <vt:lpstr>How to define (quantify) information?</vt:lpstr>
      <vt:lpstr>Not all information is created equal</vt:lpstr>
      <vt:lpstr>Why log2?</vt:lpstr>
      <vt:lpstr>A simple example of entropy maximization</vt:lpstr>
      <vt:lpstr>Information gain</vt:lpstr>
      <vt:lpstr>Information gain</vt:lpstr>
      <vt:lpstr>Information gain</vt:lpstr>
      <vt:lpstr>Information gain</vt:lpstr>
      <vt:lpstr>Entropy maximizing distributions</vt:lpstr>
      <vt:lpstr>Entropy maximizing distributions </vt:lpstr>
      <vt:lpstr>Entropy maximizing continuous distributions</vt:lpstr>
      <vt:lpstr>Entropy maximizing continuous distributions</vt:lpstr>
      <vt:lpstr>Entropy maximizing distributions for graphs</vt:lpstr>
      <vt:lpstr>The quantity information contained in a signal </vt:lpstr>
      <vt:lpstr>An application in neuroscience</vt:lpstr>
      <vt:lpstr>Information storage in biological  synapses</vt:lpstr>
      <vt:lpstr>Maximizing the total quantity of information</vt:lpstr>
      <vt:lpstr>Optimal distribution of synaptic weigths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Nicolas Doyon</dc:creator>
  <cp:lastModifiedBy>Nicolas Doyon</cp:lastModifiedBy>
  <cp:revision>3</cp:revision>
  <dcterms:created xsi:type="dcterms:W3CDTF">2025-07-03T23:33:58Z</dcterms:created>
  <dcterms:modified xsi:type="dcterms:W3CDTF">2025-07-04T11:23:23Z</dcterms:modified>
</cp:coreProperties>
</file>