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12"/>
  </p:notesMasterIdLst>
  <p:handoutMasterIdLst>
    <p:handoutMasterId r:id="rId13"/>
  </p:handout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733" autoAdjust="0"/>
  </p:normalViewPr>
  <p:slideViewPr>
    <p:cSldViewPr>
      <p:cViewPr varScale="1">
        <p:scale>
          <a:sx n="107" d="100"/>
          <a:sy n="107" d="100"/>
        </p:scale>
        <p:origin x="1760" y="168"/>
      </p:cViewPr>
      <p:guideLst>
        <p:guide orient="horz" pos="2160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CA2DC6DD-091C-5C4C-9DE2-E1C515BF9D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1B09346F-65AE-0D4E-9D3E-E1AA4A35E32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E105D35A-9C73-944E-BB35-7086BE54742E}" type="datetime1">
              <a:rPr lang="is-IS"/>
              <a:pPr>
                <a:defRPr/>
              </a:pPr>
              <a:t>13.11.2022</a:t>
            </a:fld>
            <a:endParaRPr lang="en-GB"/>
          </a:p>
        </p:txBody>
      </p:sp>
      <p:sp>
        <p:nvSpPr>
          <p:cNvPr id="115716" name="Rectangle 4">
            <a:extLst>
              <a:ext uri="{FF2B5EF4-FFF2-40B4-BE49-F238E27FC236}">
                <a16:creationId xmlns:a16="http://schemas.microsoft.com/office/drawing/2014/main" id="{9022FD42-964E-3846-8DD7-80A6EC9637B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en-GB"/>
              <a:t>Performance of Database Systems</a:t>
            </a:r>
          </a:p>
        </p:txBody>
      </p:sp>
      <p:sp>
        <p:nvSpPr>
          <p:cNvPr id="115717" name="Rectangle 5">
            <a:extLst>
              <a:ext uri="{FF2B5EF4-FFF2-40B4-BE49-F238E27FC236}">
                <a16:creationId xmlns:a16="http://schemas.microsoft.com/office/drawing/2014/main" id="{44A55360-8553-9E44-836D-E04644221EB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A32A9451-F231-904D-8F6E-24CF77D46688}" type="slidenum">
              <a:rPr lang="en-GB" altLang="da-DK"/>
              <a:pPr/>
              <a:t>‹#›</a:t>
            </a:fld>
            <a:endParaRPr lang="en-GB" altLang="da-DK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54E08FC-30CC-674F-A757-CAF936F5B2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GB"/>
              <a:t>Björn Þór Jónsson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3ACBF09-F842-564F-849E-6ECA85701EE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910B00EA-C8FA-D04A-8204-42F02F4B350C}" type="datetime1">
              <a:rPr lang="is-IS"/>
              <a:pPr>
                <a:defRPr/>
              </a:pPr>
              <a:t>13.11.2022</a:t>
            </a:fld>
            <a:endParaRPr lang="en-GB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6D2024C-230A-7A4E-9A5E-345DE834C83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E9DDBB-5DCF-FA4C-A3C4-C23435BF9D0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27081227-6B33-DD40-A669-09D072876B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GB"/>
              <a:t>Gagnasafnsfræði II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B3E1D85F-6659-3541-A6B1-D497B73459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F1C779C4-7854-FE47-964B-8DB6181BD7BC}" type="slidenum">
              <a:rPr lang="en-GB" altLang="da-DK"/>
              <a:pPr/>
              <a:t>‹#›</a:t>
            </a:fld>
            <a:endParaRPr lang="en-GB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GB" altLang="en-US" sz="1800">
              <a:ea typeface="ＭＳ Ｐゴシック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-128"/>
              </a:defRPr>
            </a:lvl1pPr>
            <a:lvl2pPr marL="37931725" indent="-37474525"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-128"/>
              </a:defRPr>
            </a:lvl2pPr>
            <a:lvl3pPr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-128"/>
              </a:defRPr>
            </a:lvl3pPr>
            <a:lvl4pPr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-128"/>
              </a:defRPr>
            </a:lvl4pPr>
            <a:lvl5pPr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charset="0"/>
                <a:ea typeface="ＭＳ Ｐゴシック" charset="-128"/>
              </a:defRPr>
            </a:lvl9pPr>
          </a:lstStyle>
          <a:p>
            <a:pPr eaLnBrk="1" hangingPunct="1"/>
            <a:fld id="{6B14FBF2-8AEB-A642-B955-C2D24C343B70}" type="slidenum">
              <a:rPr lang="da-DK" alt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</a:t>
            </a:fld>
            <a:endParaRPr lang="da-DK" alt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204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600200"/>
            <a:ext cx="8077200" cy="1600200"/>
          </a:xfrm>
          <a:solidFill>
            <a:srgbClr val="EAEAEA"/>
          </a:solidFill>
          <a:ln w="38100">
            <a:solidFill>
              <a:srgbClr val="003300"/>
            </a:solidFill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Ctr="1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038600"/>
            <a:ext cx="9144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8AFD9E7-45D6-1746-8C0C-82BFDE511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4794E-D987-864D-A5EA-21D096BC34CA}" type="datetime1">
              <a:rPr lang="is-IS"/>
              <a:pPr>
                <a:defRPr/>
              </a:pPr>
              <a:t>13.11.2022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4B3763-6E6D-4148-9856-51299C67E0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Björn Þór Jónsson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83FA59B-A27F-844C-9E68-B506C60F13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D8EA7-7986-024D-B321-34E229E91421}" type="slidenum">
              <a:rPr lang="en-US" altLang="da-DK"/>
              <a:pPr/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34695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A530D1-E0D9-1148-ACF0-DB775C15B5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6BAE9-5C1C-584F-BE20-D62FD6BD974E}" type="datetime1">
              <a:rPr lang="is-IS"/>
              <a:pPr>
                <a:defRPr/>
              </a:pPr>
              <a:t>13.11.2022</a:t>
            </a:fld>
            <a:endParaRPr lang="is-I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0E4FD8-8693-6246-ACF9-2001F34DD7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Björn Þór Jónsson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7F4453-C66D-8A4B-B2F9-C9B4A7FAB8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3D9455-9E26-0C4C-9F90-58A6258F797A}" type="slidenum">
              <a:rPr lang="en-US" altLang="da-DK"/>
              <a:pPr/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335631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20193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9055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C5DBFD-C5C7-EB44-B05A-626915A3FD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568D9-7FCB-D148-BBF6-02A7EE142D6C}" type="datetime1">
              <a:rPr lang="is-IS"/>
              <a:pPr>
                <a:defRPr/>
              </a:pPr>
              <a:t>13.11.2022</a:t>
            </a:fld>
            <a:endParaRPr lang="is-I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91AAC9-1288-0244-95B8-EEA4F97762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Björn Þór Jónsson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8DC845-C3A9-D34B-91C6-A163BD4F69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5AF0B7-2E05-B645-B56E-770DDA83A17B}" type="slidenum">
              <a:rPr lang="en-US" altLang="da-DK"/>
              <a:pPr/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41344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1042BB-46B3-A94F-A88B-4C13462E41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0EFF8-C11C-2842-9F22-65ADC4735F50}" type="datetime1">
              <a:rPr lang="is-IS"/>
              <a:pPr>
                <a:defRPr/>
              </a:pPr>
              <a:t>13.11.2022</a:t>
            </a:fld>
            <a:endParaRPr lang="is-I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49FC54-4FF6-D043-B246-E4E06A446B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Björn Þór Jónsson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BCE82D-2B20-C047-B4E2-6F5FAB1503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C6EB3C-CA3E-734E-8EC9-E5D61465ADC4}" type="slidenum">
              <a:rPr lang="en-US" altLang="da-DK"/>
              <a:pPr/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46199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80E194-0493-0C4A-BE1B-315C415964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50323-48DC-AB45-806F-F15E9EA6868A}" type="datetime1">
              <a:rPr lang="is-IS"/>
              <a:pPr>
                <a:defRPr/>
              </a:pPr>
              <a:t>13.11.2022</a:t>
            </a:fld>
            <a:endParaRPr lang="is-I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51E002-420D-EF4D-BBF6-08F4C67BEC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Björn Þór Jónsson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831895-56BB-3D4A-8E59-24495B28B7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793B33-BA13-5C4F-A8EE-18BA0785A5E6}" type="slidenum">
              <a:rPr lang="en-US" altLang="da-DK"/>
              <a:pPr/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98609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3962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962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49FD4C-4426-0949-ABDD-CFECD68351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3E959-857A-DB4D-9458-33D1E424BC71}" type="datetime1">
              <a:rPr lang="is-IS"/>
              <a:pPr>
                <a:defRPr/>
              </a:pPr>
              <a:t>13.11.2022</a:t>
            </a:fld>
            <a:endParaRPr lang="is-I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213875-5786-C040-88AD-308C04AC7F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Björn Þór Jónsson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DE5312-70F8-3A49-8296-7651BAC685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0EB57-AAE9-374D-A58C-763D6598A5AF}" type="slidenum">
              <a:rPr lang="en-US" altLang="da-DK"/>
              <a:pPr/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87224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4C2A3D5-809E-DE4D-A87E-6E3DB962C1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26819-1D55-EC4F-97D8-80541E140332}" type="datetime1">
              <a:rPr lang="is-IS"/>
              <a:pPr>
                <a:defRPr/>
              </a:pPr>
              <a:t>13.11.2022</a:t>
            </a:fld>
            <a:endParaRPr lang="is-I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46F2CC0-D50E-8A4B-A4CE-047EDF25F8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Björn Þór Jónsson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E5AF28B-A30D-B74E-BE9B-0F40861BD9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A5D8A-104F-AF4F-96D8-0806A3274CFE}" type="slidenum">
              <a:rPr lang="en-US" altLang="da-DK"/>
              <a:pPr/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96186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B5C6171-4B80-6F42-8FB5-DA68D20D05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F96BD-7471-9C44-83BB-9DC7B9F7BFC9}" type="datetime1">
              <a:rPr lang="is-IS"/>
              <a:pPr>
                <a:defRPr/>
              </a:pPr>
              <a:t>13.11.2022</a:t>
            </a:fld>
            <a:endParaRPr lang="is-I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AF43157-971A-E24D-8040-5DB7992F81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Björn Þór Jónsson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3CDD98A-748B-4A4F-93FC-AB3D9BFCCD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8A1070-01B8-5C4F-9675-C96C6E7A2073}" type="slidenum">
              <a:rPr lang="en-US" altLang="da-DK"/>
              <a:pPr/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364390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D0DDF5B-2CF3-AB41-AC61-986AD1D778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9026-9697-8149-846C-F8C08ED884FD}" type="datetime1">
              <a:rPr lang="is-IS"/>
              <a:pPr>
                <a:defRPr/>
              </a:pPr>
              <a:t>13.11.2022</a:t>
            </a:fld>
            <a:endParaRPr lang="is-I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45ED629-8BED-5347-BD73-FFAA0DC9B1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Björn Þór Jónsson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A11064A-D597-BE4E-9A94-B691CCC9C6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79D919-066D-0C45-96F0-22532F2BD366}" type="slidenum">
              <a:rPr lang="en-US" altLang="da-DK"/>
              <a:pPr/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38397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2012C5-D331-5346-8A93-D65866F598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44A8C-4A31-224E-A999-A6017808D86C}" type="datetime1">
              <a:rPr lang="is-IS"/>
              <a:pPr>
                <a:defRPr/>
              </a:pPr>
              <a:t>13.11.2022</a:t>
            </a:fld>
            <a:endParaRPr lang="is-I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AEE2E-C4C3-724D-AAA0-5423E6305B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Björn Þór Jónsson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632E6E-6192-1E4A-B000-4121F0890B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99DAB4-E8A2-FA44-88E4-508ABFEF4633}" type="slidenum">
              <a:rPr lang="en-US" altLang="da-DK"/>
              <a:pPr/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51086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s-I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873C2E-40DC-7A44-9748-9542AE79CB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89426-4C2E-0C47-A37D-0AE09C6934BD}" type="datetime1">
              <a:rPr lang="is-IS"/>
              <a:pPr>
                <a:defRPr/>
              </a:pPr>
              <a:t>13.11.2022</a:t>
            </a:fld>
            <a:endParaRPr lang="is-I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AC1523-68A1-ED44-AC0A-62C91A4B00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Björn Þór Jónsson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B8E718-5E45-9943-872E-0BB9104801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7EFBB5-2B1F-C141-A536-0AA68785FD05}" type="slidenum">
              <a:rPr lang="en-US" altLang="da-DK"/>
              <a:pPr/>
              <a:t>‹#›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87808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2C8A011-0673-D642-94D4-B730C75E37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0"/>
            <a:ext cx="6096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8C8C166-BAA9-F241-A675-42340A56E2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/>
              <a:t>Click to edit Master text styles</a:t>
            </a:r>
          </a:p>
          <a:p>
            <a:pPr lvl="1"/>
            <a:r>
              <a:rPr lang="en-US" altLang="da-DK"/>
              <a:t>Second level</a:t>
            </a:r>
          </a:p>
          <a:p>
            <a:pPr lvl="2"/>
            <a:r>
              <a:rPr lang="en-US" altLang="da-DK"/>
              <a:t>Third level</a:t>
            </a:r>
          </a:p>
          <a:p>
            <a:pPr lvl="3"/>
            <a:r>
              <a:rPr lang="en-US" altLang="da-DK"/>
              <a:t>Fourth level</a:t>
            </a:r>
          </a:p>
          <a:p>
            <a:pPr lvl="4"/>
            <a:r>
              <a:rPr lang="en-US" altLang="da-DK"/>
              <a:t>Fifth level</a:t>
            </a:r>
          </a:p>
        </p:txBody>
      </p:sp>
      <p:sp>
        <p:nvSpPr>
          <p:cNvPr id="120836" name="Rectangle 4">
            <a:extLst>
              <a:ext uri="{FF2B5EF4-FFF2-40B4-BE49-F238E27FC236}">
                <a16:creationId xmlns:a16="http://schemas.microsoft.com/office/drawing/2014/main" id="{5192F2B5-0DC3-0B4E-9D61-ABDF23BB50E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1E84A6FE-80E5-364C-AF2C-85C7E701983B}" type="datetime1">
              <a:rPr lang="is-IS"/>
              <a:pPr>
                <a:defRPr/>
              </a:pPr>
              <a:t>13.11.2022</a:t>
            </a:fld>
            <a:endParaRPr lang="is-IS"/>
          </a:p>
        </p:txBody>
      </p:sp>
      <p:sp>
        <p:nvSpPr>
          <p:cNvPr id="120837" name="Rectangle 5">
            <a:extLst>
              <a:ext uri="{FF2B5EF4-FFF2-40B4-BE49-F238E27FC236}">
                <a16:creationId xmlns:a16="http://schemas.microsoft.com/office/drawing/2014/main" id="{D8E17178-B2A7-C546-A259-A6B362B61D0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/>
              <a:t>Björn Þór Jónsson</a:t>
            </a:r>
          </a:p>
        </p:txBody>
      </p:sp>
      <p:sp>
        <p:nvSpPr>
          <p:cNvPr id="120838" name="Rectangle 6">
            <a:extLst>
              <a:ext uri="{FF2B5EF4-FFF2-40B4-BE49-F238E27FC236}">
                <a16:creationId xmlns:a16="http://schemas.microsoft.com/office/drawing/2014/main" id="{5191A48E-55FE-8F4A-932E-DC6F017C9A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Tahoma" panose="020B0604030504040204" pitchFamily="34" charset="0"/>
              </a:defRPr>
            </a:lvl1pPr>
          </a:lstStyle>
          <a:p>
            <a:fld id="{273D28D8-F55D-6D4E-84A4-AE686DE8655F}" type="slidenum">
              <a:rPr lang="en-US" altLang="da-DK"/>
              <a:pPr/>
              <a:t>‹#›</a:t>
            </a:fld>
            <a:endParaRPr lang="en-US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ubtitle 2"/>
          <p:cNvSpPr>
            <a:spLocks noGrp="1"/>
          </p:cNvSpPr>
          <p:nvPr>
            <p:ph type="subTitle" idx="1"/>
          </p:nvPr>
        </p:nvSpPr>
        <p:spPr>
          <a:xfrm>
            <a:off x="0" y="3886199"/>
            <a:ext cx="9144000" cy="1934737"/>
          </a:xfrm>
        </p:spPr>
        <p:txBody>
          <a:bodyPr/>
          <a:lstStyle/>
          <a:p>
            <a:endParaRPr lang="sv-SE" altLang="en-US" dirty="0">
              <a:ea typeface="ＭＳ Ｐゴシック" charset="-128"/>
            </a:endParaRPr>
          </a:p>
          <a:p>
            <a:r>
              <a:rPr lang="is-IS" altLang="en-US" dirty="0">
                <a:ea typeface="ＭＳ Ｐゴシック" charset="-128"/>
              </a:rPr>
              <a:t>Björn Þór Jónsson/Eleni Tzirita Zacharatou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-128"/>
              </a:defRPr>
            </a:lvl1pPr>
            <a:lvl2pPr marL="37931725" indent="-37474525"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-128"/>
              </a:defRPr>
            </a:lvl2pPr>
            <a:lvl3pPr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-128"/>
              </a:defRPr>
            </a:lvl3pPr>
            <a:lvl4pPr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-128"/>
              </a:defRPr>
            </a:lvl4pPr>
            <a:lvl5pPr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charset="0"/>
                <a:ea typeface="ＭＳ Ｐゴシック" charset="-128"/>
              </a:defRPr>
            </a:lvl9pPr>
          </a:lstStyle>
          <a:p>
            <a:pPr eaLnBrk="1" hangingPunct="1"/>
            <a:fld id="{7D82316F-542B-1746-86DE-DB902D506F84}" type="slidenum">
              <a:rPr lang="da-DK" altLang="en-US" sz="1600">
                <a:solidFill>
                  <a:srgbClr val="FF6600"/>
                </a:solidFill>
              </a:rPr>
              <a:pPr eaLnBrk="1" hangingPunct="1"/>
              <a:t>1</a:t>
            </a:fld>
            <a:endParaRPr lang="da-DK" altLang="en-US" sz="1600">
              <a:solidFill>
                <a:srgbClr val="FF66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B70369-7B64-FD45-8652-B213F32653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Locking Example</a:t>
            </a:r>
          </a:p>
        </p:txBody>
      </p:sp>
    </p:spTree>
    <p:extLst>
      <p:ext uri="{BB962C8B-B14F-4D97-AF65-F5344CB8AC3E}">
        <p14:creationId xmlns:p14="http://schemas.microsoft.com/office/powerpoint/2010/main" val="3696341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7DED328-0A66-EA4F-9154-80F44DE30F9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97736E2-87B1-49EA-9CF9-CB779F88E972}" type="datetime1">
              <a:rPr lang="is-IS"/>
              <a:pPr>
                <a:defRPr/>
              </a:pPr>
              <a:t>13.11.2022</a:t>
            </a:fld>
            <a:endParaRPr lang="is-I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F53F7C2-979C-5641-AD27-F80D378C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9F9A91-9428-444D-9352-7E329CD1CA84}" type="slidenum">
              <a:rPr lang="en-US" altLang="da-DK">
                <a:latin typeface="Tahoma" panose="020B0604030504040204" pitchFamily="34" charset="0"/>
              </a:rPr>
              <a:pPr eaLnBrk="1" hangingPunct="1"/>
              <a:t>10</a:t>
            </a:fld>
            <a:endParaRPr lang="en-US" altLang="da-DK">
              <a:latin typeface="Tahoma" panose="020B0604030504040204" pitchFamily="34" charset="0"/>
            </a:endParaRPr>
          </a:p>
        </p:txBody>
      </p:sp>
      <p:sp>
        <p:nvSpPr>
          <p:cNvPr id="12293" name="Line 8">
            <a:extLst>
              <a:ext uri="{FF2B5EF4-FFF2-40B4-BE49-F238E27FC236}">
                <a16:creationId xmlns:a16="http://schemas.microsoft.com/office/drawing/2014/main" id="{E7C0D00A-7D1B-944E-85C7-3CF73EA918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2133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4" name="Oval 7">
            <a:extLst>
              <a:ext uri="{FF2B5EF4-FFF2-40B4-BE49-F238E27FC236}">
                <a16:creationId xmlns:a16="http://schemas.microsoft.com/office/drawing/2014/main" id="{ECD1DA46-73A5-4A46-9C3D-9BFAB19E5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438400"/>
            <a:ext cx="1828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T4, S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12295" name="Rectangle 2">
            <a:extLst>
              <a:ext uri="{FF2B5EF4-FFF2-40B4-BE49-F238E27FC236}">
                <a16:creationId xmlns:a16="http://schemas.microsoft.com/office/drawing/2014/main" id="{6DEDFCF7-9DAB-2C4B-A4FB-D3F4964E0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T3 obtains X lock on F</a:t>
            </a:r>
          </a:p>
        </p:txBody>
      </p:sp>
      <p:sp>
        <p:nvSpPr>
          <p:cNvPr id="12296" name="Oval 3">
            <a:extLst>
              <a:ext uri="{FF2B5EF4-FFF2-40B4-BE49-F238E27FC236}">
                <a16:creationId xmlns:a16="http://schemas.microsoft.com/office/drawing/2014/main" id="{B07BA6BC-EB48-F84B-A1A3-B177540C4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2860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F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12297" name="Line 4">
            <a:extLst>
              <a:ext uri="{FF2B5EF4-FFF2-40B4-BE49-F238E27FC236}">
                <a16:creationId xmlns:a16="http://schemas.microsoft.com/office/drawing/2014/main" id="{88160BF4-6CA1-6E49-AD8B-992329FF59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066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8" name="Rectangle 5">
            <a:extLst>
              <a:ext uri="{FF2B5EF4-FFF2-40B4-BE49-F238E27FC236}">
                <a16:creationId xmlns:a16="http://schemas.microsoft.com/office/drawing/2014/main" id="{52359DDE-2D05-A041-BDB9-E93E5B95B8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4724400"/>
            <a:ext cx="8077200" cy="1524000"/>
          </a:xfrm>
        </p:spPr>
        <p:txBody>
          <a:bodyPr/>
          <a:lstStyle/>
          <a:p>
            <a:pPr eaLnBrk="1" hangingPunct="1"/>
            <a:r>
              <a:rPr lang="is-IS" altLang="da-DK"/>
              <a:t>T4 must still wait!</a:t>
            </a:r>
          </a:p>
        </p:txBody>
      </p:sp>
      <p:sp>
        <p:nvSpPr>
          <p:cNvPr id="12299" name="Oval 6">
            <a:extLst>
              <a:ext uri="{FF2B5EF4-FFF2-40B4-BE49-F238E27FC236}">
                <a16:creationId xmlns:a16="http://schemas.microsoft.com/office/drawing/2014/main" id="{C616D8E8-816B-8F46-8520-718880942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828800"/>
            <a:ext cx="1828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T3, X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DDC15A99-9C28-1FBD-D6F1-BFA6DA52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199" y="6324600"/>
            <a:ext cx="3581397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Björn </a:t>
            </a:r>
            <a:r>
              <a:rPr lang="en-US" dirty="0" err="1"/>
              <a:t>Þór</a:t>
            </a:r>
            <a:r>
              <a:rPr lang="en-US" dirty="0"/>
              <a:t> </a:t>
            </a:r>
            <a:r>
              <a:rPr lang="en-US" dirty="0" err="1"/>
              <a:t>Jónsson</a:t>
            </a:r>
            <a:r>
              <a:rPr lang="en-US" dirty="0"/>
              <a:t>/Eleni </a:t>
            </a:r>
            <a:r>
              <a:rPr lang="en-US" dirty="0" err="1"/>
              <a:t>Tzirita</a:t>
            </a:r>
            <a:r>
              <a:rPr lang="en-US" dirty="0"/>
              <a:t> </a:t>
            </a:r>
            <a:r>
              <a:rPr lang="en-US" dirty="0" err="1"/>
              <a:t>Zacharatou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465E1BC7-3D65-FB43-9771-059CE7B8E2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97736E2-87B1-49EA-9CF9-CB779F88E972}" type="datetime1">
              <a:rPr lang="is-IS"/>
              <a:pPr>
                <a:defRPr/>
              </a:pPr>
              <a:t>13.11.2022</a:t>
            </a:fld>
            <a:endParaRPr lang="is-I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12A6B4A-6754-254F-BF92-8F97BBCA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199" y="6324600"/>
            <a:ext cx="3581397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Björn </a:t>
            </a:r>
            <a:r>
              <a:rPr lang="en-US" dirty="0" err="1"/>
              <a:t>Þór</a:t>
            </a:r>
            <a:r>
              <a:rPr lang="en-US" dirty="0"/>
              <a:t> </a:t>
            </a:r>
            <a:r>
              <a:rPr lang="en-US" dirty="0" err="1"/>
              <a:t>Jónsson</a:t>
            </a:r>
            <a:r>
              <a:rPr lang="en-US" dirty="0"/>
              <a:t>/Eleni </a:t>
            </a:r>
            <a:r>
              <a:rPr lang="en-US" dirty="0" err="1"/>
              <a:t>Tzirita</a:t>
            </a:r>
            <a:r>
              <a:rPr lang="en-US" dirty="0"/>
              <a:t> </a:t>
            </a:r>
            <a:r>
              <a:rPr lang="en-US" dirty="0" err="1"/>
              <a:t>Zacharatou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3FC69D2-C283-DC47-ACC0-B4656812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651BC6F-5777-6042-90E1-9A438C5D5FB5}" type="slidenum">
              <a:rPr lang="en-US" altLang="da-DK">
                <a:latin typeface="Tahoma" panose="020B0604030504040204" pitchFamily="34" charset="0"/>
              </a:rPr>
              <a:pPr eaLnBrk="1" hangingPunct="1"/>
              <a:t>2</a:t>
            </a:fld>
            <a:endParaRPr lang="en-US" altLang="da-DK">
              <a:latin typeface="Tahoma" panose="020B0604030504040204" pitchFamily="34" charset="0"/>
            </a:endParaRPr>
          </a:p>
        </p:txBody>
      </p:sp>
      <p:sp>
        <p:nvSpPr>
          <p:cNvPr id="4101" name="Rectangle 2">
            <a:extLst>
              <a:ext uri="{FF2B5EF4-FFF2-40B4-BE49-F238E27FC236}">
                <a16:creationId xmlns:a16="http://schemas.microsoft.com/office/drawing/2014/main" id="{F7326559-9738-4944-AB93-D9A0A11B8E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6415088" cy="1143000"/>
          </a:xfrm>
        </p:spPr>
        <p:txBody>
          <a:bodyPr/>
          <a:lstStyle/>
          <a:p>
            <a:pPr eaLnBrk="1" hangingPunct="1"/>
            <a:r>
              <a:rPr lang="is-IS" altLang="da-DK"/>
              <a:t>T1 requests S lock on F</a:t>
            </a:r>
          </a:p>
        </p:txBody>
      </p:sp>
      <p:sp>
        <p:nvSpPr>
          <p:cNvPr id="4102" name="Oval 5">
            <a:extLst>
              <a:ext uri="{FF2B5EF4-FFF2-40B4-BE49-F238E27FC236}">
                <a16:creationId xmlns:a16="http://schemas.microsoft.com/office/drawing/2014/main" id="{59DBEE6D-C58B-F147-B81D-AD576A7F3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2860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F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4103" name="Line 6">
            <a:extLst>
              <a:ext uri="{FF2B5EF4-FFF2-40B4-BE49-F238E27FC236}">
                <a16:creationId xmlns:a16="http://schemas.microsoft.com/office/drawing/2014/main" id="{998E53ED-8216-B640-8B7F-2AB7D2383E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066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04" name="Oval 7">
            <a:extLst>
              <a:ext uri="{FF2B5EF4-FFF2-40B4-BE49-F238E27FC236}">
                <a16:creationId xmlns:a16="http://schemas.microsoft.com/office/drawing/2014/main" id="{C655AF77-06FD-6E42-829F-ADA06B996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438400"/>
            <a:ext cx="1828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T1, S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A2BE8549-9471-5746-B130-627C3FF6EB2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97736E2-87B1-49EA-9CF9-CB779F88E972}" type="datetime1">
              <a:rPr lang="is-IS"/>
              <a:pPr>
                <a:defRPr/>
              </a:pPr>
              <a:t>13.11.2022</a:t>
            </a:fld>
            <a:endParaRPr lang="is-I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A166F0AD-3C39-9848-971F-2C7A72FF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C10608-2E6D-7247-8B87-30A929275954}" type="slidenum">
              <a:rPr lang="en-US" altLang="da-DK">
                <a:latin typeface="Tahoma" panose="020B0604030504040204" pitchFamily="34" charset="0"/>
              </a:rPr>
              <a:pPr eaLnBrk="1" hangingPunct="1"/>
              <a:t>3</a:t>
            </a:fld>
            <a:endParaRPr lang="en-US" altLang="da-DK">
              <a:latin typeface="Tahoma" panose="020B0604030504040204" pitchFamily="34" charset="0"/>
            </a:endParaRPr>
          </a:p>
        </p:txBody>
      </p:sp>
      <p:sp>
        <p:nvSpPr>
          <p:cNvPr id="5125" name="Line 6">
            <a:extLst>
              <a:ext uri="{FF2B5EF4-FFF2-40B4-BE49-F238E27FC236}">
                <a16:creationId xmlns:a16="http://schemas.microsoft.com/office/drawing/2014/main" id="{F4B97E3E-D0F5-B84D-B3A4-039D04195D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2133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6" name="Rectangle 2">
            <a:extLst>
              <a:ext uri="{FF2B5EF4-FFF2-40B4-BE49-F238E27FC236}">
                <a16:creationId xmlns:a16="http://schemas.microsoft.com/office/drawing/2014/main" id="{DC51CD9B-ACD4-F44C-80FE-224FE2A8AE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T1 obtains S lock on F</a:t>
            </a:r>
          </a:p>
        </p:txBody>
      </p:sp>
      <p:sp>
        <p:nvSpPr>
          <p:cNvPr id="5127" name="Oval 3">
            <a:extLst>
              <a:ext uri="{FF2B5EF4-FFF2-40B4-BE49-F238E27FC236}">
                <a16:creationId xmlns:a16="http://schemas.microsoft.com/office/drawing/2014/main" id="{074A5926-8E60-A248-AEA7-80F03AEA5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2860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F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5128" name="Line 4">
            <a:extLst>
              <a:ext uri="{FF2B5EF4-FFF2-40B4-BE49-F238E27FC236}">
                <a16:creationId xmlns:a16="http://schemas.microsoft.com/office/drawing/2014/main" id="{5F11CA82-F555-954E-AED0-C9C1E5F266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066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9" name="Oval 5">
            <a:extLst>
              <a:ext uri="{FF2B5EF4-FFF2-40B4-BE49-F238E27FC236}">
                <a16:creationId xmlns:a16="http://schemas.microsoft.com/office/drawing/2014/main" id="{0B5EE808-2570-C343-B82B-103D82426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752600"/>
            <a:ext cx="1828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T1, S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D012F828-3F7B-7991-6146-EEC6D209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199" y="6324600"/>
            <a:ext cx="3581397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Björn </a:t>
            </a:r>
            <a:r>
              <a:rPr lang="en-US" dirty="0" err="1"/>
              <a:t>Þór</a:t>
            </a:r>
            <a:r>
              <a:rPr lang="en-US" dirty="0"/>
              <a:t> </a:t>
            </a:r>
            <a:r>
              <a:rPr lang="en-US" dirty="0" err="1"/>
              <a:t>Jónsson</a:t>
            </a:r>
            <a:r>
              <a:rPr lang="en-US" dirty="0"/>
              <a:t>/Eleni </a:t>
            </a:r>
            <a:r>
              <a:rPr lang="en-US" dirty="0" err="1"/>
              <a:t>Tzirita</a:t>
            </a:r>
            <a:r>
              <a:rPr lang="en-US" dirty="0"/>
              <a:t> </a:t>
            </a:r>
            <a:r>
              <a:rPr lang="en-US" dirty="0" err="1"/>
              <a:t>Zacharatou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3CE91C4B-25F2-8D49-8315-98A3110A5D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97736E2-87B1-49EA-9CF9-CB779F88E972}" type="datetime1">
              <a:rPr lang="is-IS"/>
              <a:pPr>
                <a:defRPr/>
              </a:pPr>
              <a:t>13.11.2022</a:t>
            </a:fld>
            <a:endParaRPr lang="is-IS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F001B477-A968-9F41-8673-C1A40BE5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B2D751F-9686-7241-94DA-21CF70934BC1}" type="slidenum">
              <a:rPr lang="en-US" altLang="da-DK">
                <a:latin typeface="Tahoma" panose="020B0604030504040204" pitchFamily="34" charset="0"/>
              </a:rPr>
              <a:pPr eaLnBrk="1" hangingPunct="1"/>
              <a:t>4</a:t>
            </a:fld>
            <a:endParaRPr lang="en-US" altLang="da-DK">
              <a:latin typeface="Tahoma" panose="020B0604030504040204" pitchFamily="34" charset="0"/>
            </a:endParaRPr>
          </a:p>
        </p:txBody>
      </p:sp>
      <p:sp>
        <p:nvSpPr>
          <p:cNvPr id="6149" name="Line 2">
            <a:extLst>
              <a:ext uri="{FF2B5EF4-FFF2-40B4-BE49-F238E27FC236}">
                <a16:creationId xmlns:a16="http://schemas.microsoft.com/office/drawing/2014/main" id="{FF76F724-5E95-444B-9C03-F507EF4FC3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2133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3608AB90-60F8-874B-8731-8D5A6AFF3D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6270625" cy="1143000"/>
          </a:xfrm>
        </p:spPr>
        <p:txBody>
          <a:bodyPr/>
          <a:lstStyle/>
          <a:p>
            <a:pPr eaLnBrk="1" hangingPunct="1"/>
            <a:r>
              <a:rPr lang="is-IS" altLang="da-DK"/>
              <a:t>T2 requests S lock on F</a:t>
            </a:r>
          </a:p>
        </p:txBody>
      </p:sp>
      <p:sp>
        <p:nvSpPr>
          <p:cNvPr id="6151" name="Oval 4">
            <a:extLst>
              <a:ext uri="{FF2B5EF4-FFF2-40B4-BE49-F238E27FC236}">
                <a16:creationId xmlns:a16="http://schemas.microsoft.com/office/drawing/2014/main" id="{C523327A-B01D-9F42-A274-6FF099DC3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2860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F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6152" name="Line 5">
            <a:extLst>
              <a:ext uri="{FF2B5EF4-FFF2-40B4-BE49-F238E27FC236}">
                <a16:creationId xmlns:a16="http://schemas.microsoft.com/office/drawing/2014/main" id="{A9A8A890-0A70-8548-B50E-2CA9AB4A5F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066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3" name="Oval 6">
            <a:extLst>
              <a:ext uri="{FF2B5EF4-FFF2-40B4-BE49-F238E27FC236}">
                <a16:creationId xmlns:a16="http://schemas.microsoft.com/office/drawing/2014/main" id="{0E91DB98-7195-3744-B6AA-F93CE0FB5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752600"/>
            <a:ext cx="1828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T1, S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6154" name="Oval 7">
            <a:extLst>
              <a:ext uri="{FF2B5EF4-FFF2-40B4-BE49-F238E27FC236}">
                <a16:creationId xmlns:a16="http://schemas.microsoft.com/office/drawing/2014/main" id="{E5CD9CED-9E40-B84D-B189-5BBB1FA4D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438400"/>
            <a:ext cx="1828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T2, S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C8F63387-EFA5-3F02-7AEF-8B384F50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199" y="6324600"/>
            <a:ext cx="3581397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Björn </a:t>
            </a:r>
            <a:r>
              <a:rPr lang="en-US" dirty="0" err="1"/>
              <a:t>Þór</a:t>
            </a:r>
            <a:r>
              <a:rPr lang="en-US" dirty="0"/>
              <a:t> </a:t>
            </a:r>
            <a:r>
              <a:rPr lang="en-US" dirty="0" err="1"/>
              <a:t>Jónsson</a:t>
            </a:r>
            <a:r>
              <a:rPr lang="en-US" dirty="0"/>
              <a:t>/Eleni </a:t>
            </a:r>
            <a:r>
              <a:rPr lang="en-US" dirty="0" err="1"/>
              <a:t>Tzirita</a:t>
            </a:r>
            <a:r>
              <a:rPr lang="en-US" dirty="0"/>
              <a:t> </a:t>
            </a:r>
            <a:r>
              <a:rPr lang="en-US" dirty="0" err="1"/>
              <a:t>Zacharatou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C018633-0DB5-E44B-A14C-534FA94B1E6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97736E2-87B1-49EA-9CF9-CB779F88E972}" type="datetime1">
              <a:rPr lang="is-IS"/>
              <a:pPr>
                <a:defRPr/>
              </a:pPr>
              <a:t>13.11.2022</a:t>
            </a:fld>
            <a:endParaRPr lang="is-I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5403C89-25B2-044B-A1D1-0BFEDD38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E00B6F5-FD40-0447-BD2E-ECA172B8D6E3}" type="slidenum">
              <a:rPr lang="en-US" altLang="da-DK">
                <a:latin typeface="Tahoma" panose="020B0604030504040204" pitchFamily="34" charset="0"/>
              </a:rPr>
              <a:pPr eaLnBrk="1" hangingPunct="1"/>
              <a:t>5</a:t>
            </a:fld>
            <a:endParaRPr lang="en-US" altLang="da-DK">
              <a:latin typeface="Tahoma" panose="020B0604030504040204" pitchFamily="34" charset="0"/>
            </a:endParaRPr>
          </a:p>
        </p:txBody>
      </p:sp>
      <p:sp>
        <p:nvSpPr>
          <p:cNvPr id="7173" name="Line 8">
            <a:extLst>
              <a:ext uri="{FF2B5EF4-FFF2-40B4-BE49-F238E27FC236}">
                <a16:creationId xmlns:a16="http://schemas.microsoft.com/office/drawing/2014/main" id="{D3CEFE2B-EF9D-4C4A-BE45-A0239420A2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47800" y="2895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4" name="Line 2">
            <a:extLst>
              <a:ext uri="{FF2B5EF4-FFF2-40B4-BE49-F238E27FC236}">
                <a16:creationId xmlns:a16="http://schemas.microsoft.com/office/drawing/2014/main" id="{8144E44D-4FCF-7543-86F1-32C3431EE8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2133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5" name="Rectangle 3">
            <a:extLst>
              <a:ext uri="{FF2B5EF4-FFF2-40B4-BE49-F238E27FC236}">
                <a16:creationId xmlns:a16="http://schemas.microsoft.com/office/drawing/2014/main" id="{FE68086B-F764-494F-A801-86E9621B8B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T2 obtains S lock on F</a:t>
            </a:r>
          </a:p>
        </p:txBody>
      </p:sp>
      <p:sp>
        <p:nvSpPr>
          <p:cNvPr id="7176" name="Oval 4">
            <a:extLst>
              <a:ext uri="{FF2B5EF4-FFF2-40B4-BE49-F238E27FC236}">
                <a16:creationId xmlns:a16="http://schemas.microsoft.com/office/drawing/2014/main" id="{77267267-ECF1-D04E-ABE1-79AF7E1FB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2860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F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7177" name="Line 5">
            <a:extLst>
              <a:ext uri="{FF2B5EF4-FFF2-40B4-BE49-F238E27FC236}">
                <a16:creationId xmlns:a16="http://schemas.microsoft.com/office/drawing/2014/main" id="{FC62268D-61A0-C144-AAAB-50353D8440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066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8" name="Oval 6">
            <a:extLst>
              <a:ext uri="{FF2B5EF4-FFF2-40B4-BE49-F238E27FC236}">
                <a16:creationId xmlns:a16="http://schemas.microsoft.com/office/drawing/2014/main" id="{86FA92F8-5DE7-A44C-8D17-CFD2F7187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752600"/>
            <a:ext cx="1828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T1, S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7179" name="Oval 7">
            <a:extLst>
              <a:ext uri="{FF2B5EF4-FFF2-40B4-BE49-F238E27FC236}">
                <a16:creationId xmlns:a16="http://schemas.microsoft.com/office/drawing/2014/main" id="{0EBB5865-E21B-A84D-9A31-F8C3DB9B6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971800"/>
            <a:ext cx="1828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T2, S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7180" name="Rectangle 9">
            <a:extLst>
              <a:ext uri="{FF2B5EF4-FFF2-40B4-BE49-F238E27FC236}">
                <a16:creationId xmlns:a16="http://schemas.microsoft.com/office/drawing/2014/main" id="{ECB873A3-A601-D742-A6F9-865E078C00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4724400"/>
            <a:ext cx="8077200" cy="1524000"/>
          </a:xfrm>
        </p:spPr>
        <p:txBody>
          <a:bodyPr/>
          <a:lstStyle/>
          <a:p>
            <a:pPr eaLnBrk="1" hangingPunct="1"/>
            <a:r>
              <a:rPr lang="is-IS" altLang="da-DK"/>
              <a:t>Two Shared locks do not conflict!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6A52479E-3873-F587-2477-3C478185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199" y="6324600"/>
            <a:ext cx="3581397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Björn </a:t>
            </a:r>
            <a:r>
              <a:rPr lang="en-US" dirty="0" err="1"/>
              <a:t>Þór</a:t>
            </a:r>
            <a:r>
              <a:rPr lang="en-US" dirty="0"/>
              <a:t> </a:t>
            </a:r>
            <a:r>
              <a:rPr lang="en-US" dirty="0" err="1"/>
              <a:t>Jónsson</a:t>
            </a:r>
            <a:r>
              <a:rPr lang="en-US" dirty="0"/>
              <a:t>/Eleni </a:t>
            </a:r>
            <a:r>
              <a:rPr lang="en-US" dirty="0" err="1"/>
              <a:t>Tzirita</a:t>
            </a:r>
            <a:r>
              <a:rPr lang="en-US" dirty="0"/>
              <a:t> </a:t>
            </a:r>
            <a:r>
              <a:rPr lang="en-US" dirty="0" err="1"/>
              <a:t>Zacharatou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AE5EAF2C-221F-994D-A342-A3A3A75E166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97736E2-87B1-49EA-9CF9-CB779F88E972}" type="datetime1">
              <a:rPr lang="is-IS"/>
              <a:pPr>
                <a:defRPr/>
              </a:pPr>
              <a:t>13.11.2022</a:t>
            </a:fld>
            <a:endParaRPr lang="is-I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D922F37-946F-9041-BB5C-17B0D624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06FD6E6-8B76-E946-B7B1-2257547573F7}" type="slidenum">
              <a:rPr lang="en-US" altLang="da-DK">
                <a:latin typeface="Tahoma" panose="020B0604030504040204" pitchFamily="34" charset="0"/>
              </a:rPr>
              <a:pPr eaLnBrk="1" hangingPunct="1"/>
              <a:t>6</a:t>
            </a:fld>
            <a:endParaRPr lang="en-US" altLang="da-DK">
              <a:latin typeface="Tahoma" panose="020B0604030504040204" pitchFamily="34" charset="0"/>
            </a:endParaRPr>
          </a:p>
        </p:txBody>
      </p:sp>
      <p:sp>
        <p:nvSpPr>
          <p:cNvPr id="8197" name="Line 2">
            <a:extLst>
              <a:ext uri="{FF2B5EF4-FFF2-40B4-BE49-F238E27FC236}">
                <a16:creationId xmlns:a16="http://schemas.microsoft.com/office/drawing/2014/main" id="{F911BC49-3EDE-9B44-8052-51EBD1BD4E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47800" y="2895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8" name="Line 3">
            <a:extLst>
              <a:ext uri="{FF2B5EF4-FFF2-40B4-BE49-F238E27FC236}">
                <a16:creationId xmlns:a16="http://schemas.microsoft.com/office/drawing/2014/main" id="{8B096F3B-E494-724A-8FBA-2E58DE8104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2133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9" name="Rectangle 4">
            <a:extLst>
              <a:ext uri="{FF2B5EF4-FFF2-40B4-BE49-F238E27FC236}">
                <a16:creationId xmlns:a16="http://schemas.microsoft.com/office/drawing/2014/main" id="{E6AC43EA-71A5-E347-9A8D-B3C82A0FFF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6343650" cy="1143000"/>
          </a:xfrm>
        </p:spPr>
        <p:txBody>
          <a:bodyPr/>
          <a:lstStyle/>
          <a:p>
            <a:pPr eaLnBrk="1" hangingPunct="1"/>
            <a:r>
              <a:rPr lang="is-IS" altLang="da-DK"/>
              <a:t>T3 requests X lock on F</a:t>
            </a:r>
          </a:p>
        </p:txBody>
      </p:sp>
      <p:sp>
        <p:nvSpPr>
          <p:cNvPr id="8200" name="Oval 5">
            <a:extLst>
              <a:ext uri="{FF2B5EF4-FFF2-40B4-BE49-F238E27FC236}">
                <a16:creationId xmlns:a16="http://schemas.microsoft.com/office/drawing/2014/main" id="{95B1CA0D-0BEF-BF47-B8FA-134CBAC2A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2860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F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8201" name="Line 6">
            <a:extLst>
              <a:ext uri="{FF2B5EF4-FFF2-40B4-BE49-F238E27FC236}">
                <a16:creationId xmlns:a16="http://schemas.microsoft.com/office/drawing/2014/main" id="{49A3578D-8F6C-6E4D-979A-A57D5394F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066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02" name="Oval 7">
            <a:extLst>
              <a:ext uri="{FF2B5EF4-FFF2-40B4-BE49-F238E27FC236}">
                <a16:creationId xmlns:a16="http://schemas.microsoft.com/office/drawing/2014/main" id="{A76155EA-81D6-9945-A45B-6837A809E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752600"/>
            <a:ext cx="1828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T1, S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8203" name="Oval 8">
            <a:extLst>
              <a:ext uri="{FF2B5EF4-FFF2-40B4-BE49-F238E27FC236}">
                <a16:creationId xmlns:a16="http://schemas.microsoft.com/office/drawing/2014/main" id="{A70B72BD-56C0-8249-AEB9-FB4DA600C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971800"/>
            <a:ext cx="1828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T2, S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8204" name="Rectangle 9">
            <a:extLst>
              <a:ext uri="{FF2B5EF4-FFF2-40B4-BE49-F238E27FC236}">
                <a16:creationId xmlns:a16="http://schemas.microsoft.com/office/drawing/2014/main" id="{67B223B0-8394-7C47-8CEB-C332853004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4724400"/>
            <a:ext cx="8077200" cy="1524000"/>
          </a:xfrm>
        </p:spPr>
        <p:txBody>
          <a:bodyPr/>
          <a:lstStyle/>
          <a:p>
            <a:pPr eaLnBrk="1" hangingPunct="1"/>
            <a:r>
              <a:rPr lang="is-IS" altLang="da-DK"/>
              <a:t>eXclusive lock conflicts with Shared locks!</a:t>
            </a:r>
          </a:p>
        </p:txBody>
      </p:sp>
      <p:sp>
        <p:nvSpPr>
          <p:cNvPr id="8205" name="Oval 10">
            <a:extLst>
              <a:ext uri="{FF2B5EF4-FFF2-40B4-BE49-F238E27FC236}">
                <a16:creationId xmlns:a16="http://schemas.microsoft.com/office/drawing/2014/main" id="{08147540-0FB1-7840-A1FA-7BE7D9E4A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438400"/>
            <a:ext cx="1828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T3, X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FD525-6E99-9373-C753-508F57C7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199" y="6324600"/>
            <a:ext cx="3581397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Björn </a:t>
            </a:r>
            <a:r>
              <a:rPr lang="en-US" dirty="0" err="1"/>
              <a:t>Þór</a:t>
            </a:r>
            <a:r>
              <a:rPr lang="en-US" dirty="0"/>
              <a:t> </a:t>
            </a:r>
            <a:r>
              <a:rPr lang="en-US" dirty="0" err="1"/>
              <a:t>Jónsson</a:t>
            </a:r>
            <a:r>
              <a:rPr lang="en-US" dirty="0"/>
              <a:t>/Eleni </a:t>
            </a:r>
            <a:r>
              <a:rPr lang="en-US" dirty="0" err="1"/>
              <a:t>Tzirita</a:t>
            </a:r>
            <a:r>
              <a:rPr lang="en-US" dirty="0"/>
              <a:t> </a:t>
            </a:r>
            <a:r>
              <a:rPr lang="en-US" dirty="0" err="1"/>
              <a:t>Zacharatou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41B824C-C545-454A-9569-9D576A83A1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97736E2-87B1-49EA-9CF9-CB779F88E972}" type="datetime1">
              <a:rPr lang="is-IS"/>
              <a:pPr>
                <a:defRPr/>
              </a:pPr>
              <a:t>13.11.2022</a:t>
            </a:fld>
            <a:endParaRPr lang="is-I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0D9978C-52A0-074F-94C1-8251952F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A9A6BD1-1FCC-F749-BE8A-5667991075CF}" type="slidenum">
              <a:rPr lang="en-US" altLang="da-DK">
                <a:latin typeface="Tahoma" panose="020B0604030504040204" pitchFamily="34" charset="0"/>
              </a:rPr>
              <a:pPr eaLnBrk="1" hangingPunct="1"/>
              <a:t>7</a:t>
            </a:fld>
            <a:endParaRPr lang="en-US" altLang="da-DK">
              <a:latin typeface="Tahoma" panose="020B0604030504040204" pitchFamily="34" charset="0"/>
            </a:endParaRPr>
          </a:p>
        </p:txBody>
      </p:sp>
      <p:sp>
        <p:nvSpPr>
          <p:cNvPr id="9221" name="Line 2">
            <a:extLst>
              <a:ext uri="{FF2B5EF4-FFF2-40B4-BE49-F238E27FC236}">
                <a16:creationId xmlns:a16="http://schemas.microsoft.com/office/drawing/2014/main" id="{DC07E4A3-CAFD-864C-8293-D55C3EC5994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47800" y="2895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2" name="Line 3">
            <a:extLst>
              <a:ext uri="{FF2B5EF4-FFF2-40B4-BE49-F238E27FC236}">
                <a16:creationId xmlns:a16="http://schemas.microsoft.com/office/drawing/2014/main" id="{213C3344-8F0D-D54E-A800-953E8D2D13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2133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3" name="Rectangle 4">
            <a:extLst>
              <a:ext uri="{FF2B5EF4-FFF2-40B4-BE49-F238E27FC236}">
                <a16:creationId xmlns:a16="http://schemas.microsoft.com/office/drawing/2014/main" id="{6A1790FF-8C2D-014D-A020-493E695A5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T4 requests S lock on F</a:t>
            </a:r>
          </a:p>
        </p:txBody>
      </p:sp>
      <p:sp>
        <p:nvSpPr>
          <p:cNvPr id="9224" name="Oval 5">
            <a:extLst>
              <a:ext uri="{FF2B5EF4-FFF2-40B4-BE49-F238E27FC236}">
                <a16:creationId xmlns:a16="http://schemas.microsoft.com/office/drawing/2014/main" id="{5E3C8934-38B5-5242-9D12-B4745CB12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2860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F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9225" name="Line 6">
            <a:extLst>
              <a:ext uri="{FF2B5EF4-FFF2-40B4-BE49-F238E27FC236}">
                <a16:creationId xmlns:a16="http://schemas.microsoft.com/office/drawing/2014/main" id="{C8336D69-D7B1-644F-B699-00EC98EF2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066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6" name="Oval 7">
            <a:extLst>
              <a:ext uri="{FF2B5EF4-FFF2-40B4-BE49-F238E27FC236}">
                <a16:creationId xmlns:a16="http://schemas.microsoft.com/office/drawing/2014/main" id="{72FB6DED-A2CA-7B47-9333-299D0AF32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752600"/>
            <a:ext cx="1828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T1, S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9227" name="Oval 8">
            <a:extLst>
              <a:ext uri="{FF2B5EF4-FFF2-40B4-BE49-F238E27FC236}">
                <a16:creationId xmlns:a16="http://schemas.microsoft.com/office/drawing/2014/main" id="{A3F14983-1B6F-0546-BC23-1963A4FD3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971800"/>
            <a:ext cx="1828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T2, S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9228" name="Rectangle 9">
            <a:extLst>
              <a:ext uri="{FF2B5EF4-FFF2-40B4-BE49-F238E27FC236}">
                <a16:creationId xmlns:a16="http://schemas.microsoft.com/office/drawing/2014/main" id="{73B8821A-023D-9141-BDAB-3D5122453A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4724400"/>
            <a:ext cx="8077200" cy="1524000"/>
          </a:xfrm>
        </p:spPr>
        <p:txBody>
          <a:bodyPr/>
          <a:lstStyle/>
          <a:p>
            <a:pPr eaLnBrk="1" hangingPunct="1"/>
            <a:r>
              <a:rPr lang="is-IS" altLang="da-DK"/>
              <a:t>Lock does not conflict with allocated locks</a:t>
            </a:r>
          </a:p>
          <a:p>
            <a:pPr eaLnBrk="1" hangingPunct="1"/>
            <a:r>
              <a:rPr lang="is-IS" altLang="da-DK"/>
              <a:t>Must still wait in line!</a:t>
            </a:r>
          </a:p>
        </p:txBody>
      </p:sp>
      <p:sp>
        <p:nvSpPr>
          <p:cNvPr id="9229" name="Oval 10">
            <a:extLst>
              <a:ext uri="{FF2B5EF4-FFF2-40B4-BE49-F238E27FC236}">
                <a16:creationId xmlns:a16="http://schemas.microsoft.com/office/drawing/2014/main" id="{ECC9C2BF-6FFF-3E48-B676-3FAFB6E9A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438400"/>
            <a:ext cx="1828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T3, X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9230" name="Oval 11">
            <a:extLst>
              <a:ext uri="{FF2B5EF4-FFF2-40B4-BE49-F238E27FC236}">
                <a16:creationId xmlns:a16="http://schemas.microsoft.com/office/drawing/2014/main" id="{602B41BA-FED3-5542-BF75-C6447088C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438400"/>
            <a:ext cx="1828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T4, S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A56DD79D-35A7-4987-7FAD-39BBD782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199" y="6324600"/>
            <a:ext cx="3581397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Björn </a:t>
            </a:r>
            <a:r>
              <a:rPr lang="en-US" dirty="0" err="1"/>
              <a:t>Þór</a:t>
            </a:r>
            <a:r>
              <a:rPr lang="en-US" dirty="0"/>
              <a:t> </a:t>
            </a:r>
            <a:r>
              <a:rPr lang="en-US" dirty="0" err="1"/>
              <a:t>Jónsson</a:t>
            </a:r>
            <a:r>
              <a:rPr lang="en-US" dirty="0"/>
              <a:t>/Eleni </a:t>
            </a:r>
            <a:r>
              <a:rPr lang="en-US" dirty="0" err="1"/>
              <a:t>Tzirita</a:t>
            </a:r>
            <a:r>
              <a:rPr lang="en-US" dirty="0"/>
              <a:t> </a:t>
            </a:r>
            <a:r>
              <a:rPr lang="en-US" dirty="0" err="1"/>
              <a:t>Zacharatou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2E2C242-AAF2-364A-9F00-137C02A48AD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97736E2-87B1-49EA-9CF9-CB779F88E972}" type="datetime1">
              <a:rPr lang="is-IS"/>
              <a:pPr>
                <a:defRPr/>
              </a:pPr>
              <a:t>13.11.2022</a:t>
            </a:fld>
            <a:endParaRPr lang="is-I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DD15B48-2936-3042-B90D-A995AA6D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B4C5AC6-3FD2-6142-8258-2F1A332682EB}" type="slidenum">
              <a:rPr lang="en-US" altLang="da-DK">
                <a:latin typeface="Tahoma" panose="020B0604030504040204" pitchFamily="34" charset="0"/>
              </a:rPr>
              <a:pPr eaLnBrk="1" hangingPunct="1"/>
              <a:t>8</a:t>
            </a:fld>
            <a:endParaRPr lang="en-US" altLang="da-DK">
              <a:latin typeface="Tahoma" panose="020B0604030504040204" pitchFamily="34" charset="0"/>
            </a:endParaRPr>
          </a:p>
        </p:txBody>
      </p:sp>
      <p:sp>
        <p:nvSpPr>
          <p:cNvPr id="10245" name="Line 2">
            <a:extLst>
              <a:ext uri="{FF2B5EF4-FFF2-40B4-BE49-F238E27FC236}">
                <a16:creationId xmlns:a16="http://schemas.microsoft.com/office/drawing/2014/main" id="{E6D5259A-F895-7C4F-86C8-E3A4477A56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47800" y="2895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6" name="Rectangle 4">
            <a:extLst>
              <a:ext uri="{FF2B5EF4-FFF2-40B4-BE49-F238E27FC236}">
                <a16:creationId xmlns:a16="http://schemas.microsoft.com/office/drawing/2014/main" id="{4ACEB48C-E5E6-A54A-8CC9-C22F6F412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T1 issues COMMIT</a:t>
            </a:r>
          </a:p>
        </p:txBody>
      </p:sp>
      <p:sp>
        <p:nvSpPr>
          <p:cNvPr id="10247" name="Oval 5">
            <a:extLst>
              <a:ext uri="{FF2B5EF4-FFF2-40B4-BE49-F238E27FC236}">
                <a16:creationId xmlns:a16="http://schemas.microsoft.com/office/drawing/2014/main" id="{04766106-D2FB-D545-9020-94D56A5EF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2860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F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10248" name="Line 6">
            <a:extLst>
              <a:ext uri="{FF2B5EF4-FFF2-40B4-BE49-F238E27FC236}">
                <a16:creationId xmlns:a16="http://schemas.microsoft.com/office/drawing/2014/main" id="{0C635255-19FC-5849-BB6E-531EE17F62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066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9" name="Oval 8">
            <a:extLst>
              <a:ext uri="{FF2B5EF4-FFF2-40B4-BE49-F238E27FC236}">
                <a16:creationId xmlns:a16="http://schemas.microsoft.com/office/drawing/2014/main" id="{5A882364-487D-C147-8727-85003BA0E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971800"/>
            <a:ext cx="1828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T2, S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10250" name="Rectangle 9">
            <a:extLst>
              <a:ext uri="{FF2B5EF4-FFF2-40B4-BE49-F238E27FC236}">
                <a16:creationId xmlns:a16="http://schemas.microsoft.com/office/drawing/2014/main" id="{85B1661B-F987-5C42-940E-8D1F79E8C8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4724400"/>
            <a:ext cx="8077200" cy="1524000"/>
          </a:xfrm>
        </p:spPr>
        <p:txBody>
          <a:bodyPr/>
          <a:lstStyle/>
          <a:p>
            <a:pPr eaLnBrk="1" hangingPunct="1"/>
            <a:r>
              <a:rPr lang="is-IS" altLang="da-DK"/>
              <a:t>Lock released</a:t>
            </a:r>
          </a:p>
        </p:txBody>
      </p:sp>
      <p:sp>
        <p:nvSpPr>
          <p:cNvPr id="10251" name="Oval 10">
            <a:extLst>
              <a:ext uri="{FF2B5EF4-FFF2-40B4-BE49-F238E27FC236}">
                <a16:creationId xmlns:a16="http://schemas.microsoft.com/office/drawing/2014/main" id="{380CF831-9EEC-AC47-A7C2-873E60EE1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438400"/>
            <a:ext cx="1828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T3, X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10252" name="Oval 11">
            <a:extLst>
              <a:ext uri="{FF2B5EF4-FFF2-40B4-BE49-F238E27FC236}">
                <a16:creationId xmlns:a16="http://schemas.microsoft.com/office/drawing/2014/main" id="{13B15BBF-EAA2-2B43-BF3E-810AE44CD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438400"/>
            <a:ext cx="1828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T4, S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4BF8D306-9F20-59BD-F644-58B86F4DD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199" y="6324600"/>
            <a:ext cx="3581397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Björn </a:t>
            </a:r>
            <a:r>
              <a:rPr lang="en-US" dirty="0" err="1"/>
              <a:t>Þór</a:t>
            </a:r>
            <a:r>
              <a:rPr lang="en-US" dirty="0"/>
              <a:t> </a:t>
            </a:r>
            <a:r>
              <a:rPr lang="en-US" dirty="0" err="1"/>
              <a:t>Jónsson</a:t>
            </a:r>
            <a:r>
              <a:rPr lang="en-US" dirty="0"/>
              <a:t>/Eleni </a:t>
            </a:r>
            <a:r>
              <a:rPr lang="en-US" dirty="0" err="1"/>
              <a:t>Tzirita</a:t>
            </a:r>
            <a:r>
              <a:rPr lang="en-US" dirty="0"/>
              <a:t> </a:t>
            </a:r>
            <a:r>
              <a:rPr lang="en-US" dirty="0" err="1"/>
              <a:t>Zacharatou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1DB462C-9E4C-1A47-956D-6A69A6D9A4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97736E2-87B1-49EA-9CF9-CB779F88E972}" type="datetime1">
              <a:rPr lang="is-IS"/>
              <a:pPr>
                <a:defRPr/>
              </a:pPr>
              <a:t>13.11.2022</a:t>
            </a:fld>
            <a:endParaRPr lang="is-I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485F28-3A79-3A43-939D-11C67370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4385C1B-3515-604D-B849-19E5E086AD3F}" type="slidenum">
              <a:rPr lang="en-US" altLang="da-DK">
                <a:latin typeface="Tahoma" panose="020B0604030504040204" pitchFamily="34" charset="0"/>
              </a:rPr>
              <a:pPr eaLnBrk="1" hangingPunct="1"/>
              <a:t>9</a:t>
            </a:fld>
            <a:endParaRPr lang="en-US" altLang="da-DK">
              <a:latin typeface="Tahoma" panose="020B0604030504040204" pitchFamily="34" charset="0"/>
            </a:endParaRP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DB4559AE-8BED-D44A-B29E-A54EF69A4D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s-IS" altLang="da-DK"/>
              <a:t>T2 issues ABORT</a:t>
            </a:r>
          </a:p>
        </p:txBody>
      </p:sp>
      <p:sp>
        <p:nvSpPr>
          <p:cNvPr id="11270" name="Oval 4">
            <a:extLst>
              <a:ext uri="{FF2B5EF4-FFF2-40B4-BE49-F238E27FC236}">
                <a16:creationId xmlns:a16="http://schemas.microsoft.com/office/drawing/2014/main" id="{C860525C-50A5-284B-BE14-FF0465684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286000"/>
            <a:ext cx="7620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F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11271" name="Line 5">
            <a:extLst>
              <a:ext uri="{FF2B5EF4-FFF2-40B4-BE49-F238E27FC236}">
                <a16:creationId xmlns:a16="http://schemas.microsoft.com/office/drawing/2014/main" id="{B6A2245C-8B5F-354A-9879-FCA14066C6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066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2" name="Rectangle 7">
            <a:extLst>
              <a:ext uri="{FF2B5EF4-FFF2-40B4-BE49-F238E27FC236}">
                <a16:creationId xmlns:a16="http://schemas.microsoft.com/office/drawing/2014/main" id="{AACB735C-991A-894D-9BE0-D81248B42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4724400"/>
            <a:ext cx="8077200" cy="1524000"/>
          </a:xfrm>
        </p:spPr>
        <p:txBody>
          <a:bodyPr/>
          <a:lstStyle/>
          <a:p>
            <a:pPr eaLnBrk="1" hangingPunct="1"/>
            <a:r>
              <a:rPr lang="is-IS" altLang="da-DK"/>
              <a:t>Lock released</a:t>
            </a:r>
          </a:p>
        </p:txBody>
      </p:sp>
      <p:sp>
        <p:nvSpPr>
          <p:cNvPr id="11273" name="Oval 8">
            <a:extLst>
              <a:ext uri="{FF2B5EF4-FFF2-40B4-BE49-F238E27FC236}">
                <a16:creationId xmlns:a16="http://schemas.microsoft.com/office/drawing/2014/main" id="{544C97D1-9198-8C44-B449-DA6BA76F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438400"/>
            <a:ext cx="1828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T3, X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11274" name="Oval 9">
            <a:extLst>
              <a:ext uri="{FF2B5EF4-FFF2-40B4-BE49-F238E27FC236}">
                <a16:creationId xmlns:a16="http://schemas.microsoft.com/office/drawing/2014/main" id="{E48C7FBF-BF75-8E43-976E-2B8DC6C78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438400"/>
            <a:ext cx="18288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s-IS" altLang="da-DK" sz="2400">
                <a:latin typeface="Times New Roman" panose="02020603050405020304" pitchFamily="18" charset="0"/>
              </a:rPr>
              <a:t>T4, S</a:t>
            </a:r>
            <a:endParaRPr lang="en-GB" altLang="da-DK" sz="2400">
              <a:latin typeface="Times New Roman" panose="02020603050405020304" pitchFamily="18" charset="0"/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1C459148-8189-633B-2C54-1F21509C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199" y="6324600"/>
            <a:ext cx="3581397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Björn </a:t>
            </a:r>
            <a:r>
              <a:rPr lang="en-US" dirty="0" err="1"/>
              <a:t>Þór</a:t>
            </a:r>
            <a:r>
              <a:rPr lang="en-US" dirty="0"/>
              <a:t> </a:t>
            </a:r>
            <a:r>
              <a:rPr lang="en-US" dirty="0" err="1"/>
              <a:t>Jónsson</a:t>
            </a:r>
            <a:r>
              <a:rPr lang="en-US" dirty="0"/>
              <a:t>/Eleni </a:t>
            </a:r>
            <a:r>
              <a:rPr lang="en-US" dirty="0" err="1"/>
              <a:t>Tzirita</a:t>
            </a:r>
            <a:r>
              <a:rPr lang="en-US" dirty="0"/>
              <a:t> </a:t>
            </a:r>
            <a:r>
              <a:rPr lang="en-US" dirty="0" err="1"/>
              <a:t>Zacharatou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g3">
  <a:themeElements>
    <a:clrScheme name="">
      <a:dk1>
        <a:srgbClr val="130B7F"/>
      </a:dk1>
      <a:lt1>
        <a:srgbClr val="FFFFFF"/>
      </a:lt1>
      <a:dk2>
        <a:srgbClr val="000000"/>
      </a:dk2>
      <a:lt2>
        <a:srgbClr val="000000"/>
      </a:lt2>
      <a:accent1>
        <a:srgbClr val="FEE168"/>
      </a:accent1>
      <a:accent2>
        <a:srgbClr val="9D88EA"/>
      </a:accent2>
      <a:accent3>
        <a:srgbClr val="FFFFFF"/>
      </a:accent3>
      <a:accent4>
        <a:srgbClr val="0E086C"/>
      </a:accent4>
      <a:accent5>
        <a:srgbClr val="FEEEB9"/>
      </a:accent5>
      <a:accent6>
        <a:srgbClr val="8E7BD4"/>
      </a:accent6>
      <a:hlink>
        <a:srgbClr val="114E8B"/>
      </a:hlink>
      <a:folHlink>
        <a:srgbClr val="FF0000"/>
      </a:folHlink>
    </a:clrScheme>
    <a:fontScheme name="Gag3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ag3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g3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g3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g3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g3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g3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g3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g3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Gag3</Template>
  <TotalTime>1297</TotalTime>
  <Words>245</Words>
  <Application>Microsoft Macintosh PowerPoint</Application>
  <PresentationFormat>On-screen Show (4:3)</PresentationFormat>
  <Paragraphs>77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Tahoma</vt:lpstr>
      <vt:lpstr>Times New Roman</vt:lpstr>
      <vt:lpstr>Verdana</vt:lpstr>
      <vt:lpstr>Wingdings</vt:lpstr>
      <vt:lpstr>Gag3</vt:lpstr>
      <vt:lpstr>Locking Example</vt:lpstr>
      <vt:lpstr>T1 requests S lock on F</vt:lpstr>
      <vt:lpstr>T1 obtains S lock on F</vt:lpstr>
      <vt:lpstr>T2 requests S lock on F</vt:lpstr>
      <vt:lpstr>T2 obtains S lock on F</vt:lpstr>
      <vt:lpstr>T3 requests X lock on F</vt:lpstr>
      <vt:lpstr>T4 requests S lock on F</vt:lpstr>
      <vt:lpstr>T1 issues COMMIT</vt:lpstr>
      <vt:lpstr>T2 issues ABORT</vt:lpstr>
      <vt:lpstr>T3 obtains X lock on F</vt:lpstr>
    </vt:vector>
  </TitlesOfParts>
  <Company>Viðskiptaháskólinn í Reykjavík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Inngangur</dc:title>
  <dc:creator>Nemi</dc:creator>
  <cp:lastModifiedBy>Eleni Tzirita Zacharatou</cp:lastModifiedBy>
  <cp:revision>46</cp:revision>
  <dcterms:created xsi:type="dcterms:W3CDTF">2000-08-23T18:04:34Z</dcterms:created>
  <dcterms:modified xsi:type="dcterms:W3CDTF">2022-11-13T17:14:30Z</dcterms:modified>
</cp:coreProperties>
</file>