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56" r:id="rId2"/>
    <p:sldId id="322" r:id="rId3"/>
    <p:sldId id="305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>
          <p15:clr>
            <a:srgbClr val="A4A3A4"/>
          </p15:clr>
        </p15:guide>
        <p15:guide id="2" pos="52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>
      <p:cViewPr varScale="1">
        <p:scale>
          <a:sx n="108" d="100"/>
          <a:sy n="108" d="100"/>
        </p:scale>
        <p:origin x="1760" y="184"/>
      </p:cViewPr>
      <p:guideLst>
        <p:guide orient="horz" pos="1056"/>
        <p:guide pos="52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BC764672-C3FB-6042-B552-BD11707D1E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GB" altLang="da-DK"/>
              <a:t>Björn Þór Jónsson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43A86016-5431-B844-883D-093778CF46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CD5A50E-28B6-6647-9A53-B4C52D20F39C}" type="datetime1">
              <a:rPr lang="is-IS" altLang="da-DK"/>
              <a:pPr>
                <a:defRPr/>
              </a:pPr>
              <a:t>5.11.2022</a:t>
            </a:fld>
            <a:endParaRPr lang="en-GB" altLang="da-DK"/>
          </a:p>
        </p:txBody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24F337FE-6046-7D4F-ABF9-2B0E27526B5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GB" altLang="da-DK"/>
              <a:t>Gagnasafnsfræði II</a:t>
            </a:r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12FF8DD5-5BCB-B64A-B0E2-B4AA1CC72E2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A04DBE5-6545-4C48-B49F-A24D397AEC80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0F88A1B-6E17-754A-82EC-0A5B7DDE96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GB" altLang="da-DK"/>
              <a:t>Björn Þór Jónsson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D033FC1-AADC-0745-BFAE-A56D12A7CBE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9021881-1EF5-6E4F-86E1-AC53679B424A}" type="datetime1">
              <a:rPr lang="is-IS" altLang="da-DK"/>
              <a:pPr>
                <a:defRPr/>
              </a:pPr>
              <a:t>5.11.2022</a:t>
            </a:fld>
            <a:endParaRPr lang="en-GB" altLang="da-DK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83AC690-7C70-EB4E-88A1-77A8FD0ACCF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7179D0A-0697-4740-B075-698A43D2C0F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950190CC-0CB7-0341-8753-D9AD9CBFBE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GB" altLang="da-DK"/>
              <a:t>Gagnasafnsfræði II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513714E-FA62-4648-BF0A-842B0D0CEF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4EFDEFB-1A5F-A14D-86B9-315F646FE5A2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D690A364-CBCD-0A41-B517-2778C711CA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da-DK"/>
              <a:t>Björn Þór Jónsson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350006B0-2D20-634D-8BBF-365850CF7B9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43D10A8-B60D-B343-8A4F-D99D781BB1B0}" type="datetime1">
              <a:rPr lang="is-IS" altLang="da-DK"/>
              <a:pPr>
                <a:spcBef>
                  <a:spcPct val="0"/>
                </a:spcBef>
              </a:pPr>
              <a:t>5.11.2022</a:t>
            </a:fld>
            <a:endParaRPr lang="en-GB" altLang="da-DK"/>
          </a:p>
        </p:txBody>
      </p:sp>
      <p:sp>
        <p:nvSpPr>
          <p:cNvPr id="16387" name="Rectangle 6">
            <a:extLst>
              <a:ext uri="{FF2B5EF4-FFF2-40B4-BE49-F238E27FC236}">
                <a16:creationId xmlns:a16="http://schemas.microsoft.com/office/drawing/2014/main" id="{7774E0D7-6FDE-A444-8952-FACEBA9B7F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da-DK"/>
              <a:t>Gagnasafnsfræði II</a:t>
            </a:r>
          </a:p>
        </p:txBody>
      </p:sp>
      <p:sp>
        <p:nvSpPr>
          <p:cNvPr id="16388" name="Rectangle 7">
            <a:extLst>
              <a:ext uri="{FF2B5EF4-FFF2-40B4-BE49-F238E27FC236}">
                <a16:creationId xmlns:a16="http://schemas.microsoft.com/office/drawing/2014/main" id="{B174D8C5-D030-374D-9060-F90F8E2270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29C66BF-3A2C-454D-943E-CF20851C1DE5}" type="slidenum">
              <a:rPr lang="en-GB" altLang="da-DK"/>
              <a:pPr>
                <a:spcBef>
                  <a:spcPct val="0"/>
                </a:spcBef>
              </a:pPr>
              <a:t>1</a:t>
            </a:fld>
            <a:endParaRPr lang="en-GB" altLang="da-DK"/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0D52BDCA-779B-364D-A79E-9BA04292F5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D45D4FEA-6092-E843-B513-996EE653A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da-DK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8077200" cy="1600200"/>
          </a:xfrm>
          <a:solidFill>
            <a:srgbClr val="EAEAEA"/>
          </a:solidFill>
          <a:ln w="38100">
            <a:solidFill>
              <a:srgbClr val="003300"/>
            </a:solidFill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Ctr="1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038600"/>
            <a:ext cx="9144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CC65E0-8BB5-894F-BA61-9088415DC0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81CA44-F0E9-0A42-9CE7-C681025D2547}" type="datetime1">
              <a:rPr lang="is-IS" altLang="da-DK"/>
              <a:pPr>
                <a:defRPr/>
              </a:pPr>
              <a:t>5.11.2022</a:t>
            </a:fld>
            <a:endParaRPr lang="en-GB" altLang="da-D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F3908E-FF5F-D54F-BE22-6ECF2EB83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da-DK"/>
              <a:t>Björn Þór Jónsson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39BD03-4A90-D944-8A50-B250E7B72D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968D146-1FF0-4046-9363-72F448AD6AE0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336245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4CD10D-5D70-524C-951D-5DF29F9DA2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411D5-8C49-8F42-A9A4-E587FE499772}" type="datetime1">
              <a:rPr lang="is-IS" altLang="da-DK"/>
              <a:pPr>
                <a:defRPr/>
              </a:pPr>
              <a:t>5.11.2022</a:t>
            </a:fld>
            <a:endParaRPr lang="is-IS" altLang="da-D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114B16-4372-CD4B-BFF2-46EA143F4B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da-DK"/>
              <a:t>Björn Þór Jónsson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853AB9-3456-7B4B-91A5-D5D4DDD87F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F0756-7FBF-714A-9166-5138E407A1D9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62030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193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9055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B5F090-B77A-9C42-AF76-56012406CA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042EB-6371-874D-BBDF-A0DD812824A5}" type="datetime1">
              <a:rPr lang="is-IS" altLang="da-DK"/>
              <a:pPr>
                <a:defRPr/>
              </a:pPr>
              <a:t>5.11.2022</a:t>
            </a:fld>
            <a:endParaRPr lang="is-IS" altLang="da-D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CA843B-9F19-CE45-B721-1BD61C5D41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da-DK"/>
              <a:t>Björn Þór Jónsson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015678-40BD-7144-AD46-149A74552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FA07A-8ABB-7546-86D1-C1E490E60032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370260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6F635E-1800-2947-B6F9-65B68AD78C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1522C-0E32-5B46-81CB-7829FE2055BF}" type="datetime1">
              <a:rPr lang="is-IS" altLang="da-DK"/>
              <a:pPr>
                <a:defRPr/>
              </a:pPr>
              <a:t>5.11.2022</a:t>
            </a:fld>
            <a:endParaRPr lang="is-IS" altLang="da-D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ECBA76-FB97-EA4D-B2D5-6C546A975F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da-DK"/>
              <a:t>Björn Þór Jónsson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8383F7-390D-2B44-9EFC-FDD33D9AC1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FD229-6A28-5542-8E93-92FA47DF4608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405002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7D319B-91AF-154F-A300-7C9CB996B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C426F-1D52-BF4F-AAC4-9B69EFCE1E66}" type="datetime1">
              <a:rPr lang="is-IS" altLang="da-DK"/>
              <a:pPr>
                <a:defRPr/>
              </a:pPr>
              <a:t>5.11.2022</a:t>
            </a:fld>
            <a:endParaRPr lang="is-IS" altLang="da-D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033151-6F87-854A-A387-EE538280BB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da-DK"/>
              <a:t>Björn Þór Jónsson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FFAC00-6DB2-A341-8844-7DAA98DDBD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28A05-C627-6A4B-80FA-132901BC5E0A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260068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448E34-A4B0-B943-BED2-3AD24774F6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585F3-9A16-C043-889C-1E09AED32C20}" type="datetime1">
              <a:rPr lang="is-IS" altLang="da-DK"/>
              <a:pPr>
                <a:defRPr/>
              </a:pPr>
              <a:t>5.11.2022</a:t>
            </a:fld>
            <a:endParaRPr lang="is-IS" alt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CC6FA-83D3-6E47-8C55-50A894F0E6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da-DK"/>
              <a:t>Björn Þór Jónsson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8E9FE-F996-2C40-AE20-A49E9B2AAA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F8221-5F97-C045-85D2-0CB8930C7AF2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145522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CA8C712-16EE-0D4D-B1FF-D61BBCC0F1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98A55-691C-D647-92DB-19ADAC54BB96}" type="datetime1">
              <a:rPr lang="is-IS" altLang="da-DK"/>
              <a:pPr>
                <a:defRPr/>
              </a:pPr>
              <a:t>5.11.2022</a:t>
            </a:fld>
            <a:endParaRPr lang="is-IS" altLang="da-DK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0FC1B8-6AFB-1D43-AE03-5686B9C335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da-DK"/>
              <a:t>Björn Þór Jónsson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E495D88-8EC7-7B46-8F6C-A16D2AED85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52AB0-7FEF-A345-88A6-16384F13AB35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146466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8E0EE38-5D34-9940-B6EE-202EFA71B9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27D00-9115-C64A-92F7-3A2DA16063CF}" type="datetime1">
              <a:rPr lang="is-IS" altLang="da-DK"/>
              <a:pPr>
                <a:defRPr/>
              </a:pPr>
              <a:t>5.11.2022</a:t>
            </a:fld>
            <a:endParaRPr lang="is-IS" altLang="da-DK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212D116-C4DE-AF4A-AAD2-FFAD277AEA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da-DK"/>
              <a:t>Björn Þór Jónsson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871B871-45BF-3C4E-AEF3-350DC6C3A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15BAE-1FF1-D74C-A96D-28A3FA0512E1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270078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20378BA-5B79-8143-8E16-FE42B26966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2B7A1-F796-DB48-B405-870151DABF1E}" type="datetime1">
              <a:rPr lang="is-IS" altLang="da-DK"/>
              <a:pPr>
                <a:defRPr/>
              </a:pPr>
              <a:t>5.11.2022</a:t>
            </a:fld>
            <a:endParaRPr lang="is-IS" altLang="da-DK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3C2EE8C-257B-E54B-8C4F-E598F14632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da-DK"/>
              <a:t>Björn Þór Jónsson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385CA00-CDB8-E94C-B1FD-C5FEB2E08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A6AC8-EDBC-024E-8C98-95C3874C0A49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9637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B215-31F0-C648-A2C6-5B5E505275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2361E-32CE-4D4E-94B9-6794AD583D5C}" type="datetime1">
              <a:rPr lang="is-IS" altLang="da-DK"/>
              <a:pPr>
                <a:defRPr/>
              </a:pPr>
              <a:t>5.11.2022</a:t>
            </a:fld>
            <a:endParaRPr lang="is-IS" alt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81C303-CCDA-0D4E-A340-79A00385DA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da-DK"/>
              <a:t>Björn Þór Jónsson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426709-3675-D44A-8A36-64736B0DC6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2C3F2-2F2F-8C4F-8AC8-61B58736015F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291172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s-I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8034C0-F638-2340-A069-ABFCCEB3DC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75D36-8478-B14D-B3AF-8E4955DB18D6}" type="datetime1">
              <a:rPr lang="is-IS" altLang="da-DK"/>
              <a:pPr>
                <a:defRPr/>
              </a:pPr>
              <a:t>5.11.2022</a:t>
            </a:fld>
            <a:endParaRPr lang="is-IS" alt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8B8089-D51E-B642-ADCE-9D818C2683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da-DK"/>
              <a:t>Björn Þór Jónsson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BA6E78-51D5-4445-B742-66D9597BED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57274-8AF4-BE47-9811-5018CED56325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284364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B65D124-6266-B548-BB19-68EF80E42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a-DK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3696A0D-FCA2-8D47-B283-1ED0C60634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a-DK"/>
              <a:t>Click to edit Master text styles</a:t>
            </a:r>
          </a:p>
          <a:p>
            <a:pPr lvl="1"/>
            <a:r>
              <a:rPr lang="en-GB" altLang="da-DK"/>
              <a:t>Second level</a:t>
            </a:r>
          </a:p>
          <a:p>
            <a:pPr lvl="2"/>
            <a:r>
              <a:rPr lang="en-GB" altLang="da-DK"/>
              <a:t>Third level</a:t>
            </a:r>
          </a:p>
          <a:p>
            <a:pPr lvl="3"/>
            <a:r>
              <a:rPr lang="en-GB" altLang="da-DK"/>
              <a:t>Fourth level</a:t>
            </a:r>
          </a:p>
          <a:p>
            <a:pPr lvl="4"/>
            <a:r>
              <a:rPr lang="en-GB" altLang="da-DK"/>
              <a:t>Fifth level</a:t>
            </a:r>
          </a:p>
        </p:txBody>
      </p:sp>
      <p:sp>
        <p:nvSpPr>
          <p:cNvPr id="188420" name="Rectangle 4">
            <a:extLst>
              <a:ext uri="{FF2B5EF4-FFF2-40B4-BE49-F238E27FC236}">
                <a16:creationId xmlns:a16="http://schemas.microsoft.com/office/drawing/2014/main" id="{453CD9BF-44A2-B54E-98B5-89FA910A3F6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CAB61BBD-FE8B-DB47-9D73-B1340659E628}" type="datetime1">
              <a:rPr lang="is-IS" altLang="da-DK"/>
              <a:pPr>
                <a:defRPr/>
              </a:pPr>
              <a:t>5.11.2022</a:t>
            </a:fld>
            <a:endParaRPr lang="is-IS" altLang="da-DK"/>
          </a:p>
        </p:txBody>
      </p:sp>
      <p:sp>
        <p:nvSpPr>
          <p:cNvPr id="188421" name="Rectangle 5">
            <a:extLst>
              <a:ext uri="{FF2B5EF4-FFF2-40B4-BE49-F238E27FC236}">
                <a16:creationId xmlns:a16="http://schemas.microsoft.com/office/drawing/2014/main" id="{7F941AEE-9398-2B47-A1AD-F8A446D43A9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GB" altLang="da-DK"/>
              <a:t>Björn Þór Jónsson</a:t>
            </a:r>
          </a:p>
        </p:txBody>
      </p:sp>
      <p:sp>
        <p:nvSpPr>
          <p:cNvPr id="188422" name="Rectangle 6">
            <a:extLst>
              <a:ext uri="{FF2B5EF4-FFF2-40B4-BE49-F238E27FC236}">
                <a16:creationId xmlns:a16="http://schemas.microsoft.com/office/drawing/2014/main" id="{1BBBE634-F23F-2549-9C51-0BE674F893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C54C7B88-842E-7849-B2BA-D8EC1C34D7B9}" type="slidenum">
              <a:rPr lang="en-GB" altLang="da-DK"/>
              <a:pPr>
                <a:defRPr/>
              </a:pPr>
              <a:t>‹#›</a:t>
            </a:fld>
            <a:endParaRPr lang="en-GB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2BC0964-F4CE-D44F-85A0-3AE61E3675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ln>
            <a:miter lim="800000"/>
            <a:headEnd/>
            <a:tailEnd/>
          </a:ln>
          <a:effectLst>
            <a:outerShdw blurRad="63500" dist="107763" dir="2700000" algn="ctr" rotWithShape="0">
              <a:srgbClr val="808080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is-IS" dirty="0">
                <a:ea typeface="+mj-ea"/>
              </a:rPr>
              <a:t>Week 9 – Example 4:</a:t>
            </a:r>
            <a:br>
              <a:rPr lang="is-IS" dirty="0">
                <a:ea typeface="+mj-ea"/>
              </a:rPr>
            </a:br>
            <a:r>
              <a:rPr lang="is-IS" dirty="0">
                <a:ea typeface="+mj-ea"/>
                <a:sym typeface="Symbol" pitchFamily="18" charset="2"/>
              </a:rPr>
              <a:t>Hash Join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A5BBD71D-D062-C44A-976D-AB619B212F9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is-IS" altLang="da-DK" dirty="0">
                <a:ea typeface="ＭＳ Ｐゴシック" panose="020B0600070205080204" pitchFamily="34" charset="-128"/>
              </a:rPr>
              <a:t>Björn Þór Jónsson/Eleni Tzirita Zacharatou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122">
            <a:extLst>
              <a:ext uri="{FF2B5EF4-FFF2-40B4-BE49-F238E27FC236}">
                <a16:creationId xmlns:a16="http://schemas.microsoft.com/office/drawing/2014/main" id="{3C5CB913-48E9-D249-B7A1-24642E0F208B}"/>
              </a:ext>
            </a:extLst>
          </p:cNvPr>
          <p:cNvGraphicFramePr>
            <a:graphicFrameLocks noGrp="1"/>
          </p:cNvGraphicFramePr>
          <p:nvPr/>
        </p:nvGraphicFramePr>
        <p:xfrm>
          <a:off x="317376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433" name="Date Placeholder 3">
            <a:extLst>
              <a:ext uri="{FF2B5EF4-FFF2-40B4-BE49-F238E27FC236}">
                <a16:creationId xmlns:a16="http://schemas.microsoft.com/office/drawing/2014/main" id="{2D92F7E9-2B6B-EF48-B27A-A4F2BC0EBB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2E9BBB-94A3-7240-8895-3E8C35C3761B}" type="datetime1">
              <a:rPr lang="is-IS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5.11.2022</a:t>
            </a:fld>
            <a:endParaRPr lang="is-IS" altLang="da-DK" sz="1400"/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4B85F9CF-E18C-E546-A43A-DB495373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6895EF-7189-AA46-BEDD-754CCCE4FFA7}" type="slidenum">
              <a:rPr lang="en-GB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GB" altLang="da-DK" sz="1400"/>
          </a:p>
        </p:txBody>
      </p:sp>
      <p:sp>
        <p:nvSpPr>
          <p:cNvPr id="18436" name="Rectangle 141">
            <a:extLst>
              <a:ext uri="{FF2B5EF4-FFF2-40B4-BE49-F238E27FC236}">
                <a16:creationId xmlns:a16="http://schemas.microsoft.com/office/drawing/2014/main" id="{08BD11E6-F1F0-5F42-839A-EA6F1918C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is-IS" altLang="da-DK" dirty="0">
                <a:ea typeface="ＭＳ Ｐゴシック" panose="020B0600070205080204" pitchFamily="34" charset="-128"/>
              </a:rPr>
              <a:t>h=R.sid MOD 4</a:t>
            </a: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8221017B-8633-CA4A-9C92-4E77FFC04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 dirty="0">
                <a:ea typeface="ＭＳ Ｐゴシック" panose="020B0600070205080204" pitchFamily="34" charset="-128"/>
              </a:rPr>
              <a:t>Join</a:t>
            </a:r>
          </a:p>
        </p:txBody>
      </p:sp>
      <p:graphicFrame>
        <p:nvGraphicFramePr>
          <p:cNvPr id="164095" name="Group 255">
            <a:extLst>
              <a:ext uri="{FF2B5EF4-FFF2-40B4-BE49-F238E27FC236}">
                <a16:creationId xmlns:a16="http://schemas.microsoft.com/office/drawing/2014/main" id="{D5D9289B-3348-3243-95D5-75EA7A4E8CEC}"/>
              </a:ext>
            </a:extLst>
          </p:cNvPr>
          <p:cNvGraphicFramePr>
            <a:graphicFrameLocks noGrp="1"/>
          </p:cNvGraphicFramePr>
          <p:nvPr/>
        </p:nvGraphicFramePr>
        <p:xfrm>
          <a:off x="5940152" y="543512"/>
          <a:ext cx="3024339" cy="5765808"/>
        </p:xfrm>
        <a:graphic>
          <a:graphicData uri="http://schemas.openxmlformats.org/drawingml/2006/table">
            <a:tbl>
              <a:tblPr/>
              <a:tblGrid>
                <a:gridCol w="67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176972211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2701806795"/>
                    </a:ext>
                  </a:extLst>
                </a:gridCol>
              </a:tblGrid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1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2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3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2" name="Oval 4">
            <a:extLst>
              <a:ext uri="{FF2B5EF4-FFF2-40B4-BE49-F238E27FC236}">
                <a16:creationId xmlns:a16="http://schemas.microsoft.com/office/drawing/2014/main" id="{024881DA-46E2-5A4A-A68B-DE48095BA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276872"/>
            <a:ext cx="4343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s-IS" altLang="da-DK" sz="1400">
              <a:latin typeface="Arial" panose="020B0604020202020204" pitchFamily="34" charset="0"/>
            </a:endParaRPr>
          </a:p>
        </p:txBody>
      </p:sp>
      <p:sp>
        <p:nvSpPr>
          <p:cNvPr id="13" name="Line 89">
            <a:extLst>
              <a:ext uri="{FF2B5EF4-FFF2-40B4-BE49-F238E27FC236}">
                <a16:creationId xmlns:a16="http://schemas.microsoft.com/office/drawing/2014/main" id="{6D81103A-5198-254D-8147-151C50B4BA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2912" y="1112838"/>
            <a:ext cx="1402953" cy="138005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5" name="Text Box 127">
            <a:extLst>
              <a:ext uri="{FF2B5EF4-FFF2-40B4-BE49-F238E27FC236}">
                <a16:creationId xmlns:a16="http://schemas.microsoft.com/office/drawing/2014/main" id="{DEE00E53-1385-B943-8394-7DF049810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51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Reserves</a:t>
            </a:r>
            <a:endParaRPr lang="en-GB" altLang="da-DK" sz="2400"/>
          </a:p>
        </p:txBody>
      </p:sp>
      <p:sp>
        <p:nvSpPr>
          <p:cNvPr id="16" name="Line 148">
            <a:extLst>
              <a:ext uri="{FF2B5EF4-FFF2-40B4-BE49-F238E27FC236}">
                <a16:creationId xmlns:a16="http://schemas.microsoft.com/office/drawing/2014/main" id="{4A9FCFF4-99B1-894D-B9CC-21ABB68B5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4491" y="1112838"/>
            <a:ext cx="179509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5A24A38-F913-58A9-6753-CB592E46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025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122">
            <a:extLst>
              <a:ext uri="{FF2B5EF4-FFF2-40B4-BE49-F238E27FC236}">
                <a16:creationId xmlns:a16="http://schemas.microsoft.com/office/drawing/2014/main" id="{3C5CB913-48E9-D249-B7A1-24642E0F208B}"/>
              </a:ext>
            </a:extLst>
          </p:cNvPr>
          <p:cNvGraphicFramePr>
            <a:graphicFrameLocks noGrp="1"/>
          </p:cNvGraphicFramePr>
          <p:nvPr/>
        </p:nvGraphicFramePr>
        <p:xfrm>
          <a:off x="317376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433" name="Date Placeholder 3">
            <a:extLst>
              <a:ext uri="{FF2B5EF4-FFF2-40B4-BE49-F238E27FC236}">
                <a16:creationId xmlns:a16="http://schemas.microsoft.com/office/drawing/2014/main" id="{2D92F7E9-2B6B-EF48-B27A-A4F2BC0EBB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2E9BBB-94A3-7240-8895-3E8C35C3761B}" type="datetime1">
              <a:rPr lang="is-IS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5.11.2022</a:t>
            </a:fld>
            <a:endParaRPr lang="is-IS" altLang="da-DK" sz="1400"/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4B85F9CF-E18C-E546-A43A-DB495373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6895EF-7189-AA46-BEDD-754CCCE4FFA7}" type="slidenum">
              <a:rPr lang="en-GB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GB" altLang="da-DK" sz="1400"/>
          </a:p>
        </p:txBody>
      </p:sp>
      <p:sp>
        <p:nvSpPr>
          <p:cNvPr id="18436" name="Rectangle 141">
            <a:extLst>
              <a:ext uri="{FF2B5EF4-FFF2-40B4-BE49-F238E27FC236}">
                <a16:creationId xmlns:a16="http://schemas.microsoft.com/office/drawing/2014/main" id="{08BD11E6-F1F0-5F42-839A-EA6F1918C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is-IS" altLang="da-DK" dirty="0">
                <a:ea typeface="ＭＳ Ｐゴシック" panose="020B0600070205080204" pitchFamily="34" charset="-128"/>
              </a:rPr>
              <a:t>h=R.sid MOD 4</a:t>
            </a: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8221017B-8633-CA4A-9C92-4E77FFC04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 dirty="0">
                <a:ea typeface="ＭＳ Ｐゴシック" panose="020B0600070205080204" pitchFamily="34" charset="-128"/>
              </a:rPr>
              <a:t>Join</a:t>
            </a:r>
          </a:p>
        </p:txBody>
      </p:sp>
      <p:graphicFrame>
        <p:nvGraphicFramePr>
          <p:cNvPr id="164095" name="Group 255">
            <a:extLst>
              <a:ext uri="{FF2B5EF4-FFF2-40B4-BE49-F238E27FC236}">
                <a16:creationId xmlns:a16="http://schemas.microsoft.com/office/drawing/2014/main" id="{D5D9289B-3348-3243-95D5-75EA7A4E8CEC}"/>
              </a:ext>
            </a:extLst>
          </p:cNvPr>
          <p:cNvGraphicFramePr>
            <a:graphicFrameLocks noGrp="1"/>
          </p:cNvGraphicFramePr>
          <p:nvPr/>
        </p:nvGraphicFramePr>
        <p:xfrm>
          <a:off x="5940152" y="543512"/>
          <a:ext cx="3024339" cy="5765808"/>
        </p:xfrm>
        <a:graphic>
          <a:graphicData uri="http://schemas.openxmlformats.org/drawingml/2006/table">
            <a:tbl>
              <a:tblPr/>
              <a:tblGrid>
                <a:gridCol w="67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176972211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2701806795"/>
                    </a:ext>
                  </a:extLst>
                </a:gridCol>
              </a:tblGrid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1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2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3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2" name="Oval 4">
            <a:extLst>
              <a:ext uri="{FF2B5EF4-FFF2-40B4-BE49-F238E27FC236}">
                <a16:creationId xmlns:a16="http://schemas.microsoft.com/office/drawing/2014/main" id="{024881DA-46E2-5A4A-A68B-DE48095BA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636912"/>
            <a:ext cx="4343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s-IS" altLang="da-DK" sz="1400">
              <a:latin typeface="Arial" panose="020B0604020202020204" pitchFamily="34" charset="0"/>
            </a:endParaRPr>
          </a:p>
        </p:txBody>
      </p:sp>
      <p:sp>
        <p:nvSpPr>
          <p:cNvPr id="13" name="Line 89">
            <a:extLst>
              <a:ext uri="{FF2B5EF4-FFF2-40B4-BE49-F238E27FC236}">
                <a16:creationId xmlns:a16="http://schemas.microsoft.com/office/drawing/2014/main" id="{6D81103A-5198-254D-8147-151C50B4B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912" y="2924943"/>
            <a:ext cx="1417240" cy="252412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5" name="Text Box 127">
            <a:extLst>
              <a:ext uri="{FF2B5EF4-FFF2-40B4-BE49-F238E27FC236}">
                <a16:creationId xmlns:a16="http://schemas.microsoft.com/office/drawing/2014/main" id="{DEE00E53-1385-B943-8394-7DF049810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51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Reserves</a:t>
            </a:r>
            <a:endParaRPr lang="en-GB" altLang="da-DK" sz="2400"/>
          </a:p>
        </p:txBody>
      </p:sp>
      <p:sp>
        <p:nvSpPr>
          <p:cNvPr id="16" name="Line 148">
            <a:extLst>
              <a:ext uri="{FF2B5EF4-FFF2-40B4-BE49-F238E27FC236}">
                <a16:creationId xmlns:a16="http://schemas.microsoft.com/office/drawing/2014/main" id="{4A9FCFF4-99B1-894D-B9CC-21ABB68B5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4491" y="5373216"/>
            <a:ext cx="179509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4763F72-F916-3A6E-2AAE-BA783B7B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72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122">
            <a:extLst>
              <a:ext uri="{FF2B5EF4-FFF2-40B4-BE49-F238E27FC236}">
                <a16:creationId xmlns:a16="http://schemas.microsoft.com/office/drawing/2014/main" id="{3C5CB913-48E9-D249-B7A1-24642E0F208B}"/>
              </a:ext>
            </a:extLst>
          </p:cNvPr>
          <p:cNvGraphicFramePr>
            <a:graphicFrameLocks noGrp="1"/>
          </p:cNvGraphicFramePr>
          <p:nvPr/>
        </p:nvGraphicFramePr>
        <p:xfrm>
          <a:off x="317376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433" name="Date Placeholder 3">
            <a:extLst>
              <a:ext uri="{FF2B5EF4-FFF2-40B4-BE49-F238E27FC236}">
                <a16:creationId xmlns:a16="http://schemas.microsoft.com/office/drawing/2014/main" id="{2D92F7E9-2B6B-EF48-B27A-A4F2BC0EBB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2E9BBB-94A3-7240-8895-3E8C35C3761B}" type="datetime1">
              <a:rPr lang="is-IS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5.11.2022</a:t>
            </a:fld>
            <a:endParaRPr lang="is-IS" altLang="da-DK" sz="1400"/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4B85F9CF-E18C-E546-A43A-DB495373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6895EF-7189-AA46-BEDD-754CCCE4FFA7}" type="slidenum">
              <a:rPr lang="en-GB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GB" altLang="da-DK" sz="1400"/>
          </a:p>
        </p:txBody>
      </p:sp>
      <p:sp>
        <p:nvSpPr>
          <p:cNvPr id="18436" name="Rectangle 141">
            <a:extLst>
              <a:ext uri="{FF2B5EF4-FFF2-40B4-BE49-F238E27FC236}">
                <a16:creationId xmlns:a16="http://schemas.microsoft.com/office/drawing/2014/main" id="{08BD11E6-F1F0-5F42-839A-EA6F1918C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is-IS" altLang="da-DK" dirty="0">
                <a:ea typeface="ＭＳ Ｐゴシック" panose="020B0600070205080204" pitchFamily="34" charset="-128"/>
              </a:rPr>
              <a:t>h=R.sid MOD 4</a:t>
            </a: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8221017B-8633-CA4A-9C92-4E77FFC04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 dirty="0">
                <a:ea typeface="ＭＳ Ｐゴシック" panose="020B0600070205080204" pitchFamily="34" charset="-128"/>
              </a:rPr>
              <a:t>Join</a:t>
            </a:r>
          </a:p>
        </p:txBody>
      </p:sp>
      <p:graphicFrame>
        <p:nvGraphicFramePr>
          <p:cNvPr id="164095" name="Group 255">
            <a:extLst>
              <a:ext uri="{FF2B5EF4-FFF2-40B4-BE49-F238E27FC236}">
                <a16:creationId xmlns:a16="http://schemas.microsoft.com/office/drawing/2014/main" id="{D5D9289B-3348-3243-95D5-75EA7A4E8CEC}"/>
              </a:ext>
            </a:extLst>
          </p:cNvPr>
          <p:cNvGraphicFramePr>
            <a:graphicFrameLocks noGrp="1"/>
          </p:cNvGraphicFramePr>
          <p:nvPr/>
        </p:nvGraphicFramePr>
        <p:xfrm>
          <a:off x="5940152" y="543512"/>
          <a:ext cx="3024339" cy="5765808"/>
        </p:xfrm>
        <a:graphic>
          <a:graphicData uri="http://schemas.openxmlformats.org/drawingml/2006/table">
            <a:tbl>
              <a:tblPr/>
              <a:tblGrid>
                <a:gridCol w="67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176972211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2701806795"/>
                    </a:ext>
                  </a:extLst>
                </a:gridCol>
              </a:tblGrid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1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2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3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2" name="Oval 4">
            <a:extLst>
              <a:ext uri="{FF2B5EF4-FFF2-40B4-BE49-F238E27FC236}">
                <a16:creationId xmlns:a16="http://schemas.microsoft.com/office/drawing/2014/main" id="{024881DA-46E2-5A4A-A68B-DE48095BA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971800"/>
            <a:ext cx="4343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s-IS" altLang="da-DK" sz="1400">
              <a:latin typeface="Arial" panose="020B0604020202020204" pitchFamily="34" charset="0"/>
            </a:endParaRPr>
          </a:p>
        </p:txBody>
      </p:sp>
      <p:sp>
        <p:nvSpPr>
          <p:cNvPr id="13" name="Line 89">
            <a:extLst>
              <a:ext uri="{FF2B5EF4-FFF2-40B4-BE49-F238E27FC236}">
                <a16:creationId xmlns:a16="http://schemas.microsoft.com/office/drawing/2014/main" id="{6D81103A-5198-254D-8147-151C50B4B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912" y="3212975"/>
            <a:ext cx="1417240" cy="223609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5" name="Text Box 127">
            <a:extLst>
              <a:ext uri="{FF2B5EF4-FFF2-40B4-BE49-F238E27FC236}">
                <a16:creationId xmlns:a16="http://schemas.microsoft.com/office/drawing/2014/main" id="{DEE00E53-1385-B943-8394-7DF049810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51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Reserves</a:t>
            </a:r>
            <a:endParaRPr lang="en-GB" altLang="da-DK" sz="2400"/>
          </a:p>
        </p:txBody>
      </p:sp>
      <p:sp>
        <p:nvSpPr>
          <p:cNvPr id="16" name="Line 148">
            <a:extLst>
              <a:ext uri="{FF2B5EF4-FFF2-40B4-BE49-F238E27FC236}">
                <a16:creationId xmlns:a16="http://schemas.microsoft.com/office/drawing/2014/main" id="{4A9FCFF4-99B1-894D-B9CC-21ABB68B5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4491" y="5373216"/>
            <a:ext cx="179509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754C02C-749E-C9CE-83DC-7C0B7E74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233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122">
            <a:extLst>
              <a:ext uri="{FF2B5EF4-FFF2-40B4-BE49-F238E27FC236}">
                <a16:creationId xmlns:a16="http://schemas.microsoft.com/office/drawing/2014/main" id="{3C5CB913-48E9-D249-B7A1-24642E0F208B}"/>
              </a:ext>
            </a:extLst>
          </p:cNvPr>
          <p:cNvGraphicFramePr>
            <a:graphicFrameLocks noGrp="1"/>
          </p:cNvGraphicFramePr>
          <p:nvPr/>
        </p:nvGraphicFramePr>
        <p:xfrm>
          <a:off x="317376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433" name="Date Placeholder 3">
            <a:extLst>
              <a:ext uri="{FF2B5EF4-FFF2-40B4-BE49-F238E27FC236}">
                <a16:creationId xmlns:a16="http://schemas.microsoft.com/office/drawing/2014/main" id="{2D92F7E9-2B6B-EF48-B27A-A4F2BC0EBB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2E9BBB-94A3-7240-8895-3E8C35C3761B}" type="datetime1">
              <a:rPr lang="is-IS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5.11.2022</a:t>
            </a:fld>
            <a:endParaRPr lang="is-IS" altLang="da-DK" sz="1400"/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4B85F9CF-E18C-E546-A43A-DB495373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6895EF-7189-AA46-BEDD-754CCCE4FFA7}" type="slidenum">
              <a:rPr lang="en-GB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GB" altLang="da-DK" sz="1400"/>
          </a:p>
        </p:txBody>
      </p:sp>
      <p:sp>
        <p:nvSpPr>
          <p:cNvPr id="18436" name="Rectangle 141">
            <a:extLst>
              <a:ext uri="{FF2B5EF4-FFF2-40B4-BE49-F238E27FC236}">
                <a16:creationId xmlns:a16="http://schemas.microsoft.com/office/drawing/2014/main" id="{08BD11E6-F1F0-5F42-839A-EA6F1918C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is-IS" altLang="da-DK" dirty="0">
                <a:ea typeface="ＭＳ Ｐゴシック" panose="020B0600070205080204" pitchFamily="34" charset="-128"/>
              </a:rPr>
              <a:t>h=R.sid MOD 4</a:t>
            </a: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8221017B-8633-CA4A-9C92-4E77FFC04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 dirty="0">
                <a:ea typeface="ＭＳ Ｐゴシック" panose="020B0600070205080204" pitchFamily="34" charset="-128"/>
              </a:rPr>
              <a:t>Join</a:t>
            </a:r>
          </a:p>
        </p:txBody>
      </p:sp>
      <p:graphicFrame>
        <p:nvGraphicFramePr>
          <p:cNvPr id="164095" name="Group 255">
            <a:extLst>
              <a:ext uri="{FF2B5EF4-FFF2-40B4-BE49-F238E27FC236}">
                <a16:creationId xmlns:a16="http://schemas.microsoft.com/office/drawing/2014/main" id="{D5D9289B-3348-3243-95D5-75EA7A4E8CEC}"/>
              </a:ext>
            </a:extLst>
          </p:cNvPr>
          <p:cNvGraphicFramePr>
            <a:graphicFrameLocks noGrp="1"/>
          </p:cNvGraphicFramePr>
          <p:nvPr/>
        </p:nvGraphicFramePr>
        <p:xfrm>
          <a:off x="5940152" y="543512"/>
          <a:ext cx="3024339" cy="5765808"/>
        </p:xfrm>
        <a:graphic>
          <a:graphicData uri="http://schemas.openxmlformats.org/drawingml/2006/table">
            <a:tbl>
              <a:tblPr/>
              <a:tblGrid>
                <a:gridCol w="67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176972211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2701806795"/>
                    </a:ext>
                  </a:extLst>
                </a:gridCol>
              </a:tblGrid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1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2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3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2" name="Oval 4">
            <a:extLst>
              <a:ext uri="{FF2B5EF4-FFF2-40B4-BE49-F238E27FC236}">
                <a16:creationId xmlns:a16="http://schemas.microsoft.com/office/drawing/2014/main" id="{024881DA-46E2-5A4A-A68B-DE48095BA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3356992"/>
            <a:ext cx="4343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s-IS" altLang="da-DK" sz="1400">
              <a:latin typeface="Arial" panose="020B0604020202020204" pitchFamily="34" charset="0"/>
            </a:endParaRPr>
          </a:p>
        </p:txBody>
      </p:sp>
      <p:sp>
        <p:nvSpPr>
          <p:cNvPr id="13" name="Line 89">
            <a:extLst>
              <a:ext uri="{FF2B5EF4-FFF2-40B4-BE49-F238E27FC236}">
                <a16:creationId xmlns:a16="http://schemas.microsoft.com/office/drawing/2014/main" id="{6D81103A-5198-254D-8147-151C50B4B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912" y="3573016"/>
            <a:ext cx="1417240" cy="1876054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5" name="Text Box 127">
            <a:extLst>
              <a:ext uri="{FF2B5EF4-FFF2-40B4-BE49-F238E27FC236}">
                <a16:creationId xmlns:a16="http://schemas.microsoft.com/office/drawing/2014/main" id="{DEE00E53-1385-B943-8394-7DF049810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51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Reserves</a:t>
            </a:r>
            <a:endParaRPr lang="en-GB" altLang="da-DK" sz="2400"/>
          </a:p>
        </p:txBody>
      </p:sp>
      <p:sp>
        <p:nvSpPr>
          <p:cNvPr id="16" name="Line 148">
            <a:extLst>
              <a:ext uri="{FF2B5EF4-FFF2-40B4-BE49-F238E27FC236}">
                <a16:creationId xmlns:a16="http://schemas.microsoft.com/office/drawing/2014/main" id="{4A9FCFF4-99B1-894D-B9CC-21ABB68B5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4491" y="5373216"/>
            <a:ext cx="179509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03DBBEC-1371-D3C0-D055-4A439B6A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3052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122">
            <a:extLst>
              <a:ext uri="{FF2B5EF4-FFF2-40B4-BE49-F238E27FC236}">
                <a16:creationId xmlns:a16="http://schemas.microsoft.com/office/drawing/2014/main" id="{3C5CB913-48E9-D249-B7A1-24642E0F208B}"/>
              </a:ext>
            </a:extLst>
          </p:cNvPr>
          <p:cNvGraphicFramePr>
            <a:graphicFrameLocks noGrp="1"/>
          </p:cNvGraphicFramePr>
          <p:nvPr/>
        </p:nvGraphicFramePr>
        <p:xfrm>
          <a:off x="317376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433" name="Date Placeholder 3">
            <a:extLst>
              <a:ext uri="{FF2B5EF4-FFF2-40B4-BE49-F238E27FC236}">
                <a16:creationId xmlns:a16="http://schemas.microsoft.com/office/drawing/2014/main" id="{2D92F7E9-2B6B-EF48-B27A-A4F2BC0EBB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2E9BBB-94A3-7240-8895-3E8C35C3761B}" type="datetime1">
              <a:rPr lang="is-IS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5.11.2022</a:t>
            </a:fld>
            <a:endParaRPr lang="is-IS" altLang="da-DK" sz="1400"/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4B85F9CF-E18C-E546-A43A-DB495373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6895EF-7189-AA46-BEDD-754CCCE4FFA7}" type="slidenum">
              <a:rPr lang="en-GB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GB" altLang="da-DK" sz="1400"/>
          </a:p>
        </p:txBody>
      </p:sp>
      <p:sp>
        <p:nvSpPr>
          <p:cNvPr id="18436" name="Rectangle 141">
            <a:extLst>
              <a:ext uri="{FF2B5EF4-FFF2-40B4-BE49-F238E27FC236}">
                <a16:creationId xmlns:a16="http://schemas.microsoft.com/office/drawing/2014/main" id="{08BD11E6-F1F0-5F42-839A-EA6F1918C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is-IS" altLang="da-DK" dirty="0">
                <a:ea typeface="ＭＳ Ｐゴシック" panose="020B0600070205080204" pitchFamily="34" charset="-128"/>
              </a:rPr>
              <a:t>h=R.sid MOD 4</a:t>
            </a: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8221017B-8633-CA4A-9C92-4E77FFC04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 dirty="0">
                <a:ea typeface="ＭＳ Ｐゴシック" panose="020B0600070205080204" pitchFamily="34" charset="-128"/>
              </a:rPr>
              <a:t>Join</a:t>
            </a:r>
          </a:p>
        </p:txBody>
      </p:sp>
      <p:graphicFrame>
        <p:nvGraphicFramePr>
          <p:cNvPr id="164095" name="Group 255">
            <a:extLst>
              <a:ext uri="{FF2B5EF4-FFF2-40B4-BE49-F238E27FC236}">
                <a16:creationId xmlns:a16="http://schemas.microsoft.com/office/drawing/2014/main" id="{D5D9289B-3348-3243-95D5-75EA7A4E8CEC}"/>
              </a:ext>
            </a:extLst>
          </p:cNvPr>
          <p:cNvGraphicFramePr>
            <a:graphicFrameLocks noGrp="1"/>
          </p:cNvGraphicFramePr>
          <p:nvPr/>
        </p:nvGraphicFramePr>
        <p:xfrm>
          <a:off x="5940152" y="543512"/>
          <a:ext cx="3024339" cy="5765808"/>
        </p:xfrm>
        <a:graphic>
          <a:graphicData uri="http://schemas.openxmlformats.org/drawingml/2006/table">
            <a:tbl>
              <a:tblPr/>
              <a:tblGrid>
                <a:gridCol w="67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176972211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2701806795"/>
                    </a:ext>
                  </a:extLst>
                </a:gridCol>
              </a:tblGrid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1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2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3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2" name="Oval 4">
            <a:extLst>
              <a:ext uri="{FF2B5EF4-FFF2-40B4-BE49-F238E27FC236}">
                <a16:creationId xmlns:a16="http://schemas.microsoft.com/office/drawing/2014/main" id="{024881DA-46E2-5A4A-A68B-DE48095BA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3717032"/>
            <a:ext cx="4343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s-IS" altLang="da-DK" sz="1400">
              <a:latin typeface="Arial" panose="020B0604020202020204" pitchFamily="34" charset="0"/>
            </a:endParaRPr>
          </a:p>
        </p:txBody>
      </p:sp>
      <p:sp>
        <p:nvSpPr>
          <p:cNvPr id="13" name="Line 89">
            <a:extLst>
              <a:ext uri="{FF2B5EF4-FFF2-40B4-BE49-F238E27FC236}">
                <a16:creationId xmlns:a16="http://schemas.microsoft.com/office/drawing/2014/main" id="{6D81103A-5198-254D-8147-151C50B4B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912" y="3933056"/>
            <a:ext cx="141724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5" name="Text Box 127">
            <a:extLst>
              <a:ext uri="{FF2B5EF4-FFF2-40B4-BE49-F238E27FC236}">
                <a16:creationId xmlns:a16="http://schemas.microsoft.com/office/drawing/2014/main" id="{DEE00E53-1385-B943-8394-7DF049810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51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Reserves</a:t>
            </a:r>
            <a:endParaRPr lang="en-GB" altLang="da-DK" sz="2400"/>
          </a:p>
        </p:txBody>
      </p:sp>
      <p:sp>
        <p:nvSpPr>
          <p:cNvPr id="16" name="Line 148">
            <a:extLst>
              <a:ext uri="{FF2B5EF4-FFF2-40B4-BE49-F238E27FC236}">
                <a16:creationId xmlns:a16="http://schemas.microsoft.com/office/drawing/2014/main" id="{4A9FCFF4-99B1-894D-B9CC-21ABB68B5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4491" y="4293096"/>
            <a:ext cx="179509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7941C62-C667-0024-4254-11CB6F74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4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Date Placeholder 3">
            <a:extLst>
              <a:ext uri="{FF2B5EF4-FFF2-40B4-BE49-F238E27FC236}">
                <a16:creationId xmlns:a16="http://schemas.microsoft.com/office/drawing/2014/main" id="{2DB41979-60FB-7A47-9C5E-02D1EF04A57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442A5B-E599-4938-9C42-344F7B6E739F}" type="datetime1">
              <a:rPr lang="is-IS"/>
              <a:pPr>
                <a:defRPr/>
              </a:pPr>
              <a:t>5.11.2022</a:t>
            </a:fld>
            <a:endParaRPr lang="is-IS"/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1BA7B012-DD1A-524D-BB7D-DD30A607F0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AD2F87-5DA1-C24E-972C-942A25CB8CA6}" type="slidenum">
              <a:rPr lang="en-GB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GB" altLang="da-DK" sz="1400"/>
          </a:p>
        </p:txBody>
      </p:sp>
      <p:graphicFrame>
        <p:nvGraphicFramePr>
          <p:cNvPr id="103554" name="Group 130">
            <a:extLst>
              <a:ext uri="{FF2B5EF4-FFF2-40B4-BE49-F238E27FC236}">
                <a16:creationId xmlns:a16="http://schemas.microsoft.com/office/drawing/2014/main" id="{CF8692D5-3714-B54C-8ACB-AEA64C62717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3546" name="Group 122">
            <a:extLst>
              <a:ext uri="{FF2B5EF4-FFF2-40B4-BE49-F238E27FC236}">
                <a16:creationId xmlns:a16="http://schemas.microsoft.com/office/drawing/2014/main" id="{6BC7353B-0BF9-1C47-9B2C-5ED0AAA85369}"/>
              </a:ext>
            </a:extLst>
          </p:cNvPr>
          <p:cNvGraphicFramePr>
            <a:graphicFrameLocks noGrp="1"/>
          </p:cNvGraphicFramePr>
          <p:nvPr/>
        </p:nvGraphicFramePr>
        <p:xfrm>
          <a:off x="4505325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491" name="Text Box 125">
            <a:extLst>
              <a:ext uri="{FF2B5EF4-FFF2-40B4-BE49-F238E27FC236}">
                <a16:creationId xmlns:a16="http://schemas.microsoft.com/office/drawing/2014/main" id="{6EDCFB16-B9BB-134E-98C4-30E6B8AB0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4529138"/>
            <a:ext cx="681037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s-IS" altLang="da-DK" sz="2800" b="1">
                <a:latin typeface="Courier New" panose="02070309020205020404" pitchFamily="49" charset="0"/>
              </a:rPr>
              <a:t>select *</a:t>
            </a:r>
            <a:br>
              <a:rPr lang="is-IS" altLang="da-DK" sz="2800" b="1">
                <a:latin typeface="Courier New" panose="02070309020205020404" pitchFamily="49" charset="0"/>
              </a:rPr>
            </a:br>
            <a:r>
              <a:rPr lang="is-IS" altLang="da-DK" sz="2800" b="1">
                <a:latin typeface="Courier New" panose="02070309020205020404" pitchFamily="49" charset="0"/>
              </a:rPr>
              <a:t>from   Sailors S, Reserves R</a:t>
            </a:r>
            <a:br>
              <a:rPr lang="is-IS" altLang="da-DK" sz="2800" b="1">
                <a:latin typeface="Courier New" panose="02070309020205020404" pitchFamily="49" charset="0"/>
              </a:rPr>
            </a:br>
            <a:r>
              <a:rPr lang="is-IS" altLang="da-DK" sz="2800" b="1">
                <a:latin typeface="Courier New" panose="02070309020205020404" pitchFamily="49" charset="0"/>
              </a:rPr>
              <a:t>where  S.sid = R.sid</a:t>
            </a:r>
            <a:endParaRPr lang="en-GB" altLang="da-DK" sz="2800" b="1">
              <a:latin typeface="Courier New" panose="02070309020205020404" pitchFamily="49" charset="0"/>
            </a:endParaRPr>
          </a:p>
        </p:txBody>
      </p:sp>
      <p:sp>
        <p:nvSpPr>
          <p:cNvPr id="17492" name="Text Box 126">
            <a:extLst>
              <a:ext uri="{FF2B5EF4-FFF2-40B4-BE49-F238E27FC236}">
                <a16:creationId xmlns:a16="http://schemas.microsoft.com/office/drawing/2014/main" id="{B42C326F-004E-B549-808C-BBA602267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Sailors</a:t>
            </a:r>
            <a:endParaRPr lang="en-GB" altLang="da-DK" sz="2400"/>
          </a:p>
        </p:txBody>
      </p:sp>
      <p:sp>
        <p:nvSpPr>
          <p:cNvPr id="17493" name="Text Box 127">
            <a:extLst>
              <a:ext uri="{FF2B5EF4-FFF2-40B4-BE49-F238E27FC236}">
                <a16:creationId xmlns:a16="http://schemas.microsoft.com/office/drawing/2014/main" id="{47B8FEEC-6990-6E4D-B810-4BDA3102A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300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Reserves</a:t>
            </a:r>
            <a:endParaRPr lang="en-GB" altLang="da-DK" sz="2400"/>
          </a:p>
        </p:txBody>
      </p:sp>
      <p:sp>
        <p:nvSpPr>
          <p:cNvPr id="17494" name="Rectangle 132">
            <a:extLst>
              <a:ext uri="{FF2B5EF4-FFF2-40B4-BE49-F238E27FC236}">
                <a16:creationId xmlns:a16="http://schemas.microsoft.com/office/drawing/2014/main" id="{9CEBB488-D27D-9041-9977-CDC5B3417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Tables and Query</a:t>
            </a:r>
            <a:endParaRPr lang="en-GB" altLang="da-DK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B59E9AB-9ADA-C751-6B98-6F0D59CE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1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3">
            <a:extLst>
              <a:ext uri="{FF2B5EF4-FFF2-40B4-BE49-F238E27FC236}">
                <a16:creationId xmlns:a16="http://schemas.microsoft.com/office/drawing/2014/main" id="{2D92F7E9-2B6B-EF48-B27A-A4F2BC0EBB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2E9BBB-94A3-7240-8895-3E8C35C3761B}" type="datetime1">
              <a:rPr lang="is-IS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5.11.2022</a:t>
            </a:fld>
            <a:endParaRPr lang="is-IS" altLang="da-DK" sz="1400"/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4B85F9CF-E18C-E546-A43A-DB495373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6895EF-7189-AA46-BEDD-754CCCE4FFA7}" type="slidenum">
              <a:rPr lang="en-GB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GB" altLang="da-DK" sz="1400"/>
          </a:p>
        </p:txBody>
      </p:sp>
      <p:sp>
        <p:nvSpPr>
          <p:cNvPr id="18436" name="Rectangle 141">
            <a:extLst>
              <a:ext uri="{FF2B5EF4-FFF2-40B4-BE49-F238E27FC236}">
                <a16:creationId xmlns:a16="http://schemas.microsoft.com/office/drawing/2014/main" id="{08BD11E6-F1F0-5F42-839A-EA6F1918C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is-IS" altLang="da-DK" dirty="0">
                <a:ea typeface="ＭＳ Ｐゴシック" panose="020B0600070205080204" pitchFamily="34" charset="-128"/>
              </a:rPr>
              <a:t>h=S.sid MOD 4</a:t>
            </a:r>
          </a:p>
          <a:p>
            <a:pPr lvl="1" eaLnBrk="1" hangingPunct="1"/>
            <a:r>
              <a:rPr lang="is-IS" altLang="da-DK" dirty="0">
                <a:ea typeface="ＭＳ Ｐゴシック" panose="020B0600070205080204" pitchFamily="34" charset="-128"/>
              </a:rPr>
              <a:t>A terrible hash function!!!</a:t>
            </a: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8221017B-8633-CA4A-9C92-4E77FFC04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>
                <a:ea typeface="ＭＳ Ｐゴシック" panose="020B0600070205080204" pitchFamily="34" charset="-128"/>
              </a:rPr>
              <a:t>Create Hash Table</a:t>
            </a:r>
          </a:p>
        </p:txBody>
      </p:sp>
      <p:graphicFrame>
        <p:nvGraphicFramePr>
          <p:cNvPr id="10" name="Group 130">
            <a:extLst>
              <a:ext uri="{FF2B5EF4-FFF2-40B4-BE49-F238E27FC236}">
                <a16:creationId xmlns:a16="http://schemas.microsoft.com/office/drawing/2014/main" id="{514E1DED-424E-ED46-94D0-090028E1DD3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 Box 126">
            <a:extLst>
              <a:ext uri="{FF2B5EF4-FFF2-40B4-BE49-F238E27FC236}">
                <a16:creationId xmlns:a16="http://schemas.microsoft.com/office/drawing/2014/main" id="{C46CABBE-5E5A-0F40-A8F2-2C7E3763A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Sailors</a:t>
            </a:r>
            <a:endParaRPr lang="en-GB" altLang="da-DK" sz="2400"/>
          </a:p>
        </p:txBody>
      </p:sp>
      <p:graphicFrame>
        <p:nvGraphicFramePr>
          <p:cNvPr id="14" name="Group 255">
            <a:extLst>
              <a:ext uri="{FF2B5EF4-FFF2-40B4-BE49-F238E27FC236}">
                <a16:creationId xmlns:a16="http://schemas.microsoft.com/office/drawing/2014/main" id="{1077B1DC-A641-DE49-89D5-06898524C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80482"/>
              </p:ext>
            </p:extLst>
          </p:nvPr>
        </p:nvGraphicFramePr>
        <p:xfrm>
          <a:off x="5940152" y="543512"/>
          <a:ext cx="3024339" cy="5765808"/>
        </p:xfrm>
        <a:graphic>
          <a:graphicData uri="http://schemas.openxmlformats.org/drawingml/2006/table">
            <a:tbl>
              <a:tblPr/>
              <a:tblGrid>
                <a:gridCol w="67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176972211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2701806795"/>
                    </a:ext>
                  </a:extLst>
                </a:gridCol>
              </a:tblGrid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1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2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3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A4F97B7-2AB2-3F7B-00EB-F0675757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3">
            <a:extLst>
              <a:ext uri="{FF2B5EF4-FFF2-40B4-BE49-F238E27FC236}">
                <a16:creationId xmlns:a16="http://schemas.microsoft.com/office/drawing/2014/main" id="{2D92F7E9-2B6B-EF48-B27A-A4F2BC0EBB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2E9BBB-94A3-7240-8895-3E8C35C3761B}" type="datetime1">
              <a:rPr lang="is-IS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5.11.2022</a:t>
            </a:fld>
            <a:endParaRPr lang="is-IS" altLang="da-DK" sz="1400"/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4B85F9CF-E18C-E546-A43A-DB495373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6895EF-7189-AA46-BEDD-754CCCE4FFA7}" type="slidenum">
              <a:rPr lang="en-GB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GB" altLang="da-DK" sz="1400"/>
          </a:p>
        </p:txBody>
      </p:sp>
      <p:sp>
        <p:nvSpPr>
          <p:cNvPr id="18436" name="Rectangle 141">
            <a:extLst>
              <a:ext uri="{FF2B5EF4-FFF2-40B4-BE49-F238E27FC236}">
                <a16:creationId xmlns:a16="http://schemas.microsoft.com/office/drawing/2014/main" id="{08BD11E6-F1F0-5F42-839A-EA6F1918C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is-IS" altLang="da-DK" dirty="0">
                <a:ea typeface="ＭＳ Ｐゴシック" panose="020B0600070205080204" pitchFamily="34" charset="-128"/>
              </a:rPr>
              <a:t>h=S.sid MOD 4</a:t>
            </a: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8221017B-8633-CA4A-9C92-4E77FFC04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 dirty="0">
                <a:ea typeface="ＭＳ Ｐゴシック" panose="020B0600070205080204" pitchFamily="34" charset="-128"/>
              </a:rPr>
              <a:t>Fill Hash Table</a:t>
            </a:r>
          </a:p>
        </p:txBody>
      </p:sp>
      <p:graphicFrame>
        <p:nvGraphicFramePr>
          <p:cNvPr id="164095" name="Group 255">
            <a:extLst>
              <a:ext uri="{FF2B5EF4-FFF2-40B4-BE49-F238E27FC236}">
                <a16:creationId xmlns:a16="http://schemas.microsoft.com/office/drawing/2014/main" id="{D5D9289B-3348-3243-95D5-75EA7A4E8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240836"/>
              </p:ext>
            </p:extLst>
          </p:nvPr>
        </p:nvGraphicFramePr>
        <p:xfrm>
          <a:off x="5940152" y="543512"/>
          <a:ext cx="3024339" cy="5765808"/>
        </p:xfrm>
        <a:graphic>
          <a:graphicData uri="http://schemas.openxmlformats.org/drawingml/2006/table">
            <a:tbl>
              <a:tblPr/>
              <a:tblGrid>
                <a:gridCol w="67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176972211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2701806795"/>
                    </a:ext>
                  </a:extLst>
                </a:gridCol>
              </a:tblGrid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1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2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3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0" name="Group 130">
            <a:extLst>
              <a:ext uri="{FF2B5EF4-FFF2-40B4-BE49-F238E27FC236}">
                <a16:creationId xmlns:a16="http://schemas.microsoft.com/office/drawing/2014/main" id="{514E1DED-424E-ED46-94D0-090028E1DD3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 Box 126">
            <a:extLst>
              <a:ext uri="{FF2B5EF4-FFF2-40B4-BE49-F238E27FC236}">
                <a16:creationId xmlns:a16="http://schemas.microsoft.com/office/drawing/2014/main" id="{C46CABBE-5E5A-0F40-A8F2-2C7E3763A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Sailors</a:t>
            </a:r>
            <a:endParaRPr lang="en-GB" altLang="da-DK" sz="2400"/>
          </a:p>
        </p:txBody>
      </p:sp>
      <p:sp>
        <p:nvSpPr>
          <p:cNvPr id="13" name="Line 89">
            <a:extLst>
              <a:ext uri="{FF2B5EF4-FFF2-40B4-BE49-F238E27FC236}">
                <a16:creationId xmlns:a16="http://schemas.microsoft.com/office/drawing/2014/main" id="{6D81103A-5198-254D-8147-151C50B4B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912" y="2420888"/>
            <a:ext cx="1417240" cy="151216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6024508B-9F6B-D049-B274-C4D32458E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179712"/>
            <a:ext cx="4343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s-IS" altLang="da-DK" sz="1400">
              <a:latin typeface="Arial" panose="020B0604020202020204" pitchFamily="34" charset="0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39093F0-61AE-B9FB-E225-FBAFF263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91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3">
            <a:extLst>
              <a:ext uri="{FF2B5EF4-FFF2-40B4-BE49-F238E27FC236}">
                <a16:creationId xmlns:a16="http://schemas.microsoft.com/office/drawing/2014/main" id="{2D92F7E9-2B6B-EF48-B27A-A4F2BC0EBB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2E9BBB-94A3-7240-8895-3E8C35C3761B}" type="datetime1">
              <a:rPr lang="is-IS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5.11.2022</a:t>
            </a:fld>
            <a:endParaRPr lang="is-IS" altLang="da-DK" sz="1400"/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4B85F9CF-E18C-E546-A43A-DB495373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6895EF-7189-AA46-BEDD-754CCCE4FFA7}" type="slidenum">
              <a:rPr lang="en-GB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GB" altLang="da-DK" sz="1400"/>
          </a:p>
        </p:txBody>
      </p:sp>
      <p:sp>
        <p:nvSpPr>
          <p:cNvPr id="18436" name="Rectangle 141">
            <a:extLst>
              <a:ext uri="{FF2B5EF4-FFF2-40B4-BE49-F238E27FC236}">
                <a16:creationId xmlns:a16="http://schemas.microsoft.com/office/drawing/2014/main" id="{08BD11E6-F1F0-5F42-839A-EA6F1918C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is-IS" altLang="da-DK" dirty="0">
                <a:ea typeface="ＭＳ Ｐゴシック" panose="020B0600070205080204" pitchFamily="34" charset="-128"/>
              </a:rPr>
              <a:t>h=S.sid MOD 4</a:t>
            </a: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8221017B-8633-CA4A-9C92-4E77FFC04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 dirty="0">
                <a:ea typeface="ＭＳ Ｐゴシック" panose="020B0600070205080204" pitchFamily="34" charset="-128"/>
              </a:rPr>
              <a:t>Fill Hash Table</a:t>
            </a:r>
          </a:p>
        </p:txBody>
      </p:sp>
      <p:graphicFrame>
        <p:nvGraphicFramePr>
          <p:cNvPr id="164095" name="Group 255">
            <a:extLst>
              <a:ext uri="{FF2B5EF4-FFF2-40B4-BE49-F238E27FC236}">
                <a16:creationId xmlns:a16="http://schemas.microsoft.com/office/drawing/2014/main" id="{D5D9289B-3348-3243-95D5-75EA7A4E8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89937"/>
              </p:ext>
            </p:extLst>
          </p:nvPr>
        </p:nvGraphicFramePr>
        <p:xfrm>
          <a:off x="5940152" y="543512"/>
          <a:ext cx="3024339" cy="5765808"/>
        </p:xfrm>
        <a:graphic>
          <a:graphicData uri="http://schemas.openxmlformats.org/drawingml/2006/table">
            <a:tbl>
              <a:tblPr/>
              <a:tblGrid>
                <a:gridCol w="67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176972211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2701806795"/>
                    </a:ext>
                  </a:extLst>
                </a:gridCol>
              </a:tblGrid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1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2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3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0" name="Group 130">
            <a:extLst>
              <a:ext uri="{FF2B5EF4-FFF2-40B4-BE49-F238E27FC236}">
                <a16:creationId xmlns:a16="http://schemas.microsoft.com/office/drawing/2014/main" id="{514E1DED-424E-ED46-94D0-090028E1DD3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 Box 126">
            <a:extLst>
              <a:ext uri="{FF2B5EF4-FFF2-40B4-BE49-F238E27FC236}">
                <a16:creationId xmlns:a16="http://schemas.microsoft.com/office/drawing/2014/main" id="{C46CABBE-5E5A-0F40-A8F2-2C7E3763A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Sailors</a:t>
            </a:r>
            <a:endParaRPr lang="en-GB" altLang="da-DK" sz="2400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024881DA-46E2-5A4A-A68B-DE48095BA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611760"/>
            <a:ext cx="4343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s-IS" altLang="da-DK" sz="1400">
              <a:latin typeface="Arial" panose="020B0604020202020204" pitchFamily="34" charset="0"/>
            </a:endParaRPr>
          </a:p>
        </p:txBody>
      </p:sp>
      <p:sp>
        <p:nvSpPr>
          <p:cNvPr id="13" name="Line 89">
            <a:extLst>
              <a:ext uri="{FF2B5EF4-FFF2-40B4-BE49-F238E27FC236}">
                <a16:creationId xmlns:a16="http://schemas.microsoft.com/office/drawing/2014/main" id="{6D81103A-5198-254D-8147-151C50B4BA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2912" y="1052736"/>
            <a:ext cx="1398190" cy="1800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1323EB-7892-9E48-00B6-62C97106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7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3">
            <a:extLst>
              <a:ext uri="{FF2B5EF4-FFF2-40B4-BE49-F238E27FC236}">
                <a16:creationId xmlns:a16="http://schemas.microsoft.com/office/drawing/2014/main" id="{2D92F7E9-2B6B-EF48-B27A-A4F2BC0EBB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2E9BBB-94A3-7240-8895-3E8C35C3761B}" type="datetime1">
              <a:rPr lang="is-IS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5.11.2022</a:t>
            </a:fld>
            <a:endParaRPr lang="is-IS" altLang="da-DK" sz="1400"/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4B85F9CF-E18C-E546-A43A-DB495373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6895EF-7189-AA46-BEDD-754CCCE4FFA7}" type="slidenum">
              <a:rPr lang="en-GB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GB" altLang="da-DK" sz="1400"/>
          </a:p>
        </p:txBody>
      </p:sp>
      <p:sp>
        <p:nvSpPr>
          <p:cNvPr id="18436" name="Rectangle 141">
            <a:extLst>
              <a:ext uri="{FF2B5EF4-FFF2-40B4-BE49-F238E27FC236}">
                <a16:creationId xmlns:a16="http://schemas.microsoft.com/office/drawing/2014/main" id="{08BD11E6-F1F0-5F42-839A-EA6F1918C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is-IS" altLang="da-DK" dirty="0">
                <a:ea typeface="ＭＳ Ｐゴシック" panose="020B0600070205080204" pitchFamily="34" charset="-128"/>
              </a:rPr>
              <a:t>h=S.sid MOD 4</a:t>
            </a: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8221017B-8633-CA4A-9C92-4E77FFC04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 dirty="0">
                <a:ea typeface="ＭＳ Ｐゴシック" panose="020B0600070205080204" pitchFamily="34" charset="-128"/>
              </a:rPr>
              <a:t>Fill Hash Table</a:t>
            </a:r>
          </a:p>
        </p:txBody>
      </p:sp>
      <p:graphicFrame>
        <p:nvGraphicFramePr>
          <p:cNvPr id="164095" name="Group 255">
            <a:extLst>
              <a:ext uri="{FF2B5EF4-FFF2-40B4-BE49-F238E27FC236}">
                <a16:creationId xmlns:a16="http://schemas.microsoft.com/office/drawing/2014/main" id="{D5D9289B-3348-3243-95D5-75EA7A4E8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568679"/>
              </p:ext>
            </p:extLst>
          </p:nvPr>
        </p:nvGraphicFramePr>
        <p:xfrm>
          <a:off x="5940152" y="543512"/>
          <a:ext cx="3024339" cy="5765808"/>
        </p:xfrm>
        <a:graphic>
          <a:graphicData uri="http://schemas.openxmlformats.org/drawingml/2006/table">
            <a:tbl>
              <a:tblPr/>
              <a:tblGrid>
                <a:gridCol w="67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176972211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2701806795"/>
                    </a:ext>
                  </a:extLst>
                </a:gridCol>
              </a:tblGrid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1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2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3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0" name="Group 130">
            <a:extLst>
              <a:ext uri="{FF2B5EF4-FFF2-40B4-BE49-F238E27FC236}">
                <a16:creationId xmlns:a16="http://schemas.microsoft.com/office/drawing/2014/main" id="{514E1DED-424E-ED46-94D0-090028E1DD3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 Box 126">
            <a:extLst>
              <a:ext uri="{FF2B5EF4-FFF2-40B4-BE49-F238E27FC236}">
                <a16:creationId xmlns:a16="http://schemas.microsoft.com/office/drawing/2014/main" id="{C46CABBE-5E5A-0F40-A8F2-2C7E3763A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Sailors</a:t>
            </a:r>
            <a:endParaRPr lang="en-GB" altLang="da-DK" sz="2400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024881DA-46E2-5A4A-A68B-DE48095BA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971800"/>
            <a:ext cx="4343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s-IS" altLang="da-DK" sz="1400">
              <a:latin typeface="Arial" panose="020B0604020202020204" pitchFamily="34" charset="0"/>
            </a:endParaRPr>
          </a:p>
        </p:txBody>
      </p:sp>
      <p:sp>
        <p:nvSpPr>
          <p:cNvPr id="13" name="Line 89">
            <a:extLst>
              <a:ext uri="{FF2B5EF4-FFF2-40B4-BE49-F238E27FC236}">
                <a16:creationId xmlns:a16="http://schemas.microsoft.com/office/drawing/2014/main" id="{6D81103A-5198-254D-8147-151C50B4B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216499"/>
            <a:ext cx="1368152" cy="216376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7B62DF4-1846-D2BA-5FFC-488080A5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810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3">
            <a:extLst>
              <a:ext uri="{FF2B5EF4-FFF2-40B4-BE49-F238E27FC236}">
                <a16:creationId xmlns:a16="http://schemas.microsoft.com/office/drawing/2014/main" id="{2D92F7E9-2B6B-EF48-B27A-A4F2BC0EBB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2E9BBB-94A3-7240-8895-3E8C35C3761B}" type="datetime1">
              <a:rPr lang="is-IS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5.11.2022</a:t>
            </a:fld>
            <a:endParaRPr lang="is-IS" altLang="da-DK" sz="1400"/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4B85F9CF-E18C-E546-A43A-DB495373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6895EF-7189-AA46-BEDD-754CCCE4FFA7}" type="slidenum">
              <a:rPr lang="en-GB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GB" altLang="da-DK" sz="1400"/>
          </a:p>
        </p:txBody>
      </p:sp>
      <p:sp>
        <p:nvSpPr>
          <p:cNvPr id="18436" name="Rectangle 141">
            <a:extLst>
              <a:ext uri="{FF2B5EF4-FFF2-40B4-BE49-F238E27FC236}">
                <a16:creationId xmlns:a16="http://schemas.microsoft.com/office/drawing/2014/main" id="{08BD11E6-F1F0-5F42-839A-EA6F1918C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is-IS" altLang="da-DK" dirty="0">
                <a:ea typeface="ＭＳ Ｐゴシック" panose="020B0600070205080204" pitchFamily="34" charset="-128"/>
              </a:rPr>
              <a:t>h=S.sid MOD 4</a:t>
            </a: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8221017B-8633-CA4A-9C92-4E77FFC04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 dirty="0">
                <a:ea typeface="ＭＳ Ｐゴシック" panose="020B0600070205080204" pitchFamily="34" charset="-128"/>
              </a:rPr>
              <a:t>Fill Hash Table</a:t>
            </a:r>
          </a:p>
        </p:txBody>
      </p:sp>
      <p:graphicFrame>
        <p:nvGraphicFramePr>
          <p:cNvPr id="164095" name="Group 255">
            <a:extLst>
              <a:ext uri="{FF2B5EF4-FFF2-40B4-BE49-F238E27FC236}">
                <a16:creationId xmlns:a16="http://schemas.microsoft.com/office/drawing/2014/main" id="{D5D9289B-3348-3243-95D5-75EA7A4E8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13154"/>
              </p:ext>
            </p:extLst>
          </p:nvPr>
        </p:nvGraphicFramePr>
        <p:xfrm>
          <a:off x="5940152" y="543512"/>
          <a:ext cx="3024339" cy="5765808"/>
        </p:xfrm>
        <a:graphic>
          <a:graphicData uri="http://schemas.openxmlformats.org/drawingml/2006/table">
            <a:tbl>
              <a:tblPr/>
              <a:tblGrid>
                <a:gridCol w="67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176972211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2701806795"/>
                    </a:ext>
                  </a:extLst>
                </a:gridCol>
              </a:tblGrid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1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2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3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0" name="Group 130">
            <a:extLst>
              <a:ext uri="{FF2B5EF4-FFF2-40B4-BE49-F238E27FC236}">
                <a16:creationId xmlns:a16="http://schemas.microsoft.com/office/drawing/2014/main" id="{514E1DED-424E-ED46-94D0-090028E1DD3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 Box 126">
            <a:extLst>
              <a:ext uri="{FF2B5EF4-FFF2-40B4-BE49-F238E27FC236}">
                <a16:creationId xmlns:a16="http://schemas.microsoft.com/office/drawing/2014/main" id="{C46CABBE-5E5A-0F40-A8F2-2C7E3763A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Sailors</a:t>
            </a:r>
            <a:endParaRPr lang="en-GB" altLang="da-DK" sz="2400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024881DA-46E2-5A4A-A68B-DE48095BA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3331840"/>
            <a:ext cx="4343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s-IS" altLang="da-DK" sz="1400">
              <a:latin typeface="Arial" panose="020B0604020202020204" pitchFamily="34" charset="0"/>
            </a:endParaRPr>
          </a:p>
        </p:txBody>
      </p:sp>
      <p:sp>
        <p:nvSpPr>
          <p:cNvPr id="13" name="Line 89">
            <a:extLst>
              <a:ext uri="{FF2B5EF4-FFF2-40B4-BE49-F238E27FC236}">
                <a16:creationId xmlns:a16="http://schemas.microsoft.com/office/drawing/2014/main" id="{6D81103A-5198-254D-8147-151C50B4BA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2912" y="1403350"/>
            <a:ext cx="1417240" cy="2169666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BB3C96-FF68-E9E2-21B5-1430196A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90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3">
            <a:extLst>
              <a:ext uri="{FF2B5EF4-FFF2-40B4-BE49-F238E27FC236}">
                <a16:creationId xmlns:a16="http://schemas.microsoft.com/office/drawing/2014/main" id="{2D92F7E9-2B6B-EF48-B27A-A4F2BC0EBB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2E9BBB-94A3-7240-8895-3E8C35C3761B}" type="datetime1">
              <a:rPr lang="is-IS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5.11.2022</a:t>
            </a:fld>
            <a:endParaRPr lang="is-IS" altLang="da-DK" sz="1400"/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4B85F9CF-E18C-E546-A43A-DB495373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6895EF-7189-AA46-BEDD-754CCCE4FFA7}" type="slidenum">
              <a:rPr lang="en-GB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GB" altLang="da-DK" sz="1400"/>
          </a:p>
        </p:txBody>
      </p:sp>
      <p:sp>
        <p:nvSpPr>
          <p:cNvPr id="18436" name="Rectangle 141">
            <a:extLst>
              <a:ext uri="{FF2B5EF4-FFF2-40B4-BE49-F238E27FC236}">
                <a16:creationId xmlns:a16="http://schemas.microsoft.com/office/drawing/2014/main" id="{08BD11E6-F1F0-5F42-839A-EA6F1918C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is-IS" altLang="da-DK" dirty="0">
                <a:ea typeface="ＭＳ Ｐゴシック" panose="020B0600070205080204" pitchFamily="34" charset="-128"/>
              </a:rPr>
              <a:t>h=S.sid MOD 4</a:t>
            </a: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8221017B-8633-CA4A-9C92-4E77FFC04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 dirty="0">
                <a:ea typeface="ＭＳ Ｐゴシック" panose="020B0600070205080204" pitchFamily="34" charset="-128"/>
              </a:rPr>
              <a:t>Fill Hash Table</a:t>
            </a:r>
          </a:p>
        </p:txBody>
      </p:sp>
      <p:graphicFrame>
        <p:nvGraphicFramePr>
          <p:cNvPr id="164095" name="Group 255">
            <a:extLst>
              <a:ext uri="{FF2B5EF4-FFF2-40B4-BE49-F238E27FC236}">
                <a16:creationId xmlns:a16="http://schemas.microsoft.com/office/drawing/2014/main" id="{D5D9289B-3348-3243-95D5-75EA7A4E8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786249"/>
              </p:ext>
            </p:extLst>
          </p:nvPr>
        </p:nvGraphicFramePr>
        <p:xfrm>
          <a:off x="5940152" y="543512"/>
          <a:ext cx="3024339" cy="5765808"/>
        </p:xfrm>
        <a:graphic>
          <a:graphicData uri="http://schemas.openxmlformats.org/drawingml/2006/table">
            <a:tbl>
              <a:tblPr/>
              <a:tblGrid>
                <a:gridCol w="67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176972211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2701806795"/>
                    </a:ext>
                  </a:extLst>
                </a:gridCol>
              </a:tblGrid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1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2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3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0" name="Group 130">
            <a:extLst>
              <a:ext uri="{FF2B5EF4-FFF2-40B4-BE49-F238E27FC236}">
                <a16:creationId xmlns:a16="http://schemas.microsoft.com/office/drawing/2014/main" id="{514E1DED-424E-ED46-94D0-090028E1DD3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5000"/>
          <a:ext cx="2971800" cy="2163765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rating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 Box 126">
            <a:extLst>
              <a:ext uri="{FF2B5EF4-FFF2-40B4-BE49-F238E27FC236}">
                <a16:creationId xmlns:a16="http://schemas.microsoft.com/office/drawing/2014/main" id="{C46CABBE-5E5A-0F40-A8F2-2C7E3763A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0335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Sailors</a:t>
            </a:r>
            <a:endParaRPr lang="en-GB" altLang="da-DK" sz="2400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024881DA-46E2-5A4A-A68B-DE48095BA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3691880"/>
            <a:ext cx="4343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s-IS" altLang="da-DK" sz="1400">
              <a:latin typeface="Arial" panose="020B0604020202020204" pitchFamily="34" charset="0"/>
            </a:endParaRPr>
          </a:p>
        </p:txBody>
      </p:sp>
      <p:sp>
        <p:nvSpPr>
          <p:cNvPr id="13" name="Line 89">
            <a:extLst>
              <a:ext uri="{FF2B5EF4-FFF2-40B4-BE49-F238E27FC236}">
                <a16:creationId xmlns:a16="http://schemas.microsoft.com/office/drawing/2014/main" id="{6D81103A-5198-254D-8147-151C50B4B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912" y="3885793"/>
            <a:ext cx="1417240" cy="415686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F29E3F5-1F7E-C1C3-43B1-6A182B4B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57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122">
            <a:extLst>
              <a:ext uri="{FF2B5EF4-FFF2-40B4-BE49-F238E27FC236}">
                <a16:creationId xmlns:a16="http://schemas.microsoft.com/office/drawing/2014/main" id="{3C5CB913-48E9-D249-B7A1-24642E0F2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22875"/>
              </p:ext>
            </p:extLst>
          </p:nvPr>
        </p:nvGraphicFramePr>
        <p:xfrm>
          <a:off x="317376" y="1600200"/>
          <a:ext cx="4038600" cy="2524128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  <a:endParaRPr kumimoji="0" lang="en-GB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day</a:t>
                      </a:r>
                      <a:endParaRPr kumimoji="0" lang="en-GB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4.12.96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11.10.96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12.11.96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433" name="Date Placeholder 3">
            <a:extLst>
              <a:ext uri="{FF2B5EF4-FFF2-40B4-BE49-F238E27FC236}">
                <a16:creationId xmlns:a16="http://schemas.microsoft.com/office/drawing/2014/main" id="{2D92F7E9-2B6B-EF48-B27A-A4F2BC0EBB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2E9BBB-94A3-7240-8895-3E8C35C3761B}" type="datetime1">
              <a:rPr lang="is-IS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5.11.2022</a:t>
            </a:fld>
            <a:endParaRPr lang="is-IS" altLang="da-DK" sz="1400"/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4B85F9CF-E18C-E546-A43A-DB495373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6895EF-7189-AA46-BEDD-754CCCE4FFA7}" type="slidenum">
              <a:rPr lang="en-GB" altLang="da-DK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GB" altLang="da-DK" sz="1400"/>
          </a:p>
        </p:txBody>
      </p:sp>
      <p:sp>
        <p:nvSpPr>
          <p:cNvPr id="18436" name="Rectangle 141">
            <a:extLst>
              <a:ext uri="{FF2B5EF4-FFF2-40B4-BE49-F238E27FC236}">
                <a16:creationId xmlns:a16="http://schemas.microsoft.com/office/drawing/2014/main" id="{08BD11E6-F1F0-5F42-839A-EA6F1918C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endParaRPr lang="is-IS" altLang="da-DK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is-IS" altLang="da-DK" dirty="0">
                <a:ea typeface="ＭＳ Ｐゴシック" panose="020B0600070205080204" pitchFamily="34" charset="-128"/>
              </a:rPr>
              <a:t>h=R.sid MOD 4</a:t>
            </a: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8221017B-8633-CA4A-9C92-4E77FFC04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 dirty="0">
                <a:ea typeface="ＭＳ Ｐゴシック" panose="020B0600070205080204" pitchFamily="34" charset="-128"/>
              </a:rPr>
              <a:t>Join</a:t>
            </a:r>
          </a:p>
        </p:txBody>
      </p:sp>
      <p:graphicFrame>
        <p:nvGraphicFramePr>
          <p:cNvPr id="164095" name="Group 255">
            <a:extLst>
              <a:ext uri="{FF2B5EF4-FFF2-40B4-BE49-F238E27FC236}">
                <a16:creationId xmlns:a16="http://schemas.microsoft.com/office/drawing/2014/main" id="{D5D9289B-3348-3243-95D5-75EA7A4E8CEC}"/>
              </a:ext>
            </a:extLst>
          </p:cNvPr>
          <p:cNvGraphicFramePr>
            <a:graphicFrameLocks noGrp="1"/>
          </p:cNvGraphicFramePr>
          <p:nvPr/>
        </p:nvGraphicFramePr>
        <p:xfrm>
          <a:off x="5940152" y="543512"/>
          <a:ext cx="3024339" cy="5765808"/>
        </p:xfrm>
        <a:graphic>
          <a:graphicData uri="http://schemas.openxmlformats.org/drawingml/2006/table">
            <a:tbl>
              <a:tblPr/>
              <a:tblGrid>
                <a:gridCol w="67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176972211"/>
                    </a:ext>
                  </a:extLst>
                </a:gridCol>
                <a:gridCol w="784028">
                  <a:extLst>
                    <a:ext uri="{9D8B030D-6E8A-4147-A177-3AD203B41FA5}">
                      <a16:colId xmlns:a16="http://schemas.microsoft.com/office/drawing/2014/main" val="2701806795"/>
                    </a:ext>
                  </a:extLst>
                </a:gridCol>
              </a:tblGrid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yuppy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guppy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1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2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dustin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3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Bucket 3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lubber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s-I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is-I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2" name="Oval 4">
            <a:extLst>
              <a:ext uri="{FF2B5EF4-FFF2-40B4-BE49-F238E27FC236}">
                <a16:creationId xmlns:a16="http://schemas.microsoft.com/office/drawing/2014/main" id="{024881DA-46E2-5A4A-A68B-DE48095BA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891680"/>
            <a:ext cx="4343400" cy="457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s-IS" altLang="da-DK" sz="1400">
              <a:latin typeface="Arial" panose="020B0604020202020204" pitchFamily="34" charset="0"/>
            </a:endParaRPr>
          </a:p>
        </p:txBody>
      </p:sp>
      <p:sp>
        <p:nvSpPr>
          <p:cNvPr id="13" name="Line 89">
            <a:extLst>
              <a:ext uri="{FF2B5EF4-FFF2-40B4-BE49-F238E27FC236}">
                <a16:creationId xmlns:a16="http://schemas.microsoft.com/office/drawing/2014/main" id="{6D81103A-5198-254D-8147-151C50B4BA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3840" y="1112839"/>
            <a:ext cx="1432025" cy="102001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5" name="Text Box 127">
            <a:extLst>
              <a:ext uri="{FF2B5EF4-FFF2-40B4-BE49-F238E27FC236}">
                <a16:creationId xmlns:a16="http://schemas.microsoft.com/office/drawing/2014/main" id="{DEE00E53-1385-B943-8394-7DF049810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51" y="1112838"/>
            <a:ext cx="409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da-DK" sz="2400"/>
              <a:t>Reserves</a:t>
            </a:r>
            <a:endParaRPr lang="en-GB" altLang="da-DK" sz="2400"/>
          </a:p>
        </p:txBody>
      </p:sp>
      <p:sp>
        <p:nvSpPr>
          <p:cNvPr id="16" name="Line 148">
            <a:extLst>
              <a:ext uri="{FF2B5EF4-FFF2-40B4-BE49-F238E27FC236}">
                <a16:creationId xmlns:a16="http://schemas.microsoft.com/office/drawing/2014/main" id="{4A9FCFF4-99B1-894D-B9CC-21ABB68B5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4491" y="1112838"/>
            <a:ext cx="179509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EE7F88A-89A6-DF84-C902-EB76719E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GB" dirty="0"/>
              <a:t>Björn </a:t>
            </a:r>
            <a:r>
              <a:rPr lang="en-GB" dirty="0" err="1"/>
              <a:t>Þór</a:t>
            </a:r>
            <a:r>
              <a:rPr lang="en-GB" dirty="0"/>
              <a:t> </a:t>
            </a:r>
            <a:r>
              <a:rPr lang="en-GB" dirty="0" err="1"/>
              <a:t>Jónsson</a:t>
            </a:r>
            <a:r>
              <a:rPr lang="en-GB" dirty="0"/>
              <a:t>/Eleni </a:t>
            </a:r>
            <a:r>
              <a:rPr lang="en-GB" dirty="0" err="1"/>
              <a:t>Tzirita</a:t>
            </a:r>
            <a:r>
              <a:rPr lang="en-GB" dirty="0"/>
              <a:t> </a:t>
            </a:r>
            <a:r>
              <a:rPr lang="en-GB" dirty="0" err="1"/>
              <a:t>Zacharatou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335073"/>
      </p:ext>
    </p:extLst>
  </p:cSld>
  <p:clrMapOvr>
    <a:masterClrMapping/>
  </p:clrMapOvr>
</p:sld>
</file>

<file path=ppt/theme/theme1.xml><?xml version="1.0" encoding="utf-8"?>
<a:theme xmlns:a="http://schemas.openxmlformats.org/drawingml/2006/main" name="Gag3">
  <a:themeElements>
    <a:clrScheme name="">
      <a:dk1>
        <a:srgbClr val="130B7F"/>
      </a:dk1>
      <a:lt1>
        <a:srgbClr val="FFFFFF"/>
      </a:lt1>
      <a:dk2>
        <a:srgbClr val="000000"/>
      </a:dk2>
      <a:lt2>
        <a:srgbClr val="000000"/>
      </a:lt2>
      <a:accent1>
        <a:srgbClr val="FEE168"/>
      </a:accent1>
      <a:accent2>
        <a:srgbClr val="9D88EA"/>
      </a:accent2>
      <a:accent3>
        <a:srgbClr val="FFFFFF"/>
      </a:accent3>
      <a:accent4>
        <a:srgbClr val="0E086C"/>
      </a:accent4>
      <a:accent5>
        <a:srgbClr val="FEEEB9"/>
      </a:accent5>
      <a:accent6>
        <a:srgbClr val="8E7BD4"/>
      </a:accent6>
      <a:hlink>
        <a:srgbClr val="114E8B"/>
      </a:hlink>
      <a:folHlink>
        <a:srgbClr val="FF0000"/>
      </a:folHlink>
    </a:clrScheme>
    <a:fontScheme name="Gag3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ag3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Settings\bjorn\Application Data\Microsoft\Templates\Gag3.pot</Template>
  <TotalTime>1309</TotalTime>
  <Words>928</Words>
  <Application>Microsoft Macintosh PowerPoint</Application>
  <PresentationFormat>On-screen Show (4:3)</PresentationFormat>
  <Paragraphs>750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Tahoma</vt:lpstr>
      <vt:lpstr>Times New Roman</vt:lpstr>
      <vt:lpstr>Wingdings</vt:lpstr>
      <vt:lpstr>Gag3</vt:lpstr>
      <vt:lpstr>Week 9 – Example 4: Hash Join</vt:lpstr>
      <vt:lpstr>Tables and Query</vt:lpstr>
      <vt:lpstr>Create Hash Table</vt:lpstr>
      <vt:lpstr>Fill Hash Table</vt:lpstr>
      <vt:lpstr>Fill Hash Table</vt:lpstr>
      <vt:lpstr>Fill Hash Table</vt:lpstr>
      <vt:lpstr>Fill Hash Table</vt:lpstr>
      <vt:lpstr>Fill Hash Table</vt:lpstr>
      <vt:lpstr>Join</vt:lpstr>
      <vt:lpstr>Join</vt:lpstr>
      <vt:lpstr>Join</vt:lpstr>
      <vt:lpstr>Join</vt:lpstr>
      <vt:lpstr>Join</vt:lpstr>
      <vt:lpstr>Join</vt:lpstr>
    </vt:vector>
  </TitlesOfParts>
  <Company>Viðskiptaháskólinn í Reykjavík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Inngangur</dc:title>
  <dc:creator>Nemi</dc:creator>
  <cp:lastModifiedBy>Eleni Tzirita Zacharatou</cp:lastModifiedBy>
  <cp:revision>64</cp:revision>
  <dcterms:created xsi:type="dcterms:W3CDTF">2000-08-23T18:04:34Z</dcterms:created>
  <dcterms:modified xsi:type="dcterms:W3CDTF">2022-11-05T16:05:45Z</dcterms:modified>
</cp:coreProperties>
</file>