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3"/>
  </p:notesMasterIdLst>
  <p:sldIdLst>
    <p:sldId id="256" r:id="rId2"/>
    <p:sldId id="277" r:id="rId3"/>
    <p:sldId id="278" r:id="rId4"/>
    <p:sldId id="279" r:id="rId5"/>
    <p:sldId id="290" r:id="rId6"/>
    <p:sldId id="291" r:id="rId7"/>
    <p:sldId id="292" r:id="rId8"/>
    <p:sldId id="280" r:id="rId9"/>
    <p:sldId id="294" r:id="rId10"/>
    <p:sldId id="293" r:id="rId11"/>
    <p:sldId id="281" r:id="rId12"/>
    <p:sldId id="282" r:id="rId13"/>
    <p:sldId id="285" r:id="rId14"/>
    <p:sldId id="286" r:id="rId15"/>
    <p:sldId id="289" r:id="rId16"/>
    <p:sldId id="295" r:id="rId17"/>
    <p:sldId id="296" r:id="rId18"/>
    <p:sldId id="259" r:id="rId19"/>
    <p:sldId id="260" r:id="rId20"/>
    <p:sldId id="261" r:id="rId21"/>
    <p:sldId id="262" r:id="rId22"/>
    <p:sldId id="271" r:id="rId23"/>
    <p:sldId id="267" r:id="rId24"/>
    <p:sldId id="269" r:id="rId25"/>
    <p:sldId id="270" r:id="rId26"/>
    <p:sldId id="264" r:id="rId27"/>
    <p:sldId id="263" r:id="rId28"/>
    <p:sldId id="265" r:id="rId29"/>
    <p:sldId id="272" r:id="rId30"/>
    <p:sldId id="273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64" autoAdjust="0"/>
  </p:normalViewPr>
  <p:slideViewPr>
    <p:cSldViewPr snapToGrid="0">
      <p:cViewPr varScale="1">
        <p:scale>
          <a:sx n="100" d="100"/>
          <a:sy n="100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E954BB-1C8B-4291-A673-4D7E4D3DFFF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3BB6A8-A36B-48C0-809B-62D4D10F7CD7}">
      <dgm:prSet phldrT="[Text]"/>
      <dgm:spPr/>
      <dgm:t>
        <a:bodyPr/>
        <a:lstStyle/>
        <a:p>
          <a:r>
            <a:rPr lang="en-US" dirty="0"/>
            <a:t>GPT</a:t>
          </a:r>
        </a:p>
      </dgm:t>
    </dgm:pt>
    <dgm:pt modelId="{ADEAB26A-F539-46B7-91B3-568BD87FFCD4}" type="parTrans" cxnId="{827F7490-C2F5-4684-81DE-79F23346A008}">
      <dgm:prSet/>
      <dgm:spPr/>
      <dgm:t>
        <a:bodyPr/>
        <a:lstStyle/>
        <a:p>
          <a:endParaRPr lang="en-US"/>
        </a:p>
      </dgm:t>
    </dgm:pt>
    <dgm:pt modelId="{E97282A2-341A-46A6-A196-B576A1A8D70B}" type="sibTrans" cxnId="{827F7490-C2F5-4684-81DE-79F23346A008}">
      <dgm:prSet/>
      <dgm:spPr/>
      <dgm:t>
        <a:bodyPr/>
        <a:lstStyle/>
        <a:p>
          <a:endParaRPr lang="en-US"/>
        </a:p>
      </dgm:t>
    </dgm:pt>
    <dgm:pt modelId="{1615DBFF-67FB-493E-ABAB-4F3EDA91B358}">
      <dgm:prSet phldrT="[Text]"/>
      <dgm:spPr/>
      <dgm:t>
        <a:bodyPr/>
        <a:lstStyle/>
        <a:p>
          <a:r>
            <a:rPr lang="en-US" dirty="0"/>
            <a:t>Python</a:t>
          </a:r>
        </a:p>
      </dgm:t>
    </dgm:pt>
    <dgm:pt modelId="{9577B1F6-5947-49E5-8200-99A1EB88678B}" type="parTrans" cxnId="{367C7DDE-0229-4E25-93B4-81237793F5FD}">
      <dgm:prSet/>
      <dgm:spPr/>
      <dgm:t>
        <a:bodyPr/>
        <a:lstStyle/>
        <a:p>
          <a:endParaRPr lang="en-US"/>
        </a:p>
      </dgm:t>
    </dgm:pt>
    <dgm:pt modelId="{7FD5FF5B-E6EB-46A8-9C59-7C6DDC96A9E5}" type="sibTrans" cxnId="{367C7DDE-0229-4E25-93B4-81237793F5FD}">
      <dgm:prSet/>
      <dgm:spPr/>
      <dgm:t>
        <a:bodyPr/>
        <a:lstStyle/>
        <a:p>
          <a:endParaRPr lang="en-US"/>
        </a:p>
      </dgm:t>
    </dgm:pt>
    <dgm:pt modelId="{517BD1C0-9EC7-44FF-AF60-326FFA072BC6}">
      <dgm:prSet phldrT="[Text]"/>
      <dgm:spPr/>
      <dgm:t>
        <a:bodyPr/>
        <a:lstStyle/>
        <a:p>
          <a:r>
            <a:rPr lang="en-US" dirty="0"/>
            <a:t>GIS</a:t>
          </a:r>
        </a:p>
      </dgm:t>
    </dgm:pt>
    <dgm:pt modelId="{DDDEF7DB-2E7D-4B05-8951-F244D94C76F8}" type="parTrans" cxnId="{B1F7E32D-3618-4FCF-9879-A9C7FFA33462}">
      <dgm:prSet/>
      <dgm:spPr/>
      <dgm:t>
        <a:bodyPr/>
        <a:lstStyle/>
        <a:p>
          <a:endParaRPr lang="en-US"/>
        </a:p>
      </dgm:t>
    </dgm:pt>
    <dgm:pt modelId="{3DFD6A43-0FD8-4E93-B0E6-6EF5BB346C25}" type="sibTrans" cxnId="{B1F7E32D-3618-4FCF-9879-A9C7FFA33462}">
      <dgm:prSet/>
      <dgm:spPr/>
      <dgm:t>
        <a:bodyPr/>
        <a:lstStyle/>
        <a:p>
          <a:endParaRPr lang="en-US"/>
        </a:p>
      </dgm:t>
    </dgm:pt>
    <dgm:pt modelId="{BFEFFD94-C132-4FD6-A7A8-4797A0110933}" type="pres">
      <dgm:prSet presAssocID="{C9E954BB-1C8B-4291-A673-4D7E4D3DFFF0}" presName="rootnode" presStyleCnt="0">
        <dgm:presLayoutVars>
          <dgm:chMax/>
          <dgm:chPref/>
          <dgm:dir/>
          <dgm:animLvl val="lvl"/>
        </dgm:presLayoutVars>
      </dgm:prSet>
      <dgm:spPr/>
    </dgm:pt>
    <dgm:pt modelId="{A5B2E3B6-DAC1-4637-B145-DD0A97339B8A}" type="pres">
      <dgm:prSet presAssocID="{213BB6A8-A36B-48C0-809B-62D4D10F7CD7}" presName="composite" presStyleCnt="0"/>
      <dgm:spPr/>
    </dgm:pt>
    <dgm:pt modelId="{67B8CEF7-8883-4550-993E-8FC9C652D7DF}" type="pres">
      <dgm:prSet presAssocID="{213BB6A8-A36B-48C0-809B-62D4D10F7CD7}" presName="bentUpArrow1" presStyleLbl="alignImgPlace1" presStyleIdx="0" presStyleCnt="2"/>
      <dgm:spPr/>
    </dgm:pt>
    <dgm:pt modelId="{BB753883-D4BC-4533-AB62-6B0A90BA1B93}" type="pres">
      <dgm:prSet presAssocID="{213BB6A8-A36B-48C0-809B-62D4D10F7CD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B8BE183-1E2E-4159-AD05-15807836E1D2}" type="pres">
      <dgm:prSet presAssocID="{213BB6A8-A36B-48C0-809B-62D4D10F7CD7}" presName="ChildText" presStyleLbl="revTx" presStyleIdx="0" presStyleCnt="2" custScaleX="218119" custLinFactNeighborX="61812" custLinFactNeighborY="1301">
        <dgm:presLayoutVars>
          <dgm:chMax val="0"/>
          <dgm:chPref val="0"/>
          <dgm:bulletEnabled val="1"/>
        </dgm:presLayoutVars>
      </dgm:prSet>
      <dgm:spPr/>
    </dgm:pt>
    <dgm:pt modelId="{EC217E39-D53A-4216-A87F-5600001791B1}" type="pres">
      <dgm:prSet presAssocID="{E97282A2-341A-46A6-A196-B576A1A8D70B}" presName="sibTrans" presStyleCnt="0"/>
      <dgm:spPr/>
    </dgm:pt>
    <dgm:pt modelId="{B29391FB-DDA5-4B6D-BD31-5780DEC4DDB1}" type="pres">
      <dgm:prSet presAssocID="{1615DBFF-67FB-493E-ABAB-4F3EDA91B358}" presName="composite" presStyleCnt="0"/>
      <dgm:spPr/>
    </dgm:pt>
    <dgm:pt modelId="{5B3B1F65-E65D-40D7-811D-9CDDCE7453C7}" type="pres">
      <dgm:prSet presAssocID="{1615DBFF-67FB-493E-ABAB-4F3EDA91B358}" presName="bentUpArrow1" presStyleLbl="alignImgPlace1" presStyleIdx="1" presStyleCnt="2" custLinFactNeighborX="-13650"/>
      <dgm:spPr/>
    </dgm:pt>
    <dgm:pt modelId="{26621D1C-10BE-420C-BBC8-70BA8C777745}" type="pres">
      <dgm:prSet presAssocID="{1615DBFF-67FB-493E-ABAB-4F3EDA91B358}" presName="ParentText" presStyleLbl="node1" presStyleIdx="1" presStyleCnt="3" custLinFactNeighborX="-9226">
        <dgm:presLayoutVars>
          <dgm:chMax val="1"/>
          <dgm:chPref val="1"/>
          <dgm:bulletEnabled val="1"/>
        </dgm:presLayoutVars>
      </dgm:prSet>
      <dgm:spPr/>
    </dgm:pt>
    <dgm:pt modelId="{E7D8D1CF-5D44-4442-B840-017F47110586}" type="pres">
      <dgm:prSet presAssocID="{1615DBFF-67FB-493E-ABAB-4F3EDA91B358}" presName="ChildText" presStyleLbl="revTx" presStyleIdx="1" presStyleCnt="2" custScaleX="232450" custLinFactNeighborX="71080" custLinFactNeighborY="39">
        <dgm:presLayoutVars>
          <dgm:chMax val="0"/>
          <dgm:chPref val="0"/>
          <dgm:bulletEnabled val="1"/>
        </dgm:presLayoutVars>
      </dgm:prSet>
      <dgm:spPr/>
    </dgm:pt>
    <dgm:pt modelId="{6765A054-F517-411E-A501-10E8476A9730}" type="pres">
      <dgm:prSet presAssocID="{7FD5FF5B-E6EB-46A8-9C59-7C6DDC96A9E5}" presName="sibTrans" presStyleCnt="0"/>
      <dgm:spPr/>
    </dgm:pt>
    <dgm:pt modelId="{C7D0D0B8-613B-4269-A660-88D35DFA1973}" type="pres">
      <dgm:prSet presAssocID="{517BD1C0-9EC7-44FF-AF60-326FFA072BC6}" presName="composite" presStyleCnt="0"/>
      <dgm:spPr/>
    </dgm:pt>
    <dgm:pt modelId="{D667AB99-0A78-4E04-863D-403AE9F4F706}" type="pres">
      <dgm:prSet presAssocID="{517BD1C0-9EC7-44FF-AF60-326FFA072BC6}" presName="ParentText" presStyleLbl="node1" presStyleIdx="2" presStyleCnt="3" custLinFactNeighborX="-16607">
        <dgm:presLayoutVars>
          <dgm:chMax val="1"/>
          <dgm:chPref val="1"/>
          <dgm:bulletEnabled val="1"/>
        </dgm:presLayoutVars>
      </dgm:prSet>
      <dgm:spPr/>
    </dgm:pt>
  </dgm:ptLst>
  <dgm:cxnLst>
    <dgm:cxn modelId="{B1F7E32D-3618-4FCF-9879-A9C7FFA33462}" srcId="{C9E954BB-1C8B-4291-A673-4D7E4D3DFFF0}" destId="{517BD1C0-9EC7-44FF-AF60-326FFA072BC6}" srcOrd="2" destOrd="0" parTransId="{DDDEF7DB-2E7D-4B05-8951-F244D94C76F8}" sibTransId="{3DFD6A43-0FD8-4E93-B0E6-6EF5BB346C25}"/>
    <dgm:cxn modelId="{726A3E30-FB1F-460D-ACBB-C715BB0E9D99}" type="presOf" srcId="{1615DBFF-67FB-493E-ABAB-4F3EDA91B358}" destId="{26621D1C-10BE-420C-BBC8-70BA8C777745}" srcOrd="0" destOrd="0" presId="urn:microsoft.com/office/officeart/2005/8/layout/StepDownProcess"/>
    <dgm:cxn modelId="{2A2BC45C-D60C-4C8C-8B15-6B67804F36B8}" type="presOf" srcId="{517BD1C0-9EC7-44FF-AF60-326FFA072BC6}" destId="{D667AB99-0A78-4E04-863D-403AE9F4F706}" srcOrd="0" destOrd="0" presId="urn:microsoft.com/office/officeart/2005/8/layout/StepDownProcess"/>
    <dgm:cxn modelId="{49290A68-9AEA-47DC-9C49-62CD42F9A3E3}" type="presOf" srcId="{C9E954BB-1C8B-4291-A673-4D7E4D3DFFF0}" destId="{BFEFFD94-C132-4FD6-A7A8-4797A0110933}" srcOrd="0" destOrd="0" presId="urn:microsoft.com/office/officeart/2005/8/layout/StepDownProcess"/>
    <dgm:cxn modelId="{827F7490-C2F5-4684-81DE-79F23346A008}" srcId="{C9E954BB-1C8B-4291-A673-4D7E4D3DFFF0}" destId="{213BB6A8-A36B-48C0-809B-62D4D10F7CD7}" srcOrd="0" destOrd="0" parTransId="{ADEAB26A-F539-46B7-91B3-568BD87FFCD4}" sibTransId="{E97282A2-341A-46A6-A196-B576A1A8D70B}"/>
    <dgm:cxn modelId="{54805BBC-57B2-411F-AA8B-D22B5F283D92}" type="presOf" srcId="{213BB6A8-A36B-48C0-809B-62D4D10F7CD7}" destId="{BB753883-D4BC-4533-AB62-6B0A90BA1B93}" srcOrd="0" destOrd="0" presId="urn:microsoft.com/office/officeart/2005/8/layout/StepDownProcess"/>
    <dgm:cxn modelId="{367C7DDE-0229-4E25-93B4-81237793F5FD}" srcId="{C9E954BB-1C8B-4291-A673-4D7E4D3DFFF0}" destId="{1615DBFF-67FB-493E-ABAB-4F3EDA91B358}" srcOrd="1" destOrd="0" parTransId="{9577B1F6-5947-49E5-8200-99A1EB88678B}" sibTransId="{7FD5FF5B-E6EB-46A8-9C59-7C6DDC96A9E5}"/>
    <dgm:cxn modelId="{618C98AF-9803-4AE2-B5A4-711D47AA69D9}" type="presParOf" srcId="{BFEFFD94-C132-4FD6-A7A8-4797A0110933}" destId="{A5B2E3B6-DAC1-4637-B145-DD0A97339B8A}" srcOrd="0" destOrd="0" presId="urn:microsoft.com/office/officeart/2005/8/layout/StepDownProcess"/>
    <dgm:cxn modelId="{E01D0BFE-A76D-45D9-ADDD-91D320626743}" type="presParOf" srcId="{A5B2E3B6-DAC1-4637-B145-DD0A97339B8A}" destId="{67B8CEF7-8883-4550-993E-8FC9C652D7DF}" srcOrd="0" destOrd="0" presId="urn:microsoft.com/office/officeart/2005/8/layout/StepDownProcess"/>
    <dgm:cxn modelId="{1A6525FC-D581-4B9F-98CF-0592F30F9EEA}" type="presParOf" srcId="{A5B2E3B6-DAC1-4637-B145-DD0A97339B8A}" destId="{BB753883-D4BC-4533-AB62-6B0A90BA1B93}" srcOrd="1" destOrd="0" presId="urn:microsoft.com/office/officeart/2005/8/layout/StepDownProcess"/>
    <dgm:cxn modelId="{CBDF6562-23BA-4E1F-86E6-058CF58D5766}" type="presParOf" srcId="{A5B2E3B6-DAC1-4637-B145-DD0A97339B8A}" destId="{BB8BE183-1E2E-4159-AD05-15807836E1D2}" srcOrd="2" destOrd="0" presId="urn:microsoft.com/office/officeart/2005/8/layout/StepDownProcess"/>
    <dgm:cxn modelId="{B79B2B57-9836-4A10-8DA1-027BF4FD57DE}" type="presParOf" srcId="{BFEFFD94-C132-4FD6-A7A8-4797A0110933}" destId="{EC217E39-D53A-4216-A87F-5600001791B1}" srcOrd="1" destOrd="0" presId="urn:microsoft.com/office/officeart/2005/8/layout/StepDownProcess"/>
    <dgm:cxn modelId="{3548DE9F-E103-4C70-AE54-6433D81E4C48}" type="presParOf" srcId="{BFEFFD94-C132-4FD6-A7A8-4797A0110933}" destId="{B29391FB-DDA5-4B6D-BD31-5780DEC4DDB1}" srcOrd="2" destOrd="0" presId="urn:microsoft.com/office/officeart/2005/8/layout/StepDownProcess"/>
    <dgm:cxn modelId="{200F407C-FD93-49AF-AD09-BA43456EE6DA}" type="presParOf" srcId="{B29391FB-DDA5-4B6D-BD31-5780DEC4DDB1}" destId="{5B3B1F65-E65D-40D7-811D-9CDDCE7453C7}" srcOrd="0" destOrd="0" presId="urn:microsoft.com/office/officeart/2005/8/layout/StepDownProcess"/>
    <dgm:cxn modelId="{CB9EAFAA-6DE9-4117-8407-AECBE83793D9}" type="presParOf" srcId="{B29391FB-DDA5-4B6D-BD31-5780DEC4DDB1}" destId="{26621D1C-10BE-420C-BBC8-70BA8C777745}" srcOrd="1" destOrd="0" presId="urn:microsoft.com/office/officeart/2005/8/layout/StepDownProcess"/>
    <dgm:cxn modelId="{A38F1CBE-9E92-4D61-A7B8-B1D55B3981CA}" type="presParOf" srcId="{B29391FB-DDA5-4B6D-BD31-5780DEC4DDB1}" destId="{E7D8D1CF-5D44-4442-B840-017F47110586}" srcOrd="2" destOrd="0" presId="urn:microsoft.com/office/officeart/2005/8/layout/StepDownProcess"/>
    <dgm:cxn modelId="{D54487F7-FBC8-43F1-82AE-F4883B46F38B}" type="presParOf" srcId="{BFEFFD94-C132-4FD6-A7A8-4797A0110933}" destId="{6765A054-F517-411E-A501-10E8476A9730}" srcOrd="3" destOrd="0" presId="urn:microsoft.com/office/officeart/2005/8/layout/StepDownProcess"/>
    <dgm:cxn modelId="{FCAAAC37-2E17-4CB8-B5AA-4BBC8ED96B61}" type="presParOf" srcId="{BFEFFD94-C132-4FD6-A7A8-4797A0110933}" destId="{C7D0D0B8-613B-4269-A660-88D35DFA1973}" srcOrd="4" destOrd="0" presId="urn:microsoft.com/office/officeart/2005/8/layout/StepDownProcess"/>
    <dgm:cxn modelId="{C4E8468F-C17C-4E72-ABF3-D95EE848BECE}" type="presParOf" srcId="{C7D0D0B8-613B-4269-A660-88D35DFA1973}" destId="{D667AB99-0A78-4E04-863D-403AE9F4F70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BCC7CD-B98E-451A-8EF0-AD3C9A70948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391336-DDA5-44F1-880B-8FF91DACF0E6}">
      <dgm:prSet/>
      <dgm:spPr/>
      <dgm:t>
        <a:bodyPr/>
        <a:lstStyle/>
        <a:p>
          <a:r>
            <a:rPr lang="en-US"/>
            <a:t>QGIS with local installer</a:t>
          </a:r>
        </a:p>
      </dgm:t>
    </dgm:pt>
    <dgm:pt modelId="{28E1EE49-3B06-4C78-A44D-1EAAC8FDA7D4}" type="parTrans" cxnId="{E35CA7BD-4B9F-44EB-86D3-03956F082EC8}">
      <dgm:prSet/>
      <dgm:spPr/>
      <dgm:t>
        <a:bodyPr/>
        <a:lstStyle/>
        <a:p>
          <a:endParaRPr lang="en-US"/>
        </a:p>
      </dgm:t>
    </dgm:pt>
    <dgm:pt modelId="{FD666E23-5411-4F43-AD15-AF045D527EC3}" type="sibTrans" cxnId="{E35CA7BD-4B9F-44EB-86D3-03956F082EC8}">
      <dgm:prSet/>
      <dgm:spPr/>
      <dgm:t>
        <a:bodyPr/>
        <a:lstStyle/>
        <a:p>
          <a:endParaRPr lang="en-US"/>
        </a:p>
      </dgm:t>
    </dgm:pt>
    <dgm:pt modelId="{AFDEF297-F4EA-44F2-A7DB-76518A9E944A}">
      <dgm:prSet/>
      <dgm:spPr/>
      <dgm:t>
        <a:bodyPr/>
        <a:lstStyle/>
        <a:p>
          <a:r>
            <a:rPr lang="en-US"/>
            <a:t>Notepad++ installer</a:t>
          </a:r>
        </a:p>
      </dgm:t>
    </dgm:pt>
    <dgm:pt modelId="{57B6B97C-79CC-4D06-A6B5-D83211B52CD8}" type="parTrans" cxnId="{A7D8F292-78F2-4238-80E3-E8EAB35527D9}">
      <dgm:prSet/>
      <dgm:spPr/>
      <dgm:t>
        <a:bodyPr/>
        <a:lstStyle/>
        <a:p>
          <a:endParaRPr lang="en-US"/>
        </a:p>
      </dgm:t>
    </dgm:pt>
    <dgm:pt modelId="{C6863A35-E786-4EE1-8953-4A5CC56F556B}" type="sibTrans" cxnId="{A7D8F292-78F2-4238-80E3-E8EAB35527D9}">
      <dgm:prSet/>
      <dgm:spPr/>
      <dgm:t>
        <a:bodyPr/>
        <a:lstStyle/>
        <a:p>
          <a:endParaRPr lang="en-US"/>
        </a:p>
      </dgm:t>
    </dgm:pt>
    <dgm:pt modelId="{C20A79EB-5423-4B66-9220-9709A583BA10}">
      <dgm:prSet/>
      <dgm:spPr/>
      <dgm:t>
        <a:bodyPr/>
        <a:lstStyle/>
        <a:p>
          <a:r>
            <a:rPr lang="en-US" dirty="0"/>
            <a:t>DB Browser</a:t>
          </a:r>
        </a:p>
      </dgm:t>
    </dgm:pt>
    <dgm:pt modelId="{17E42EED-1099-4BE2-8859-F6A5A7C86D87}" type="parTrans" cxnId="{CE61DC82-86C2-435D-ACD2-47723BA815EA}">
      <dgm:prSet/>
      <dgm:spPr/>
      <dgm:t>
        <a:bodyPr/>
        <a:lstStyle/>
        <a:p>
          <a:endParaRPr lang="en-US"/>
        </a:p>
      </dgm:t>
    </dgm:pt>
    <dgm:pt modelId="{0697A222-9964-4629-9F73-484089A2A3A5}" type="sibTrans" cxnId="{CE61DC82-86C2-435D-ACD2-47723BA815EA}">
      <dgm:prSet/>
      <dgm:spPr/>
      <dgm:t>
        <a:bodyPr/>
        <a:lstStyle/>
        <a:p>
          <a:endParaRPr lang="en-US"/>
        </a:p>
      </dgm:t>
    </dgm:pt>
    <dgm:pt modelId="{24BFA6D9-48EF-4375-8401-6D12F0E7ABCA}">
      <dgm:prSet/>
      <dgm:spPr/>
      <dgm:t>
        <a:bodyPr/>
        <a:lstStyle/>
        <a:p>
          <a:r>
            <a:rPr lang="en-US"/>
            <a:t>HDFView</a:t>
          </a:r>
        </a:p>
      </dgm:t>
    </dgm:pt>
    <dgm:pt modelId="{8064C8D4-EE3C-4254-B47F-F24E6D98A732}" type="parTrans" cxnId="{C86A5C27-F676-4D13-BDDD-1551B3F02C26}">
      <dgm:prSet/>
      <dgm:spPr/>
      <dgm:t>
        <a:bodyPr/>
        <a:lstStyle/>
        <a:p>
          <a:endParaRPr lang="en-US"/>
        </a:p>
      </dgm:t>
    </dgm:pt>
    <dgm:pt modelId="{DBA9CB6C-B94D-441B-8B81-B8CB006F4A47}" type="sibTrans" cxnId="{C86A5C27-F676-4D13-BDDD-1551B3F02C26}">
      <dgm:prSet/>
      <dgm:spPr/>
      <dgm:t>
        <a:bodyPr/>
        <a:lstStyle/>
        <a:p>
          <a:endParaRPr lang="en-US"/>
        </a:p>
      </dgm:t>
    </dgm:pt>
    <dgm:pt modelId="{6FBB02E0-9EAD-4EA7-BC31-B767D9E4DE8F}" type="pres">
      <dgm:prSet presAssocID="{19BCC7CD-B98E-451A-8EF0-AD3C9A709489}" presName="linear" presStyleCnt="0">
        <dgm:presLayoutVars>
          <dgm:animLvl val="lvl"/>
          <dgm:resizeHandles val="exact"/>
        </dgm:presLayoutVars>
      </dgm:prSet>
      <dgm:spPr/>
    </dgm:pt>
    <dgm:pt modelId="{E9EF5A00-B547-4B8E-B099-8D5A7066BDC5}" type="pres">
      <dgm:prSet presAssocID="{AD391336-DDA5-44F1-880B-8FF91DACF0E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789A7A-37AC-4D7E-BD51-A5DC5A59F974}" type="pres">
      <dgm:prSet presAssocID="{FD666E23-5411-4F43-AD15-AF045D527EC3}" presName="spacer" presStyleCnt="0"/>
      <dgm:spPr/>
    </dgm:pt>
    <dgm:pt modelId="{96701521-0D89-4D36-9149-37FC95384493}" type="pres">
      <dgm:prSet presAssocID="{AFDEF297-F4EA-44F2-A7DB-76518A9E94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02FA62D-511F-4293-812D-557EECF16945}" type="pres">
      <dgm:prSet presAssocID="{C6863A35-E786-4EE1-8953-4A5CC56F556B}" presName="spacer" presStyleCnt="0"/>
      <dgm:spPr/>
    </dgm:pt>
    <dgm:pt modelId="{3B73A7F2-A224-436C-9280-6904383496C8}" type="pres">
      <dgm:prSet presAssocID="{C20A79EB-5423-4B66-9220-9709A583BA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0C78B7-26DE-4FC1-A285-382C7BE3C893}" type="pres">
      <dgm:prSet presAssocID="{0697A222-9964-4629-9F73-484089A2A3A5}" presName="spacer" presStyleCnt="0"/>
      <dgm:spPr/>
    </dgm:pt>
    <dgm:pt modelId="{C2B5656C-D4FB-4769-BB02-D839F24EABD4}" type="pres">
      <dgm:prSet presAssocID="{24BFA6D9-48EF-4375-8401-6D12F0E7ABC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EB8FF05-A218-413D-8E68-6BA8CECFD0D5}" type="presOf" srcId="{C20A79EB-5423-4B66-9220-9709A583BA10}" destId="{3B73A7F2-A224-436C-9280-6904383496C8}" srcOrd="0" destOrd="0" presId="urn:microsoft.com/office/officeart/2005/8/layout/vList2"/>
    <dgm:cxn modelId="{C86A5C27-F676-4D13-BDDD-1551B3F02C26}" srcId="{19BCC7CD-B98E-451A-8EF0-AD3C9A709489}" destId="{24BFA6D9-48EF-4375-8401-6D12F0E7ABCA}" srcOrd="3" destOrd="0" parTransId="{8064C8D4-EE3C-4254-B47F-F24E6D98A732}" sibTransId="{DBA9CB6C-B94D-441B-8B81-B8CB006F4A47}"/>
    <dgm:cxn modelId="{D1FFAE37-B647-4226-B794-5B29AA6AFD48}" type="presOf" srcId="{24BFA6D9-48EF-4375-8401-6D12F0E7ABCA}" destId="{C2B5656C-D4FB-4769-BB02-D839F24EABD4}" srcOrd="0" destOrd="0" presId="urn:microsoft.com/office/officeart/2005/8/layout/vList2"/>
    <dgm:cxn modelId="{55B2F656-942B-477C-B059-168C551F4267}" type="presOf" srcId="{AFDEF297-F4EA-44F2-A7DB-76518A9E944A}" destId="{96701521-0D89-4D36-9149-37FC95384493}" srcOrd="0" destOrd="0" presId="urn:microsoft.com/office/officeart/2005/8/layout/vList2"/>
    <dgm:cxn modelId="{3A3C107C-0EDD-4E41-BF7A-36BF44B2B8C9}" type="presOf" srcId="{AD391336-DDA5-44F1-880B-8FF91DACF0E6}" destId="{E9EF5A00-B547-4B8E-B099-8D5A7066BDC5}" srcOrd="0" destOrd="0" presId="urn:microsoft.com/office/officeart/2005/8/layout/vList2"/>
    <dgm:cxn modelId="{CE61DC82-86C2-435D-ACD2-47723BA815EA}" srcId="{19BCC7CD-B98E-451A-8EF0-AD3C9A709489}" destId="{C20A79EB-5423-4B66-9220-9709A583BA10}" srcOrd="2" destOrd="0" parTransId="{17E42EED-1099-4BE2-8859-F6A5A7C86D87}" sibTransId="{0697A222-9964-4629-9F73-484089A2A3A5}"/>
    <dgm:cxn modelId="{A7D8F292-78F2-4238-80E3-E8EAB35527D9}" srcId="{19BCC7CD-B98E-451A-8EF0-AD3C9A709489}" destId="{AFDEF297-F4EA-44F2-A7DB-76518A9E944A}" srcOrd="1" destOrd="0" parTransId="{57B6B97C-79CC-4D06-A6B5-D83211B52CD8}" sibTransId="{C6863A35-E786-4EE1-8953-4A5CC56F556B}"/>
    <dgm:cxn modelId="{E35CA7BD-4B9F-44EB-86D3-03956F082EC8}" srcId="{19BCC7CD-B98E-451A-8EF0-AD3C9A709489}" destId="{AD391336-DDA5-44F1-880B-8FF91DACF0E6}" srcOrd="0" destOrd="0" parTransId="{28E1EE49-3B06-4C78-A44D-1EAAC8FDA7D4}" sibTransId="{FD666E23-5411-4F43-AD15-AF045D527EC3}"/>
    <dgm:cxn modelId="{2C46A8E3-B3BA-453C-9FAF-736530FC615D}" type="presOf" srcId="{19BCC7CD-B98E-451A-8EF0-AD3C9A709489}" destId="{6FBB02E0-9EAD-4EA7-BC31-B767D9E4DE8F}" srcOrd="0" destOrd="0" presId="urn:microsoft.com/office/officeart/2005/8/layout/vList2"/>
    <dgm:cxn modelId="{D2CAE87E-C4B2-4C04-A273-F9A61E92E559}" type="presParOf" srcId="{6FBB02E0-9EAD-4EA7-BC31-B767D9E4DE8F}" destId="{E9EF5A00-B547-4B8E-B099-8D5A7066BDC5}" srcOrd="0" destOrd="0" presId="urn:microsoft.com/office/officeart/2005/8/layout/vList2"/>
    <dgm:cxn modelId="{431E1D60-CC92-4281-945E-E3A04DE0D565}" type="presParOf" srcId="{6FBB02E0-9EAD-4EA7-BC31-B767D9E4DE8F}" destId="{FE789A7A-37AC-4D7E-BD51-A5DC5A59F974}" srcOrd="1" destOrd="0" presId="urn:microsoft.com/office/officeart/2005/8/layout/vList2"/>
    <dgm:cxn modelId="{9444E3F8-B246-45A2-92B5-85945E93835E}" type="presParOf" srcId="{6FBB02E0-9EAD-4EA7-BC31-B767D9E4DE8F}" destId="{96701521-0D89-4D36-9149-37FC95384493}" srcOrd="2" destOrd="0" presId="urn:microsoft.com/office/officeart/2005/8/layout/vList2"/>
    <dgm:cxn modelId="{113B5334-D92A-498E-94CA-F14BE5D15EB3}" type="presParOf" srcId="{6FBB02E0-9EAD-4EA7-BC31-B767D9E4DE8F}" destId="{602FA62D-511F-4293-812D-557EECF16945}" srcOrd="3" destOrd="0" presId="urn:microsoft.com/office/officeart/2005/8/layout/vList2"/>
    <dgm:cxn modelId="{619AEEDE-C4E3-432B-AE2A-5133B685B7B1}" type="presParOf" srcId="{6FBB02E0-9EAD-4EA7-BC31-B767D9E4DE8F}" destId="{3B73A7F2-A224-436C-9280-6904383496C8}" srcOrd="4" destOrd="0" presId="urn:microsoft.com/office/officeart/2005/8/layout/vList2"/>
    <dgm:cxn modelId="{C5EB2947-5EA6-4873-B2E8-AC3F41CE2216}" type="presParOf" srcId="{6FBB02E0-9EAD-4EA7-BC31-B767D9E4DE8F}" destId="{4B0C78B7-26DE-4FC1-A285-382C7BE3C893}" srcOrd="5" destOrd="0" presId="urn:microsoft.com/office/officeart/2005/8/layout/vList2"/>
    <dgm:cxn modelId="{A7768D67-72EE-4C73-9914-87B0203CEFA8}" type="presParOf" srcId="{6FBB02E0-9EAD-4EA7-BC31-B767D9E4DE8F}" destId="{C2B5656C-D4FB-4769-BB02-D839F24EAB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8CEF7-8883-4550-993E-8FC9C652D7DF}">
      <dsp:nvSpPr>
        <dsp:cNvPr id="0" name=""/>
        <dsp:cNvSpPr/>
      </dsp:nvSpPr>
      <dsp:spPr>
        <a:xfrm rot="5400000">
          <a:off x="1156674" y="988060"/>
          <a:ext cx="873853" cy="9948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53883-D4BC-4533-AB62-6B0A90BA1B93}">
      <dsp:nvSpPr>
        <dsp:cNvPr id="0" name=""/>
        <dsp:cNvSpPr/>
      </dsp:nvSpPr>
      <dsp:spPr>
        <a:xfrm>
          <a:off x="925156" y="19375"/>
          <a:ext cx="1471055" cy="102969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GPT</a:t>
          </a:r>
        </a:p>
      </dsp:txBody>
      <dsp:txXfrm>
        <a:off x="975430" y="69649"/>
        <a:ext cx="1370507" cy="929143"/>
      </dsp:txXfrm>
    </dsp:sp>
    <dsp:sp modelId="{BB8BE183-1E2E-4159-AD05-15807836E1D2}">
      <dsp:nvSpPr>
        <dsp:cNvPr id="0" name=""/>
        <dsp:cNvSpPr/>
      </dsp:nvSpPr>
      <dsp:spPr>
        <a:xfrm>
          <a:off x="2425660" y="128407"/>
          <a:ext cx="2333667" cy="832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B1F65-E65D-40D7-811D-9CDDCE7453C7}">
      <dsp:nvSpPr>
        <dsp:cNvPr id="0" name=""/>
        <dsp:cNvSpPr/>
      </dsp:nvSpPr>
      <dsp:spPr>
        <a:xfrm rot="5400000">
          <a:off x="2543841" y="2144742"/>
          <a:ext cx="873853" cy="9948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21D1C-10BE-420C-BBC8-70BA8C777745}">
      <dsp:nvSpPr>
        <dsp:cNvPr id="0" name=""/>
        <dsp:cNvSpPr/>
      </dsp:nvSpPr>
      <dsp:spPr>
        <a:xfrm>
          <a:off x="2312400" y="1176058"/>
          <a:ext cx="1471055" cy="102969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Python</a:t>
          </a:r>
        </a:p>
      </dsp:txBody>
      <dsp:txXfrm>
        <a:off x="2362674" y="1226332"/>
        <a:ext cx="1370507" cy="929143"/>
      </dsp:txXfrm>
    </dsp:sp>
    <dsp:sp modelId="{E7D8D1CF-5D44-4442-B840-017F47110586}">
      <dsp:nvSpPr>
        <dsp:cNvPr id="0" name=""/>
        <dsp:cNvSpPr/>
      </dsp:nvSpPr>
      <dsp:spPr>
        <a:xfrm>
          <a:off x="3971119" y="1274587"/>
          <a:ext cx="2486995" cy="832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7AB99-0A78-4E04-863D-403AE9F4F706}">
      <dsp:nvSpPr>
        <dsp:cNvPr id="0" name=""/>
        <dsp:cNvSpPr/>
      </dsp:nvSpPr>
      <dsp:spPr>
        <a:xfrm>
          <a:off x="3726786" y="2332741"/>
          <a:ext cx="1471055" cy="102969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GIS</a:t>
          </a:r>
        </a:p>
      </dsp:txBody>
      <dsp:txXfrm>
        <a:off x="3777060" y="2383015"/>
        <a:ext cx="1370507" cy="929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F5A00-B547-4B8E-B099-8D5A7066BDC5}">
      <dsp:nvSpPr>
        <dsp:cNvPr id="0" name=""/>
        <dsp:cNvSpPr/>
      </dsp:nvSpPr>
      <dsp:spPr>
        <a:xfrm>
          <a:off x="0" y="34271"/>
          <a:ext cx="5323703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QGIS with local installer</a:t>
          </a:r>
        </a:p>
      </dsp:txBody>
      <dsp:txXfrm>
        <a:off x="39809" y="74080"/>
        <a:ext cx="5244085" cy="735872"/>
      </dsp:txXfrm>
    </dsp:sp>
    <dsp:sp modelId="{96701521-0D89-4D36-9149-37FC95384493}">
      <dsp:nvSpPr>
        <dsp:cNvPr id="0" name=""/>
        <dsp:cNvSpPr/>
      </dsp:nvSpPr>
      <dsp:spPr>
        <a:xfrm>
          <a:off x="0" y="947681"/>
          <a:ext cx="5323703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Notepad++ installer</a:t>
          </a:r>
        </a:p>
      </dsp:txBody>
      <dsp:txXfrm>
        <a:off x="39809" y="987490"/>
        <a:ext cx="5244085" cy="735872"/>
      </dsp:txXfrm>
    </dsp:sp>
    <dsp:sp modelId="{3B73A7F2-A224-436C-9280-6904383496C8}">
      <dsp:nvSpPr>
        <dsp:cNvPr id="0" name=""/>
        <dsp:cNvSpPr/>
      </dsp:nvSpPr>
      <dsp:spPr>
        <a:xfrm>
          <a:off x="0" y="1861091"/>
          <a:ext cx="5323703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DB Browser</a:t>
          </a:r>
        </a:p>
      </dsp:txBody>
      <dsp:txXfrm>
        <a:off x="39809" y="1900900"/>
        <a:ext cx="5244085" cy="735872"/>
      </dsp:txXfrm>
    </dsp:sp>
    <dsp:sp modelId="{C2B5656C-D4FB-4769-BB02-D839F24EABD4}">
      <dsp:nvSpPr>
        <dsp:cNvPr id="0" name=""/>
        <dsp:cNvSpPr/>
      </dsp:nvSpPr>
      <dsp:spPr>
        <a:xfrm>
          <a:off x="0" y="2774501"/>
          <a:ext cx="5323703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HDFView</a:t>
          </a:r>
        </a:p>
      </dsp:txBody>
      <dsp:txXfrm>
        <a:off x="39809" y="2814310"/>
        <a:ext cx="5244085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0068E-B592-4B87-AA0B-4272104DE151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FA384-7BD9-402F-B15A-6188E82CA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FA384-7BD9-402F-B15A-6188E82CA4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9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1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5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2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7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1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4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ai-file-retrieval-demo-dashboard.netlify.app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811A6C-040C-4C5A-8FF3-63EC6CC4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49C5B-7E55-1752-AF0E-F2E17CE27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r>
              <a:rPr lang="en-US" dirty="0"/>
              <a:t>Data Management with AI and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2167D-15CE-E134-6A36-021D334A4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r>
              <a:rPr lang="en-US" dirty="0"/>
              <a:t>Use ChatGPT and Python to enhance your ability to manipulate flood modeling and mapping data.</a:t>
            </a:r>
          </a:p>
        </p:txBody>
      </p:sp>
      <p:pic>
        <p:nvPicPr>
          <p:cNvPr id="4" name="Picture 3" descr="A marble with brown and aqua colors">
            <a:extLst>
              <a:ext uri="{FF2B5EF4-FFF2-40B4-BE49-F238E27FC236}">
                <a16:creationId xmlns:a16="http://schemas.microsoft.com/office/drawing/2014/main" id="{27662F94-2298-CF80-5659-EA5CD693F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90" r="20999" b="1"/>
          <a:stretch/>
        </p:blipFill>
        <p:spPr>
          <a:xfrm>
            <a:off x="6095999" y="10"/>
            <a:ext cx="6096002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CFAF62-9DFC-C3EB-715F-8439BA3B0884}"/>
              </a:ext>
            </a:extLst>
          </p:cNvPr>
          <p:cNvSpPr txBox="1"/>
          <p:nvPr/>
        </p:nvSpPr>
        <p:spPr>
          <a:xfrm>
            <a:off x="7505323" y="6346480"/>
            <a:ext cx="393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/>
              <a:t>ASFPM 2025 Conference</a:t>
            </a:r>
          </a:p>
        </p:txBody>
      </p:sp>
    </p:spTree>
    <p:extLst>
      <p:ext uri="{BB962C8B-B14F-4D97-AF65-F5344CB8AC3E}">
        <p14:creationId xmlns:p14="http://schemas.microsoft.com/office/powerpoint/2010/main" val="358385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F0444-4714-03BE-F2B3-0AB420F05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BF70-EA14-3B2C-2A3C-2A224272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Expect:</a:t>
            </a:r>
            <a:br>
              <a:rPr lang="en-US" dirty="0"/>
            </a:br>
            <a:r>
              <a:rPr lang="en-US" dirty="0"/>
              <a:t>Error Rates and Limitations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D744D58-D98C-4912-A178-3D305C64D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43" y="2606674"/>
            <a:ext cx="5429885" cy="425132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BFA9E4-0F7D-6B7F-1B2F-2A9AAF2945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2" r="3280"/>
          <a:stretch/>
        </p:blipFill>
        <p:spPr>
          <a:xfrm>
            <a:off x="6096000" y="2341984"/>
            <a:ext cx="5500155" cy="44800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FB7752-3B36-5938-A234-01F605E4C89D}"/>
              </a:ext>
            </a:extLst>
          </p:cNvPr>
          <p:cNvSpPr txBox="1"/>
          <p:nvPr/>
        </p:nvSpPr>
        <p:spPr>
          <a:xfrm>
            <a:off x="270587" y="2341984"/>
            <a:ext cx="676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Benchmarks:                                 Anthropic Benchmarks:</a:t>
            </a:r>
          </a:p>
        </p:txBody>
      </p:sp>
    </p:spTree>
    <p:extLst>
      <p:ext uri="{BB962C8B-B14F-4D97-AF65-F5344CB8AC3E}">
        <p14:creationId xmlns:p14="http://schemas.microsoft.com/office/powerpoint/2010/main" val="369117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8A3B-8631-682D-B175-699EFCA1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Tool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9992-57E4-2D84-2E5F-5BFF821A1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LLM’s only accept raw images and text input.  Most architectures and frameworks have hosted tools that allow their base models to extend their abilities.  These come in several common forms: </a:t>
            </a:r>
          </a:p>
          <a:p>
            <a:r>
              <a:rPr lang="en-US" sz="2800" b="1" dirty="0"/>
              <a:t>	Data/Context Retrieval</a:t>
            </a:r>
          </a:p>
          <a:p>
            <a:r>
              <a:rPr lang="en-US" sz="2800" b="1" dirty="0"/>
              <a:t>	Code Execution</a:t>
            </a:r>
          </a:p>
          <a:p>
            <a:r>
              <a:rPr lang="en-US" sz="2800" b="1" dirty="0"/>
              <a:t>	Web Search</a:t>
            </a:r>
          </a:p>
        </p:txBody>
      </p:sp>
    </p:spTree>
    <p:extLst>
      <p:ext uri="{BB962C8B-B14F-4D97-AF65-F5344CB8AC3E}">
        <p14:creationId xmlns:p14="http://schemas.microsoft.com/office/powerpoint/2010/main" val="226359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DCDE3-AD71-0FAF-4A63-14683D65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Capture the Value:</a:t>
            </a:r>
            <a:br>
              <a:rPr lang="en-US" dirty="0"/>
            </a:br>
            <a:r>
              <a:rPr lang="en-US" dirty="0"/>
              <a:t>H&amp;H Modeling and Geospatial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3C69-3F52-B611-A86A-2072CEC28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1478848" cy="3916362"/>
          </a:xfrm>
        </p:spPr>
        <p:txBody>
          <a:bodyPr/>
          <a:lstStyle/>
          <a:p>
            <a:r>
              <a:rPr lang="en-US" dirty="0"/>
              <a:t>Capturing the value as an H&amp;H Modeler or Geospatial Analyst: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b="1" dirty="0"/>
              <a:t>	Personalized Software Assistants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b="1" dirty="0"/>
              <a:t>	Exploratory Agentic Data Analysis (Code Interpreter)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b="1" dirty="0"/>
              <a:t>	Drafting Python For Local Execution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b="1" dirty="0"/>
              <a:t>	Making Coding More Efficient and Accessible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sz="2400" b="1" dirty="0"/>
              <a:t>	Using HTML/</a:t>
            </a:r>
            <a:r>
              <a:rPr lang="en-US" sz="2400" b="1" dirty="0" err="1"/>
              <a:t>Javascript</a:t>
            </a:r>
            <a:r>
              <a:rPr lang="en-US" sz="2400" b="1" dirty="0"/>
              <a:t> Instead of Spreadsheets for Accessible Fixed 	Workflows</a:t>
            </a:r>
          </a:p>
        </p:txBody>
      </p:sp>
    </p:spTree>
    <p:extLst>
      <p:ext uri="{BB962C8B-B14F-4D97-AF65-F5344CB8AC3E}">
        <p14:creationId xmlns:p14="http://schemas.microsoft.com/office/powerpoint/2010/main" val="60576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C90F-8D11-D4F9-901E-84475F81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Context Retrieval from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2AF5-6270-C98D-B666-C6F3B6A7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2"/>
            <a:ext cx="5763848" cy="41010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rule with LLM’s: </a:t>
            </a:r>
          </a:p>
          <a:p>
            <a:r>
              <a:rPr lang="en-US" dirty="0"/>
              <a:t>If you don’t see the context directly going to the mode, it might be truncated.  Attaching files in ChatGPT can introduce non-transparent limitations on how much text makes it to the actual LLM request.  </a:t>
            </a:r>
          </a:p>
          <a:p>
            <a:endParaRPr lang="en-US" dirty="0"/>
          </a:p>
          <a:p>
            <a:r>
              <a:rPr lang="en-US" dirty="0"/>
              <a:t>See this dashboard for more information, and if certain information is critical, always copy/paste it directly into the chat box!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BFD86-49B2-3448-4566-CD0C1BA437E9}"/>
              </a:ext>
            </a:extLst>
          </p:cNvPr>
          <p:cNvSpPr txBox="1"/>
          <p:nvPr/>
        </p:nvSpPr>
        <p:spPr>
          <a:xfrm>
            <a:off x="604158" y="63082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Dashboard: OpenAI Retrieval over Large Dataset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4338CE-6E57-EB6E-3124-AD7775C5A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327844"/>
            <a:ext cx="5837238" cy="443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43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D23-5B99-D1C6-7ACB-60520454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Limitations: </a:t>
            </a:r>
            <a:br>
              <a:rPr lang="en-US" dirty="0"/>
            </a:br>
            <a:r>
              <a:rPr lang="en-US" dirty="0"/>
              <a:t>Context Window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8724-3CA4-712B-4E9A-5A8D90B2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74" y="2462212"/>
            <a:ext cx="4468448" cy="41719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LLM context windows are not large enough to contain large amounts of documentation along with user data.  This is improving as current models generally support ~100-200k tokens at minimum.</a:t>
            </a:r>
          </a:p>
          <a:p>
            <a:endParaRPr lang="en-US" dirty="0"/>
          </a:p>
          <a:p>
            <a:r>
              <a:rPr lang="en-US" dirty="0"/>
              <a:t>As context windows get large enough to reason over documentation and user data, code and reports, </a:t>
            </a:r>
            <a:r>
              <a:rPr lang="en-US" dirty="0" err="1"/>
              <a:t>etc</a:t>
            </a:r>
            <a:r>
              <a:rPr lang="en-US" dirty="0"/>
              <a:t>, higher quality outputs will be able to be achieved.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0767165-DBA3-2766-094E-C39975293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122" y="2320925"/>
            <a:ext cx="7335678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88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5D2D-7352-43CA-1287-F59E68D6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LLM’s Highest Value Application: </a:t>
            </a:r>
            <a:br>
              <a:rPr lang="en-US" dirty="0"/>
            </a:br>
            <a:r>
              <a:rPr lang="en-US" b="1" i="1" dirty="0"/>
              <a:t>Writing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08FC-9FD5-4825-975C-874D22E6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6421073" cy="3600450"/>
          </a:xfrm>
        </p:spPr>
        <p:txBody>
          <a:bodyPr/>
          <a:lstStyle/>
          <a:p>
            <a:r>
              <a:rPr lang="en-US" dirty="0"/>
              <a:t>This workshop will focus on the highest value application of LLMs: </a:t>
            </a:r>
            <a:r>
              <a:rPr lang="en-US" b="1" i="1" dirty="0"/>
              <a:t>Writing Code</a:t>
            </a:r>
          </a:p>
          <a:p>
            <a:endParaRPr lang="en-US" b="1" i="1" dirty="0"/>
          </a:p>
          <a:p>
            <a:r>
              <a:rPr lang="en-US" i="1" dirty="0"/>
              <a:t>3 Levels of code utilization will be explored, from the most passive level that is more appropriate for a beginner, to more advanced local code execution using LLM web interfaces or LLM-enabled integrated development environments. </a:t>
            </a:r>
          </a:p>
        </p:txBody>
      </p:sp>
      <p:pic>
        <p:nvPicPr>
          <p:cNvPr id="4" name="Picture Placeholder 4" descr="A diagram of a language&#10;&#10;AI-generated content may be incorrect.">
            <a:extLst>
              <a:ext uri="{FF2B5EF4-FFF2-40B4-BE49-F238E27FC236}">
                <a16:creationId xmlns:a16="http://schemas.microsoft.com/office/drawing/2014/main" id="{A2CC5CD9-FEDC-7834-0168-C86328EA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1" t="14266" r="2806"/>
          <a:stretch/>
        </p:blipFill>
        <p:spPr>
          <a:xfrm>
            <a:off x="6835472" y="2446476"/>
            <a:ext cx="5178310" cy="3730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5260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B9A2-2930-5C92-B6FB-7EBA5034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E415F-C086-460D-216C-71B8B5BF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8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00CD-93B8-7C9A-A43A-A9DE1CAD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ABA9A-15BB-E3D8-65BA-A3C8B2BD7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82E41-EFE6-BFD0-A388-21E32C97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/>
              <a:t>Python Script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E319D6-295F-3B65-E4F6-47B8A41F5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Efficient for repetitive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ChatGPT makes tools accessible</a:t>
            </a:r>
          </a:p>
          <a:p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F9A085-889C-E7E9-EF16-A0AD08C5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12" r="20440" b="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99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356AE-8674-1940-D78E-66A0B00C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17489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Add Python to your toolbox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02F43E-6823-8A7B-A056-59E4B6551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261827"/>
              </p:ext>
            </p:extLst>
          </p:nvPr>
        </p:nvGraphicFramePr>
        <p:xfrm>
          <a:off x="-276304" y="2641245"/>
          <a:ext cx="6622783" cy="3381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9EE31-D6A1-A545-4AB3-5A56633F60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8" y="1622948"/>
            <a:ext cx="5770489" cy="34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6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F7204-2D73-65CB-C791-8D1DD3891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D408-AF61-3FB9-99C8-E7B602D4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4100-4B6E-2A70-BCFF-FC74B1E1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kern="0" spc="10" dirty="0"/>
              <a:t>Large Language Models represent the pinnacle of generalized machine learning models invented to date.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kern="0" spc="10" dirty="0"/>
              <a:t>By leveraging big data (all of the freely available written, image and video data on the internet) with increasing orders of magnitude of compute, increasing capabilities have been discovered.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kern="0" spc="10" dirty="0"/>
              <a:t>LLM’s undergo pretraining, reinforcement learning, and post-training to achieve the desired instruction-following, tool use and reasoning capabilities.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73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12476-FEFC-7766-4E14-C1E7855B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872548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Pros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C4A5E4-D5AC-E964-26A2-BC72DE7A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1530927"/>
            <a:ext cx="5022630" cy="18980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No complex compilers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Large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Excellent documentation</a:t>
            </a:r>
          </a:p>
        </p:txBody>
      </p:sp>
      <p:pic>
        <p:nvPicPr>
          <p:cNvPr id="5" name="Content Placeholder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5073F96F-291E-0B29-AB53-9AD243CA4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50" y="812415"/>
            <a:ext cx="5126898" cy="51268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2ABBA98-FC88-03CE-3608-399FABF49A0B}"/>
              </a:ext>
            </a:extLst>
          </p:cNvPr>
          <p:cNvSpPr txBox="1">
            <a:spLocks/>
          </p:cNvSpPr>
          <p:nvPr/>
        </p:nvSpPr>
        <p:spPr>
          <a:xfrm>
            <a:off x="484552" y="3535139"/>
            <a:ext cx="5022630" cy="8725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Python Cons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8177771E-8B65-2669-4B8C-0B841E091F52}"/>
              </a:ext>
            </a:extLst>
          </p:cNvPr>
          <p:cNvSpPr txBox="1">
            <a:spLocks/>
          </p:cNvSpPr>
          <p:nvPr/>
        </p:nvSpPr>
        <p:spPr>
          <a:xfrm>
            <a:off x="484552" y="4700941"/>
            <a:ext cx="5022630" cy="1898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Cranky path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Debugging </a:t>
            </a:r>
          </a:p>
        </p:txBody>
      </p:sp>
    </p:spTree>
    <p:extLst>
      <p:ext uri="{BB962C8B-B14F-4D97-AF65-F5344CB8AC3E}">
        <p14:creationId xmlns:p14="http://schemas.microsoft.com/office/powerpoint/2010/main" val="1584879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B894-E17A-A113-9688-75B5264B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pic>
        <p:nvPicPr>
          <p:cNvPr id="19" name="Content Placeholder 18" descr="A logo with orange and grey circles&#10;&#10;Description automatically generated">
            <a:extLst>
              <a:ext uri="{FF2B5EF4-FFF2-40B4-BE49-F238E27FC236}">
                <a16:creationId xmlns:a16="http://schemas.microsoft.com/office/drawing/2014/main" id="{D4C94943-5E03-B9AC-3B90-D11947622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56382"/>
            <a:ext cx="1905000" cy="1905000"/>
          </a:xfrm>
        </p:spPr>
      </p:pic>
      <p:pic>
        <p:nvPicPr>
          <p:cNvPr id="15" name="Picture 14" descr="A blue and yellow snake logo&#10;&#10;Description automatically generated">
            <a:extLst>
              <a:ext uri="{FF2B5EF4-FFF2-40B4-BE49-F238E27FC236}">
                <a16:creationId xmlns:a16="http://schemas.microsoft.com/office/drawing/2014/main" id="{F9CA3343-9F2E-AC35-1139-C731D8EB3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14" y="456756"/>
            <a:ext cx="1406578" cy="1704626"/>
          </a:xfrm>
          <a:prstGeom prst="rect">
            <a:avLst/>
          </a:prstGeom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id="{A85FFBE8-325A-8C0A-9844-B2D143A3A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63" y="2634200"/>
            <a:ext cx="11285026" cy="412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What is </a:t>
            </a:r>
            <a:r>
              <a:rPr lang="en-US" altLang="en-US" sz="2000" dirty="0" err="1"/>
              <a:t>Jupyter</a:t>
            </a:r>
            <a:r>
              <a:rPr lang="en-US" altLang="en-US" sz="2000" dirty="0"/>
              <a:t>?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An open-source tool for interactive computing.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Allows you to create and share documents that contain live code, equations.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Key Features: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Interactive code execution in cells.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Rich text formatting with Markdown.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Visualizations using libraries like Matplotlib, Seaborn.</a:t>
            </a:r>
          </a:p>
          <a:p>
            <a:pPr marL="800100" lvl="1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Easy integration with big data tools (e.g., Pandas for data analysis).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1744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BBC1D50-2FD6-9700-FA36-6E0E197A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Notebook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BA67B1E-73F4-4D6A-B576-9F50BD5EE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625" y="1733041"/>
            <a:ext cx="5802200" cy="325459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2EBCEA-BE89-5D90-03B4-413EBA565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Instructions on Markdown cells.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 examples on code cells.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cells for your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Shift Enter to run cell.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you double-click inside a Markdown cell.  Run it to reset it.</a:t>
            </a:r>
          </a:p>
        </p:txBody>
      </p:sp>
    </p:spTree>
    <p:extLst>
      <p:ext uri="{BB962C8B-B14F-4D97-AF65-F5344CB8AC3E}">
        <p14:creationId xmlns:p14="http://schemas.microsoft.com/office/powerpoint/2010/main" val="3485241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E2D74-306A-B239-4C19-3040D043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1173964"/>
          </a:xfrm>
        </p:spPr>
        <p:txBody>
          <a:bodyPr>
            <a:normAutofit fontScale="90000"/>
          </a:bodyPr>
          <a:lstStyle/>
          <a:p>
            <a:r>
              <a:rPr lang="en-US" dirty="0"/>
              <a:t>Publicly Available GPTs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94CFED-94A1-9EC2-93A4-E390ABBC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HEC Commander GPTs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	HEC-RAS</a:t>
            </a:r>
          </a:p>
          <a:p>
            <a:r>
              <a:rPr lang="en-US" sz="1800" dirty="0">
                <a:solidFill>
                  <a:schemeClr val="bg1"/>
                </a:solidFill>
              </a:rPr>
              <a:t>	HEC-HMS</a:t>
            </a:r>
          </a:p>
          <a:p>
            <a:r>
              <a:rPr lang="en-US" sz="1800" dirty="0">
                <a:solidFill>
                  <a:schemeClr val="bg1"/>
                </a:solidFill>
              </a:rPr>
              <a:t>Writing and Research</a:t>
            </a:r>
          </a:p>
          <a:p>
            <a:r>
              <a:rPr lang="en-US" sz="1800" dirty="0">
                <a:solidFill>
                  <a:schemeClr val="bg1"/>
                </a:solidFill>
              </a:rPr>
              <a:t>	Scholar GPT</a:t>
            </a:r>
          </a:p>
          <a:p>
            <a:r>
              <a:rPr lang="en-US" sz="1800" dirty="0">
                <a:solidFill>
                  <a:schemeClr val="bg1"/>
                </a:solidFill>
              </a:rPr>
              <a:t>	Write For Me</a:t>
            </a:r>
          </a:p>
          <a:p>
            <a:r>
              <a:rPr lang="en-US" sz="1800" dirty="0">
                <a:solidFill>
                  <a:schemeClr val="bg1"/>
                </a:solidFill>
              </a:rPr>
              <a:t>	Video and PDF summarizer</a:t>
            </a:r>
          </a:p>
          <a:p>
            <a:r>
              <a:rPr lang="en-US" sz="1800" dirty="0">
                <a:solidFill>
                  <a:schemeClr val="bg1"/>
                </a:solidFill>
              </a:rPr>
              <a:t>Data Analyst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8E8D76-3583-B140-9B79-8203432C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0" y="1965968"/>
            <a:ext cx="5126898" cy="28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81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B2CB-1E74-2E9C-11A0-33EC4BE7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2C4E-FB84-ED26-E364-4B3BE584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4793618" cy="360045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Initial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Establish a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Identify programs and versions.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 feedback on responses.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May not get the point.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Buggy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along with </a:t>
            </a:r>
            <a:r>
              <a:rPr lang="en-US" dirty="0" err="1"/>
              <a:t>StackExchange</a:t>
            </a:r>
            <a:r>
              <a:rPr lang="en-US" dirty="0"/>
              <a:t> or Reddit to find better solutions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C4BE72-CC5F-40A0-7D47-4DB3F68AC171}"/>
              </a:ext>
            </a:extLst>
          </p:cNvPr>
          <p:cNvSpPr txBox="1">
            <a:spLocks/>
          </p:cNvSpPr>
          <p:nvPr/>
        </p:nvSpPr>
        <p:spPr>
          <a:xfrm>
            <a:off x="5948126" y="2576513"/>
            <a:ext cx="5405673" cy="36004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Use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Fewer bad responses.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Learns your style and customs.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Limits responses to your program versions.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Adjusts feedback to your preferred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Snarky – funny – professional …</a:t>
            </a:r>
          </a:p>
        </p:txBody>
      </p:sp>
    </p:spTree>
    <p:extLst>
      <p:ext uri="{BB962C8B-B14F-4D97-AF65-F5344CB8AC3E}">
        <p14:creationId xmlns:p14="http://schemas.microsoft.com/office/powerpoint/2010/main" val="3000727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B2CB-1E74-2E9C-11A0-33EC4BE7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2C4E-FB84-ED26-E364-4B3BE584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1" y="2576513"/>
            <a:ext cx="11348327" cy="36004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Vague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Knowledge cutoff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Break down communication to simple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Fact check and error check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Feed correct information back to ChatGPT.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52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6A863-7316-D6F6-16B4-EFFEEDA0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1825814"/>
          </a:xfrm>
        </p:spPr>
        <p:txBody>
          <a:bodyPr>
            <a:normAutofit/>
          </a:bodyPr>
          <a:lstStyle/>
          <a:p>
            <a:r>
              <a:rPr lang="en-US" dirty="0"/>
              <a:t>Workshop Package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B96AC1-FAE4-86C9-48BA-7F7AB83DC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Add package to an easy to access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Be careful using OneDrive.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Start with the workbook.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Internet access is Guest </a:t>
            </a:r>
            <a:r>
              <a:rPr lang="en-US" sz="1800" dirty="0" err="1">
                <a:solidFill>
                  <a:schemeClr val="bg1"/>
                </a:solidFill>
              </a:rPr>
              <a:t>wifi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Setup or log in to an OpenAI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7D536-4F4E-9C01-C223-641E087A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50" y="1684117"/>
            <a:ext cx="5126898" cy="338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69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1C7DD5-7534-4C64-85EA-F76DC5A3C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0E09B2-3F30-4CC7-8D68-D65034EA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32F79-F254-E395-32CF-B0A3050B9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84728" cy="2753386"/>
          </a:xfrm>
        </p:spPr>
        <p:txBody>
          <a:bodyPr anchor="ctr">
            <a:normAutofit/>
          </a:bodyPr>
          <a:lstStyle/>
          <a:p>
            <a:r>
              <a:rPr lang="en-US" dirty="0"/>
              <a:t>Path Pilot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0B63D-D12C-79CD-B3C3-82ED41A1B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36" y="3789730"/>
            <a:ext cx="5460464" cy="239705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4078E34-F34C-4282-96E4-6D432572B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5FC41C-8786-44E0-B81D-ED9000CF6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67E311-3ADD-4CEE-8B26-8D060DA56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AD9A5064-7897-0D6E-4BD3-0988495B55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49646" y="365125"/>
            <a:ext cx="4904153" cy="581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Char char="•"/>
            </a:pPr>
            <a:r>
              <a:rPr lang="en-US" altLang="en-US" dirty="0"/>
              <a:t>Path Configuration: Automatically configures environment paths for QGIS, Python, and </a:t>
            </a:r>
            <a:r>
              <a:rPr lang="en-US" altLang="en-US" dirty="0" err="1"/>
              <a:t>Jupyter</a:t>
            </a:r>
            <a:r>
              <a:rPr lang="en-US" altLang="en-US" dirty="0"/>
              <a:t>, ensuring all tools are ready for use.</a:t>
            </a:r>
          </a:p>
          <a:p>
            <a:pPr marL="342900" indent="-342900">
              <a:buChar char="•"/>
            </a:pPr>
            <a:r>
              <a:rPr lang="en-US" altLang="en-US" dirty="0"/>
              <a:t>Automatic Detection: Detects and launches </a:t>
            </a:r>
            <a:r>
              <a:rPr lang="en-US" altLang="en-US" dirty="0" err="1"/>
              <a:t>Jupyter</a:t>
            </a:r>
            <a:r>
              <a:rPr lang="en-US" altLang="en-US" dirty="0"/>
              <a:t> Notebook from the working directory where the .bat file is located.</a:t>
            </a:r>
          </a:p>
          <a:p>
            <a:pPr marL="342900" indent="-342900">
              <a:buChar char="•"/>
            </a:pPr>
            <a:r>
              <a:rPr lang="en-US" altLang="en-US" dirty="0"/>
              <a:t>Simplified Workflow: Ensures that all required paths are correctly set up, eliminating manual configuration steps. </a:t>
            </a:r>
          </a:p>
        </p:txBody>
      </p:sp>
    </p:spTree>
    <p:extLst>
      <p:ext uri="{BB962C8B-B14F-4D97-AF65-F5344CB8AC3E}">
        <p14:creationId xmlns:p14="http://schemas.microsoft.com/office/powerpoint/2010/main" val="2436920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30EF98-A377-4235-9CED-EE434877E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1DB9F3-69F4-40E5-A044-3F65CA033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30B87-DE22-B0EE-03C2-52A21ED2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39037" cy="2699500"/>
          </a:xfrm>
        </p:spPr>
        <p:txBody>
          <a:bodyPr anchor="ctr">
            <a:normAutofit/>
          </a:bodyPr>
          <a:lstStyle/>
          <a:p>
            <a:r>
              <a:rPr lang="en-US" dirty="0"/>
              <a:t>Path Pilot Terminal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36016-71D1-49AA-D1EB-3861A849B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93" y="3962307"/>
            <a:ext cx="5332956" cy="219352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CEC0EA9-C59B-41DA-BC24-816C2B13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56C42F-62A1-4EF0-A939-AD5B33CD5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06EBE5-B060-4699-84D2-8DE482E3A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2E2E-FAC4-DF3F-D3CD-E03844A8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90" y="365125"/>
            <a:ext cx="4892009" cy="58118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Path Pilot uses cmd.exe to run commands.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python terminal and a QGIS shell.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ChatGPT can provide commands and instructions for specific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We’ll mainly use it to install Python modules and run the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2897774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9F612-7BD7-FFAE-AD39-8840FA5D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Installers</a:t>
            </a:r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3E0E31BD-9DFF-605F-ED8A-ACBF19F2322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270162" y="2552699"/>
          <a:ext cx="5323703" cy="3624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A99B520-3B00-89F0-981F-1F835290FA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592" y="3050697"/>
            <a:ext cx="5962408" cy="26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2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DB07-0A57-CC83-2BD1-A2FC55A5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Providers and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D1F0-C782-8F4E-925E-83A15DE5D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5478098" cy="360045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Our Focus in This Workshop:</a:t>
            </a:r>
          </a:p>
          <a:p>
            <a:r>
              <a:rPr lang="en-US" u="sng" dirty="0"/>
              <a:t>OpenAI Models</a:t>
            </a:r>
            <a:r>
              <a:rPr lang="en-US" dirty="0"/>
              <a:t>:</a:t>
            </a:r>
          </a:p>
          <a:p>
            <a:r>
              <a:rPr lang="en-US" dirty="0"/>
              <a:t>	ChatGPT 4o (base model)</a:t>
            </a:r>
          </a:p>
          <a:p>
            <a:r>
              <a:rPr lang="en-US" dirty="0"/>
              <a:t>	ChatGPT o3 (with reasoning)</a:t>
            </a:r>
          </a:p>
          <a:p>
            <a:r>
              <a:rPr lang="en-US" u="sng" dirty="0"/>
              <a:t>Anthropic</a:t>
            </a:r>
            <a:r>
              <a:rPr lang="en-US" dirty="0"/>
              <a:t>:  Claude 3.7</a:t>
            </a:r>
          </a:p>
          <a:p>
            <a:r>
              <a:rPr lang="en-US" u="sng" dirty="0"/>
              <a:t>Google</a:t>
            </a:r>
            <a:r>
              <a:rPr lang="en-US" dirty="0"/>
              <a:t>: Gemini 2.5 Pro</a:t>
            </a:r>
          </a:p>
          <a:p>
            <a:r>
              <a:rPr lang="en-US" u="sng" dirty="0" err="1"/>
              <a:t>Anysphere</a:t>
            </a:r>
            <a:r>
              <a:rPr lang="en-US" dirty="0"/>
              <a:t>: Cursor IDE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E93655-806F-16E3-F380-45FE59D25BCA}"/>
              </a:ext>
            </a:extLst>
          </p:cNvPr>
          <p:cNvSpPr txBox="1">
            <a:spLocks/>
          </p:cNvSpPr>
          <p:nvPr/>
        </p:nvSpPr>
        <p:spPr>
          <a:xfrm>
            <a:off x="5962650" y="3133726"/>
            <a:ext cx="5478098" cy="3043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Honorable Mentions</a:t>
            </a:r>
            <a:r>
              <a:rPr lang="en-US" dirty="0"/>
              <a:t>:</a:t>
            </a:r>
          </a:p>
          <a:p>
            <a:r>
              <a:rPr lang="en-US" dirty="0"/>
              <a:t>Perplexity.ai</a:t>
            </a:r>
          </a:p>
          <a:p>
            <a:r>
              <a:rPr lang="en-US" dirty="0"/>
              <a:t>Meta’s Llama Models</a:t>
            </a:r>
          </a:p>
          <a:p>
            <a:r>
              <a:rPr lang="en-US" dirty="0"/>
              <a:t>X.ai: Grok</a:t>
            </a:r>
          </a:p>
          <a:p>
            <a:r>
              <a:rPr lang="en-US" dirty="0"/>
              <a:t>Microsoft: Windows Copilot</a:t>
            </a:r>
          </a:p>
          <a:p>
            <a:r>
              <a:rPr lang="en-US" dirty="0"/>
              <a:t>Microsoft: GitHub Copilot</a:t>
            </a:r>
          </a:p>
        </p:txBody>
      </p:sp>
    </p:spTree>
    <p:extLst>
      <p:ext uri="{BB962C8B-B14F-4D97-AF65-F5344CB8AC3E}">
        <p14:creationId xmlns:p14="http://schemas.microsoft.com/office/powerpoint/2010/main" val="3900656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6F94-981C-85E6-4994-8F4C3E04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1EA09-A81B-33E8-8DD9-284EEB616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Text data</a:t>
            </a:r>
          </a:p>
          <a:p>
            <a:r>
              <a:rPr lang="en-US" dirty="0"/>
              <a:t>ASCII</a:t>
            </a:r>
          </a:p>
          <a:p>
            <a:r>
              <a:rPr lang="en-US" dirty="0"/>
              <a:t>UTF-8</a:t>
            </a:r>
          </a:p>
          <a:p>
            <a:r>
              <a:rPr lang="en-US" dirty="0"/>
              <a:t>UNIX</a:t>
            </a:r>
          </a:p>
          <a:p>
            <a:r>
              <a:rPr lang="en-US" dirty="0"/>
              <a:t>CSV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9C53D-5DFC-DCE3-84E0-2B8F5BB9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04" y="3429000"/>
            <a:ext cx="3423355" cy="1227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47E42D-5437-098A-9ADB-A66F11694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24" y="487218"/>
            <a:ext cx="5845848" cy="2941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73939B-CE57-1CC3-FF06-8FB472D06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875" y="3715736"/>
            <a:ext cx="5846297" cy="29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28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6F94-981C-85E6-4994-8F4C3E04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1EA09-A81B-33E8-8DD9-284EEB616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Binary Data</a:t>
            </a:r>
          </a:p>
          <a:p>
            <a:r>
              <a:rPr lang="en-US" dirty="0"/>
              <a:t>hdf5</a:t>
            </a:r>
          </a:p>
          <a:p>
            <a:r>
              <a:rPr lang="en-US" dirty="0"/>
              <a:t>gpkg</a:t>
            </a:r>
          </a:p>
          <a:p>
            <a:r>
              <a:rPr lang="en-US" dirty="0"/>
              <a:t>geodatabase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7A9F1-9A4E-D1F3-A365-B8EF9AF0F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048" y="282430"/>
            <a:ext cx="3266667" cy="23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F9D8DF-C1EF-C0F0-21DB-8CC1B19D7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243" y="2080138"/>
            <a:ext cx="3714005" cy="42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1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16C2-9E2A-F5B9-7A10-719C52D2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Subscription Types and </a:t>
            </a:r>
            <a:br>
              <a:rPr lang="en-US" dirty="0"/>
            </a:br>
            <a:r>
              <a:rPr lang="en-US" dirty="0"/>
              <a:t>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9E9C-4457-470F-11DC-06B6E47E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subscription Services provide data security for subscription tiers. </a:t>
            </a:r>
          </a:p>
          <a:p>
            <a:endParaRPr lang="en-US" dirty="0"/>
          </a:p>
          <a:p>
            <a:r>
              <a:rPr lang="en-US" dirty="0"/>
              <a:t>For corporate settings, trusted Cloud providers such as Azure and AWS provide secure access via API for models that will process sensitive and/or proprietary data.  </a:t>
            </a:r>
          </a:p>
          <a:p>
            <a:endParaRPr lang="en-US" dirty="0"/>
          </a:p>
          <a:p>
            <a:r>
              <a:rPr lang="en-US" dirty="0"/>
              <a:t>A summary is provided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230532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1FA0-3190-990D-2E41-FC030A6E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Security:</a:t>
            </a:r>
            <a:br>
              <a:rPr lang="en-US" b="1" dirty="0"/>
            </a:br>
            <a:r>
              <a:rPr lang="en-US" b="1" dirty="0"/>
              <a:t>ChatGPT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A92C-CC65-B401-E6C5-09C5D62C7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391636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Data Retention &amp; Training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Free/Plus: Retained until manually deleted; used for training by default (unless opted-out).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Enterprise/API: Admin-controlled retention (0–30+ days), no training on data.</a:t>
            </a:r>
          </a:p>
          <a:p>
            <a:pPr>
              <a:buNone/>
            </a:pPr>
            <a:r>
              <a:rPr lang="en-US" b="1" dirty="0"/>
              <a:t>Data Privacy &amp; Third-Party Access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Free/Plus: Stored and reviewed for policy violations.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Enterprise: No access unless requested by the customer for troubleshooting.</a:t>
            </a:r>
          </a:p>
          <a:p>
            <a:pPr>
              <a:buNone/>
            </a:pPr>
            <a:r>
              <a:rPr lang="en-US" b="1" dirty="0"/>
              <a:t>Certifications &amp; Compliance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 2 Type II certified.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FedRAMP High via Azure OpenAI for U.S. Government use (Azure GovCloud).</a:t>
            </a:r>
          </a:p>
          <a:p>
            <a:pPr>
              <a:buNone/>
            </a:pPr>
            <a:r>
              <a:rPr lang="en-US" b="1" dirty="0"/>
              <a:t>Recommendation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ChatGPT Enterprise</a:t>
            </a:r>
            <a:r>
              <a:rPr lang="en-US" dirty="0"/>
              <a:t> or </a:t>
            </a:r>
            <a:r>
              <a:rPr lang="en-US" b="1" dirty="0"/>
              <a:t>Azure OpenAI</a:t>
            </a:r>
            <a:r>
              <a:rPr lang="en-US" dirty="0"/>
              <a:t> for sensitive data and government clients (FedRAMP compliant).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4901-E15A-F0DD-2322-4E3D114D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Security: </a:t>
            </a:r>
            <a:br>
              <a:rPr lang="en-US" b="1" dirty="0"/>
            </a:br>
            <a:r>
              <a:rPr lang="en-US" b="1" dirty="0" err="1"/>
              <a:t>Anthropic’s</a:t>
            </a:r>
            <a:r>
              <a:rPr lang="en-US" b="1" dirty="0"/>
              <a:t> Claude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AFD0-963E-524F-E16E-C1912CE3B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402023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Data Retention &amp; Training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Free/Pro: No data used for model training by default.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Enterprise: Custom retention settings, data not used for model training unless explicitly opted-in.</a:t>
            </a:r>
          </a:p>
          <a:p>
            <a:pPr>
              <a:buNone/>
            </a:pPr>
            <a:r>
              <a:rPr lang="en-US" b="1" dirty="0"/>
              <a:t>Data Privacy &amp; Third-Party Access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Free/Pro: Minimal human review; data retained only for abuse prevention.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Enterprise: Admin-controlled retention and privacy settings.</a:t>
            </a:r>
          </a:p>
          <a:p>
            <a:pPr>
              <a:buNone/>
            </a:pPr>
            <a:r>
              <a:rPr lang="en-US" b="1" dirty="0"/>
              <a:t>Certifications &amp; Compliance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 2 Type II certified.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Available through AWS and Google Cloud with </a:t>
            </a:r>
            <a:r>
              <a:rPr lang="en-US" b="1" dirty="0"/>
              <a:t>FedRAMP High</a:t>
            </a:r>
            <a:r>
              <a:rPr lang="en-US" dirty="0"/>
              <a:t> support.</a:t>
            </a:r>
          </a:p>
          <a:p>
            <a:pPr>
              <a:buNone/>
            </a:pPr>
            <a:r>
              <a:rPr lang="en-US" b="1" dirty="0"/>
              <a:t>Recommendation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Claude Enterprise</a:t>
            </a:r>
            <a:r>
              <a:rPr lang="en-US" dirty="0"/>
              <a:t> for enterprise-level data privacy with customizable retention and compliance controls.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2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CE41-5886-0E91-28F7-95157884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Security: </a:t>
            </a:r>
            <a:br>
              <a:rPr lang="en-US" b="1" dirty="0"/>
            </a:br>
            <a:r>
              <a:rPr lang="en-US" b="1" dirty="0"/>
              <a:t>Google Gemini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AD15-1F6B-26C3-1974-82CE179D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391636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Data Retention &amp; Training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“Gemini Advanced” (Consumer): Data used for training by default; human review may occur.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Vertex AI (Enterprise): Data not used for training unless explicitly permitted.</a:t>
            </a:r>
          </a:p>
          <a:p>
            <a:pPr>
              <a:buNone/>
            </a:pPr>
            <a:r>
              <a:rPr lang="en-US" b="1" dirty="0"/>
              <a:t>Data Privacy &amp; Third-Party Access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“Gemini Advanced” : Conversations are retained for personalization and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Vertex AI: Data privacy guaranteed, no external third-party access for training.</a:t>
            </a:r>
          </a:p>
          <a:p>
            <a:pPr>
              <a:buNone/>
            </a:pPr>
            <a:r>
              <a:rPr lang="en-US" b="1" dirty="0"/>
              <a:t>Certifications &amp; Compliance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 2, ISO 27001, PCI, HIPAA compliant among others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FedRAMP High authorized for Vertex AI, including government-grade compliance.</a:t>
            </a:r>
          </a:p>
          <a:p>
            <a:pPr>
              <a:buNone/>
            </a:pPr>
            <a:r>
              <a:rPr lang="en-US" b="1" dirty="0"/>
              <a:t>Recommendation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Vertex AI</a:t>
            </a:r>
            <a:r>
              <a:rPr lang="en-US" dirty="0"/>
              <a:t> for enterprise or government clients, with strong privacy controls and compliance (FedRAMP High).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9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EE4A0-B08D-A121-F6F3-6A3B18D8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Expect:</a:t>
            </a:r>
            <a:br>
              <a:rPr lang="en-US" dirty="0"/>
            </a:br>
            <a:r>
              <a:rPr lang="en-US" dirty="0"/>
              <a:t>Error Rates and Limitations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2313E-F7C9-16F0-FAB9-AB29A93E7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4125" t="-715" b="715"/>
          <a:stretch/>
        </p:blipFill>
        <p:spPr>
          <a:xfrm>
            <a:off x="82872" y="2687991"/>
            <a:ext cx="4396820" cy="36004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DCE4C9-F487-66F5-71B8-4577FFE755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238" t="2008" b="-1"/>
          <a:stretch/>
        </p:blipFill>
        <p:spPr>
          <a:xfrm>
            <a:off x="9116008" y="2687994"/>
            <a:ext cx="3075992" cy="3600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B2858B-381C-26A5-2E14-686DD63DA43C}"/>
              </a:ext>
            </a:extLst>
          </p:cNvPr>
          <p:cNvSpPr txBox="1"/>
          <p:nvPr/>
        </p:nvSpPr>
        <p:spPr>
          <a:xfrm>
            <a:off x="270588" y="2341984"/>
            <a:ext cx="571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ChatGPT Reasoning Model (o1, o3,o4) Benchmarks: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B781D0-D315-59C5-FB7C-8F70478342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7633"/>
          <a:stretch/>
        </p:blipFill>
        <p:spPr>
          <a:xfrm>
            <a:off x="4479692" y="2687993"/>
            <a:ext cx="2572973" cy="3600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D86D2-ADFC-BDEC-AA86-8AF762DE29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47" t="2008" r="57861" b="-1"/>
          <a:stretch/>
        </p:blipFill>
        <p:spPr>
          <a:xfrm>
            <a:off x="7052665" y="2687994"/>
            <a:ext cx="2063343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6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92097-602B-BADF-7B1E-858227F27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D222-E1B8-4EEA-77F5-54519115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Expect:</a:t>
            </a:r>
            <a:br>
              <a:rPr lang="en-US" dirty="0"/>
            </a:br>
            <a:r>
              <a:rPr lang="en-US" dirty="0"/>
              <a:t>Error Rates and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A042D-469E-BEB6-8172-D76379A13531}"/>
              </a:ext>
            </a:extLst>
          </p:cNvPr>
          <p:cNvSpPr txBox="1"/>
          <p:nvPr/>
        </p:nvSpPr>
        <p:spPr>
          <a:xfrm>
            <a:off x="270588" y="2341984"/>
            <a:ext cx="571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ChatGPT Base Model (4o, 4.5) Benchmarks: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B89E0-64FD-66DD-8619-AA8B8A1DA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36" y="5977799"/>
            <a:ext cx="10869248" cy="7992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models still struggle with high hallucination rates, especially with non-reasoning models.  </a:t>
            </a:r>
          </a:p>
          <a:p>
            <a:r>
              <a:rPr lang="en-US" dirty="0"/>
              <a:t>Understanding this is essential to capturing value without falling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6476D5-2104-5DCE-F255-FF4444FD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000662"/>
            <a:ext cx="5010150" cy="2742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DBCF4E-5EDF-C12E-27E8-FCDD0DCF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589" y="2400985"/>
            <a:ext cx="6419850" cy="35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67015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2179</TotalTime>
  <Words>1390</Words>
  <Application>Microsoft Office PowerPoint</Application>
  <PresentationFormat>Widescreen</PresentationFormat>
  <Paragraphs>191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Arial</vt:lpstr>
      <vt:lpstr>Avenir Next LT Pro</vt:lpstr>
      <vt:lpstr>Bahnschrift</vt:lpstr>
      <vt:lpstr>MatrixVTI</vt:lpstr>
      <vt:lpstr>Data Management with AI and Python</vt:lpstr>
      <vt:lpstr>What are Large Language Models</vt:lpstr>
      <vt:lpstr>LLM Providers and Platforms</vt:lpstr>
      <vt:lpstr>Subscription Types and  Data Security</vt:lpstr>
      <vt:lpstr>Data Security: ChatGPT</vt:lpstr>
      <vt:lpstr>Data Security:  Anthropic’s Claude</vt:lpstr>
      <vt:lpstr>Data Security:  Google Gemini</vt:lpstr>
      <vt:lpstr>What to Expect: Error Rates and Limitations</vt:lpstr>
      <vt:lpstr>What to Expect: Error Rates and Limitations</vt:lpstr>
      <vt:lpstr>What to Expect: Error Rates and Limitations</vt:lpstr>
      <vt:lpstr>Understanding Tool Use</vt:lpstr>
      <vt:lpstr>How to Capture the Value: H&amp;H Modeling and Geospatial Work</vt:lpstr>
      <vt:lpstr>Understanding Context Retrieval from Documents</vt:lpstr>
      <vt:lpstr>Limitations:  Context Window Size</vt:lpstr>
      <vt:lpstr>LLM’s Highest Value Application:  Writing Code</vt:lpstr>
      <vt:lpstr>PowerPoint Presentation</vt:lpstr>
      <vt:lpstr>PowerPoint Presentation</vt:lpstr>
      <vt:lpstr>Python Script</vt:lpstr>
      <vt:lpstr>Add Python to your toolbox</vt:lpstr>
      <vt:lpstr>Python Pros</vt:lpstr>
      <vt:lpstr>Jupyter Notebook</vt:lpstr>
      <vt:lpstr>Workshop Notebook</vt:lpstr>
      <vt:lpstr>Publicly Available GPTs</vt:lpstr>
      <vt:lpstr>ChatGPT Memory</vt:lpstr>
      <vt:lpstr>ChatGPT Errors</vt:lpstr>
      <vt:lpstr>Workshop Package</vt:lpstr>
      <vt:lpstr>Path Pilot</vt:lpstr>
      <vt:lpstr>Path Pilot Terminal</vt:lpstr>
      <vt:lpstr>Workshop Installers</vt:lpstr>
      <vt:lpstr>Data Samples</vt:lpstr>
      <vt:lpstr>Data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KJ OBrien</dc:creator>
  <cp:lastModifiedBy>William Katzenmeyer</cp:lastModifiedBy>
  <cp:revision>23</cp:revision>
  <dcterms:created xsi:type="dcterms:W3CDTF">2024-10-18T15:36:57Z</dcterms:created>
  <dcterms:modified xsi:type="dcterms:W3CDTF">2025-04-22T15:47:14Z</dcterms:modified>
</cp:coreProperties>
</file>