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27"/>
  </p:notesMasterIdLst>
  <p:sldIdLst>
    <p:sldId id="261" r:id="rId3"/>
    <p:sldId id="262" r:id="rId4"/>
    <p:sldId id="265" r:id="rId5"/>
    <p:sldId id="264" r:id="rId6"/>
    <p:sldId id="270" r:id="rId7"/>
    <p:sldId id="266" r:id="rId8"/>
    <p:sldId id="268" r:id="rId9"/>
    <p:sldId id="324" r:id="rId10"/>
    <p:sldId id="273" r:id="rId11"/>
    <p:sldId id="325" r:id="rId12"/>
    <p:sldId id="277" r:id="rId13"/>
    <p:sldId id="260" r:id="rId14"/>
    <p:sldId id="323" r:id="rId15"/>
    <p:sldId id="272" r:id="rId16"/>
    <p:sldId id="271" r:id="rId17"/>
    <p:sldId id="329" r:id="rId18"/>
    <p:sldId id="286" r:id="rId19"/>
    <p:sldId id="278" r:id="rId20"/>
    <p:sldId id="259" r:id="rId21"/>
    <p:sldId id="301" r:id="rId22"/>
    <p:sldId id="326" r:id="rId23"/>
    <p:sldId id="327" r:id="rId24"/>
    <p:sldId id="328" r:id="rId25"/>
    <p:sldId id="285" r:id="rId2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44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3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prishtinaonline.com/dataset/shpenzimet" TargetMode="External"/><Relationship Id="rId2" Type="http://schemas.openxmlformats.org/officeDocument/2006/relationships/hyperlink" Target="https://opendata.prishtinaonline.com/dataset/tehyrat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DATA</a:t>
            </a:r>
            <a:r>
              <a:rPr lang="en-US" altLang="ja-JP" dirty="0"/>
              <a:t> MINING</a:t>
            </a:r>
            <a:endParaRPr kumimoji="1"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9F7A-A127-441B-A9F1-3234A5BBB76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09702" y="6816436"/>
            <a:ext cx="13217237" cy="3025833"/>
          </a:xfrm>
        </p:spPr>
        <p:txBody>
          <a:bodyPr>
            <a:normAutofit lnSpcReduction="10000"/>
          </a:bodyPr>
          <a:lstStyle/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Prof. :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Lule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Ahmedi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				 </a:t>
            </a:r>
            <a:r>
              <a:rPr lang="es-E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Punuan</a:t>
            </a:r>
            <a:r>
              <a:rPr lang="es-E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:   Florentina Cela 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	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		</a:t>
            </a:r>
            <a:r>
              <a:rPr lang="en-US" sz="2800" dirty="0">
                <a:solidFill>
                  <a:srgbClr val="FFFFFF"/>
                </a:solidFill>
                <a:latin typeface="Lato"/>
              </a:rPr>
              <a:t>                                                    		   </a:t>
            </a:r>
            <a:r>
              <a:rPr lang="es-E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Flori</a:t>
            </a:r>
            <a:r>
              <a:rPr lang="es-E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s-E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Frrokaj</a:t>
            </a:r>
            <a:endParaRPr lang="es-ES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        				</a:t>
            </a:r>
            <a:r>
              <a:rPr lang="es-ES" sz="2800" dirty="0">
                <a:solidFill>
                  <a:srgbClr val="FFFFFF"/>
                </a:solidFill>
                <a:latin typeface="Lato"/>
              </a:rPr>
              <a:t>                                   </a:t>
            </a:r>
            <a:r>
              <a:rPr lang="es-ES" sz="28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Ereza</a:t>
            </a:r>
            <a:r>
              <a:rPr lang="es-E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 Krasniqi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Lato"/>
              </a:rPr>
              <a:t>                     					</a:t>
            </a:r>
            <a:r>
              <a:rPr lang="es-ES" sz="2400" b="0" i="0" u="none" strike="noStrike" dirty="0">
                <a:solidFill>
                  <a:srgbClr val="FFFFFF"/>
                </a:solidFill>
                <a:effectLst/>
                <a:latin typeface="Lato"/>
              </a:rPr>
              <a:t>  </a:t>
            </a:r>
            <a:br>
              <a:rPr lang="es-ES" sz="2400" b="0" i="0" u="none" strike="noStrike" dirty="0">
                <a:solidFill>
                  <a:srgbClr val="FFFFFF"/>
                </a:solidFill>
                <a:effectLst/>
                <a:latin typeface="Lato"/>
              </a:rPr>
            </a:br>
            <a:r>
              <a:rPr lang="es-ES" sz="2400" b="0" i="0" u="none" strike="noStrike" dirty="0">
                <a:solidFill>
                  <a:srgbClr val="FFFFFF"/>
                </a:solidFill>
                <a:effectLst/>
                <a:latin typeface="Lato"/>
              </a:rPr>
              <a:t>          							</a:t>
            </a:r>
            <a:br>
              <a:rPr lang="es-ES" dirty="0"/>
            </a:br>
            <a:r>
              <a:rPr lang="en-US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9DB-BB58-4022-B521-9E745EF8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42" y="60098"/>
            <a:ext cx="15162150" cy="210457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03. </a:t>
            </a:r>
            <a:r>
              <a:rPr kumimoji="1" lang="en-US" altLang="ja-JP" dirty="0">
                <a:solidFill>
                  <a:schemeClr val="accent1"/>
                </a:solidFill>
              </a:rPr>
              <a:t>RREGULLIMI I </a:t>
            </a:r>
            <a:r>
              <a:rPr kumimoji="1" lang="en-US" altLang="ja-JP" dirty="0"/>
              <a:t>DATASET-IT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8B84-1EDB-46D3-BD9C-48713BA5C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6F9C-D8A7-4F78-A83E-75BE965AAB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48A4-5C68-432A-A7EA-06FA2AC5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49992" y="2601300"/>
            <a:ext cx="3150127" cy="6596084"/>
          </a:xfrm>
        </p:spPr>
        <p:txBody>
          <a:bodyPr/>
          <a:lstStyle/>
          <a:p>
            <a:r>
              <a:rPr lang="en-US" dirty="0" err="1"/>
              <a:t>Dataseti</a:t>
            </a:r>
            <a:r>
              <a:rPr lang="en-US" dirty="0"/>
              <a:t> I </a:t>
            </a:r>
            <a:r>
              <a:rPr lang="en-US" dirty="0" err="1"/>
              <a:t>ndare</a:t>
            </a:r>
            <a:r>
              <a:rPr lang="en-US" dirty="0"/>
              <a:t> ne </a:t>
            </a:r>
            <a:r>
              <a:rPr lang="en-US" dirty="0" err="1"/>
              <a:t>shume</a:t>
            </a:r>
            <a:r>
              <a:rPr lang="en-US" dirty="0"/>
              <a:t> .csv files</a:t>
            </a:r>
          </a:p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dhenat</a:t>
            </a:r>
            <a:r>
              <a:rPr lang="en-US" dirty="0"/>
              <a:t> </a:t>
            </a:r>
            <a:r>
              <a:rPr lang="en-US" dirty="0" err="1"/>
              <a:t>pershtaten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bashkohen</a:t>
            </a:r>
            <a:r>
              <a:rPr lang="en-US" dirty="0"/>
              <a:t> ne tri </a:t>
            </a:r>
            <a:r>
              <a:rPr lang="en-US" dirty="0" err="1"/>
              <a:t>datasete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ka </a:t>
            </a:r>
            <a:r>
              <a:rPr lang="en-US" dirty="0" err="1"/>
              <a:t>qene</a:t>
            </a:r>
            <a:r>
              <a:rPr lang="en-US" dirty="0"/>
              <a:t> e </a:t>
            </a:r>
            <a:r>
              <a:rPr lang="en-US" dirty="0" err="1"/>
              <a:t>pamundur</a:t>
            </a:r>
            <a:r>
              <a:rPr lang="en-US" dirty="0"/>
              <a:t> per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bashkuar</a:t>
            </a:r>
            <a:r>
              <a:rPr lang="en-US" dirty="0"/>
              <a:t> ne </a:t>
            </a:r>
            <a:r>
              <a:rPr lang="en-US" dirty="0" err="1"/>
              <a:t>nje</a:t>
            </a:r>
            <a:r>
              <a:rPr lang="en-US" dirty="0"/>
              <a:t> dataset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vetem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82DEC-E6E8-47B7-8E84-1F665F35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12" y="2451756"/>
            <a:ext cx="9845174" cy="71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03.RREGULLIMI I 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DATASET-IT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dhenat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ndara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sipas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viteve</a:t>
            </a:r>
            <a:r>
              <a:rPr kumimoji="1" lang="en-US" altLang="ja-JP" sz="2400" dirty="0"/>
              <a:t>/</a:t>
            </a:r>
            <a:r>
              <a:rPr kumimoji="1" lang="en-US" altLang="ja-JP" sz="2400" dirty="0" err="1"/>
              <a:t>muajve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Bashkimi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dhenave</a:t>
            </a:r>
            <a:r>
              <a:rPr kumimoji="1" lang="en-US" altLang="ja-JP" sz="2400" dirty="0"/>
              <a:t> ne Dataset</a:t>
            </a:r>
            <a:endParaRPr kumimoji="1" lang="ja-JP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C4BE7-912B-44E8-9126-D7E8D267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150" y="1500555"/>
            <a:ext cx="8023718" cy="48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27556" y="1119352"/>
            <a:ext cx="15254514" cy="1510236"/>
          </a:xfrm>
        </p:spPr>
        <p:txBody>
          <a:bodyPr/>
          <a:lstStyle/>
          <a:p>
            <a:r>
              <a:rPr kumimoji="1" lang="en-US" altLang="ja-JP" dirty="0"/>
              <a:t>04. </a:t>
            </a:r>
            <a:r>
              <a:rPr kumimoji="1" lang="en-US" altLang="ja-JP" dirty="0">
                <a:solidFill>
                  <a:schemeClr val="accent1"/>
                </a:solidFill>
              </a:rPr>
              <a:t>PREPROCESIMI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0859188" y="4177861"/>
            <a:ext cx="5722882" cy="2695905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Mungesa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kolonave</a:t>
            </a:r>
            <a:endParaRPr kumimoji="1" lang="en-US" altLang="ja-JP" sz="2400" dirty="0"/>
          </a:p>
          <a:p>
            <a:r>
              <a:rPr kumimoji="1" lang="en-US" altLang="ja-JP" sz="2400" dirty="0" err="1"/>
              <a:t>Pershtatja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kolonave</a:t>
            </a:r>
            <a:endParaRPr kumimoji="1" lang="en-US" altLang="ja-JP" sz="2400" dirty="0"/>
          </a:p>
          <a:p>
            <a:r>
              <a:rPr kumimoji="1" lang="en-US" altLang="ja-JP" sz="2400" dirty="0" err="1"/>
              <a:t>Kolonat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zbrazeta</a:t>
            </a:r>
            <a:endParaRPr kumimoji="1"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E5033-E1FA-436A-A552-34E4FE32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0" y="3346781"/>
            <a:ext cx="8047842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07255" y="7876197"/>
            <a:ext cx="12275666" cy="1646606"/>
          </a:xfrm>
        </p:spPr>
        <p:txBody>
          <a:bodyPr/>
          <a:lstStyle/>
          <a:p>
            <a:r>
              <a:rPr kumimoji="1" lang="en-US" altLang="ja-JP" dirty="0"/>
              <a:t>04.</a:t>
            </a:r>
            <a:r>
              <a:rPr kumimoji="1" lang="en-US" altLang="ja-JP" dirty="0">
                <a:solidFill>
                  <a:schemeClr val="accent1"/>
                </a:solidFill>
              </a:rPr>
              <a:t>PREPROCESIMI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2E105-6316-4097-BAA3-59609143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90" y="1398859"/>
            <a:ext cx="8337861" cy="5968632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890154E-1360-47BE-B772-42AE36DA4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9087" y="3661791"/>
            <a:ext cx="6327803" cy="121394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en-US" altLang="ja-JP" sz="2400" dirty="0" err="1">
                <a:solidFill>
                  <a:schemeClr val="bg1"/>
                </a:solidFill>
              </a:rPr>
              <a:t>Kolonat</a:t>
            </a:r>
            <a:r>
              <a:rPr kumimoji="1" lang="en-US" altLang="ja-JP" sz="2400" dirty="0">
                <a:solidFill>
                  <a:schemeClr val="bg1"/>
                </a:solidFill>
              </a:rPr>
              <a:t> e </a:t>
            </a:r>
            <a:r>
              <a:rPr kumimoji="1" lang="en-US" altLang="ja-JP" sz="2400" dirty="0" err="1">
                <a:solidFill>
                  <a:schemeClr val="bg1"/>
                </a:solidFill>
              </a:rPr>
              <a:t>zbrazta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en-US" altLang="ja-JP" sz="2400" dirty="0" err="1">
                <a:solidFill>
                  <a:schemeClr val="bg1"/>
                </a:solidFill>
              </a:rPr>
              <a:t>Mbushja</a:t>
            </a:r>
            <a:r>
              <a:rPr kumimoji="1" lang="en-US" altLang="ja-JP" sz="2400" dirty="0">
                <a:solidFill>
                  <a:schemeClr val="bg1"/>
                </a:solidFill>
              </a:rPr>
              <a:t> e </a:t>
            </a:r>
            <a:r>
              <a:rPr kumimoji="1" lang="en-US" altLang="ja-JP" sz="2400" dirty="0" err="1">
                <a:solidFill>
                  <a:schemeClr val="bg1"/>
                </a:solidFill>
              </a:rPr>
              <a:t>kolonave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57714" y="158725"/>
            <a:ext cx="12772572" cy="174950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9900" y="227079"/>
            <a:ext cx="12268200" cy="1612800"/>
          </a:xfrm>
        </p:spPr>
        <p:txBody>
          <a:bodyPr/>
          <a:lstStyle/>
          <a:p>
            <a:r>
              <a:rPr kumimoji="1" lang="en-US" altLang="ja-JP" dirty="0"/>
              <a:t>04 </a:t>
            </a:r>
            <a:r>
              <a:rPr kumimoji="1" lang="en-US" altLang="ja-JP" dirty="0">
                <a:solidFill>
                  <a:schemeClr val="accent1"/>
                </a:solidFill>
              </a:rPr>
              <a:t>PREPROCESIMI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396124" y="6270270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DUPLIKATET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2169226" y="5229739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LARGIMI I DUPLIKATEVE</a:t>
            </a:r>
            <a:endParaRPr kumimoji="1" lang="ja-JP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FF1964-6593-44AC-864A-B25B1046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9" y="3053426"/>
            <a:ext cx="10601434" cy="29790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C552F-1C7E-4E7E-8BB8-0E4FFF3B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144" y="6038129"/>
            <a:ext cx="10450608" cy="32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05.DEMOSTRIMI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ZGJIDHJEVE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0181169" y="3720437"/>
            <a:ext cx="726132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Perdorimi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funksioneve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SQL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445526" y="4450605"/>
            <a:ext cx="9002110" cy="3154687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Insert()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Execute()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Connect()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Min()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Max()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Sum()</a:t>
            </a:r>
          </a:p>
          <a:p>
            <a:pPr marL="342900" indent="-342900">
              <a:buAutoNum type="arabicPeriod"/>
            </a:pPr>
            <a:r>
              <a:rPr kumimoji="1" lang="en-US" altLang="ja-JP" sz="2400" dirty="0"/>
              <a:t>Aggregation()</a:t>
            </a:r>
          </a:p>
          <a:p>
            <a:pPr marL="342900" indent="-342900"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29C29D-B4A1-42E7-90F2-1E6AF465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8" y="201714"/>
            <a:ext cx="8597348" cy="99110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4F6EB15-2B5F-4246-A515-E633D101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996" y="409679"/>
            <a:ext cx="9245724" cy="24281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05.DEMOSTRIMI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ZGJIDHJEVE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71AF0E-F649-460F-B4F2-C0206ACAA9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22644" y="3531477"/>
            <a:ext cx="6022427" cy="5060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Paraqitja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grafike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shpenzimeve</a:t>
            </a:r>
            <a:r>
              <a:rPr kumimoji="1" lang="en-US" altLang="ja-JP" sz="2400" dirty="0"/>
              <a:t> ne </a:t>
            </a:r>
            <a:r>
              <a:rPr kumimoji="1" lang="en-US" altLang="ja-JP" sz="2400" dirty="0" err="1"/>
              <a:t>vitin</a:t>
            </a:r>
            <a:r>
              <a:rPr kumimoji="1" lang="en-US" altLang="ja-JP" sz="2400" dirty="0"/>
              <a:t> 2019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Boshti</a:t>
            </a:r>
            <a:r>
              <a:rPr kumimoji="1" lang="en-US" altLang="ja-JP" sz="2400" dirty="0"/>
              <a:t> x </a:t>
            </a:r>
            <a:r>
              <a:rPr kumimoji="1" lang="en-US" altLang="ja-JP" sz="2400" dirty="0" err="1"/>
              <a:t>tregon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drejtorite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kurse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boshti</a:t>
            </a:r>
            <a:r>
              <a:rPr kumimoji="1" lang="en-US" altLang="ja-JP" sz="2400" dirty="0"/>
              <a:t> y Shumen.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Raporti</a:t>
            </a:r>
            <a:r>
              <a:rPr kumimoji="1" lang="en-US" altLang="ja-JP" sz="2400" dirty="0"/>
              <a:t> I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dyjave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paraqet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kete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rezultat</a:t>
            </a:r>
            <a:r>
              <a:rPr kumimoji="1" lang="en-US" altLang="ja-JP" sz="2400" dirty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394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97AEFF-BA62-4FD7-AE51-D8A60AACF6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88110" y="3720887"/>
            <a:ext cx="5312979" cy="5565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Paraqitja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grafike</a:t>
            </a:r>
            <a:r>
              <a:rPr kumimoji="1" lang="en-US" altLang="ja-JP" sz="2400" dirty="0"/>
              <a:t> ne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Paraqitet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raporti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mes</a:t>
            </a:r>
            <a:r>
              <a:rPr kumimoji="1" lang="en-US" altLang="ja-JP" sz="2400" dirty="0"/>
              <a:t> 3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dhenave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ku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boshti</a:t>
            </a:r>
            <a:r>
              <a:rPr kumimoji="1" lang="en-US" altLang="ja-JP" sz="2400" dirty="0"/>
              <a:t> x ka </a:t>
            </a:r>
            <a:r>
              <a:rPr kumimoji="1" lang="en-US" altLang="ja-JP" sz="2400" dirty="0" err="1"/>
              <a:t>si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vlere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tremujorin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boshti</a:t>
            </a:r>
            <a:r>
              <a:rPr kumimoji="1" lang="en-US" altLang="ja-JP" sz="2400" dirty="0"/>
              <a:t> y </a:t>
            </a:r>
            <a:r>
              <a:rPr kumimoji="1" lang="en-US" altLang="ja-JP" sz="2400" dirty="0" err="1"/>
              <a:t>vitin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boshti</a:t>
            </a:r>
            <a:r>
              <a:rPr kumimoji="1" lang="en-US" altLang="ja-JP" sz="2400" dirty="0"/>
              <a:t> z </a:t>
            </a:r>
            <a:r>
              <a:rPr kumimoji="1" lang="en-US" altLang="ja-JP" sz="2400" dirty="0" err="1"/>
              <a:t>shumen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2400" dirty="0" err="1"/>
              <a:t>Perdorimi</a:t>
            </a:r>
            <a:r>
              <a:rPr kumimoji="1" lang="en-US" sz="2400" dirty="0"/>
              <a:t> </a:t>
            </a:r>
            <a:r>
              <a:rPr kumimoji="1" lang="en-US" sz="2400" dirty="0" err="1"/>
              <a:t>i</a:t>
            </a:r>
            <a:r>
              <a:rPr kumimoji="1" lang="en-US" sz="2400" dirty="0"/>
              <a:t> K-means </a:t>
            </a:r>
            <a:r>
              <a:rPr kumimoji="1" lang="en-US" sz="2400" dirty="0" err="1"/>
              <a:t>algoritmit</a:t>
            </a:r>
            <a:r>
              <a:rPr kumimoji="1" lang="en-US" sz="2400" dirty="0"/>
              <a:t> </a:t>
            </a:r>
            <a:r>
              <a:rPr kumimoji="1" lang="en-US" sz="2400" dirty="0" err="1"/>
              <a:t>dhe</a:t>
            </a:r>
            <a:r>
              <a:rPr kumimoji="1" lang="en-US" sz="2400" dirty="0"/>
              <a:t> </a:t>
            </a:r>
            <a:r>
              <a:rPr kumimoji="1" lang="en-US" sz="2400" dirty="0" err="1"/>
              <a:t>percaktimi</a:t>
            </a:r>
            <a:r>
              <a:rPr kumimoji="1" lang="en-US" sz="2400" dirty="0"/>
              <a:t> </a:t>
            </a:r>
            <a:r>
              <a:rPr kumimoji="1" lang="en-US" sz="2400" dirty="0" err="1"/>
              <a:t>manul</a:t>
            </a:r>
            <a:r>
              <a:rPr kumimoji="1" lang="en-US" sz="2400" dirty="0"/>
              <a:t> </a:t>
            </a:r>
            <a:r>
              <a:rPr kumimoji="1" lang="en-US" sz="2400" dirty="0" err="1"/>
              <a:t>i</a:t>
            </a:r>
            <a:r>
              <a:rPr kumimoji="1" lang="en-US" sz="2400" dirty="0"/>
              <a:t> </a:t>
            </a:r>
            <a:r>
              <a:rPr kumimoji="1" lang="en-US" sz="2400" dirty="0" err="1"/>
              <a:t>numrit</a:t>
            </a:r>
            <a:r>
              <a:rPr kumimoji="1" lang="en-US" sz="2400" dirty="0"/>
              <a:t> </a:t>
            </a:r>
            <a:r>
              <a:rPr kumimoji="1" lang="en-US" sz="2400" dirty="0" err="1"/>
              <a:t>te</a:t>
            </a:r>
            <a:r>
              <a:rPr kumimoji="1" lang="en-US" sz="2400" dirty="0"/>
              <a:t> </a:t>
            </a:r>
            <a:r>
              <a:rPr kumimoji="1" lang="en-US" sz="2400" dirty="0" err="1"/>
              <a:t>clustereve</a:t>
            </a:r>
            <a:endParaRPr kumimoji="1"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066C112-075B-4BA4-8889-6B494730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471" y="472965"/>
            <a:ext cx="6826720" cy="24281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DEMOSTRIMI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ZGJIDHJEVE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CB531-764F-4943-85E2-C62EF08A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9" y="356514"/>
            <a:ext cx="9700605" cy="95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06 CLUSTERING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1177750" y="2965656"/>
            <a:ext cx="2567269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K-MEANS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11918731" y="3750156"/>
            <a:ext cx="5262092" cy="5062768"/>
          </a:xfrm>
        </p:spPr>
        <p:txBody>
          <a:bodyPr/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Ngarkimi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dhenave</a:t>
            </a:r>
            <a:endParaRPr lang="en-US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Marrja</a:t>
            </a:r>
            <a:r>
              <a:rPr lang="en-US" dirty="0"/>
              <a:t> e </a:t>
            </a:r>
            <a:r>
              <a:rPr lang="en-US" dirty="0" err="1"/>
              <a:t>kolones</a:t>
            </a:r>
            <a:r>
              <a:rPr lang="en-US" dirty="0"/>
              <a:t> </a:t>
            </a:r>
            <a:r>
              <a:rPr lang="en-US" dirty="0" err="1"/>
              <a:t>Shuma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dataseti</a:t>
            </a:r>
            <a:endParaRPr lang="en-US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Percaktimi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madhesise</a:t>
            </a:r>
            <a:r>
              <a:rPr lang="en-US" dirty="0"/>
              <a:t> se figures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Perdorimi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kolonave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shuma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tremujori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gjetjen</a:t>
            </a:r>
            <a:r>
              <a:rPr lang="en-US" dirty="0"/>
              <a:t> e clusters </a:t>
            </a:r>
            <a:br>
              <a:rPr lang="en-US" dirty="0"/>
            </a:br>
            <a:r>
              <a:rPr lang="en-US" dirty="0"/>
              <a:t>ne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Percaktimi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emerimeve</a:t>
            </a:r>
            <a:br>
              <a:rPr lang="en-US" dirty="0"/>
            </a:b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xlabel</a:t>
            </a:r>
            <a:r>
              <a:rPr lang="en-US" dirty="0"/>
              <a:t>, </a:t>
            </a:r>
            <a:r>
              <a:rPr lang="en-US" dirty="0" err="1"/>
              <a:t>ylabel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titullit</a:t>
            </a:r>
            <a:br>
              <a:rPr lang="en-US" dirty="0"/>
            </a:br>
            <a:r>
              <a:rPr lang="en-US" dirty="0" err="1"/>
              <a:t>te</a:t>
            </a:r>
            <a:r>
              <a:rPr lang="en-US" dirty="0"/>
              <a:t> Cluster</a:t>
            </a: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4540C7-2C2B-4364-AFAD-E921D6D02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7" y="2144055"/>
            <a:ext cx="10593981" cy="68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6334" y="725213"/>
            <a:ext cx="11051367" cy="1718442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 </a:t>
            </a:r>
            <a:r>
              <a:rPr kumimoji="1" lang="en-US" altLang="ja-JP" dirty="0"/>
              <a:t>CLUSTERING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3020261" y="4160440"/>
            <a:ext cx="4583123" cy="37709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Perdorimi</a:t>
            </a:r>
            <a:r>
              <a:rPr kumimoji="1" lang="en-US" altLang="ja-JP" sz="2400" dirty="0"/>
              <a:t> I </a:t>
            </a:r>
            <a:r>
              <a:rPr kumimoji="1" lang="en-US" altLang="ja-JP" sz="2400" dirty="0" err="1"/>
              <a:t>metodes</a:t>
            </a:r>
            <a:r>
              <a:rPr kumimoji="1" lang="en-US" altLang="ja-JP" sz="2400" dirty="0"/>
              <a:t> Elbow per </a:t>
            </a:r>
            <a:r>
              <a:rPr kumimoji="1" lang="en-US" altLang="ja-JP" sz="2400" dirty="0" err="1"/>
              <a:t>percaktimin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sakte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numrit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Klasterave</a:t>
            </a:r>
            <a:r>
              <a:rPr kumimoji="1" lang="en-US" altLang="ja-JP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Paraqitja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varshmerise</a:t>
            </a:r>
            <a:r>
              <a:rPr kumimoji="1" lang="en-US" altLang="ja-JP" sz="2400" dirty="0"/>
              <a:t> se </a:t>
            </a:r>
            <a:r>
              <a:rPr kumimoji="1" lang="en-US" altLang="ja-JP" sz="2400" dirty="0" err="1"/>
              <a:t>shumes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tremujorit</a:t>
            </a:r>
            <a:endParaRPr kumimoji="1" lang="ja-JP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C9D5C-9EB4-4719-87BE-DF7D8A0B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93" y="2472960"/>
            <a:ext cx="11051367" cy="71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175068" y="431894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Paraqitja</a:t>
            </a:r>
            <a:r>
              <a:rPr kumimoji="1" lang="en-US" altLang="ja-JP" dirty="0"/>
              <a:t> e </a:t>
            </a:r>
            <a:r>
              <a:rPr kumimoji="1" lang="en-US" altLang="ja-JP" dirty="0" err="1"/>
              <a:t>Problemit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11278" y="119838"/>
            <a:ext cx="1255486" cy="1161141"/>
          </a:xfr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1495434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821737" y="1231299"/>
            <a:ext cx="1255486" cy="1161141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0124784" y="2558974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Rregullimi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Dataset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895414" y="2392440"/>
            <a:ext cx="1181809" cy="1161141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0175068" y="3770984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Preprocesimi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8856079" y="3530928"/>
            <a:ext cx="1255486" cy="1161141"/>
          </a:xfrm>
        </p:spPr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10175068" y="4958986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Demostrimi</a:t>
            </a:r>
            <a:r>
              <a:rPr kumimoji="1" lang="en-US" altLang="ja-JP" dirty="0"/>
              <a:t> I </a:t>
            </a:r>
            <a:r>
              <a:rPr kumimoji="1" lang="en-US" altLang="ja-JP" dirty="0" err="1"/>
              <a:t>zgjidhjeve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821737" y="4669416"/>
            <a:ext cx="1255486" cy="1161141"/>
          </a:xfrm>
        </p:spPr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0377716" y="6142613"/>
            <a:ext cx="5631544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Clustering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895414" y="5830557"/>
            <a:ext cx="1255486" cy="1161141"/>
          </a:xfrm>
        </p:spPr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C63AFE2F-684F-4190-8BF3-4697084BA122}"/>
              </a:ext>
            </a:extLst>
          </p:cNvPr>
          <p:cNvSpPr txBox="1">
            <a:spLocks/>
          </p:cNvSpPr>
          <p:nvPr/>
        </p:nvSpPr>
        <p:spPr>
          <a:xfrm>
            <a:off x="8919582" y="8479586"/>
            <a:ext cx="1255486" cy="1161141"/>
          </a:xfrm>
          <a:prstGeom prst="rect">
            <a:avLst/>
          </a:prstGeom>
        </p:spPr>
        <p:txBody>
          <a:bodyPr vert="horz" lIns="91440" tIns="45720" rIns="91440" bIns="45720" numCol="1" spcCol="360000" rtlCol="0" anchor="ctr">
            <a:noAutofit/>
          </a:bodyPr>
          <a:lstStyle>
            <a:lvl1pPr marL="0" indent="0" algn="r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08</a:t>
            </a:r>
            <a:endParaRPr kumimoji="1" lang="ja-JP" altLang="en-US" dirty="0"/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F6A09C57-24E1-48C3-BF89-B79E633738B8}"/>
              </a:ext>
            </a:extLst>
          </p:cNvPr>
          <p:cNvSpPr txBox="1">
            <a:spLocks/>
          </p:cNvSpPr>
          <p:nvPr/>
        </p:nvSpPr>
        <p:spPr>
          <a:xfrm>
            <a:off x="10394599" y="8900860"/>
            <a:ext cx="5627854" cy="460142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rmAutofit fontScale="85000" lnSpcReduction="20000"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/>
              <a:t>Referenca</a:t>
            </a:r>
            <a:endParaRPr kumimoji="1" lang="ja-JP" altLang="en-US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7480A527-DAE4-4F40-A392-8E23766C93A8}"/>
              </a:ext>
            </a:extLst>
          </p:cNvPr>
          <p:cNvSpPr txBox="1">
            <a:spLocks/>
          </p:cNvSpPr>
          <p:nvPr/>
        </p:nvSpPr>
        <p:spPr>
          <a:xfrm>
            <a:off x="8922421" y="6991698"/>
            <a:ext cx="1255486" cy="1161141"/>
          </a:xfrm>
          <a:prstGeom prst="rect">
            <a:avLst/>
          </a:prstGeom>
        </p:spPr>
        <p:txBody>
          <a:bodyPr vert="horz" lIns="91440" tIns="45720" rIns="91440" bIns="45720" numCol="1" spcCol="360000" rtlCol="0" anchor="ctr">
            <a:noAutofit/>
          </a:bodyPr>
          <a:lstStyle>
            <a:lvl1pPr marL="0" indent="0" algn="r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07</a:t>
            </a:r>
            <a:endParaRPr kumimoji="1" lang="ja-JP" alt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184B3FF9-CEC9-4251-AC8C-BC420DB115C9}"/>
              </a:ext>
            </a:extLst>
          </p:cNvPr>
          <p:cNvSpPr txBox="1">
            <a:spLocks/>
          </p:cNvSpPr>
          <p:nvPr/>
        </p:nvSpPr>
        <p:spPr>
          <a:xfrm>
            <a:off x="10377716" y="7326240"/>
            <a:ext cx="5631544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rmAutofit lnSpcReduction="10000"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GUI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8090711"/>
            <a:ext cx="11127545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2492" y="8836502"/>
            <a:ext cx="934675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 </a:t>
            </a:r>
            <a:r>
              <a:rPr kumimoji="1" lang="en-US" altLang="ja-JP" dirty="0"/>
              <a:t>CLUSTERING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1C573-F431-4122-8AF2-2AE3E4BA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1502"/>
            <a:ext cx="17820847" cy="85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866C-E006-4FF8-A709-40F24412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1" y="598902"/>
            <a:ext cx="9632732" cy="1024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07 </a:t>
            </a:r>
            <a:r>
              <a:rPr lang="en-US" dirty="0"/>
              <a:t>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26732-C1CB-4B7B-BE29-F5CDE284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96" y="1755773"/>
            <a:ext cx="8513379" cy="753921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2FA38F69-3C25-4505-9481-F40CC2311E4B}"/>
              </a:ext>
            </a:extLst>
          </p:cNvPr>
          <p:cNvSpPr txBox="1">
            <a:spLocks/>
          </p:cNvSpPr>
          <p:nvPr/>
        </p:nvSpPr>
        <p:spPr>
          <a:xfrm>
            <a:off x="11950262" y="2993994"/>
            <a:ext cx="5262092" cy="4084723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Dritarja</a:t>
            </a:r>
            <a:r>
              <a:rPr lang="en-US" dirty="0"/>
              <a:t> e GUI -</a:t>
            </a:r>
            <a:r>
              <a:rPr lang="en-US" dirty="0" err="1"/>
              <a:t>tkinter</a:t>
            </a:r>
            <a:r>
              <a:rPr lang="en-US" dirty="0"/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Tre </a:t>
            </a:r>
            <a:r>
              <a:rPr lang="en-US" dirty="0" err="1"/>
              <a:t>buttonat</a:t>
            </a:r>
            <a:r>
              <a:rPr lang="en-US" dirty="0"/>
              <a:t> </a:t>
            </a:r>
            <a:r>
              <a:rPr lang="en-US" dirty="0" err="1"/>
              <a:t>kryesor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Checkbox-at per </a:t>
            </a:r>
            <a:r>
              <a:rPr lang="en-US" dirty="0" err="1"/>
              <a:t>percaktimin</a:t>
            </a:r>
            <a:r>
              <a:rPr lang="en-US" dirty="0"/>
              <a:t> e </a:t>
            </a:r>
            <a:r>
              <a:rPr lang="en-US" dirty="0" err="1"/>
              <a:t>muajit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Paraqitja</a:t>
            </a:r>
            <a:r>
              <a:rPr lang="en-US" dirty="0"/>
              <a:t>  e </a:t>
            </a:r>
            <a:r>
              <a:rPr lang="en-US" dirty="0" err="1"/>
              <a:t>rezultatit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Butonat</a:t>
            </a:r>
            <a:r>
              <a:rPr lang="en-US" dirty="0"/>
              <a:t> per </a:t>
            </a:r>
            <a:r>
              <a:rPr lang="en-US" dirty="0" err="1"/>
              <a:t>funksionet</a:t>
            </a:r>
            <a:r>
              <a:rPr lang="en-US" dirty="0"/>
              <a:t> clear </a:t>
            </a:r>
            <a:r>
              <a:rPr lang="en-US" dirty="0" err="1"/>
              <a:t>dhe</a:t>
            </a:r>
            <a:r>
              <a:rPr lang="en-US" dirty="0"/>
              <a:t> exit.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BEF8A0-D9BF-4F68-877B-17B41F7968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309" y="8554850"/>
            <a:ext cx="15679611" cy="7692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9E37-6221-49A8-BC8E-FBF5874F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6" y="0"/>
            <a:ext cx="8060522" cy="15760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07 </a:t>
            </a:r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91DA-4CA6-4EBF-A6AF-F2ABB0014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59255" y="3452648"/>
            <a:ext cx="3425461" cy="26064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Paraqitja</a:t>
            </a:r>
            <a:r>
              <a:rPr lang="en-US" dirty="0"/>
              <a:t> e </a:t>
            </a:r>
            <a:r>
              <a:rPr lang="en-US" dirty="0" err="1"/>
              <a:t>rezultateve</a:t>
            </a:r>
            <a:r>
              <a:rPr lang="en-US" dirty="0"/>
              <a:t> ne </a:t>
            </a:r>
            <a:r>
              <a:rPr lang="en-US" dirty="0" err="1"/>
              <a:t>dritaren</a:t>
            </a:r>
            <a:r>
              <a:rPr lang="en-US" dirty="0"/>
              <a:t> e GUI-t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0F242-A18E-454B-B96D-E717C346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6" y="1926022"/>
            <a:ext cx="8434128" cy="75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BBE-4CFA-4FD4-B9D4-53549F83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122" y="654629"/>
            <a:ext cx="6166408" cy="138261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07 </a:t>
            </a:r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3593-F61C-4576-9C6E-C7E2DC8C6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43944" y="2265962"/>
            <a:ext cx="4815079" cy="769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Paraqitja</a:t>
            </a:r>
            <a:r>
              <a:rPr lang="en-US" dirty="0"/>
              <a:t> e </a:t>
            </a:r>
            <a:r>
              <a:rPr lang="en-US" dirty="0" err="1"/>
              <a:t>grafeve</a:t>
            </a:r>
            <a:r>
              <a:rPr lang="en-US" dirty="0"/>
              <a:t> ne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00CF-EECE-4037-8FA9-273921B47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22" y="2037239"/>
            <a:ext cx="9342112" cy="72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2693456" y="738154"/>
            <a:ext cx="10582325" cy="131272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40866" y="3008137"/>
            <a:ext cx="11065584" cy="45547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u="sng" strike="noStrike" dirty="0">
                <a:solidFill>
                  <a:schemeClr val="bg1"/>
                </a:solidFill>
                <a:effectLst/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https://opendata.prishtinaonline.com/dataset/tehyrat</a:t>
            </a:r>
            <a:endParaRPr lang="en-US" sz="3200" b="0" i="0" u="sng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u="sng" strike="noStrike" dirty="0">
                <a:solidFill>
                  <a:schemeClr val="bg1"/>
                </a:solidFill>
                <a:effectLst/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https://opendata.prishtinaonline.com/dataset</a:t>
            </a:r>
            <a:r>
              <a:rPr lang="en-US" sz="3200" b="0" i="0" u="sng" strike="noStrike">
                <a:solidFill>
                  <a:schemeClr val="bg1"/>
                </a:solidFill>
                <a:effectLst/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/shpenzimet</a:t>
            </a:r>
            <a:endParaRPr lang="en-US" sz="3200" b="0" i="0" u="sng" strike="noStrike" dirty="0">
              <a:solidFill>
                <a:schemeClr val="bg1"/>
              </a:solidFill>
              <a:effectLst/>
              <a:latin typeface="Lato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78214" y="681662"/>
            <a:ext cx="10212807" cy="1312729"/>
          </a:xfrm>
        </p:spPr>
        <p:txBody>
          <a:bodyPr/>
          <a:lstStyle/>
          <a:p>
            <a:r>
              <a:rPr kumimoji="1" lang="en-US" altLang="ja-JP" sz="9600" dirty="0"/>
              <a:t>08 </a:t>
            </a:r>
            <a:r>
              <a:rPr kumimoji="1" lang="en-US" altLang="ja-JP" sz="9600" dirty="0">
                <a:solidFill>
                  <a:schemeClr val="accent1"/>
                </a:solidFill>
              </a:rPr>
              <a:t>REFERENCA</a:t>
            </a:r>
            <a:endParaRPr kumimoji="1" lang="ja-JP" alt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40564" y="7138716"/>
            <a:ext cx="11127545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4182" y="7604221"/>
            <a:ext cx="934675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01.</a:t>
            </a:r>
            <a:r>
              <a:rPr kumimoji="1" lang="en-US" altLang="ja-JP" dirty="0"/>
              <a:t>PARAQITJA E </a:t>
            </a:r>
            <a:r>
              <a:rPr kumimoji="1" lang="en-US" altLang="ja-JP" dirty="0">
                <a:solidFill>
                  <a:schemeClr val="accent1"/>
                </a:solidFill>
              </a:rPr>
              <a:t>PROBLEMIT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6C7B5-B68D-4427-BD45-1DDCE0C17985}"/>
              </a:ext>
            </a:extLst>
          </p:cNvPr>
          <p:cNvSpPr txBox="1"/>
          <p:nvPr/>
        </p:nvSpPr>
        <p:spPr>
          <a:xfrm>
            <a:off x="3058510" y="2774731"/>
            <a:ext cx="1336915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Te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hyrat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dhe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shpenzimet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ne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Komunen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e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Prishtines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La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Klasifikimi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hyrjeve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dhe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shpenzimeve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La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Krahasimi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te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hyrave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dhe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shpenzimeve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ndermjet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viteve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dhe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muajve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La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Sektoret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qe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terheqin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me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shume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te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hyra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dhe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shpenzime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La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Paraqitja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me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ane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te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/>
              </a:rPr>
              <a:t>grafeve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Lato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7BB5A2-535A-47A0-8664-79BF64355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3" b="19843"/>
          <a:stretch>
            <a:fillRect/>
          </a:stretch>
        </p:blipFill>
        <p:spPr>
          <a:xfrm>
            <a:off x="736699" y="3509691"/>
            <a:ext cx="15407190" cy="62362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46742" y="2"/>
            <a:ext cx="6516665" cy="35096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2608" y="492985"/>
            <a:ext cx="11913224" cy="2671629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02.DATA</a:t>
            </a:r>
            <a:r>
              <a:rPr kumimoji="1" lang="en-US" altLang="ja-JP" dirty="0"/>
              <a:t>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hyrat</a:t>
            </a:r>
            <a:r>
              <a:rPr lang="en-US" sz="2400" dirty="0"/>
              <a:t> per </a:t>
            </a:r>
            <a:r>
              <a:rPr lang="en-US" sz="2400" dirty="0" err="1"/>
              <a:t>vitet</a:t>
            </a:r>
            <a:r>
              <a:rPr lang="en-US" sz="2400" dirty="0"/>
              <a:t> 2014-2020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hyrat</a:t>
            </a:r>
            <a:r>
              <a:rPr lang="en-US" sz="2400" dirty="0"/>
              <a:t> </a:t>
            </a:r>
            <a:r>
              <a:rPr lang="en-US" sz="2400" dirty="0" err="1"/>
              <a:t>sipas</a:t>
            </a:r>
            <a:r>
              <a:rPr lang="en-US" sz="2400" dirty="0"/>
              <a:t> </a:t>
            </a:r>
            <a:r>
              <a:rPr lang="en-US" sz="2400" dirty="0" err="1"/>
              <a:t>muajve</a:t>
            </a:r>
            <a:r>
              <a:rPr lang="en-US" sz="2400" dirty="0"/>
              <a:t> per </a:t>
            </a:r>
            <a:r>
              <a:rPr lang="en-US" sz="2400" dirty="0" err="1"/>
              <a:t>vitet</a:t>
            </a:r>
            <a:r>
              <a:rPr lang="en-US" sz="2400" dirty="0"/>
              <a:t> 2018-2021</a:t>
            </a:r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E809C7-165F-4F1C-81A7-1498C2393D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b="12277"/>
          <a:stretch/>
        </p:blipFill>
        <p:spPr>
          <a:xfrm>
            <a:off x="1173186" y="816670"/>
            <a:ext cx="9802303" cy="5849333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6036" y="7920112"/>
            <a:ext cx="11127545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r>
              <a:rPr kumimoji="1" lang="en-US" altLang="ja-JP" dirty="0">
                <a:solidFill>
                  <a:schemeClr val="accent1"/>
                </a:solidFill>
              </a:rPr>
              <a:t>.DATASET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DAB7FDF-CBF6-4693-A601-D84C7C7BB087}"/>
              </a:ext>
            </a:extLst>
          </p:cNvPr>
          <p:cNvSpPr txBox="1">
            <a:spLocks/>
          </p:cNvSpPr>
          <p:nvPr/>
        </p:nvSpPr>
        <p:spPr>
          <a:xfrm>
            <a:off x="10747716" y="7192009"/>
            <a:ext cx="7364248" cy="23872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spcCol="360000" rtlCol="0" anchor="t"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FFFFFF"/>
                </a:solidFill>
                <a:latin typeface="Lato"/>
              </a:rPr>
              <a:t>Shpenzimet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per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tremujore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te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viteve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2016-2019</a:t>
            </a:r>
          </a:p>
          <a:p>
            <a:r>
              <a:rPr lang="en-US" sz="2400" dirty="0" err="1">
                <a:solidFill>
                  <a:srgbClr val="FFFFFF"/>
                </a:solidFill>
                <a:latin typeface="Lato"/>
              </a:rPr>
              <a:t>Shpenzimet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sipas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muajve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per </a:t>
            </a:r>
            <a:r>
              <a:rPr lang="en-US" sz="2400" dirty="0" err="1">
                <a:solidFill>
                  <a:srgbClr val="FFFFFF"/>
                </a:solidFill>
                <a:latin typeface="Lato"/>
              </a:rPr>
              <a:t>vitet</a:t>
            </a:r>
            <a:r>
              <a:rPr lang="en-US" sz="2400" dirty="0">
                <a:solidFill>
                  <a:srgbClr val="FFFFFF"/>
                </a:solidFill>
                <a:latin typeface="Lato"/>
              </a:rPr>
              <a:t> 2017-2021</a:t>
            </a:r>
            <a:endParaRPr kumimoji="1" lang="ja-JP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F31F8D-A3B5-4655-8333-9B6B9FE55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11" y="706188"/>
            <a:ext cx="4764096" cy="60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3724" y="377597"/>
            <a:ext cx="9042402" cy="278674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03</a:t>
            </a:r>
            <a:r>
              <a:rPr kumimoji="1" lang="en-US" altLang="ja-JP" dirty="0"/>
              <a:t>.</a:t>
            </a:r>
            <a:r>
              <a:rPr kumimoji="1" lang="en-US" altLang="ja-JP" dirty="0">
                <a:solidFill>
                  <a:schemeClr val="accent1"/>
                </a:solidFill>
              </a:rPr>
              <a:t>RREGULLIMI</a:t>
            </a:r>
            <a:r>
              <a:rPr kumimoji="1" lang="en-US" altLang="ja-JP" dirty="0"/>
              <a:t>  DATASET-IT</a:t>
            </a:r>
            <a:endParaRPr kumimoji="1" lang="ja-JP" alt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41A737D-667E-409F-B346-E6E5CCF28D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43167" y="1417910"/>
            <a:ext cx="6499326" cy="222392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Perzirja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dhenave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njeres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kolone</a:t>
            </a:r>
            <a:r>
              <a:rPr kumimoji="1" lang="en-US" altLang="ja-JP" sz="2400" dirty="0"/>
              <a:t> ne </a:t>
            </a:r>
            <a:r>
              <a:rPr kumimoji="1" lang="en-US" altLang="ja-JP" sz="2400" dirty="0" err="1"/>
              <a:t>dy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kolona</a:t>
            </a:r>
            <a:endParaRPr kumimoji="1" lang="en-US" altLang="ja-JP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740D5A-4A69-425F-A3F6-596AB0D8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32" y="3164339"/>
            <a:ext cx="13285934" cy="66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50" y="956865"/>
            <a:ext cx="9942286" cy="4475627"/>
          </a:xfrm>
        </p:spPr>
        <p:txBody>
          <a:bodyPr/>
          <a:lstStyle/>
          <a:p>
            <a:r>
              <a:rPr kumimoji="1" lang="en-US" altLang="ja-JP" dirty="0"/>
              <a:t>03.RREGULLIMI </a:t>
            </a:r>
            <a:r>
              <a:rPr kumimoji="1" lang="en-US" altLang="ja-JP" dirty="0">
                <a:solidFill>
                  <a:schemeClr val="accent1"/>
                </a:solidFill>
              </a:rPr>
              <a:t>DATASET-IT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457542" y="6183020"/>
            <a:ext cx="6499326" cy="3724796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dhenat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ndara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sipas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viteve</a:t>
            </a:r>
            <a:endParaRPr kumimoji="1" lang="en-US" altLang="ja-JP" sz="2400" dirty="0"/>
          </a:p>
          <a:p>
            <a:r>
              <a:rPr kumimoji="1" lang="en-US" altLang="ja-JP" sz="2400" dirty="0" err="1"/>
              <a:t>Mungesa</a:t>
            </a:r>
            <a:r>
              <a:rPr kumimoji="1" lang="en-US" altLang="ja-JP" sz="2400" dirty="0"/>
              <a:t> e </a:t>
            </a:r>
            <a:r>
              <a:rPr kumimoji="1" lang="en-US" altLang="ja-JP" sz="2400" dirty="0" err="1"/>
              <a:t>Kolonave</a:t>
            </a:r>
            <a:r>
              <a:rPr kumimoji="1" lang="en-US" altLang="ja-JP" sz="2400" dirty="0"/>
              <a:t> </a:t>
            </a:r>
          </a:p>
          <a:p>
            <a:r>
              <a:rPr kumimoji="1" lang="en-US" altLang="ja-JP" sz="2400" dirty="0" err="1"/>
              <a:t>Kolona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reja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zbrazta</a:t>
            </a:r>
            <a:endParaRPr kumimoji="1" lang="en-US" altLang="ja-JP" sz="2400" dirty="0"/>
          </a:p>
          <a:p>
            <a:r>
              <a:rPr kumimoji="1" lang="en-US" altLang="ja-JP" sz="2400" dirty="0" err="1"/>
              <a:t>Rregullimi</a:t>
            </a:r>
            <a:r>
              <a:rPr kumimoji="1" lang="en-US" altLang="ja-JP" sz="2400" dirty="0"/>
              <a:t> me </a:t>
            </a:r>
            <a:r>
              <a:rPr kumimoji="1" lang="en-US" altLang="ja-JP" sz="2400" dirty="0" err="1"/>
              <a:t>ane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preprocesimit</a:t>
            </a:r>
            <a:endParaRPr kumimoji="1" lang="en-US" altLang="ja-JP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80BEC-EB57-4DA7-B962-1D82DC48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6" y="3922569"/>
            <a:ext cx="8775398" cy="461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7C0529-C5B6-4C28-BA44-BE371660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24" y="573770"/>
            <a:ext cx="5523346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7BEF-1046-48BC-A3DA-595EBDC9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3" y="928915"/>
            <a:ext cx="15445047" cy="8001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03.RREGULLIMI </a:t>
            </a:r>
            <a:r>
              <a:rPr kumimoji="1" lang="en-US" altLang="ja-JP" dirty="0">
                <a:solidFill>
                  <a:schemeClr val="accent1"/>
                </a:solidFill>
              </a:rPr>
              <a:t>DATASET-IT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93F9-56D1-40A5-8427-930A96EC3C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6703-D167-4702-852D-258E9535D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8593B-2A00-4434-9706-148E3FFC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0" y="2746833"/>
            <a:ext cx="12964663" cy="6475895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66D53FF-FB13-4FA1-BD94-7D009351CD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47025" y="2957472"/>
            <a:ext cx="2892829" cy="6054615"/>
          </a:xfrm>
        </p:spPr>
        <p:txBody>
          <a:bodyPr>
            <a:normAutofit/>
          </a:bodyPr>
          <a:lstStyle/>
          <a:p>
            <a:r>
              <a:rPr kumimoji="1" lang="en-US" altLang="ja-JP" sz="2800" dirty="0" err="1"/>
              <a:t>Gjenerimi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dhenave</a:t>
            </a:r>
            <a:r>
              <a:rPr kumimoji="1" lang="en-US" altLang="ja-JP" sz="2800" dirty="0"/>
              <a:t> random</a:t>
            </a:r>
          </a:p>
          <a:p>
            <a:r>
              <a:rPr kumimoji="1" lang="en-US" altLang="ja-JP" sz="2800" dirty="0" err="1"/>
              <a:t>Mbushja</a:t>
            </a:r>
            <a:r>
              <a:rPr kumimoji="1" lang="en-US" altLang="ja-JP" sz="2800" dirty="0"/>
              <a:t> e </a:t>
            </a:r>
            <a:r>
              <a:rPr kumimoji="1" lang="en-US" altLang="ja-JP" sz="2800" dirty="0" err="1"/>
              <a:t>datasetit</a:t>
            </a:r>
            <a:r>
              <a:rPr kumimoji="1" lang="en-US" altLang="ja-JP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0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71965" y="337149"/>
            <a:ext cx="9101010" cy="3126611"/>
          </a:xfrm>
        </p:spPr>
        <p:txBody>
          <a:bodyPr/>
          <a:lstStyle/>
          <a:p>
            <a:r>
              <a:rPr kumimoji="1" lang="en-US" altLang="ja-JP" dirty="0"/>
              <a:t>03. </a:t>
            </a:r>
            <a:r>
              <a:rPr kumimoji="1" lang="en-US" altLang="ja-JP" dirty="0">
                <a:solidFill>
                  <a:schemeClr val="accent1"/>
                </a:solidFill>
              </a:rPr>
              <a:t>REGULLIMI I </a:t>
            </a:r>
            <a:r>
              <a:rPr kumimoji="1" lang="en-US" altLang="ja-JP" dirty="0"/>
              <a:t>DATASET-IT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96686" y="3449435"/>
            <a:ext cx="8273142" cy="3126612"/>
          </a:xfrm>
        </p:spPr>
        <p:txBody>
          <a:bodyPr>
            <a:normAutofit/>
          </a:bodyPr>
          <a:lstStyle/>
          <a:p>
            <a:r>
              <a:rPr kumimoji="1" lang="en-US" altLang="ja-JP" sz="2800" dirty="0" err="1"/>
              <a:t>Numri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vogel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rreshtave</a:t>
            </a:r>
            <a:r>
              <a:rPr kumimoji="1" lang="en-US" altLang="ja-JP" sz="2800" dirty="0"/>
              <a:t> ne dataset</a:t>
            </a:r>
          </a:p>
          <a:p>
            <a:r>
              <a:rPr kumimoji="1" lang="en-US" altLang="ja-JP" sz="2800" dirty="0" err="1"/>
              <a:t>Gjenerimi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dhenave</a:t>
            </a:r>
            <a:r>
              <a:rPr kumimoji="1" lang="en-US" altLang="ja-JP" sz="2800" dirty="0"/>
              <a:t> random</a:t>
            </a:r>
          </a:p>
          <a:p>
            <a:r>
              <a:rPr kumimoji="1" lang="en-US" altLang="ja-JP" sz="2800" dirty="0" err="1"/>
              <a:t>Mbushja</a:t>
            </a:r>
            <a:r>
              <a:rPr kumimoji="1" lang="en-US" altLang="ja-JP" sz="2800" dirty="0"/>
              <a:t> e </a:t>
            </a:r>
            <a:r>
              <a:rPr kumimoji="1" lang="en-US" altLang="ja-JP" sz="2800" dirty="0" err="1"/>
              <a:t>datasetit</a:t>
            </a:r>
            <a:r>
              <a:rPr kumimoji="1" lang="en-US" altLang="ja-JP" sz="2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336E-EC87-4B5D-A7DB-B5A4B533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1" y="3837065"/>
            <a:ext cx="11131018" cy="46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12230</TotalTime>
  <Words>608</Words>
  <Application>Microsoft Office PowerPoint</Application>
  <PresentationFormat>Custom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Lato</vt:lpstr>
      <vt:lpstr>Roboto</vt:lpstr>
      <vt:lpstr>Roboto Bold</vt:lpstr>
      <vt:lpstr>Wingdings</vt:lpstr>
      <vt:lpstr>Contents</vt:lpstr>
      <vt:lpstr>No Header and Footer</vt:lpstr>
      <vt:lpstr>DATA MINING</vt:lpstr>
      <vt:lpstr>TABLE OF CONTENTS</vt:lpstr>
      <vt:lpstr>01.PARAQITJA E PROBLEMIT</vt:lpstr>
      <vt:lpstr>02.DATASET</vt:lpstr>
      <vt:lpstr>02.DATASET</vt:lpstr>
      <vt:lpstr>03.RREGULLIMI  DATASET-IT</vt:lpstr>
      <vt:lpstr>03.RREGULLIMI DATASET-IT</vt:lpstr>
      <vt:lpstr>03.RREGULLIMI DATASET-IT</vt:lpstr>
      <vt:lpstr>03. REGULLIMI I DATASET-IT</vt:lpstr>
      <vt:lpstr>03. RREGULLIMI I DATASET-IT</vt:lpstr>
      <vt:lpstr>03.RREGULLIMI I  DATASET-IT</vt:lpstr>
      <vt:lpstr>04. PREPROCESIMI</vt:lpstr>
      <vt:lpstr>04.PREPROCESIMI</vt:lpstr>
      <vt:lpstr>04 PREPROCESIMI</vt:lpstr>
      <vt:lpstr>05.DEMOSTRIMI ZGJIDHJEVE</vt:lpstr>
      <vt:lpstr>05.DEMOSTRIMI ZGJIDHJEVE</vt:lpstr>
      <vt:lpstr>DEMOSTRIMI ZGJIDHJEVE</vt:lpstr>
      <vt:lpstr>06 CLUSTERING</vt:lpstr>
      <vt:lpstr>06 CLUSTERING</vt:lpstr>
      <vt:lpstr>06 CLUSTERING</vt:lpstr>
      <vt:lpstr>07 GUI</vt:lpstr>
      <vt:lpstr>07 GUI</vt:lpstr>
      <vt:lpstr>07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Erëza Krasniqi</cp:lastModifiedBy>
  <cp:revision>265</cp:revision>
  <dcterms:created xsi:type="dcterms:W3CDTF">2015-08-02T15:43:04Z</dcterms:created>
  <dcterms:modified xsi:type="dcterms:W3CDTF">2021-05-27T19:54:41Z</dcterms:modified>
</cp:coreProperties>
</file>