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1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notesSlides/notesSlide2.xml" ContentType="application/vnd.openxmlformats-officedocument.presentationml.notesSlide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1"/>
  </p:notesMasterIdLst>
  <p:sldIdLst>
    <p:sldId id="272" r:id="rId3"/>
    <p:sldId id="273" r:id="rId4"/>
    <p:sldId id="274" r:id="rId5"/>
    <p:sldId id="287" r:id="rId6"/>
    <p:sldId id="317" r:id="rId7"/>
    <p:sldId id="278" r:id="rId8"/>
    <p:sldId id="318" r:id="rId9"/>
    <p:sldId id="276" r:id="rId10"/>
    <p:sldId id="319" r:id="rId11"/>
    <p:sldId id="320" r:id="rId12"/>
    <p:sldId id="294" r:id="rId13"/>
    <p:sldId id="306" r:id="rId14"/>
    <p:sldId id="307" r:id="rId15"/>
    <p:sldId id="338" r:id="rId16"/>
    <p:sldId id="339" r:id="rId17"/>
    <p:sldId id="340" r:id="rId18"/>
    <p:sldId id="308" r:id="rId19"/>
    <p:sldId id="311" r:id="rId20"/>
    <p:sldId id="309" r:id="rId21"/>
    <p:sldId id="310" r:id="rId22"/>
    <p:sldId id="314" r:id="rId23"/>
    <p:sldId id="312" r:id="rId24"/>
    <p:sldId id="282" r:id="rId25"/>
    <p:sldId id="315" r:id="rId26"/>
    <p:sldId id="316" r:id="rId27"/>
    <p:sldId id="304" r:id="rId28"/>
    <p:sldId id="305" r:id="rId29"/>
    <p:sldId id="286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小刘" initials="刘" lastIdx="1" clrIdx="0"/>
  <p:cmAuthor id="2" name="兵-刘畅" initials="兵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36" y="68"/>
      </p:cViewPr>
      <p:guideLst>
        <p:guide orient="horz" pos="2160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9AE6F-790A-41C3-9FDF-58F8665E444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2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2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1.png"/><Relationship Id="rId5" Type="http://schemas.openxmlformats.org/officeDocument/2006/relationships/tags" Target="../tags/tag11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image" Target="../media/image3.png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image" Target="../media/image1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image" Target="../media/image1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688932" y="0"/>
            <a:ext cx="11503069" cy="6858000"/>
          </a:xfrm>
          <a:custGeom>
            <a:avLst/>
            <a:gdLst>
              <a:gd name="connsiteX0" fmla="*/ 11503069 w 11503069"/>
              <a:gd name="connsiteY0" fmla="*/ 6858000 h 6858000"/>
              <a:gd name="connsiteX1" fmla="*/ 0 w 11503069"/>
              <a:gd name="connsiteY1" fmla="*/ 6858000 h 6858000"/>
              <a:gd name="connsiteX2" fmla="*/ 0 w 11503069"/>
              <a:gd name="connsiteY2" fmla="*/ 0 h 6858000"/>
              <a:gd name="connsiteX3" fmla="*/ 11503069 w 1150306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3069" h="6858000">
                <a:moveTo>
                  <a:pt x="1150306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503069" y="0"/>
                </a:lnTo>
                <a:close/>
              </a:path>
            </a:pathLst>
          </a:custGeom>
        </p:spPr>
      </p:pic>
      <p:sp>
        <p:nvSpPr>
          <p:cNvPr id="44" name="矩形 43"/>
          <p:cNvSpPr/>
          <p:nvPr>
            <p:custDataLst>
              <p:tags r:id="rId2"/>
            </p:custDataLst>
          </p:nvPr>
        </p:nvSpPr>
        <p:spPr>
          <a:xfrm>
            <a:off x="0" y="0"/>
            <a:ext cx="1055688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cxnSp>
        <p:nvCxnSpPr>
          <p:cNvPr id="56" name="直接连接符 55"/>
          <p:cNvCxnSpPr/>
          <p:nvPr>
            <p:custDataLst>
              <p:tags r:id="rId3"/>
            </p:custDataLst>
          </p:nvPr>
        </p:nvCxnSpPr>
        <p:spPr>
          <a:xfrm>
            <a:off x="313055" y="588645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4"/>
            </p:custDataLst>
          </p:nvPr>
        </p:nvCxnSpPr>
        <p:spPr>
          <a:xfrm>
            <a:off x="314960" y="666115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5"/>
            </p:custDataLst>
          </p:nvPr>
        </p:nvCxnSpPr>
        <p:spPr>
          <a:xfrm>
            <a:off x="316865" y="742950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>
            <p:custDataLst>
              <p:tags r:id="rId6"/>
            </p:custDataLst>
          </p:nvPr>
        </p:nvSpPr>
        <p:spPr>
          <a:xfrm>
            <a:off x="1256665" y="5510530"/>
            <a:ext cx="6509385" cy="68897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1355725" y="5486400"/>
            <a:ext cx="10168255" cy="75120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177800" dist="88900" dir="5400000" algn="t" rotWithShape="0">
              <a:srgbClr val="014EFE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4"/>
            <p:custDataLst>
              <p:tags r:id="rId8"/>
            </p:custDataLst>
          </p:nvPr>
        </p:nvSpPr>
        <p:spPr>
          <a:xfrm>
            <a:off x="8372475" y="5662930"/>
            <a:ext cx="2663825" cy="422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lnSpc>
                <a:spcPct val="100000"/>
              </a:lnSpc>
            </a:pPr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9"/>
            </p:custDataLst>
          </p:nvPr>
        </p:nvSpPr>
        <p:spPr>
          <a:xfrm>
            <a:off x="4410075" y="1537970"/>
            <a:ext cx="6626225" cy="94742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0" i="0" u="none" strike="noStrike" kern="1200" cap="none" spc="0" normalizeH="0" baseline="0" noProof="1" dirty="0">
                <a:solidFill>
                  <a:schemeClr val="tx2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2" hasCustomPrompt="1"/>
            <p:custDataLst>
              <p:tags r:id="rId10"/>
            </p:custDataLst>
          </p:nvPr>
        </p:nvSpPr>
        <p:spPr>
          <a:xfrm>
            <a:off x="4410075" y="2626360"/>
            <a:ext cx="6626225" cy="19602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6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单击此处编辑母版文本样式</a:t>
            </a:r>
          </a:p>
          <a:p>
            <a:pPr lvl="1">
              <a:spcBef>
                <a:spcPts val="2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第二级</a:t>
            </a:r>
          </a:p>
          <a:p>
            <a:pPr lvl="2">
              <a:spcBef>
                <a:spcPts val="2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第三级</a:t>
            </a:r>
          </a:p>
          <a:p>
            <a:pPr lvl="3">
              <a:spcBef>
                <a:spcPts val="2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第四级</a:t>
            </a:r>
          </a:p>
          <a:p>
            <a:pPr lvl="4">
              <a:spcBef>
                <a:spcPts val="200"/>
              </a:spcBef>
              <a:spcAft>
                <a:spcPts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第五级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965" y="608330"/>
            <a:ext cx="10968355" cy="6826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688932" y="0"/>
            <a:ext cx="11503069" cy="6858000"/>
          </a:xfrm>
          <a:custGeom>
            <a:avLst/>
            <a:gdLst>
              <a:gd name="connsiteX0" fmla="*/ 11503069 w 11503069"/>
              <a:gd name="connsiteY0" fmla="*/ 6858000 h 6858000"/>
              <a:gd name="connsiteX1" fmla="*/ 0 w 11503069"/>
              <a:gd name="connsiteY1" fmla="*/ 6858000 h 6858000"/>
              <a:gd name="connsiteX2" fmla="*/ 0 w 11503069"/>
              <a:gd name="connsiteY2" fmla="*/ 0 h 6858000"/>
              <a:gd name="connsiteX3" fmla="*/ 11503069 w 1150306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3069" h="6858000">
                <a:moveTo>
                  <a:pt x="1150306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503069" y="0"/>
                </a:lnTo>
                <a:close/>
              </a:path>
            </a:pathLst>
          </a:custGeom>
        </p:spPr>
      </p:pic>
      <p:sp>
        <p:nvSpPr>
          <p:cNvPr id="7" name="节编号"/>
          <p:cNvSpPr txBox="1">
            <a:spLocks noGrp="1"/>
          </p:cNvSpPr>
          <p:nvPr>
            <p:ph type="body" idx="6" hasCustomPrompt="1"/>
            <p:custDataLst>
              <p:tags r:id="rId2"/>
            </p:custDataLst>
          </p:nvPr>
        </p:nvSpPr>
        <p:spPr>
          <a:xfrm>
            <a:off x="3040380" y="2028190"/>
            <a:ext cx="1717040" cy="23177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编号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5" hasCustomPrompt="1"/>
            <p:custDataLst>
              <p:tags r:id="rId3"/>
            </p:custDataLst>
          </p:nvPr>
        </p:nvSpPr>
        <p:spPr>
          <a:xfrm>
            <a:off x="5118100" y="1438275"/>
            <a:ext cx="5262245" cy="349694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just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</a:p>
        </p:txBody>
      </p:sp>
      <p:sp>
        <p:nvSpPr>
          <p:cNvPr id="44" name="矩形 43"/>
          <p:cNvSpPr/>
          <p:nvPr>
            <p:custDataLst>
              <p:tags r:id="rId4"/>
            </p:custDataLst>
          </p:nvPr>
        </p:nvSpPr>
        <p:spPr>
          <a:xfrm>
            <a:off x="0" y="0"/>
            <a:ext cx="1055688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cxnSp>
        <p:nvCxnSpPr>
          <p:cNvPr id="56" name="直接连接符 55"/>
          <p:cNvCxnSpPr/>
          <p:nvPr>
            <p:custDataLst>
              <p:tags r:id="rId5"/>
            </p:custDataLst>
          </p:nvPr>
        </p:nvCxnSpPr>
        <p:spPr>
          <a:xfrm>
            <a:off x="313055" y="588645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6"/>
            </p:custDataLst>
          </p:nvPr>
        </p:nvCxnSpPr>
        <p:spPr>
          <a:xfrm>
            <a:off x="314960" y="666115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7"/>
            </p:custDataLst>
          </p:nvPr>
        </p:nvCxnSpPr>
        <p:spPr>
          <a:xfrm>
            <a:off x="316865" y="742950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0" y="1452245"/>
            <a:ext cx="5176520" cy="47974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第五级</a:t>
            </a:r>
          </a:p>
        </p:txBody>
      </p:sp>
      <p:sp>
        <p:nvSpPr>
          <p:cNvPr id="7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330" y="1452245"/>
            <a:ext cx="5176520" cy="47974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第五级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965" y="608330"/>
            <a:ext cx="10968355" cy="6826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第五级</a:t>
            </a:r>
          </a:p>
        </p:txBody>
      </p:sp>
      <p:sp>
        <p:nvSpPr>
          <p:cNvPr id="9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065" y="1396365"/>
            <a:ext cx="5342255" cy="4318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8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第五级</a:t>
            </a: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330" y="1396365"/>
            <a:ext cx="5342255" cy="4318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965" y="608330"/>
            <a:ext cx="10968355" cy="6826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-1" y="0"/>
            <a:ext cx="4308953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03336" y="1125538"/>
            <a:ext cx="7263009" cy="4786747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26716" y="1012803"/>
            <a:ext cx="7928977" cy="499969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177800" dist="88900" dir="12000000" algn="t" rotWithShape="0">
              <a:srgbClr val="014EFE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3" hasCustomPrompt="1"/>
            <p:custDataLst>
              <p:tags r:id="rId5"/>
            </p:custDataLst>
          </p:nvPr>
        </p:nvSpPr>
        <p:spPr>
          <a:xfrm>
            <a:off x="826768" y="995679"/>
            <a:ext cx="7927975" cy="5017135"/>
          </a:xfrm>
          <a:prstGeom prst="rect">
            <a:avLst/>
          </a:prstGeo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pPr algn="ctr"/>
            <a:r>
              <a:rPr lang="zh-CN" altLang="en-US"/>
              <a:t>单击此处添加文本</a:t>
            </a:r>
            <a:endParaRPr lang="en-US" altLang="zh-CN"/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8755380" y="1012825"/>
            <a:ext cx="2602865" cy="450215"/>
          </a:xfrm>
          <a:prstGeom prst="rect">
            <a:avLst/>
          </a:prstGeom>
          <a:noFill/>
        </p:spPr>
        <p:txBody>
          <a:bodyPr wrap="square" lIns="0" tIns="0" rIns="71755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ea typeface="+mj-lt"/>
                <a:cs typeface="微软雅黑" panose="020B0503020204020204" charset="-122"/>
              </a:defRPr>
            </a:lvl1pPr>
          </a:lstStyle>
          <a:p>
            <a:pPr lvl="0" algn="r"/>
            <a:r>
              <a:rPr>
                <a:sym typeface="+mn-ea"/>
              </a:rPr>
              <a:t>单击此处编辑副标题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8755380" y="1503680"/>
            <a:ext cx="2602865" cy="100520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6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单击此处编辑母版文本样式</a:t>
            </a:r>
          </a:p>
          <a:p>
            <a:pPr lvl="1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第二级</a:t>
            </a:r>
          </a:p>
          <a:p>
            <a:pPr lvl="2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第三级</a:t>
            </a:r>
          </a:p>
          <a:p>
            <a:pPr lvl="3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第四级</a:t>
            </a:r>
          </a:p>
          <a:p>
            <a:pPr lvl="4"/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rPr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688932" y="0"/>
            <a:ext cx="11503069" cy="6858000"/>
          </a:xfrm>
          <a:custGeom>
            <a:avLst/>
            <a:gdLst>
              <a:gd name="connsiteX0" fmla="*/ 11503069 w 11503069"/>
              <a:gd name="connsiteY0" fmla="*/ 6858000 h 6858000"/>
              <a:gd name="connsiteX1" fmla="*/ 0 w 11503069"/>
              <a:gd name="connsiteY1" fmla="*/ 6858000 h 6858000"/>
              <a:gd name="connsiteX2" fmla="*/ 0 w 11503069"/>
              <a:gd name="connsiteY2" fmla="*/ 0 h 6858000"/>
              <a:gd name="connsiteX3" fmla="*/ 11503069 w 11503069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03069" h="6858000">
                <a:moveTo>
                  <a:pt x="11503069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1503069" y="0"/>
                </a:lnTo>
                <a:close/>
              </a:path>
            </a:pathLst>
          </a:custGeom>
        </p:spPr>
      </p:pic>
      <p:sp>
        <p:nvSpPr>
          <p:cNvPr id="44" name="矩形 43"/>
          <p:cNvSpPr/>
          <p:nvPr>
            <p:custDataLst>
              <p:tags r:id="rId2"/>
            </p:custDataLst>
          </p:nvPr>
        </p:nvSpPr>
        <p:spPr>
          <a:xfrm>
            <a:off x="0" y="0"/>
            <a:ext cx="1055688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cxnSp>
        <p:nvCxnSpPr>
          <p:cNvPr id="56" name="直接连接符 55"/>
          <p:cNvCxnSpPr/>
          <p:nvPr>
            <p:custDataLst>
              <p:tags r:id="rId3"/>
            </p:custDataLst>
          </p:nvPr>
        </p:nvCxnSpPr>
        <p:spPr>
          <a:xfrm>
            <a:off x="313055" y="588645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4"/>
            </p:custDataLst>
          </p:nvPr>
        </p:nvCxnSpPr>
        <p:spPr>
          <a:xfrm>
            <a:off x="314960" y="666115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5"/>
            </p:custDataLst>
          </p:nvPr>
        </p:nvCxnSpPr>
        <p:spPr>
          <a:xfrm>
            <a:off x="316865" y="742950"/>
            <a:ext cx="42608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>
            <p:custDataLst>
              <p:tags r:id="rId6"/>
            </p:custDataLst>
          </p:nvPr>
        </p:nvSpPr>
        <p:spPr>
          <a:xfrm>
            <a:off x="1256665" y="5510530"/>
            <a:ext cx="6509385" cy="68897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矩形 42"/>
          <p:cNvSpPr/>
          <p:nvPr>
            <p:custDataLst>
              <p:tags r:id="rId7"/>
            </p:custDataLst>
          </p:nvPr>
        </p:nvSpPr>
        <p:spPr>
          <a:xfrm>
            <a:off x="1355725" y="5486400"/>
            <a:ext cx="10168255" cy="751205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177800" dist="88900" dir="5400000" algn="t" rotWithShape="0">
              <a:srgbClr val="014EFE">
                <a:alpha val="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3" hasCustomPrompt="1"/>
            <p:custDataLst>
              <p:tags r:id="rId8"/>
            </p:custDataLst>
          </p:nvPr>
        </p:nvSpPr>
        <p:spPr>
          <a:xfrm>
            <a:off x="8910955" y="5662930"/>
            <a:ext cx="2125980" cy="422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lnSpc>
                <a:spcPct val="100000"/>
              </a:lnSpc>
            </a:pPr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标题"/>
          <p:cNvSpPr txBox="1">
            <a:spLocks noGrp="1"/>
          </p:cNvSpPr>
          <p:nvPr>
            <p:ph type="title" idx="2" hasCustomPrompt="1"/>
            <p:custDataLst>
              <p:tags r:id="rId9"/>
            </p:custDataLst>
          </p:nvPr>
        </p:nvSpPr>
        <p:spPr>
          <a:xfrm>
            <a:off x="4410075" y="1772920"/>
            <a:ext cx="6626860" cy="2540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8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r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通用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965" y="608330"/>
            <a:ext cx="10968355" cy="6826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="1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="1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5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7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5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7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1"/>
            </p:custDataLst>
          </p:nvPr>
        </p:nvSpPr>
        <p:spPr>
          <a:xfrm>
            <a:off x="608965" y="608330"/>
            <a:ext cx="10968355" cy="6826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263DB197-84B0-484E-9C0F-88358ECCB797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47.xml"/><Relationship Id="rId7" Type="http://schemas.openxmlformats.org/officeDocument/2006/relationships/tags" Target="../tags/tag251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10" Type="http://schemas.openxmlformats.org/officeDocument/2006/relationships/image" Target="../media/image8.png"/><Relationship Id="rId4" Type="http://schemas.openxmlformats.org/officeDocument/2006/relationships/tags" Target="../tags/tag248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5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10" Type="http://schemas.openxmlformats.org/officeDocument/2006/relationships/image" Target="../media/image10.png"/><Relationship Id="rId4" Type="http://schemas.openxmlformats.org/officeDocument/2006/relationships/tags" Target="../tags/tag255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60.xml"/><Relationship Id="rId7" Type="http://schemas.openxmlformats.org/officeDocument/2006/relationships/image" Target="../media/image1.png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2.xml"/><Relationship Id="rId4" Type="http://schemas.openxmlformats.org/officeDocument/2006/relationships/tags" Target="../tags/tag2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7" Type="http://schemas.openxmlformats.org/officeDocument/2006/relationships/image" Target="../media/image12.jp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7" Type="http://schemas.openxmlformats.org/officeDocument/2006/relationships/image" Target="../media/image13.jpg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77.xml"/><Relationship Id="rId7" Type="http://schemas.openxmlformats.org/officeDocument/2006/relationships/hyperlink" Target="https://github.com/FLOW2090/MCTS" TargetMode="Externa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81.xml"/><Relationship Id="rId7" Type="http://schemas.openxmlformats.org/officeDocument/2006/relationships/hyperlink" Target="https://github.com/FLOW2090/MCTS" TargetMode="Externa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8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OW2090/MCTS" TargetMode="External"/><Relationship Id="rId3" Type="http://schemas.openxmlformats.org/officeDocument/2006/relationships/tags" Target="../tags/tag285.xml"/><Relationship Id="rId7" Type="http://schemas.openxmlformats.org/officeDocument/2006/relationships/image" Target="../media/image16.png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slideLayout" Target="../slideLayouts/slideLayout17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OW2090/MCTS" TargetMode="External"/><Relationship Id="rId3" Type="http://schemas.openxmlformats.org/officeDocument/2006/relationships/tags" Target="../tags/tag289.xml"/><Relationship Id="rId7" Type="http://schemas.openxmlformats.org/officeDocument/2006/relationships/image" Target="../media/image17.png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OW2090/MCTS" TargetMode="External"/><Relationship Id="rId3" Type="http://schemas.openxmlformats.org/officeDocument/2006/relationships/tags" Target="../tags/tag293.xml"/><Relationship Id="rId7" Type="http://schemas.openxmlformats.org/officeDocument/2006/relationships/image" Target="../media/image18.png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OW2090/MCTS" TargetMode="External"/><Relationship Id="rId3" Type="http://schemas.openxmlformats.org/officeDocument/2006/relationships/tags" Target="../tags/tag297.xml"/><Relationship Id="rId7" Type="http://schemas.openxmlformats.org/officeDocument/2006/relationships/image" Target="../media/image19.png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9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4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04.xml"/><Relationship Id="rId7" Type="http://schemas.openxmlformats.org/officeDocument/2006/relationships/image" Target="../media/image20.pn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08.xml"/><Relationship Id="rId7" Type="http://schemas.openxmlformats.org/officeDocument/2006/relationships/image" Target="../media/image22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4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4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24.xml"/><Relationship Id="rId7" Type="http://schemas.openxmlformats.org/officeDocument/2006/relationships/image" Target="../media/image1.png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6.xml"/><Relationship Id="rId4" Type="http://schemas.openxmlformats.org/officeDocument/2006/relationships/tags" Target="../tags/tag2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/>
          <p:nvPr>
            <p:custDataLst>
              <p:tags r:id="rId2"/>
            </p:custDataLst>
          </p:nvPr>
        </p:nvSpPr>
        <p:spPr>
          <a:xfrm>
            <a:off x="7609841" y="5662930"/>
            <a:ext cx="3426460" cy="422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 fontScale="92500"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2200" dirty="0">
                <a:solidFill>
                  <a:schemeClr val="accent1"/>
                </a:solidFill>
              </a:rPr>
              <a:t>演讲人：刘子恒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sz="2200" dirty="0">
                <a:solidFill>
                  <a:schemeClr val="accent1"/>
                </a:solidFill>
              </a:rPr>
              <a:t>陈建宇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sz="2200" dirty="0">
                <a:solidFill>
                  <a:schemeClr val="accent1"/>
                </a:solidFill>
              </a:rPr>
              <a:t>刘畅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2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600">
                <a:solidFill>
                  <a:schemeClr val="accent1"/>
                </a:solidFill>
              </a:rPr>
              <a:t>“</a:t>
            </a:r>
            <a:r>
              <a:rPr sz="5600">
                <a:solidFill>
                  <a:schemeClr val="accent1"/>
                </a:solidFill>
              </a:rPr>
              <a:t>超级井字棋</a:t>
            </a:r>
            <a:r>
              <a:rPr lang="en-US" altLang="zh-CN" sz="5600">
                <a:solidFill>
                  <a:schemeClr val="accent1"/>
                </a:solidFill>
              </a:rPr>
              <a:t>”</a:t>
            </a:r>
            <a:br>
              <a:rPr lang="zh-CN" altLang="en-US" sz="5600">
                <a:solidFill>
                  <a:schemeClr val="accent1"/>
                </a:solidFill>
              </a:rPr>
            </a:br>
            <a:r>
              <a:rPr lang="zh-CN" altLang="en-US" sz="5600">
                <a:solidFill>
                  <a:schemeClr val="accent1"/>
                </a:solidFill>
              </a:rPr>
              <a:t>获胜策略算法设计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算法优化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40" y="3000949"/>
            <a:ext cx="7591522" cy="385269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61081" y="5222784"/>
            <a:ext cx="105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zh-CN" altLang="en-US" dirty="0"/>
              <a:t>∞</a:t>
            </a:r>
            <a:r>
              <a:rPr lang="en-US" altLang="zh-CN" dirty="0"/>
              <a:t>,4]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032000" y="4780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[5,+</a:t>
            </a:r>
            <a:r>
              <a:rPr lang="zh-CN" altLang="en-US" dirty="0"/>
              <a:t>∞）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02960" y="301407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[6,+</a:t>
            </a:r>
            <a:r>
              <a:rPr lang="zh-CN" altLang="en-US" dirty="0"/>
              <a:t>∞）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372351" y="3966209"/>
            <a:ext cx="11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-</a:t>
            </a:r>
            <a:r>
              <a:rPr lang="zh-CN" altLang="en-US" dirty="0"/>
              <a:t>∞</a:t>
            </a:r>
            <a:r>
              <a:rPr lang="en-US" altLang="zh-CN" dirty="0"/>
              <a:t>,5]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0400" y="25300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Alpha-Beta</a:t>
            </a:r>
            <a:r>
              <a:rPr lang="zh-CN" altLang="en-US" sz="2800" dirty="0">
                <a:latin typeface="+mn-ea"/>
              </a:rPr>
              <a:t>剪枝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0400" y="9815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中局评分函数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418591" y="159992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“优势”替代“胜负”  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减少迭代层数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蒙特卡洛树搜索法：随机模拟思想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99515" y="1342390"/>
            <a:ext cx="9411335" cy="325501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365250" y="4994275"/>
            <a:ext cx="4175760" cy="932180"/>
            <a:chOff x="2150" y="7865"/>
            <a:chExt cx="6576" cy="1468"/>
          </a:xfrm>
        </p:grpSpPr>
        <p:sp>
          <p:nvSpPr>
            <p:cNvPr id="6" name="圆角矩形 5"/>
            <p:cNvSpPr/>
            <p:nvPr/>
          </p:nvSpPr>
          <p:spPr>
            <a:xfrm>
              <a:off x="2150" y="7865"/>
              <a:ext cx="6363" cy="146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prstDash val="solid"/>
            </a:ln>
            <a:effectLst>
              <a:outerShdw blurRad="203200" dist="101600" dir="8100000" algn="tr" rotWithShape="0">
                <a:srgbClr val="FF5DA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50" y="8237"/>
              <a:ext cx="65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第一级子节点的测试值</a:t>
              </a:r>
              <a:r>
                <a:rPr lang="en-US" altLang="zh-CN" sz="2400"/>
                <a:t>V(n)</a:t>
              </a:r>
              <a:endParaRPr lang="zh-CN" altLang="en-US" sz="24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570345" y="4970780"/>
            <a:ext cx="4256405" cy="932180"/>
            <a:chOff x="2150" y="7865"/>
            <a:chExt cx="6703" cy="1468"/>
          </a:xfrm>
        </p:grpSpPr>
        <p:sp>
          <p:nvSpPr>
            <p:cNvPr id="9" name="圆角矩形 8"/>
            <p:cNvSpPr/>
            <p:nvPr>
              <p:custDataLst>
                <p:tags r:id="rId6"/>
              </p:custDataLst>
            </p:nvPr>
          </p:nvSpPr>
          <p:spPr>
            <a:xfrm>
              <a:off x="2150" y="7865"/>
              <a:ext cx="6363" cy="146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prstDash val="solid"/>
            </a:ln>
            <a:effectLst>
              <a:outerShdw blurRad="203200" dist="101600" dir="8100000" algn="tr" rotWithShape="0">
                <a:srgbClr val="FF5DA9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150" y="8237"/>
              <a:ext cx="670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第一级子节点的实际值</a:t>
              </a:r>
              <a:r>
                <a:rPr lang="en-US" altLang="zh-CN" sz="2400"/>
                <a:t>V</a:t>
              </a:r>
            </a:p>
          </p:txBody>
        </p:sp>
      </p:grpSp>
      <p:sp>
        <p:nvSpPr>
          <p:cNvPr id="11" name="右箭头 10"/>
          <p:cNvSpPr/>
          <p:nvPr/>
        </p:nvSpPr>
        <p:spPr>
          <a:xfrm>
            <a:off x="5540375" y="5207635"/>
            <a:ext cx="866775" cy="47561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蒙特卡洛树搜索法：选择的两种倾向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518660" y="1156335"/>
            <a:ext cx="7335520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1285" y="2126615"/>
            <a:ext cx="4276090" cy="26041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蒙特卡洛树搜索法：构建博弈树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3400" y="1043940"/>
            <a:ext cx="10391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考虑树形结构中各局面的相互依赖关系，从而使随机模拟结果更接近实际值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rcRect b="1131"/>
          <a:stretch>
            <a:fillRect/>
          </a:stretch>
        </p:blipFill>
        <p:spPr>
          <a:xfrm>
            <a:off x="762000" y="1633855"/>
            <a:ext cx="10610850" cy="47167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蒙特卡洛树搜索法的优缺点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310640" y="1475105"/>
            <a:ext cx="86906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优点：</a:t>
            </a:r>
            <a:endParaRPr lang="en-US" altLang="zh-CN" sz="2800"/>
          </a:p>
          <a:p>
            <a:r>
              <a:rPr lang="en-US" altLang="zh-CN" sz="2800"/>
              <a:t>·</a:t>
            </a:r>
            <a:r>
              <a:rPr lang="zh-CN" altLang="en-US" sz="2800"/>
              <a:t>算法的时间复杂度是可控的，可以随时叫停算法输出结果</a:t>
            </a:r>
          </a:p>
          <a:p>
            <a:r>
              <a:rPr lang="en-US" altLang="zh-CN" sz="2800">
                <a:sym typeface="+mn-ea"/>
              </a:rPr>
              <a:t>·</a:t>
            </a:r>
            <a:r>
              <a:rPr lang="zh-CN" altLang="en-US" sz="2800">
                <a:sym typeface="+mn-ea"/>
              </a:rPr>
              <a:t>对于博弈树复杂，搜索空间大的棋类游戏依然能够使用</a:t>
            </a:r>
          </a:p>
          <a:p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缺点：</a:t>
            </a:r>
          </a:p>
          <a:p>
            <a:r>
              <a:rPr lang="en-US" altLang="zh-CN" sz="2800">
                <a:sym typeface="+mn-ea"/>
              </a:rPr>
              <a:t>·</a:t>
            </a:r>
            <a:r>
              <a:rPr lang="zh-CN" altLang="en-US" sz="2800">
                <a:sym typeface="+mn-ea"/>
              </a:rPr>
              <a:t>把确定性的问题转化为随机性问题，得到的结果不一定是准确结果（最优策略）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应用：超级井字棋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66B23E3-6D0F-5042-A0EA-4C3AB26E64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43" y="1258602"/>
            <a:ext cx="3274397" cy="39198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11E637-7ED4-4E7F-EDE2-8CE2AD22BD6E}"/>
              </a:ext>
            </a:extLst>
          </p:cNvPr>
          <p:cNvSpPr txBox="1"/>
          <p:nvPr/>
        </p:nvSpPr>
        <p:spPr>
          <a:xfrm>
            <a:off x="4195743" y="5522627"/>
            <a:ext cx="3608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altLang="zh-CN" dirty="0"/>
              <a:t>https://bloob.io/supertictactoe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4846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应用：超级井字棋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2FF3959-FEDC-62AF-10B7-4BD3C6E5C5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1" y="1859512"/>
            <a:ext cx="3332230" cy="33482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6496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代码实现：博弈树节点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75786E0-2553-BF16-E206-7EAAD45CFBF0}"/>
              </a:ext>
            </a:extLst>
          </p:cNvPr>
          <p:cNvSpPr txBox="1"/>
          <p:nvPr/>
        </p:nvSpPr>
        <p:spPr>
          <a:xfrm>
            <a:off x="1157287" y="5915580"/>
            <a:ext cx="7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代码已同步更新至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fr-CA" altLang="zh-CN" dirty="0">
                <a:hlinkClick r:id="rId7"/>
              </a:rPr>
              <a:t>FLOW2090/MCTS (github.com)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EC196-E285-5121-7E81-F0D005256C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362" y="1600994"/>
            <a:ext cx="10544175" cy="36957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代码实现：棋局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6DCA28B-C30F-5B28-FE46-148CFC200CC5}"/>
              </a:ext>
            </a:extLst>
          </p:cNvPr>
          <p:cNvSpPr txBox="1"/>
          <p:nvPr/>
        </p:nvSpPr>
        <p:spPr>
          <a:xfrm>
            <a:off x="1157287" y="5915580"/>
            <a:ext cx="7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代码已同步更新至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fr-CA" altLang="zh-CN" dirty="0">
                <a:hlinkClick r:id="rId7"/>
              </a:rPr>
              <a:t>FLOW2090/MCTS (github.com)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E5F795-ABBC-1DA4-B6F9-8FBAD64EB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35" y="1657017"/>
            <a:ext cx="10700730" cy="35159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代码实现：棋盘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657" y="1215188"/>
            <a:ext cx="9125120" cy="43996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18F05C-2DB8-9EEF-CF2A-C56102B66E63}"/>
              </a:ext>
            </a:extLst>
          </p:cNvPr>
          <p:cNvSpPr txBox="1"/>
          <p:nvPr/>
        </p:nvSpPr>
        <p:spPr>
          <a:xfrm>
            <a:off x="1157287" y="5915580"/>
            <a:ext cx="7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代码已同步更新至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fr-CA" altLang="zh-CN" dirty="0">
                <a:hlinkClick r:id="rId8"/>
              </a:rPr>
              <a:t>FLOW2090/MCTS (github.com)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/>
          <p:nvPr>
            <p:custDataLst>
              <p:tags r:id="rId2"/>
            </p:custDataLst>
          </p:nvPr>
        </p:nvSpPr>
        <p:spPr>
          <a:xfrm>
            <a:off x="8755380" y="1012825"/>
            <a:ext cx="2602865" cy="450215"/>
          </a:xfrm>
          <a:prstGeom prst="rect">
            <a:avLst/>
          </a:prstGeom>
          <a:noFill/>
        </p:spPr>
        <p:txBody>
          <a:bodyPr wrap="square" lIns="0" tIns="0" rIns="71755" bIns="0" rtlCol="0" anchor="b" anchorCtr="0">
            <a:normAutofit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1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ea typeface="+mj-lt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dk1"/>
                </a:solidFill>
              </a:rPr>
              <a:t>Contents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目录</a:t>
            </a:r>
          </a:p>
        </p:txBody>
      </p:sp>
      <p:sp>
        <p:nvSpPr>
          <p:cNvPr id="15" name="序号"/>
          <p:cNvSpPr txBox="1"/>
          <p:nvPr>
            <p:custDataLst>
              <p:tags r:id="rId4"/>
            </p:custDataLst>
          </p:nvPr>
        </p:nvSpPr>
        <p:spPr>
          <a:xfrm>
            <a:off x="7581265" y="1656715"/>
            <a:ext cx="709930" cy="6750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800" dirty="0">
                <a:solidFill>
                  <a:schemeClr val="lt1">
                    <a:lumMod val="50000"/>
                  </a:schemeClr>
                </a:solidFill>
                <a:latin typeface="+mj-lt"/>
                <a:ea typeface="+mj-ea"/>
                <a:cs typeface="微软雅黑" panose="020B0503020204020204" charset="-122"/>
                <a:sym typeface="+mn-ea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5"/>
            </p:custDataLst>
          </p:nvPr>
        </p:nvSpPr>
        <p:spPr>
          <a:xfrm>
            <a:off x="1475740" y="1656715"/>
            <a:ext cx="5781675" cy="6750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b="1" spc="300" dirty="0">
                <a:solidFill>
                  <a:schemeClr val="dk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选题背景和问题建模</a:t>
            </a:r>
          </a:p>
        </p:txBody>
      </p:sp>
      <p:cxnSp>
        <p:nvCxnSpPr>
          <p:cNvPr id="24" name="直接连接符 23"/>
          <p:cNvCxnSpPr/>
          <p:nvPr>
            <p:custDataLst>
              <p:tags r:id="rId6"/>
            </p:custDataLst>
          </p:nvPr>
        </p:nvCxnSpPr>
        <p:spPr>
          <a:xfrm>
            <a:off x="1475740" y="2399665"/>
            <a:ext cx="6550025" cy="0"/>
          </a:xfrm>
          <a:prstGeom prst="line">
            <a:avLst/>
          </a:prstGeom>
          <a:ln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序号"/>
          <p:cNvSpPr txBox="1"/>
          <p:nvPr>
            <p:custDataLst>
              <p:tags r:id="rId7"/>
            </p:custDataLst>
          </p:nvPr>
        </p:nvSpPr>
        <p:spPr>
          <a:xfrm>
            <a:off x="7581265" y="3086735"/>
            <a:ext cx="709930" cy="6750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800" dirty="0">
                <a:solidFill>
                  <a:schemeClr val="lt1">
                    <a:lumMod val="50000"/>
                  </a:schemeClr>
                </a:solidFill>
                <a:latin typeface="+mj-lt"/>
                <a:ea typeface="+mj-ea"/>
                <a:cs typeface="微软雅黑" panose="020B0503020204020204" charset="-122"/>
                <a:sym typeface="+mn-ea"/>
              </a:rPr>
              <a:t>02</a:t>
            </a:r>
          </a:p>
        </p:txBody>
      </p:sp>
      <p:sp>
        <p:nvSpPr>
          <p:cNvPr id="31" name="标题"/>
          <p:cNvSpPr txBox="1"/>
          <p:nvPr>
            <p:custDataLst>
              <p:tags r:id="rId8"/>
            </p:custDataLst>
          </p:nvPr>
        </p:nvSpPr>
        <p:spPr>
          <a:xfrm>
            <a:off x="1475740" y="3086735"/>
            <a:ext cx="5781675" cy="6750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b="1" spc="300" dirty="0">
                <a:solidFill>
                  <a:schemeClr val="dk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算法讨论和实现</a:t>
            </a:r>
          </a:p>
        </p:txBody>
      </p: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>
            <a:off x="1475740" y="3829685"/>
            <a:ext cx="6550025" cy="0"/>
          </a:xfrm>
          <a:prstGeom prst="line">
            <a:avLst/>
          </a:prstGeom>
          <a:ln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序号"/>
          <p:cNvSpPr txBox="1"/>
          <p:nvPr>
            <p:custDataLst>
              <p:tags r:id="rId10"/>
            </p:custDataLst>
          </p:nvPr>
        </p:nvSpPr>
        <p:spPr>
          <a:xfrm>
            <a:off x="7581265" y="4516755"/>
            <a:ext cx="709930" cy="6750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800" dirty="0">
                <a:solidFill>
                  <a:schemeClr val="lt1">
                    <a:lumMod val="50000"/>
                  </a:schemeClr>
                </a:solidFill>
                <a:latin typeface="+mj-lt"/>
                <a:ea typeface="+mj-ea"/>
                <a:cs typeface="微软雅黑" panose="020B0503020204020204" charset="-122"/>
                <a:sym typeface="+mn-ea"/>
              </a:rPr>
              <a:t>03</a:t>
            </a:r>
          </a:p>
        </p:txBody>
      </p:sp>
      <p:sp>
        <p:nvSpPr>
          <p:cNvPr id="36" name="标题"/>
          <p:cNvSpPr txBox="1"/>
          <p:nvPr>
            <p:custDataLst>
              <p:tags r:id="rId11"/>
            </p:custDataLst>
          </p:nvPr>
        </p:nvSpPr>
        <p:spPr>
          <a:xfrm>
            <a:off x="1475740" y="4516755"/>
            <a:ext cx="5781675" cy="6750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r>
              <a:rPr lang="zh-CN" altLang="en-US" sz="2400" b="1" spc="300" dirty="0">
                <a:solidFill>
                  <a:schemeClr val="dk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应用展示</a:t>
            </a:r>
          </a:p>
        </p:txBody>
      </p:sp>
      <p:cxnSp>
        <p:nvCxnSpPr>
          <p:cNvPr id="37" name="直接连接符 36"/>
          <p:cNvCxnSpPr/>
          <p:nvPr>
            <p:custDataLst>
              <p:tags r:id="rId12"/>
            </p:custDataLst>
          </p:nvPr>
        </p:nvCxnSpPr>
        <p:spPr>
          <a:xfrm>
            <a:off x="1475740" y="5259705"/>
            <a:ext cx="6550025" cy="0"/>
          </a:xfrm>
          <a:prstGeom prst="line">
            <a:avLst/>
          </a:prstGeom>
          <a:ln>
            <a:solidFill>
              <a:schemeClr val="dk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代码实现：</a:t>
            </a:r>
            <a:r>
              <a:rPr lang="en-US" alt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MCTS</a:t>
            </a: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主算法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287" y="1228148"/>
            <a:ext cx="9503680" cy="44017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3DDE293-D7DB-0EB8-BEEC-E6A7D3BFE424}"/>
              </a:ext>
            </a:extLst>
          </p:cNvPr>
          <p:cNvSpPr txBox="1"/>
          <p:nvPr/>
        </p:nvSpPr>
        <p:spPr>
          <a:xfrm>
            <a:off x="1157287" y="5915580"/>
            <a:ext cx="7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代码已同步更新至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fr-CA" altLang="zh-CN" dirty="0">
                <a:hlinkClick r:id="rId8"/>
              </a:rPr>
              <a:t>FLOW2090/MCTS (github.com)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代码实现：枚举所有可能落子情况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962" y="1885950"/>
            <a:ext cx="9744075" cy="3086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825D09-5023-C342-8D8E-C1A1AB274373}"/>
              </a:ext>
            </a:extLst>
          </p:cNvPr>
          <p:cNvSpPr txBox="1"/>
          <p:nvPr/>
        </p:nvSpPr>
        <p:spPr>
          <a:xfrm>
            <a:off x="1157287" y="5915580"/>
            <a:ext cx="7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代码已同步更新至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fr-CA" altLang="zh-CN" dirty="0">
                <a:hlinkClick r:id="rId8"/>
              </a:rPr>
              <a:t>FLOW2090/MCTS (github.com)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代码实现：快速随机走子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690" y="1344089"/>
            <a:ext cx="10488619" cy="44045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49E357-6086-95A9-1C9C-7A9869D4A7F3}"/>
              </a:ext>
            </a:extLst>
          </p:cNvPr>
          <p:cNvSpPr txBox="1"/>
          <p:nvPr/>
        </p:nvSpPr>
        <p:spPr>
          <a:xfrm>
            <a:off x="1157287" y="5915580"/>
            <a:ext cx="78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代码已同步更新至</a:t>
            </a:r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fr-CA" altLang="zh-CN" dirty="0">
                <a:hlinkClick r:id="rId8"/>
              </a:rPr>
              <a:t>FLOW2090/MCTS (github.com)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custDataLst>
              <p:tags r:id="rId2"/>
            </p:custDataLst>
          </p:nvPr>
        </p:nvSpPr>
        <p:spPr>
          <a:xfrm>
            <a:off x="3040380" y="2028190"/>
            <a:ext cx="1717040" cy="23177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-22860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5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zh-CN" altLang="en-US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idx="5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1"/>
                </a:solidFill>
              </a:rPr>
              <a:t>应用展示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实现结果：与人类博弈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55" y="1428749"/>
            <a:ext cx="3746219" cy="43524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39" y="1428749"/>
            <a:ext cx="3817497" cy="43524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5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实现结果：自博弈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560" y="3429000"/>
            <a:ext cx="3468430" cy="1626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2000" y="1955800"/>
            <a:ext cx="23926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不同模拟次数：</a:t>
            </a:r>
            <a:endParaRPr lang="en-US" altLang="zh-CN" sz="2800" dirty="0"/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模拟</a:t>
            </a:r>
            <a:r>
              <a:rPr lang="en-US" altLang="zh-CN" sz="2400" dirty="0"/>
              <a:t>500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r>
              <a:rPr lang="en-US" altLang="zh-CN" sz="2400" dirty="0"/>
              <a:t>O</a:t>
            </a:r>
            <a:r>
              <a:rPr lang="zh-CN" altLang="en-US" sz="2400" dirty="0"/>
              <a:t>模拟</a:t>
            </a:r>
            <a:r>
              <a:rPr lang="en-US" altLang="zh-CN" sz="2400" dirty="0"/>
              <a:t>5000</a:t>
            </a:r>
            <a:r>
              <a:rPr lang="zh-CN" altLang="en-US" sz="2400" dirty="0"/>
              <a:t>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50" y="3429000"/>
            <a:ext cx="3772208" cy="1626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83350" y="1894066"/>
            <a:ext cx="37722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MCTS</a:t>
            </a:r>
            <a:r>
              <a:rPr lang="zh-CN" altLang="en-US" sz="2800" dirty="0"/>
              <a:t>算法先后手差异：</a:t>
            </a:r>
            <a:endParaRPr lang="en-US" altLang="zh-CN" sz="2800" dirty="0"/>
          </a:p>
          <a:p>
            <a:r>
              <a:rPr lang="zh-CN" altLang="en-US" sz="2400" dirty="0"/>
              <a:t>分别模拟</a:t>
            </a:r>
            <a:r>
              <a:rPr lang="en-US" altLang="zh-CN" sz="2400" dirty="0"/>
              <a:t>1000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r>
              <a:rPr lang="en-US" altLang="zh-CN" sz="2400" dirty="0"/>
              <a:t>X</a:t>
            </a:r>
            <a:r>
              <a:rPr lang="zh-CN" altLang="en-US" sz="2400" dirty="0"/>
              <a:t>先手</a:t>
            </a:r>
            <a:r>
              <a:rPr lang="en-US" altLang="zh-CN" sz="2400" dirty="0"/>
              <a:t>O</a:t>
            </a:r>
            <a:r>
              <a:rPr lang="zh-CN" altLang="en-US" sz="2400" dirty="0"/>
              <a:t>后手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custDataLst>
              <p:tags r:id="rId2"/>
            </p:custDataLst>
          </p:nvPr>
        </p:nvSpPr>
        <p:spPr>
          <a:xfrm>
            <a:off x="3040380" y="2028190"/>
            <a:ext cx="1717040" cy="23177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-22860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5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idx="5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1"/>
                </a:solidFill>
              </a:rPr>
              <a:t>参考文献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参考文献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6735" y="1122045"/>
            <a:ext cx="109607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</a:t>
            </a:r>
            <a:r>
              <a:rPr lang="zh-CN" altLang="en-US" sz="2400"/>
              <a:t>知乎：博弈树</a:t>
            </a:r>
            <a:r>
              <a:rPr lang="en-US" altLang="zh-CN" sz="2400"/>
              <a:t>(game tree)</a:t>
            </a:r>
            <a:r>
              <a:rPr lang="zh-CN" altLang="en-US" sz="2400"/>
              <a:t>简介https://zhuanlan.zhihu.com/p/161492435</a:t>
            </a:r>
          </a:p>
          <a:p>
            <a:r>
              <a:rPr lang="en-US" altLang="zh-CN" sz="2400"/>
              <a:t>2.知乎-冯·诺伊曼极小极大值定理，博弈论的开端，数学经济学最重要理论https://www.zhihu.com/tardis/zm/art/360296217?source</a:t>
            </a:r>
          </a:p>
          <a:p>
            <a:r>
              <a:rPr lang="en-US" altLang="zh-CN" sz="2400"/>
              <a:t>3.Schwalbe, Ulrich and Paul Walker. “Zermelo and the Early History of Game Theory.” Games Econ. Behav. 34 (2001): 123-137.</a:t>
            </a:r>
          </a:p>
          <a:p>
            <a:r>
              <a:rPr lang="en-US" altLang="zh-CN" sz="2400"/>
              <a:t>4.博弈论的发展历史.http://www.iqinshuo.com/3392.html</a:t>
            </a:r>
          </a:p>
          <a:p>
            <a:r>
              <a:rPr lang="en-US" altLang="zh-CN" sz="2400"/>
              <a:t>5.知乎-什么是博弈论？https://zhuanlan.zhihu.com/p/148303919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custDataLst>
              <p:tags r:id="rId2"/>
            </p:custDataLst>
          </p:nvPr>
        </p:nvSpPr>
        <p:spPr>
          <a:xfrm>
            <a:off x="7904480" y="5662930"/>
            <a:ext cx="3132455" cy="4222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 fontScale="82500" lnSpcReduction="10000"/>
          </a:bodyPr>
          <a:lstStyle>
            <a:lvl1pPr marL="0" marR="0" indent="-22860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solidFill>
                  <a:schemeClr val="accent1"/>
                </a:solidFill>
              </a:rPr>
              <a:t>汇报人：刘子恒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sz="2200" dirty="0">
                <a:solidFill>
                  <a:schemeClr val="accent1"/>
                </a:solidFill>
              </a:rPr>
              <a:t>陈建宇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sz="2200" dirty="0">
                <a:solidFill>
                  <a:schemeClr val="accent1"/>
                </a:solidFill>
              </a:rPr>
              <a:t>刘畅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2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800">
                <a:solidFill>
                  <a:schemeClr val="accent1"/>
                </a:solidFill>
              </a:rPr>
              <a:t>感谢观看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custDataLst>
              <p:tags r:id="rId2"/>
            </p:custDataLst>
          </p:nvPr>
        </p:nvSpPr>
        <p:spPr>
          <a:xfrm>
            <a:off x="3040380" y="2028190"/>
            <a:ext cx="1717040" cy="23177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-22860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5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zh-CN" altLang="en-US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5118100" y="1438275"/>
            <a:ext cx="6195695" cy="34969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1"/>
                </a:solidFill>
              </a:rPr>
              <a:t>选题背景和问题建模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图片 419" descr="图片包含 游戏机, 自然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 flipH="1" flipV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858000 h 6858000"/>
              <a:gd name="connsiteX1" fmla="*/ 0 w 12192000"/>
              <a:gd name="connsiteY1" fmla="*/ 6858000 h 6858000"/>
              <a:gd name="connsiteX2" fmla="*/ 0 w 12192000"/>
              <a:gd name="connsiteY2" fmla="*/ 0 h 6858000"/>
              <a:gd name="connsiteX3" fmla="*/ 12192000 w 121920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</p:spPr>
      </p:pic>
      <p:sp>
        <p:nvSpPr>
          <p:cNvPr id="256" name="文本框 6"/>
          <p:cNvSpPr txBox="1"/>
          <p:nvPr>
            <p:custDataLst>
              <p:tags r:id="rId3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选题背景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64920" y="1180465"/>
            <a:ext cx="9966960" cy="49168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棋类游戏抽象</a:t>
            </a:r>
            <a:r>
              <a:rPr lang="en-US" alt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——</a:t>
            </a: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博弈树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不完全信息动态博弈的思路和举例？ - 知乎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57" y="3167024"/>
            <a:ext cx="9242336" cy="34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55638" y="1126084"/>
            <a:ext cx="4121641" cy="1955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当前局面：根节点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一步落子：一级子节点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迭代直到终局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/>
          <p:nvPr>
            <p:custDataLst>
              <p:tags r:id="rId2"/>
            </p:custDataLst>
          </p:nvPr>
        </p:nvSpPr>
        <p:spPr>
          <a:xfrm>
            <a:off x="3040380" y="2028190"/>
            <a:ext cx="1717040" cy="231775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-22860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5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微软雅黑" panose="020B0503020204020204" charset="-122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5118100" y="1438275"/>
            <a:ext cx="6069330" cy="3496945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ym typeface="+mn-ea"/>
              </a:rPr>
              <a:t>算法讨论和实现</a:t>
            </a:r>
            <a:endParaRPr lang="zh-CN" altLang="en-US" sz="54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不完全信息动态博弈的思路和举例？ - 知乎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99" y="2837876"/>
            <a:ext cx="6940362" cy="26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简单问题</a:t>
            </a:r>
            <a:r>
              <a:rPr lang="en-US" alt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——</a:t>
            </a: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井字棋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5638" y="1126084"/>
            <a:ext cx="6391493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可以穷举所有落子可能，建立博弈树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6" y="5440512"/>
            <a:ext cx="60960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如何根据博弈树进行决策？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97371" y="6394470"/>
            <a:ext cx="4260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mathrec.org/old/2002jan/solutions.html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17600" y="2000314"/>
            <a:ext cx="673608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状态空间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effectLst/>
                <a:latin typeface="+mn-ea"/>
              </a:rPr>
              <a:t>3</a:t>
            </a:r>
            <a:r>
              <a:rPr lang="en-US" altLang="zh-CN" sz="2400" kern="100" baseline="30000" dirty="0">
                <a:effectLst/>
                <a:latin typeface="+mn-ea"/>
              </a:rPr>
              <a:t>9</a:t>
            </a:r>
            <a:r>
              <a:rPr lang="en-US" altLang="zh-CN" sz="2400" kern="100" dirty="0">
                <a:effectLst/>
                <a:latin typeface="+mn-ea"/>
              </a:rPr>
              <a:t> = 19</a:t>
            </a:r>
            <a:r>
              <a:rPr lang="en-US" altLang="zh-CN" sz="2400" kern="100" dirty="0">
                <a:latin typeface="+mn-ea"/>
              </a:rPr>
              <a:t>,</a:t>
            </a:r>
            <a:r>
              <a:rPr lang="en-US" altLang="zh-CN" sz="2400" kern="100" dirty="0">
                <a:effectLst/>
                <a:latin typeface="+mn-ea"/>
              </a:rPr>
              <a:t>683</a:t>
            </a:r>
            <a:r>
              <a:rPr lang="zh-CN" altLang="en-US" sz="2400" kern="100" dirty="0">
                <a:effectLst/>
                <a:latin typeface="+mn-ea"/>
              </a:rPr>
              <a:t>→</a:t>
            </a:r>
            <a:r>
              <a:rPr lang="en-US" altLang="zh-CN" sz="2400" kern="100" dirty="0">
                <a:effectLst/>
                <a:latin typeface="+mn-ea"/>
              </a:rPr>
              <a:t>5,478</a:t>
            </a:r>
            <a:r>
              <a:rPr lang="zh-CN" altLang="en-US" sz="2400" kern="100" dirty="0">
                <a:effectLst/>
                <a:latin typeface="+mn-ea"/>
              </a:rPr>
              <a:t>→</a:t>
            </a:r>
            <a:r>
              <a:rPr lang="en-US" altLang="zh-CN" sz="2400" kern="100" dirty="0">
                <a:effectLst/>
                <a:latin typeface="+mn-ea"/>
              </a:rPr>
              <a:t>765</a:t>
            </a:r>
            <a:endParaRPr lang="en-US" altLang="zh-CN" sz="2400" kern="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博弈树数量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effectLst/>
                <a:latin typeface="+mn-ea"/>
              </a:rPr>
              <a:t>9!= 362,880</a:t>
            </a:r>
            <a:r>
              <a:rPr lang="zh-CN" altLang="en-US" sz="2400" kern="100" dirty="0">
                <a:latin typeface="+mn-ea"/>
              </a:rPr>
              <a:t>→</a:t>
            </a:r>
            <a:r>
              <a:rPr lang="en-US" altLang="zh-CN" sz="2400" kern="100" dirty="0">
                <a:effectLst/>
                <a:latin typeface="+mn-ea"/>
              </a:rPr>
              <a:t> 255,168</a:t>
            </a:r>
            <a:r>
              <a:rPr lang="zh-CN" altLang="en-US" sz="2400" kern="100" dirty="0">
                <a:latin typeface="+mn-ea"/>
              </a:rPr>
              <a:t>→</a:t>
            </a:r>
            <a:r>
              <a:rPr lang="en-US" altLang="zh-CN" sz="2400" kern="100" dirty="0">
                <a:effectLst/>
                <a:latin typeface="+mn-ea"/>
              </a:rPr>
              <a:t>26,830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决策</a:t>
            </a:r>
            <a:r>
              <a:rPr lang="en-US" alt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——</a:t>
            </a:r>
            <a:r>
              <a:rPr lang="en-US" alt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MinMax</a:t>
            </a: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算法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62006" y="1150918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“理性人假说”</a:t>
            </a:r>
          </a:p>
        </p:txBody>
      </p:sp>
      <p:pic>
        <p:nvPicPr>
          <p:cNvPr id="2" name="图片 1" descr="Alternatives and detailed information of Tic Tac Toe Minimax - GitPlanet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45" y="1910648"/>
            <a:ext cx="7570709" cy="4649981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6"/>
          <p:cNvSpPr txBox="1"/>
          <p:nvPr>
            <p:custDataLst>
              <p:tags r:id="rId2"/>
            </p:custDataLst>
          </p:nvPr>
        </p:nvSpPr>
        <p:spPr>
          <a:xfrm>
            <a:off x="762006" y="152402"/>
            <a:ext cx="10972888" cy="762006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 fontScale="975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问题升级</a:t>
            </a:r>
            <a:r>
              <a:rPr lang="en-US" alt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——</a:t>
            </a:r>
            <a:r>
              <a:rPr lang="en-US" altLang="zh-CN" sz="4900" spc="330" dirty="0" err="1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m,n,k</a:t>
            </a:r>
            <a:r>
              <a:rPr lang="en-US" altLang="zh-CN" sz="4900" spc="330" dirty="0">
                <a:solidFill>
                  <a:schemeClr val="dk1">
                    <a:lumMod val="85000"/>
                    <a:lumOff val="15000"/>
                  </a:schemeClr>
                </a:solidFill>
                <a:sym typeface="微软雅黑" panose="020B0503020204020204" charset="-122"/>
              </a:rPr>
              <a:t>-game</a:t>
            </a:r>
            <a:endParaRPr lang="zh-CN" sz="4900" spc="330" dirty="0">
              <a:solidFill>
                <a:schemeClr val="dk1">
                  <a:lumMod val="85000"/>
                  <a:lumOff val="15000"/>
                </a:schemeClr>
              </a:solidFill>
              <a:sym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533404" y="304800"/>
            <a:ext cx="0" cy="45720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5638" y="1126084"/>
            <a:ext cx="6038833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 </a:t>
            </a:r>
            <a:r>
              <a:rPr lang="en-US" altLang="zh-CN" sz="2800" dirty="0" err="1"/>
              <a:t>m×n</a:t>
            </a:r>
            <a:r>
              <a:rPr lang="en-US" altLang="zh-CN" sz="2800" dirty="0"/>
              <a:t> </a:t>
            </a:r>
            <a:r>
              <a:rPr lang="zh-CN" altLang="en-US" sz="2800" dirty="0"/>
              <a:t>棋盘上，连续获得 </a:t>
            </a:r>
            <a:r>
              <a:rPr lang="en-US" altLang="zh-CN" sz="2800" dirty="0"/>
              <a:t>k </a:t>
            </a:r>
            <a:r>
              <a:rPr lang="zh-CN" altLang="en-US" sz="2800" dirty="0"/>
              <a:t>个棋子</a:t>
            </a:r>
            <a:endParaRPr lang="en-US" altLang="zh-CN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62005" y="5476298"/>
            <a:ext cx="603883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需要更优化算法或更优秀的算法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97371" y="6394470"/>
            <a:ext cx="4260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mathrec.org/old/2002jan/solutions.html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54480" y="1853945"/>
            <a:ext cx="3931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状态空间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effectLst/>
                <a:latin typeface="+mn-ea"/>
              </a:rPr>
              <a:t>3 </a:t>
            </a:r>
            <a:r>
              <a:rPr lang="en-US" altLang="zh-CN" sz="2400" kern="100" baseline="30000" dirty="0">
                <a:effectLst/>
                <a:latin typeface="+mn-ea"/>
              </a:rPr>
              <a:t>m</a:t>
            </a:r>
            <a:r>
              <a:rPr lang="zh-CN" altLang="zh-CN" sz="2400" kern="100" baseline="30000" dirty="0">
                <a:effectLst/>
                <a:latin typeface="+mn-ea"/>
                <a:cs typeface="Times New Roman" panose="02020603050405020304" pitchFamily="18" charset="0"/>
              </a:rPr>
              <a:t>×</a:t>
            </a:r>
            <a:r>
              <a:rPr lang="en-US" altLang="zh-CN" sz="2400" kern="100" baseline="30000" dirty="0">
                <a:effectLst/>
                <a:latin typeface="+mn-ea"/>
              </a:rPr>
              <a:t>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博弈树数量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+mn-ea"/>
              </a:rPr>
              <a:t>m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×</a:t>
            </a:r>
            <a:r>
              <a:rPr lang="en-US" altLang="zh-CN" sz="2400" kern="100" dirty="0">
                <a:effectLst/>
                <a:latin typeface="+mn-ea"/>
              </a:rPr>
              <a:t>n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）！</a:t>
            </a:r>
            <a:endParaRPr lang="zh-CN" altLang="en-US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6" y="3311318"/>
            <a:ext cx="10800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/>
              <a:t>以</a:t>
            </a:r>
            <a:r>
              <a:rPr lang="en-US" altLang="zh-CN" sz="2800" dirty="0"/>
              <a:t>15*15</a:t>
            </a:r>
            <a:r>
              <a:rPr lang="zh-CN" altLang="zh-CN" sz="2800" dirty="0"/>
              <a:t>的经典五子棋为例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554480" y="3916754"/>
            <a:ext cx="3913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状态空间约为</a:t>
            </a:r>
            <a:r>
              <a:rPr lang="en-US" altLang="zh-CN" sz="2400" dirty="0"/>
              <a:t>10^105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博弈树复杂度约</a:t>
            </a:r>
            <a:r>
              <a:rPr lang="en-US" altLang="zh-CN" sz="2400" dirty="0"/>
              <a:t>10^70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游戏约</a:t>
            </a:r>
            <a:r>
              <a:rPr lang="en-US" altLang="zh-CN" sz="2400" dirty="0"/>
              <a:t>30</a:t>
            </a:r>
            <a:r>
              <a:rPr lang="zh-CN" altLang="en-US" sz="2400" dirty="0"/>
              <a:t>层分支才会结束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NjY3ZjU1MDcwYTBkOWQwYjBkOTY0ZDMwMTljYTZhYj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4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4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titlesty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2"/>
  <p:tag name="KSO_WM_UNIT_ID" val="_5*a*2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3"/>
  <p:tag name="KSO_WM_UNIT_ID" val="_5*a*3"/>
  <p:tag name="KSO_WM_UNIT_LAYERLEVEL" val="1"/>
  <p:tag name="KSO_WM_TAG_VERSION" val="1.0"/>
  <p:tag name="KSO_WM_BEAUTIFY_FLAG" val="#wm#"/>
  <p:tag name="KSO_WM_UNIT_CONTENT_GROUP_TYPE" val="titlesty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1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1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6*i*4"/>
  <p:tag name="KSO_WM_UNIT_LAYERLEVEL" val="1"/>
  <p:tag name="KSO_WM_TAG_VERSION" val="1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1"/>
  <p:tag name="KSO_WM_UNIT_LAYERLEVEL" val="1"/>
  <p:tag name="KSO_WM_TAG_VERSION" val="1.0"/>
  <p:tag name="KSO_WM_BEAUTIFY_FLAG" val="#wm#"/>
  <p:tag name="KSO_WM_SLIDE_CONTENT_AREA" val="{&quot;left&quot;:&quot;65.09985&quot;,&quot;top&quot;:&quot;78.39992&quot;,&quot;width&quot;:&quot;624.25&quot;,&quot;height&quot;:&quot;395.05&quot;}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6*b*1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TYPE" val="i"/>
  <p:tag name="KSO_WM_UNIT_INDEX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0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您的耐心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2*a*1"/>
  <p:tag name="KSO_WM_UNIT_LAYERLEVEL" val="1"/>
  <p:tag name="KSO_WM_TAG_VERSION" val="1.0"/>
  <p:tag name="KSO_WM_BEAUTIFY_FLAG" val="#wm#"/>
  <p:tag name="KSO_WM_UNIT_CONTENT_GROUP_TYPE" val="titlestyle"/>
  <p:tag name="KSO_WM_SLIDE_BACKGROUND_TYPE" val="genera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11_1"/>
  <p:tag name="KSO_WM_TEMPLATE_SUBCATEGORY" val="0"/>
  <p:tag name="KSO_WM_TEMPLATE_MASTER_TYPE" val="1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1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341.05&quot;,&quot;top&quot;:&quot;66.6&quot;,&quot;width&quot;:&quot;566.35&quot;,&quot;height&quot;:&quot;313&quot;}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811_1*f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11_1*a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标题"/>
  <p:tag name="KSO_WM_UNIT_TEXT_FILL_FORE_SCHEMECOLOR_INDEX_BRIGHTNESS" val="0"/>
  <p:tag name="KSO_WM_UNIT_TEXT_FILL_FORE_SCHEMECOLOR_INDEX" val="5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11_3"/>
  <p:tag name="KSO_WM_TEMPLATE_SUBCATEGORY" val="0"/>
  <p:tag name="KSO_WM_TEMPLATE_MASTER_TYPE" val="1"/>
  <p:tag name="KSO_WM_TEMPLATE_COLOR_TYPE" val="0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30811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811_3*b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11_3*a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DIAGRAM_GROUP_CODE" val="l1-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811_3*l_h_i*1_1_1"/>
  <p:tag name="KSO_WM_TEMPLATE_CATEGORY" val="custom"/>
  <p:tag name="KSO_WM_TEMPLATE_INDEX" val="20230811"/>
  <p:tag name="KSO_WM_UNIT_LAYERLEVEL" val="1_1_1"/>
  <p:tag name="KSO_WM_TAG_VERSION" val="1.0"/>
  <p:tag name="KSO_WM_BEAUTIFY_FLAG" val="#wm#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custom20230811_3*l_h_f*1_1_1"/>
  <p:tag name="KSO_WM_TEMPLATE_CATEGORY" val="custom"/>
  <p:tag name="KSO_WM_TEMPLATE_INDEX" val="20230811"/>
  <p:tag name="KSO_WM_UNIT_LAYERLEVEL" val="1_1_1"/>
  <p:tag name="KSO_WM_TAG_VERSION" val="1.0"/>
  <p:tag name="KSO_WM_BEAUTIFY_FLAG" val="#wm#"/>
  <p:tag name="KSO_WM_DIAGRAM_GROUP_CODE" val="l1-1"/>
  <p:tag name="KSO_WM_UNIT_SUBTYPE" val="a"/>
  <p:tag name="KSO_WM_UNIT_PRESET_TEXT_INDEX" val="4"/>
  <p:tag name="KSO_WM_UNIT_PRESET_TEXT_LEN" val="12"/>
  <p:tag name="KSO_WM_UNIT_VALUE" val="36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811_3*l_h_i*1_1_2"/>
  <p:tag name="KSO_WM_TEMPLATE_CATEGORY" val="custom"/>
  <p:tag name="KSO_WM_TEMPLATE_INDEX" val="20230811"/>
  <p:tag name="KSO_WM_UNIT_LAYERLEVEL" val="1_1_1"/>
  <p:tag name="KSO_WM_TAG_VERSION" val="1.0"/>
  <p:tag name="KSO_WM_DIAGRAM_GROUP_CODE" val="l1-1"/>
  <p:tag name="KSO_WM_UNIT_TYPE" val="l_h_i"/>
  <p:tag name="KSO_WM_UNIT_INDEX" val="1_1_2"/>
  <p:tag name="KSO_WM_UNIT_LINE_FORE_SCHEMECOLOR_INDEX" val="15"/>
  <p:tag name="KSO_WM_UNIT_LINE_FILL_TYPE" val="2"/>
  <p:tag name="KSO_WM_UNIT_USESOURCEFORMAT_APPLY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811_3*l_h_i*1_2_1"/>
  <p:tag name="KSO_WM_TEMPLATE_CATEGORY" val="custom"/>
  <p:tag name="KSO_WM_TEMPLATE_INDEX" val="20230811"/>
  <p:tag name="KSO_WM_UNIT_LAYERLEVEL" val="1_1_1"/>
  <p:tag name="KSO_WM_TAG_VERSION" val="1.0"/>
  <p:tag name="KSO_WM_BEAUTIFY_FLAG" val="#wm#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custom20230811_3*l_h_f*1_2_1"/>
  <p:tag name="KSO_WM_TEMPLATE_CATEGORY" val="custom"/>
  <p:tag name="KSO_WM_TEMPLATE_INDEX" val="20230811"/>
  <p:tag name="KSO_WM_UNIT_LAYERLEVEL" val="1_1_1"/>
  <p:tag name="KSO_WM_TAG_VERSION" val="1.0"/>
  <p:tag name="KSO_WM_BEAUTIFY_FLAG" val="#wm#"/>
  <p:tag name="KSO_WM_DIAGRAM_GROUP_CODE" val="l1-1"/>
  <p:tag name="KSO_WM_UNIT_SUBTYPE" val="a"/>
  <p:tag name="KSO_WM_UNIT_PRESET_TEXT_INDEX" val="4"/>
  <p:tag name="KSO_WM_UNIT_PRESET_TEXT_LEN" val="12"/>
  <p:tag name="KSO_WM_UNIT_VALUE" val="36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811_3*l_h_i*1_2_2"/>
  <p:tag name="KSO_WM_TEMPLATE_CATEGORY" val="custom"/>
  <p:tag name="KSO_WM_TEMPLATE_INDEX" val="20230811"/>
  <p:tag name="KSO_WM_UNIT_LAYERLEVEL" val="1_1_1"/>
  <p:tag name="KSO_WM_TAG_VERSION" val="1.0"/>
  <p:tag name="KSO_WM_DIAGRAM_GROUP_CODE" val="l1-1"/>
  <p:tag name="KSO_WM_UNIT_TYPE" val="l_h_i"/>
  <p:tag name="KSO_WM_UNIT_INDEX" val="1_2_2"/>
  <p:tag name="KSO_WM_UNIT_LINE_FORE_SCHEMECOLOR_INDEX" val="15"/>
  <p:tag name="KSO_WM_UNIT_LINE_FILL_TYPE" val="2"/>
  <p:tag name="KSO_WM_UNIT_USESOURCEFORMAT_APPLY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811_3*l_h_i*1_3_1"/>
  <p:tag name="KSO_WM_TEMPLATE_CATEGORY" val="custom"/>
  <p:tag name="KSO_WM_TEMPLATE_INDEX" val="20230811"/>
  <p:tag name="KSO_WM_UNIT_LAYERLEVEL" val="1_1_1"/>
  <p:tag name="KSO_WM_TAG_VERSION" val="1.0"/>
  <p:tag name="KSO_WM_BEAUTIFY_FLAG" val="#wm#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custom20230811_3*l_h_f*1_3_1"/>
  <p:tag name="KSO_WM_TEMPLATE_CATEGORY" val="custom"/>
  <p:tag name="KSO_WM_TEMPLATE_INDEX" val="20230811"/>
  <p:tag name="KSO_WM_UNIT_LAYERLEVEL" val="1_1_1"/>
  <p:tag name="KSO_WM_TAG_VERSION" val="1.0"/>
  <p:tag name="KSO_WM_BEAUTIFY_FLAG" val="#wm#"/>
  <p:tag name="KSO_WM_DIAGRAM_GROUP_CODE" val="l1-1"/>
  <p:tag name="KSO_WM_UNIT_SUBTYPE" val="a"/>
  <p:tag name="KSO_WM_UNIT_PRESET_TEXT_INDEX" val="4"/>
  <p:tag name="KSO_WM_UNIT_PRESET_TEXT_LEN" val="12"/>
  <p:tag name="KSO_WM_UNIT_VALUE" val="36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811_3*l_h_i*1_3_2"/>
  <p:tag name="KSO_WM_TEMPLATE_CATEGORY" val="custom"/>
  <p:tag name="KSO_WM_TEMPLATE_INDEX" val="20230811"/>
  <p:tag name="KSO_WM_UNIT_LAYERLEVEL" val="1_1_1"/>
  <p:tag name="KSO_WM_TAG_VERSION" val="1.0"/>
  <p:tag name="KSO_WM_DIAGRAM_GROUP_CODE" val="l1-1"/>
  <p:tag name="KSO_WM_UNIT_TYPE" val="l_h_i"/>
  <p:tag name="KSO_WM_UNIT_INDEX" val="1_3_2"/>
  <p:tag name="KSO_WM_UNIT_LINE_FORE_SCHEMECOLOR_INDEX" val="15"/>
  <p:tag name="KSO_WM_UNIT_LINE_FILL_TYPE" val="2"/>
  <p:tag name="KSO_WM_UNIT_USESOURCEFORMAT_APPLY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11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11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52.6&quot;,&quot;top&quot;:&quot;108.25&quot;,&quot;width&quot;:&quot;558.65&quot;,&quot;height&quot;:&quot;301&quot;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11_7*e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11_7*a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11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11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52.6&quot;,&quot;top&quot;:&quot;108.25&quot;,&quot;width&quot;:&quot;558.65&quot;,&quot;height&quot;:&quot;301&quot;}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11_7*e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11_7*a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4&quot;,&quot;maxSize&quot;:{&quot;size1&quot;:22.2},&quot;minSize&quot;:{&quot;size1&quot;:13.5},&quot;normalSize&quot;:{&quot;size1&quot;:13.5},&quot;subLayout&quot;:[{&quot;id&quot;:&quot;2023-12-16T16:16:54&quot;,&quot;margin&quot;:{&quot;bottom&quot;:0.025999998673796654,&quot;left&quot;:2.117000102996826,&quot;right&quot;:1.2699999809265137,&quot;top&quot;:0.4230000376701355},&quot;type&quot;:0},{&quot;id&quot;:&quot;2023-12-16T16:16:54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11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11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52.6&quot;,&quot;top&quot;:&quot;108.25&quot;,&quot;width&quot;:&quot;558.65&quot;,&quot;height&quot;:&quot;301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11_7*e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11_7*a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11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811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352.6&quot;,&quot;top&quot;:&quot;108.25&quot;,&quot;width&quot;:&quot;558.65&quot;,&quot;height&quot;:&quot;301&quot;}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811_7*e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11_7*a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20059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837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3-12-16T16:16:52&quot;,&quot;maxSize&quot;:{&quot;size1&quot;:22.2},&quot;minSize&quot;:{&quot;size1&quot;:13.5},&quot;normalSize&quot;:{&quot;size1&quot;:13.5},&quot;subLayout&quot;:[{&quot;id&quot;:&quot;2023-12-16T16:16:52&quot;,&quot;margin&quot;:{&quot;bottom&quot;:0.025999998673796654,&quot;left&quot;:2.117000102996826,&quot;right&quot;:1.2699999809265137,&quot;top&quot;:0.4230000376701355},&quot;type&quot;:0},{&quot;id&quot;:&quot;2023-12-16T16:16:52&quot;,&quot;margin&quot;:{&quot;bottom&quot;:0.847000002861023,&quot;left&quot;:1.2790000438690186,&quot;right&quot;:1.2609999179840088,&quot;top&quot;:0.3970000147819519},&quot;type&quot;:0}],&quot;type&quot;:0}"/>
  <p:tag name="KSO_WM_SLIDE_RATIO" val="1.777778"/>
  <p:tag name="KSO_WM_SLIDE_BACKGROUND" val="[&quot;general&quot;]"/>
  <p:tag name="KSO_WM_SLIDE_BACKGROUND_TYPE" val="general"/>
  <p:tag name="KSO_WM_SLIDE_BK_DARK_LIGHT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UNIT_TYPE" val="i"/>
  <p:tag name="KSO_WM_UNIT_INDEX" val="1"/>
  <p:tag name="KSO_WM_SLIDE_BACKGROUND_TYPE" val="general"/>
  <p:tag name="WM_BEAUTIFY_SHAPE_IDENTITY" val="{36cf1f72-47ad-402f-9bc4-04600d1e5e69}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a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简约上下导航版"/>
  <p:tag name="KSO_WM_UNIT_NOCLEAR" val="0"/>
  <p:tag name="KSO_WM_UNIT_VALUE" val="27"/>
  <p:tag name="KSO_WM_UNIT_TYPE" val="a"/>
  <p:tag name="KSO_WM_UNIT_INDEX" val="1"/>
  <p:tag name="KSO_WM_UNIT_BLOCK" val="0"/>
  <p:tag name="KSO_WM_UNIT_SM_LIMIT_TYPE" val="2"/>
  <p:tag name="KSO_WM_UNIT_DEC_AREA_ID" val="e98b3a31ebe84ee79486e9f4651df90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.15"/>
  <p:tag name="KSO_WM_UNIT_TEXT_FILL_FORE_SCHEMECOLOR_INDEX" val="13"/>
  <p:tag name="KSO_WM_UNIT_TEX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20059_1*i*1"/>
  <p:tag name="KSO_WM_TEMPLATE_CATEGORY" val="diagram"/>
  <p:tag name="KSO_WM_TEMPLATE_INDEX" val="20220059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4"/>
  <p:tag name="KSO_WM_UNIT_DEC_AREA_ID" val="676342c3ba794cb88f6857f432bf3175"/>
  <p:tag name="KSO_WM_UNIT_DECORATE_INFO" val="{&quot;ReferentInfo&quot;:{&quot;Id&quot;:&quot;e98b3a31ebe84ee79486e9f4651df90b&quot;,&quot;X&quot;:{&quot;Pos&quot;:0},&quot;Y&quot;:{&quot;Pos&quot;:1}},&quot;DecorateInfoX&quot;:{&quot;Pos&quot;:2,&quot;IsAbs&quot;:true},&quot;DecorateInfoY&quot;:{&quot;Pos&quot;:1,&quot;IsAbs&quot;:true},&quot;DecorateInfoW&quot;:{&quot;IsAbs&quot;:true},&quot;DecorateInfoH&quot;:{&quot;IsAbs&quot;:false},&quot;whChangeMode&quot;:0}"/>
  <p:tag name="KSO_WM_UNIT_LINE_FORE_SCHEMECOLOR_INDEX_BRIGHTNESS" val="0"/>
  <p:tag name="KSO_WM_UNIT_LINE_FORE_SCHEMECOLOR_INDEX" val="5"/>
  <p:tag name="KSO_WM_UNIT_LINE_FILL_TYPE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0811_9"/>
  <p:tag name="KSO_WM_TEMPLATE_SUBCATEGORY" val="0"/>
  <p:tag name="KSO_WM_TEMPLATE_MASTER_TYPE" val="1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81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341.05&quot;,&quot;top&quot;:&quot;66.6&quot;,&quot;width&quot;:&quot;566.35&quot;,&quot;height&quot;:&quot;313&quot;}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811_9*f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感谢您的耐心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811_9*a*1"/>
  <p:tag name="KSO_WM_TEMPLATE_CATEGORY" val="custom"/>
  <p:tag name="KSO_WM_TEMPLATE_INDEX" val="20230811"/>
  <p:tag name="KSO_WM_UNIT_LAYERLEVEL" val="1"/>
  <p:tag name="KSO_WM_TAG_VERSION" val="1.0"/>
  <p:tag name="KSO_WM_BEAUTIFY_FLAG" val="#wm#"/>
  <p:tag name="KSO_WM_UNIT_CONTENT_GROUP_TYPE" val="contentchip"/>
  <p:tag name="KSO_WM_UNIT_TEXT_FILL_FORE_SCHEMECOLOR_INDEX_BRIGHTNESS" val="0"/>
  <p:tag name="KSO_WM_UNIT_TEXT_FILL_FORE_SCHEMECOLOR_INDEX" val="5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UNIT_CONTENT_GROUP_TYPE" val="titlestyle"/>
  <p:tag name="KSO_WM_TEMPLATE_CATEGORY" val="custom"/>
  <p:tag name="KSO_WM_TEMPLATE_INDEX" val="202308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30811"/>
  <p:tag name="KSO_WM_SPECIAL_SOURCE" val="bdnull"/>
  <p:tag name="KSO_WM_TEMPLATE_THUMBS_INDEX" val="1、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Simple &amp; Creative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标题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1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8115.069291338583}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3*e*1"/>
  <p:tag name="KSO_WM_UNIT_LAYERLEVEL" val="1"/>
  <p:tag name="KSO_WM_TAG_VERSION" val="1.0"/>
  <p:tag name="KSO_WM_BEAUTIFY_FLAG" val="#wm#"/>
  <p:tag name="KSO_WM_UNIT_CONTENT_GROUP_TYPE" val="contentchip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  <p:tag name="KSO_WM_UNIT_CONTENT_GROUP_TYPE" val="contentchip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自定义 3">
      <a:dk1>
        <a:srgbClr val="000000"/>
      </a:dk1>
      <a:lt1>
        <a:srgbClr val="FFFFFF"/>
      </a:lt1>
      <a:dk2>
        <a:srgbClr val="99B8FF"/>
      </a:dk2>
      <a:lt2>
        <a:srgbClr val="FAFAFE"/>
      </a:lt2>
      <a:accent1>
        <a:srgbClr val="014EFE"/>
      </a:accent1>
      <a:accent2>
        <a:srgbClr val="166AF5"/>
      </a:accent2>
      <a:accent3>
        <a:srgbClr val="2A86EC"/>
      </a:accent3>
      <a:accent4>
        <a:srgbClr val="3FA1E4"/>
      </a:accent4>
      <a:accent5>
        <a:srgbClr val="53BDDB"/>
      </a:accent5>
      <a:accent6>
        <a:srgbClr val="68D9D2"/>
      </a:accent6>
      <a:hlink>
        <a:srgbClr val="0563C1"/>
      </a:hlink>
      <a:folHlink>
        <a:srgbClr val="954F72"/>
      </a:folHlink>
    </a:clrScheme>
    <a:fontScheme name="自定义 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675</Words>
  <Application>Microsoft Office PowerPoint</Application>
  <PresentationFormat>宽屏</PresentationFormat>
  <Paragraphs>96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MiSans Normal</vt:lpstr>
      <vt:lpstr>微软雅黑</vt:lpstr>
      <vt:lpstr>Arial</vt:lpstr>
      <vt:lpstr>Calibri</vt:lpstr>
      <vt:lpstr>Times New Roman</vt:lpstr>
      <vt:lpstr>Wingdings</vt:lpstr>
      <vt:lpstr>WPS</vt:lpstr>
      <vt:lpstr>2_Office 主题</vt:lpstr>
      <vt:lpstr>“超级井字棋” 获胜策略算法设计</vt:lpstr>
      <vt:lpstr>目录</vt:lpstr>
      <vt:lpstr>选题背景和问题建模</vt:lpstr>
      <vt:lpstr>PowerPoint 演示文稿</vt:lpstr>
      <vt:lpstr>PowerPoint 演示文稿</vt:lpstr>
      <vt:lpstr>算法讨论和实现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应用展示</vt:lpstr>
      <vt:lpstr>PowerPoint 演示文稿</vt:lpstr>
      <vt:lpstr>PowerPoint 演示文稿</vt:lpstr>
      <vt:lpstr>参考文献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Flow</dc:creator>
  <cp:lastModifiedBy>刘 子恒</cp:lastModifiedBy>
  <cp:revision>281</cp:revision>
  <dcterms:created xsi:type="dcterms:W3CDTF">2019-06-19T02:08:00Z</dcterms:created>
  <dcterms:modified xsi:type="dcterms:W3CDTF">2024-01-03T11:33:33Z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9041ABA788A149508584E6547839C729_11</vt:lpwstr>
  </property>
</Properties>
</file>