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66FD-FC0B-1F3E-F4C0-731A91166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7EDFA-8CE0-34CF-EDE5-377D934D8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A1197-4407-12A5-4824-668AEB4E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F81-1B99-470B-8777-2466FF80BDE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D327A-6EA1-17EE-78AA-AF603E69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D0CE9-5C10-5C39-4307-C6B4AEA3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A2F-0036-484E-B3FE-22903ECAB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07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D1CA-631B-FFCF-78B1-258584BA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C4B74-FF2B-0A1C-F111-36ED17E5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DE32C-DB1A-8B67-F065-83E21545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F81-1B99-470B-8777-2466FF80BDE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B012-0D2D-6F1C-CCDA-E26DE651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60323-890B-13F5-870E-5D811DC2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A2F-0036-484E-B3FE-22903ECAB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99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787F6-A5F5-B817-76E1-0D8C09ADE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B360A-960F-9CD6-F24D-72F105AF9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44790-FAFF-9F44-B4F9-EAEF115A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F81-1B99-470B-8777-2466FF80BDE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7714-FED0-B81B-1373-F3B47238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638B7-378E-10D1-15F6-07FC3B86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A2F-0036-484E-B3FE-22903ECAB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18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C2F3-D3CC-0D4D-37E4-A75225D4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BC912-82A6-4018-9D8E-2DD9454DA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4178B-D055-ABAC-5A49-739A1234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F81-1B99-470B-8777-2466FF80BDE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C8CE3-024C-4369-977D-0232DCE9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9B9D2-FC7B-9ECC-A672-09C52361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A2F-0036-484E-B3FE-22903ECAB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15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6C78-8614-6DFE-E983-951A4E81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094B6-E2AA-7622-B009-E5BF763C0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D5AB8-E4EF-A724-4834-6CA02BB3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F81-1B99-470B-8777-2466FF80BDE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73FB3-CA7A-E8BD-B0A7-95F265A4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98203-6326-1AFF-B335-EF2F69E8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A2F-0036-484E-B3FE-22903ECAB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24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4A95-1CC0-1AC3-F78C-492F9CC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5BA4-3EB9-B599-8395-D1B74D663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74A26-F297-72D1-049F-7D131A5C2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15650-3602-B529-89E5-E61CC816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F81-1B99-470B-8777-2466FF80BDE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65580-2E68-C958-B0BC-E4890205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FDA1C-66EF-8EF3-FB4E-95D02E8D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A2F-0036-484E-B3FE-22903ECAB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31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F3E9-FC7D-90F5-8F09-1F5AF03A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5FB72-864B-699D-8850-D414AE6AF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09D3E-4768-5B79-4BF1-29D408F20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59ACE-5C78-1148-DB89-F65932836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5924F-357F-9911-426C-393DCC479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3EE14-49F4-06E9-09C9-949F7284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F81-1B99-470B-8777-2466FF80BDE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D6167-C4DC-2F23-4D7A-57C32D61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532158-5D7D-C7DA-766F-C6DF75BA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A2F-0036-484E-B3FE-22903ECAB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27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8BDC-8F7D-F3AC-8DAA-0ECD7698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6FAF0-5946-A0AD-9A9F-658EEFF3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F81-1B99-470B-8777-2466FF80BDE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6789B-AC89-46EE-A876-875C160B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C7CE9-CD8C-E79B-99E2-30F32FB0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A2F-0036-484E-B3FE-22903ECAB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7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23B94-5D5F-2227-C8AD-AC750E2A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F81-1B99-470B-8777-2466FF80BDE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E33C1-8CC5-94DA-D4AC-A6EC2111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8AA59-2AEB-719A-A043-A342DC8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A2F-0036-484E-B3FE-22903ECAB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34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AD9D-80C1-0E23-7AAE-B52C91B3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DABF-B6EF-5007-5B4C-8ABECCE3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D5825-C12D-EEA4-9DB1-05F9C4828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C1CA7-5033-9523-8E36-F86D9648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F81-1B99-470B-8777-2466FF80BDE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B202D-8ACF-7F79-6A38-A866C5FC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74382-0307-BAEE-6ECA-6183AA9A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A2F-0036-484E-B3FE-22903ECAB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79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713C-1C16-8633-0D14-3BFAC854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6429E-F533-C0AC-CEBF-BA598E79C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6E9D8-0B7A-9C75-8B75-8FD93BD2D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023C1-FB8D-B5C3-BB88-53255251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F81-1B99-470B-8777-2466FF80BDE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26762-93CB-0621-DC96-E1CECC31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F96-D93C-8C37-0A44-41116FE4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8A2F-0036-484E-B3FE-22903ECAB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7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F1DDC-23F8-C041-0D84-41959885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E5007-78D5-FA34-4786-C6FA2DBEB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17A13-284D-51EC-9B7E-9F6CC4A20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6DF81-1B99-470B-8777-2466FF80BDE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FBB43-896D-635E-3959-65539212D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3D78-3E70-F8D6-5822-AC932A4BE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98A2F-0036-484E-B3FE-22903ECAB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11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47C5C8-8D39-6018-F15C-D2AFE7D1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CAPSTONE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0E4677-DB1C-CC72-AE1F-70DAF2B78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1. Sarthak Raj  </a:t>
            </a:r>
          </a:p>
          <a:p>
            <a:r>
              <a:rPr lang="en-US" dirty="0"/>
              <a:t> ITER- CSE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03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94F9-B632-7B2F-4C7C-616631BB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REFRENCES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B4479-B36F-DA50-D130-93A6ED7D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 IBM Granite Foundation Models Documentation</a:t>
            </a:r>
          </a:p>
          <a:p>
            <a:r>
              <a:rPr lang="en-IN" dirty="0"/>
              <a:t>- Career Guidance Research Papers</a:t>
            </a:r>
          </a:p>
          <a:p>
            <a:r>
              <a:rPr lang="en-IN" dirty="0"/>
              <a:t>- Labor Market APIs (e.g. LinkedIn, </a:t>
            </a:r>
            <a:r>
              <a:rPr lang="en-IN" dirty="0" err="1"/>
              <a:t>RapidAPI</a:t>
            </a:r>
            <a:r>
              <a:rPr lang="en-IN" dirty="0"/>
              <a:t>)</a:t>
            </a:r>
          </a:p>
          <a:p>
            <a:r>
              <a:rPr lang="en-IN" dirty="0"/>
              <a:t>- IBM Cloud Documentation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41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54D2-7DA4-212F-8CAC-42EBBFB4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CERTIFICATE 1 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6BC774-4765-A449-2A21-C3AB88D89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47" y="1825625"/>
            <a:ext cx="5637506" cy="4351338"/>
          </a:xfrm>
        </p:spPr>
      </p:pic>
    </p:spTree>
    <p:extLst>
      <p:ext uri="{BB962C8B-B14F-4D97-AF65-F5344CB8AC3E}">
        <p14:creationId xmlns:p14="http://schemas.microsoft.com/office/powerpoint/2010/main" val="357932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EE50-24D6-9B2D-FDDE-CC917CF9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2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121C38-E33D-5A27-9767-1A854EA02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483" y="1825625"/>
            <a:ext cx="5673034" cy="4351338"/>
          </a:xfrm>
        </p:spPr>
      </p:pic>
    </p:spTree>
    <p:extLst>
      <p:ext uri="{BB962C8B-B14F-4D97-AF65-F5344CB8AC3E}">
        <p14:creationId xmlns:p14="http://schemas.microsoft.com/office/powerpoint/2010/main" val="325266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0680-52AF-F781-741B-732BF7C0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3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9883DD-7A4F-BA8E-7220-BA3D8EEA5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16" y="1825625"/>
            <a:ext cx="6213367" cy="4351338"/>
          </a:xfrm>
        </p:spPr>
      </p:pic>
    </p:spTree>
    <p:extLst>
      <p:ext uri="{BB962C8B-B14F-4D97-AF65-F5344CB8AC3E}">
        <p14:creationId xmlns:p14="http://schemas.microsoft.com/office/powerpoint/2010/main" val="316015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996D-6D4F-CCDD-0A3B-26880557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FF927-A4F4-B9C7-0BF1-0E664CBF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YOUR TIME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74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F48BB-F2F3-C4FD-1274-B5B58332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DCDE3-B568-CF42-C0DD-393388DA2B14}"/>
              </a:ext>
            </a:extLst>
          </p:cNvPr>
          <p:cNvSpPr txBox="1"/>
          <p:nvPr/>
        </p:nvSpPr>
        <p:spPr>
          <a:xfrm>
            <a:off x="1032933" y="2319866"/>
            <a:ext cx="81110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Problem Statement (Should not include solution)</a:t>
            </a:r>
          </a:p>
          <a:p>
            <a:r>
              <a:rPr lang="en-IN" dirty="0"/>
              <a:t>- Proposed System/Solution</a:t>
            </a:r>
          </a:p>
          <a:p>
            <a:r>
              <a:rPr lang="en-IN" dirty="0"/>
              <a:t>- System Development Approach (Technology Used)</a:t>
            </a:r>
          </a:p>
          <a:p>
            <a:r>
              <a:rPr lang="en-IN" dirty="0"/>
              <a:t>- Algorithm &amp; Deployment</a:t>
            </a:r>
          </a:p>
          <a:p>
            <a:r>
              <a:rPr lang="en-IN" dirty="0"/>
              <a:t>- Result (Output Image)</a:t>
            </a:r>
          </a:p>
          <a:p>
            <a:r>
              <a:rPr lang="en-IN" dirty="0"/>
              <a:t>- Conclusion</a:t>
            </a:r>
          </a:p>
          <a:p>
            <a:r>
              <a:rPr lang="en-IN" dirty="0"/>
              <a:t>- Future Scope</a:t>
            </a:r>
          </a:p>
          <a:p>
            <a:r>
              <a:rPr lang="en-IN" dirty="0"/>
              <a:t>- References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1A206C-1A2A-B287-BB6A-3B48C9057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97075"/>
            <a:ext cx="1518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 Unicode MS"/>
              </a:rPr>
              <a:t>OUTLINE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9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F8A5-A2AE-FBF2-3F65-4DAD7E5B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0277-60F8-E888-988E-71A03AFE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Students often struggle to make informed career decisions due to fragmented guidance, </a:t>
            </a:r>
          </a:p>
          <a:p>
            <a:r>
              <a:rPr lang="en-US" dirty="0"/>
              <a:t>limited self-awareness of strengths, and a fast-changing job market. Traditional counseling </a:t>
            </a:r>
          </a:p>
          <a:p>
            <a:r>
              <a:rPr lang="en-US" dirty="0"/>
              <a:t>methods lack personalization and scalability, leading to mismatched career paths and </a:t>
            </a:r>
          </a:p>
          <a:p>
            <a:r>
              <a:rPr lang="en-US" dirty="0"/>
              <a:t>missed opportunities. There is a need for a system that autonomously tracks student data </a:t>
            </a:r>
          </a:p>
          <a:p>
            <a:r>
              <a:rPr lang="en-US" dirty="0"/>
              <a:t>and industry trends to provide accurate, real-time career guidance with minimal human intervention.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C00763-66C9-BE6A-C411-383310DBCFF7}"/>
              </a:ext>
            </a:extLst>
          </p:cNvPr>
          <p:cNvSpPr txBox="1"/>
          <p:nvPr/>
        </p:nvSpPr>
        <p:spPr>
          <a:xfrm>
            <a:off x="1947333" y="-799293"/>
            <a:ext cx="604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144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D98E-1192-4F4D-C805-1139A04D6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proposed solution is an intelligent autonomous agent that provides dynamic career </a:t>
            </a:r>
          </a:p>
          <a:p>
            <a:r>
              <a:rPr lang="en-US" dirty="0"/>
              <a:t>counseling using the following features:</a:t>
            </a:r>
          </a:p>
          <a:p>
            <a:endParaRPr lang="en-US" dirty="0"/>
          </a:p>
          <a:p>
            <a:r>
              <a:rPr lang="en-US" dirty="0"/>
              <a:t>- Real-time monitoring of academic performance, interests, and behavior.</a:t>
            </a:r>
          </a:p>
          <a:p>
            <a:r>
              <a:rPr lang="en-US" dirty="0"/>
              <a:t>- Integration of job market trends using APIs.</a:t>
            </a:r>
          </a:p>
          <a:p>
            <a:r>
              <a:rPr lang="en-US" dirty="0"/>
              <a:t>- Personalized career path recommendations.</a:t>
            </a:r>
          </a:p>
          <a:p>
            <a:r>
              <a:rPr lang="en-US" dirty="0"/>
              <a:t>- Minimal manual dependency through automation and AI.</a:t>
            </a:r>
          </a:p>
          <a:p>
            <a:r>
              <a:rPr lang="en-US" dirty="0"/>
              <a:t>- Scalable cloud deployment using IBM Cloud Lite / Granite foundation models.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E1C497-CA0B-D886-55BB-2C1BECCE8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58574"/>
            <a:ext cx="411362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PROBLEM SOLUTION SQL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1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8677-438D-9805-FAE6-B10A6976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DEVLOPMENT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873A7-445C-CD85-DA52-FC500B5EE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Frontend: ReactJS / HTML + CSS (Dashboard)</a:t>
            </a:r>
          </a:p>
          <a:p>
            <a:r>
              <a:rPr lang="en-IN" dirty="0"/>
              <a:t>- Backend: Flask or Node.js for API endpoints</a:t>
            </a:r>
          </a:p>
          <a:p>
            <a:r>
              <a:rPr lang="en-IN" dirty="0"/>
              <a:t>- AI/NLP: IBM Granite foundation models for reasoning and decision making</a:t>
            </a:r>
          </a:p>
          <a:p>
            <a:r>
              <a:rPr lang="en-IN" dirty="0"/>
              <a:t>- Storage: IBM </a:t>
            </a:r>
            <a:r>
              <a:rPr lang="en-IN" dirty="0" err="1"/>
              <a:t>Cloudant</a:t>
            </a:r>
            <a:r>
              <a:rPr lang="en-IN" dirty="0"/>
              <a:t> / IBM Object Storage</a:t>
            </a:r>
          </a:p>
          <a:p>
            <a:r>
              <a:rPr lang="en-IN" dirty="0"/>
              <a:t>- Deployment: IBM Code Engine or Container Registry (free tier)</a:t>
            </a:r>
          </a:p>
          <a:p>
            <a:r>
              <a:rPr lang="en-IN" dirty="0"/>
              <a:t>- Integration: Skill analysis via surveys, resume parsing, and academic data</a:t>
            </a:r>
          </a:p>
        </p:txBody>
      </p:sp>
    </p:spTree>
    <p:extLst>
      <p:ext uri="{BB962C8B-B14F-4D97-AF65-F5344CB8AC3E}">
        <p14:creationId xmlns:p14="http://schemas.microsoft.com/office/powerpoint/2010/main" val="231654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A0A9-8ABE-9ACA-581D-EE06A1F2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5707A-7BBA-0C6B-EA65-D93842895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 Algorithm: Decision Tree / Rule-Based Engine + IBM Granite</a:t>
            </a:r>
          </a:p>
          <a:p>
            <a:r>
              <a:rPr lang="en-IN" dirty="0"/>
              <a:t>- Input: Academic grades, skill ratings, interest forms, job trends from API</a:t>
            </a:r>
          </a:p>
          <a:p>
            <a:r>
              <a:rPr lang="en-IN" dirty="0"/>
              <a:t>- Training: Pattern mining from previous student success + static logic rules</a:t>
            </a:r>
          </a:p>
          <a:p>
            <a:r>
              <a:rPr lang="en-IN" dirty="0"/>
              <a:t>- Prediction: IBM model classifies ideal domains based on matching patterns</a:t>
            </a:r>
          </a:p>
          <a:p>
            <a:r>
              <a:rPr lang="en-IN" dirty="0"/>
              <a:t>- Deployment: Backend on IBM Cloud Code Engine, accessed via REST APIs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58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42C8-3CF6-1D62-496F-3E38705B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3B62-A1ED-6221-FCDC-E43B017F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suggests top 3 career pathways based on input profile.</a:t>
            </a:r>
          </a:p>
          <a:p>
            <a:endParaRPr lang="en-US" dirty="0"/>
          </a:p>
          <a:p>
            <a:r>
              <a:rPr lang="en-US" dirty="0"/>
              <a:t>Sample Output:</a:t>
            </a:r>
          </a:p>
          <a:p>
            <a:r>
              <a:rPr lang="en-US" dirty="0"/>
              <a:t>- Student A: Data Scientist, Business Analyst, AI Researcher</a:t>
            </a:r>
          </a:p>
          <a:p>
            <a:r>
              <a:rPr lang="en-US" dirty="0"/>
              <a:t>- Student B: UX Designer, Product Manager, Tech Consultant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73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06B4-C094-6627-EEF3-3D0FB0AF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5C9D-EC7B-B0F5-B4A4-F468F8343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system successfully automates career guidance using AI and IBM technologies. </a:t>
            </a:r>
          </a:p>
          <a:p>
            <a:r>
              <a:rPr lang="en-IN" dirty="0"/>
              <a:t>It minimizes manual intervention and enhances accuracy by </a:t>
            </a:r>
            <a:r>
              <a:rPr lang="en-IN" dirty="0" err="1"/>
              <a:t>analyzing</a:t>
            </a:r>
            <a:r>
              <a:rPr lang="en-IN" dirty="0"/>
              <a:t> dynamic personal </a:t>
            </a:r>
          </a:p>
          <a:p>
            <a:r>
              <a:rPr lang="en-IN" dirty="0"/>
              <a:t>and </a:t>
            </a:r>
            <a:r>
              <a:rPr lang="en-IN" dirty="0" err="1"/>
              <a:t>labor</a:t>
            </a:r>
            <a:r>
              <a:rPr lang="en-IN" dirty="0"/>
              <a:t> market data.</a:t>
            </a:r>
          </a:p>
          <a:p>
            <a:endParaRPr lang="en-IN" dirty="0"/>
          </a:p>
          <a:p>
            <a:r>
              <a:rPr lang="en-IN" dirty="0"/>
              <a:t>Challenges: Mapping domain-specific interests, integrating multiple APIs.  </a:t>
            </a:r>
          </a:p>
          <a:p>
            <a:r>
              <a:rPr lang="en-IN" dirty="0"/>
              <a:t>Improvements: More granular interest detection, multi-language support.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6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9C88-97D2-E60C-AF5C-8FECAEF2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A858E-55FE-1770-C66B-17CE102BC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 Add support for regional languages</a:t>
            </a:r>
          </a:p>
          <a:p>
            <a:r>
              <a:rPr lang="en-IN" dirty="0"/>
              <a:t>- Integrate internship/job portals like LinkedIn, </a:t>
            </a:r>
            <a:r>
              <a:rPr lang="en-IN" dirty="0" err="1"/>
              <a:t>Internshala</a:t>
            </a:r>
            <a:endParaRPr lang="en-IN" dirty="0"/>
          </a:p>
          <a:p>
            <a:r>
              <a:rPr lang="en-IN" dirty="0"/>
              <a:t>- Mobile App version using React Native</a:t>
            </a:r>
          </a:p>
          <a:p>
            <a:r>
              <a:rPr lang="en-IN" dirty="0"/>
              <a:t>- Include feedback loop for model improvement</a:t>
            </a:r>
          </a:p>
          <a:p>
            <a:r>
              <a:rPr lang="en-IN" dirty="0"/>
              <a:t>- Add personality and psychometric testing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36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Office Theme</vt:lpstr>
      <vt:lpstr>CAPSTONE PROJECT</vt:lpstr>
      <vt:lpstr>OUTLINE</vt:lpstr>
      <vt:lpstr>PROBLEM STATEMENT</vt:lpstr>
      <vt:lpstr>PROBLEM SOLUTION SQL </vt:lpstr>
      <vt:lpstr>SYSTEM DEVLOPMENT APPROACH</vt:lpstr>
      <vt:lpstr>ALGORITHM DEPLOYMENT</vt:lpstr>
      <vt:lpstr>RESULT</vt:lpstr>
      <vt:lpstr>CONCLUSION</vt:lpstr>
      <vt:lpstr>FUTURE SCOPE</vt:lpstr>
      <vt:lpstr>REFRENCES </vt:lpstr>
      <vt:lpstr>CERTIFICATE 1 </vt:lpstr>
      <vt:lpstr>CERTIFICATE 2</vt:lpstr>
      <vt:lpstr>CERTIFICATE 3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Sarthak RAJ</dc:creator>
  <cp:lastModifiedBy>Sarthak RAJ</cp:lastModifiedBy>
  <cp:revision>1</cp:revision>
  <dcterms:created xsi:type="dcterms:W3CDTF">2025-08-04T07:54:06Z</dcterms:created>
  <dcterms:modified xsi:type="dcterms:W3CDTF">2025-08-04T07:54:06Z</dcterms:modified>
</cp:coreProperties>
</file>