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6" r:id="rId3"/>
    <p:sldId id="259" r:id="rId4"/>
    <p:sldId id="265" r:id="rId5"/>
    <p:sldId id="266" r:id="rId6"/>
    <p:sldId id="267" r:id="rId7"/>
    <p:sldId id="268" r:id="rId8"/>
    <p:sldId id="269" r:id="rId9"/>
    <p:sldId id="272" r:id="rId10"/>
    <p:sldId id="270" r:id="rId11"/>
    <p:sldId id="271" r:id="rId12"/>
    <p:sldId id="276" r:id="rId13"/>
    <p:sldId id="278" r:id="rId14"/>
    <p:sldId id="273" r:id="rId15"/>
    <p:sldId id="274" r:id="rId16"/>
    <p:sldId id="277" r:id="rId17"/>
    <p:sldId id="275" r:id="rId18"/>
    <p:sldId id="26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40" userDrawn="1">
          <p15:clr>
            <a:srgbClr val="A4A3A4"/>
          </p15:clr>
        </p15:guide>
        <p15:guide id="4" pos="5420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pos="2608" userDrawn="1">
          <p15:clr>
            <a:srgbClr val="A4A3A4"/>
          </p15:clr>
        </p15:guide>
        <p15:guide id="7" pos="3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56" y="168"/>
      </p:cViewPr>
      <p:guideLst>
        <p:guide orient="horz" pos="1026"/>
        <p:guide pos="2880"/>
        <p:guide pos="340"/>
        <p:guide pos="5420"/>
        <p:guide orient="horz" pos="3929"/>
        <p:guide pos="2608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컴퓨터_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428626" y="1976883"/>
            <a:ext cx="4686116" cy="149653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ko-KR" altLang="en-US" sz="2600" b="1" spc="-40" dirty="0" smtClean="0">
                <a:solidFill>
                  <a:srgbClr val="3D62AD">
                    <a:alpha val="99000"/>
                  </a:srgb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>
              <a:spcBef>
                <a:spcPts val="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428625" y="3246276"/>
            <a:ext cx="4438650" cy="1247775"/>
          </a:xfrm>
        </p:spPr>
        <p:txBody>
          <a:bodyPr/>
          <a:lstStyle>
            <a:lvl1pPr marL="0" indent="0">
              <a:buNone/>
              <a:defRPr lang="ko-KR" altLang="en-US" sz="1600" spc="-40" dirty="0">
                <a:solidFill>
                  <a:schemeClr val="tx1">
                    <a:lumMod val="65000"/>
                    <a:lumOff val="35000"/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993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기하형_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3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기하형_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컴퓨터_0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123028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48409" y="495689"/>
            <a:ext cx="5302220" cy="432683"/>
          </a:xfr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>
              <a:spcBef>
                <a:spcPts val="0"/>
              </a:spcBef>
              <a:buNone/>
              <a:defRPr lang="ko-KR" altLang="en-US" sz="2200" b="1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85000"/>
              </a:lnSpc>
              <a:spcBef>
                <a:spcPts val="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752725" y="6435727"/>
            <a:ext cx="3638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86B8AAA-B0A1-45A3-951F-A4B665F9CC77}" type="slidenum">
              <a:rPr lang="ko-KR" altLang="en-US" sz="100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</a:rPr>
              <a:pPr algn="ctr"/>
              <a:t>‹#›</a:t>
            </a:fld>
            <a:endParaRPr lang="ko-KR" altLang="en-US" sz="1000" dirty="0">
              <a:solidFill>
                <a:schemeClr val="tx1">
                  <a:lumMod val="75000"/>
                  <a:lumOff val="25000"/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EDCC-4064-4063-A785-50FA67FF815B}" type="datetimeFigureOut">
              <a:rPr lang="ko-KR" altLang="en-US" smtClean="0"/>
              <a:pPr/>
              <a:t>2021. 6. 12.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0C5B-95B9-4FC5-B25C-04A2D8792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6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69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5"/>
          </p:nvPr>
        </p:nvSpPr>
        <p:spPr>
          <a:xfrm>
            <a:off x="270981" y="904877"/>
            <a:ext cx="8734426" cy="1962149"/>
          </a:xfrm>
        </p:spPr>
        <p:txBody>
          <a:bodyPr/>
          <a:lstStyle/>
          <a:p>
            <a:r>
              <a:rPr lang="en-US" altLang="ko-KR" sz="3200" dirty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IMPORTED CAR MARKET </a:t>
            </a:r>
          </a:p>
          <a:p>
            <a:r>
              <a:rPr lang="en-US" altLang="ko-KR" sz="3200" dirty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&amp; ADVERTISEMENT</a:t>
            </a:r>
          </a:p>
          <a:p>
            <a:r>
              <a:rPr lang="en-US" altLang="ko-KR" sz="3200" dirty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REPORTING SERVICE</a:t>
            </a:r>
          </a:p>
          <a:p>
            <a:r>
              <a:rPr lang="en-US" altLang="ko-KR" sz="2800" dirty="0">
                <a:gradFill>
                  <a:gsLst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- </a:t>
            </a:r>
            <a:r>
              <a:rPr kumimoji="1" lang="en-US" altLang="ko-Kore-KR" sz="2800" dirty="0">
                <a:solidFill>
                  <a:schemeClr val="bg1">
                    <a:alpha val="99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Mercedes Benz -</a:t>
            </a:r>
            <a:r>
              <a:rPr kumimoji="1" lang="ko-KR" altLang="en-US" sz="2800" dirty="0">
                <a:solidFill>
                  <a:schemeClr val="bg1">
                    <a:alpha val="99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lang="ko-KR" altLang="en-US" sz="2800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381000" y="3122451"/>
            <a:ext cx="4725256" cy="586521"/>
          </a:xfrm>
        </p:spPr>
        <p:txBody>
          <a:bodyPr>
            <a:noAutofit/>
          </a:bodyPr>
          <a:lstStyle/>
          <a:p>
            <a:r>
              <a:rPr lang="en-US" altLang="ko-KR" b="1" dirty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Supervisor – </a:t>
            </a:r>
            <a:r>
              <a:rPr lang="ko-KR" altLang="en-US" b="1" dirty="0" err="1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홍상윤</a:t>
            </a:r>
            <a:r>
              <a:rPr lang="en-US" altLang="ko-KR" b="1" dirty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lang="ko-KR" altLang="en-US" b="1" dirty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정현석</a:t>
            </a:r>
            <a:endParaRPr lang="en-US" altLang="ko-KR" b="1" dirty="0">
              <a:gradFill>
                <a:gsLst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lang="en-US" altLang="ko-KR" b="1" dirty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Service Team - </a:t>
            </a:r>
            <a:r>
              <a:rPr lang="ko-KR" altLang="en-US" b="1" dirty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b="1" dirty="0" err="1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고세영</a:t>
            </a:r>
            <a:r>
              <a:rPr lang="en-US" altLang="ko-KR" b="1" dirty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lang="ko-KR" altLang="en-US" b="1" dirty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김기성</a:t>
            </a:r>
            <a:r>
              <a:rPr lang="en-US" altLang="ko-KR" b="1" dirty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lang="ko-KR" altLang="en-US" b="1" dirty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김현진</a:t>
            </a:r>
            <a:r>
              <a:rPr lang="en-US" altLang="ko-KR" b="1" dirty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lang="ko-KR" altLang="en-US" b="1" dirty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이승주</a:t>
            </a:r>
            <a:r>
              <a:rPr lang="en-US" altLang="ko-KR" b="1" dirty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lang="ko-KR" altLang="en-US" b="1" dirty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조경수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1047750"/>
            <a:ext cx="3238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286377" y="1019175"/>
            <a:ext cx="3857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28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03741"/>
            <a:ext cx="6908704" cy="432683"/>
          </a:xfrm>
        </p:spPr>
        <p:txBody>
          <a:bodyPr/>
          <a:lstStyle/>
          <a:p>
            <a:r>
              <a:rPr lang="en-US" altLang="ko-KR" sz="2400" spc="-20" dirty="0">
                <a:solidFill>
                  <a:schemeClr val="bg1"/>
                </a:solidFill>
                <a:latin typeface="+mj-ea"/>
              </a:rPr>
              <a:t>Target Age Review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3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F397E7E4-4BB5-194D-BE1A-501164836D29}"/>
              </a:ext>
            </a:extLst>
          </p:cNvPr>
          <p:cNvSpPr txBox="1">
            <a:spLocks/>
          </p:cNvSpPr>
          <p:nvPr/>
        </p:nvSpPr>
        <p:spPr>
          <a:xfrm>
            <a:off x="265201" y="1253215"/>
            <a:ext cx="7594530" cy="43268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200" b="1" kern="1200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2000" dirty="0">
                <a:solidFill>
                  <a:schemeClr val="tx1"/>
                </a:solidFill>
                <a:latin typeface="+mj-ea"/>
              </a:rPr>
              <a:t>Preference by Segment</a:t>
            </a:r>
            <a:r>
              <a:rPr kumimoji="1" lang="en-US" altLang="ko-Kore-KR" sz="2000" dirty="0">
                <a:solidFill>
                  <a:schemeClr val="tx1"/>
                </a:solidFill>
                <a:latin typeface="+mj-ea"/>
                <a:ea typeface="+mj-ea"/>
              </a:rPr>
              <a:t>– Mercedes Benz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3B02A9-C4EA-0145-B482-5D68BBF02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1895677"/>
            <a:ext cx="8572502" cy="3662472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295144F1-15E8-BF4A-ACB0-B11891F418DD}"/>
              </a:ext>
            </a:extLst>
          </p:cNvPr>
          <p:cNvSpPr txBox="1">
            <a:spLocks/>
          </p:cNvSpPr>
          <p:nvPr/>
        </p:nvSpPr>
        <p:spPr>
          <a:xfrm>
            <a:off x="2453596" y="5513062"/>
            <a:ext cx="4717766" cy="944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2021.04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기준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kumimoji="1" lang="en-US" altLang="ko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여성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40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50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 모두 </a:t>
            </a:r>
            <a:r>
              <a:rPr kumimoji="1" lang="ko-KR" altLang="en-US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준대형을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선호</a:t>
            </a:r>
            <a:endParaRPr kumimoji="1" lang="en-US" altLang="ko-Kore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97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03741"/>
            <a:ext cx="6908704" cy="432683"/>
          </a:xfrm>
        </p:spPr>
        <p:txBody>
          <a:bodyPr/>
          <a:lstStyle/>
          <a:p>
            <a:r>
              <a:rPr lang="en-US" altLang="ko-KR" sz="2400" spc="-20" dirty="0">
                <a:solidFill>
                  <a:schemeClr val="bg1"/>
                </a:solidFill>
                <a:latin typeface="+mj-ea"/>
              </a:rPr>
              <a:t>Advertisement Review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4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F397E7E4-4BB5-194D-BE1A-501164836D29}"/>
              </a:ext>
            </a:extLst>
          </p:cNvPr>
          <p:cNvSpPr txBox="1">
            <a:spLocks/>
          </p:cNvSpPr>
          <p:nvPr/>
        </p:nvSpPr>
        <p:spPr>
          <a:xfrm>
            <a:off x="265201" y="1253215"/>
            <a:ext cx="7594530" cy="43268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200" b="1" kern="1200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2000" dirty="0">
                <a:solidFill>
                  <a:schemeClr val="tx1"/>
                </a:solidFill>
                <a:latin typeface="+mj-ea"/>
                <a:ea typeface="+mj-ea"/>
              </a:rPr>
              <a:t>Advertised Channel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3799B7B-2BF1-E543-BB9D-BD34B7C51B46}"/>
              </a:ext>
            </a:extLst>
          </p:cNvPr>
          <p:cNvSpPr txBox="1">
            <a:spLocks/>
          </p:cNvSpPr>
          <p:nvPr/>
        </p:nvSpPr>
        <p:spPr>
          <a:xfrm>
            <a:off x="1681162" y="5106317"/>
            <a:ext cx="4873750" cy="1351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TV_daily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자료 전체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GRP(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광고총시청률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)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기준</a:t>
            </a:r>
            <a:endParaRPr kumimoji="1" lang="en-US" altLang="ko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자동차 광고가 가장 많았던 채널은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SBS, JTBC, </a:t>
            </a:r>
            <a:r>
              <a:rPr kumimoji="1" lang="en-US" altLang="ko-KR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tvN</a:t>
            </a:r>
            <a:endParaRPr kumimoji="1" lang="en-US" altLang="ko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38B88F-2DF8-1841-8392-35A007ABF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9" y="1829734"/>
            <a:ext cx="7424872" cy="37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9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03741"/>
            <a:ext cx="6908704" cy="432683"/>
          </a:xfrm>
        </p:spPr>
        <p:txBody>
          <a:bodyPr/>
          <a:lstStyle/>
          <a:p>
            <a:r>
              <a:rPr lang="en-US" altLang="ko-KR" sz="2400" spc="-20" dirty="0">
                <a:solidFill>
                  <a:schemeClr val="bg1"/>
                </a:solidFill>
                <a:latin typeface="+mj-ea"/>
              </a:rPr>
              <a:t>Advertisement Review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4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F397E7E4-4BB5-194D-BE1A-501164836D29}"/>
              </a:ext>
            </a:extLst>
          </p:cNvPr>
          <p:cNvSpPr txBox="1">
            <a:spLocks/>
          </p:cNvSpPr>
          <p:nvPr/>
        </p:nvSpPr>
        <p:spPr>
          <a:xfrm>
            <a:off x="265201" y="1253215"/>
            <a:ext cx="7594530" cy="43268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200" b="1" kern="1200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2000" dirty="0">
                <a:solidFill>
                  <a:schemeClr val="tx1"/>
                </a:solidFill>
                <a:latin typeface="+mj-ea"/>
                <a:ea typeface="+mj-ea"/>
              </a:rPr>
              <a:t>Audience by GRP – Mercedes Benz Korea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3799B7B-2BF1-E543-BB9D-BD34B7C51B46}"/>
              </a:ext>
            </a:extLst>
          </p:cNvPr>
          <p:cNvSpPr txBox="1">
            <a:spLocks/>
          </p:cNvSpPr>
          <p:nvPr/>
        </p:nvSpPr>
        <p:spPr>
          <a:xfrm>
            <a:off x="1691438" y="5410512"/>
            <a:ext cx="5682849" cy="1351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TV_daily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자료 </a:t>
            </a:r>
            <a:r>
              <a:rPr kumimoji="1" lang="ko-KR" altLang="en-US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메르세데스벤츠코리아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지정</a:t>
            </a:r>
            <a:endParaRPr kumimoji="1" lang="en-US" altLang="ko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연도별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,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일별 시청률은 비슷한 추이로 가고 있음을 나타냄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.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(2020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년도 시청률이 늘어남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)</a:t>
            </a:r>
            <a:endParaRPr kumimoji="1" lang="en-US" altLang="ko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64B1BE-8CB0-F645-A13B-0BFBBBA90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3" y="1685898"/>
            <a:ext cx="5682848" cy="37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4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03741"/>
            <a:ext cx="6908704" cy="432683"/>
          </a:xfrm>
        </p:spPr>
        <p:txBody>
          <a:bodyPr/>
          <a:lstStyle/>
          <a:p>
            <a:r>
              <a:rPr lang="en-US" altLang="ko-KR" sz="2400" spc="-20" dirty="0">
                <a:solidFill>
                  <a:schemeClr val="bg1"/>
                </a:solidFill>
                <a:latin typeface="+mj-ea"/>
              </a:rPr>
              <a:t>Advertisement Review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4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F397E7E4-4BB5-194D-BE1A-501164836D29}"/>
              </a:ext>
            </a:extLst>
          </p:cNvPr>
          <p:cNvSpPr txBox="1">
            <a:spLocks/>
          </p:cNvSpPr>
          <p:nvPr/>
        </p:nvSpPr>
        <p:spPr>
          <a:xfrm>
            <a:off x="265201" y="1253215"/>
            <a:ext cx="7594530" cy="43268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200" b="1" kern="1200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ABC</a:t>
            </a:r>
            <a:r>
              <a:rPr kumimoji="1"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Chart</a:t>
            </a:r>
            <a:r>
              <a:rPr kumimoji="1"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000" dirty="0">
                <a:solidFill>
                  <a:schemeClr val="tx1"/>
                </a:solidFill>
                <a:latin typeface="+mj-ea"/>
                <a:ea typeface="+mj-ea"/>
              </a:rPr>
              <a:t>– Mercedes Benz Korea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D2C178-814B-0446-9A0C-BEB0208C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93" y="1802689"/>
            <a:ext cx="6054414" cy="4002692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B1D240E-106D-C749-895A-75060CAA21A4}"/>
              </a:ext>
            </a:extLst>
          </p:cNvPr>
          <p:cNvSpPr txBox="1">
            <a:spLocks/>
          </p:cNvSpPr>
          <p:nvPr/>
        </p:nvSpPr>
        <p:spPr>
          <a:xfrm>
            <a:off x="2440543" y="5532695"/>
            <a:ext cx="4873750" cy="924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TV_daily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자료 </a:t>
            </a:r>
            <a:r>
              <a:rPr kumimoji="1" lang="ko-KR" altLang="en-US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채널별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평균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GRP 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구성비율</a:t>
            </a:r>
            <a:endParaRPr kumimoji="1" lang="en-US" altLang="ko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45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03741"/>
            <a:ext cx="6908704" cy="432683"/>
          </a:xfrm>
        </p:spPr>
        <p:txBody>
          <a:bodyPr/>
          <a:lstStyle/>
          <a:p>
            <a:r>
              <a:rPr lang="en-US" altLang="ko-KR" sz="2400" spc="-20" dirty="0">
                <a:solidFill>
                  <a:schemeClr val="bg1"/>
                </a:solidFill>
                <a:latin typeface="+mj-ea"/>
              </a:rPr>
              <a:t>Advertisement Review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4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F397E7E4-4BB5-194D-BE1A-501164836D29}"/>
              </a:ext>
            </a:extLst>
          </p:cNvPr>
          <p:cNvSpPr txBox="1">
            <a:spLocks/>
          </p:cNvSpPr>
          <p:nvPr/>
        </p:nvSpPr>
        <p:spPr>
          <a:xfrm>
            <a:off x="265201" y="1253215"/>
            <a:ext cx="7594530" cy="43268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200" b="1" kern="1200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2000" dirty="0">
                <a:solidFill>
                  <a:schemeClr val="tx1"/>
                </a:solidFill>
                <a:latin typeface="+mj-ea"/>
                <a:ea typeface="+mj-ea"/>
              </a:rPr>
              <a:t>GRP by Age group 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3799B7B-2BF1-E543-BB9D-BD34B7C51B46}"/>
              </a:ext>
            </a:extLst>
          </p:cNvPr>
          <p:cNvSpPr txBox="1">
            <a:spLocks/>
          </p:cNvSpPr>
          <p:nvPr/>
        </p:nvSpPr>
        <p:spPr>
          <a:xfrm>
            <a:off x="1948290" y="5203922"/>
            <a:ext cx="4873750" cy="1351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TV_daily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자료 전체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GRP(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광고총시청률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)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기준 </a:t>
            </a:r>
            <a:endParaRPr kumimoji="1" lang="en-US" altLang="ko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광고를 많이 본 연령 대는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50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대 여성 그룹과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40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대 여성 그룹</a:t>
            </a:r>
            <a:endParaRPr kumimoji="1" lang="en-US" altLang="ko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6F6CD9-E12D-094C-A8C1-C304AB59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80857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9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03741"/>
            <a:ext cx="6908704" cy="432683"/>
          </a:xfrm>
        </p:spPr>
        <p:txBody>
          <a:bodyPr/>
          <a:lstStyle/>
          <a:p>
            <a:r>
              <a:rPr lang="en-US" altLang="ko-KR" sz="2400" spc="-20" dirty="0">
                <a:solidFill>
                  <a:schemeClr val="bg1"/>
                </a:solidFill>
                <a:latin typeface="+mj-ea"/>
              </a:rPr>
              <a:t>Advertisement Review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4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F397E7E4-4BB5-194D-BE1A-501164836D29}"/>
              </a:ext>
            </a:extLst>
          </p:cNvPr>
          <p:cNvSpPr txBox="1">
            <a:spLocks/>
          </p:cNvSpPr>
          <p:nvPr/>
        </p:nvSpPr>
        <p:spPr>
          <a:xfrm>
            <a:off x="265201" y="1253215"/>
            <a:ext cx="7594530" cy="43268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200" b="1" kern="1200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2000" dirty="0">
                <a:solidFill>
                  <a:schemeClr val="tx1"/>
                </a:solidFill>
                <a:latin typeface="+mj-ea"/>
                <a:ea typeface="+mj-ea"/>
              </a:rPr>
              <a:t>GRP by Age &amp; Gender – Mercedes Benz Korea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3799B7B-2BF1-E543-BB9D-BD34B7C51B46}"/>
              </a:ext>
            </a:extLst>
          </p:cNvPr>
          <p:cNvSpPr txBox="1">
            <a:spLocks/>
          </p:cNvSpPr>
          <p:nvPr/>
        </p:nvSpPr>
        <p:spPr>
          <a:xfrm>
            <a:off x="2003461" y="5616632"/>
            <a:ext cx="5620073" cy="1075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TV_daily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자료 광고주 </a:t>
            </a:r>
            <a:r>
              <a:rPr kumimoji="1" lang="ko-KR" altLang="en-US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메르세데스벤츠코리아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지정</a:t>
            </a:r>
            <a:endParaRPr kumimoji="1" lang="en-US" altLang="ko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40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대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50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대 여성의 시청률이 압도적으로 높음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.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(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해당 연령대가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TV</a:t>
            </a:r>
            <a:r>
              <a:rPr kumimoji="1" lang="ko-KR" altLang="en-US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를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많이 본다는 것을 알 수 있음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214626-38A2-A543-B2C5-9E8E67AA4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66" y="1679401"/>
            <a:ext cx="6103068" cy="41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5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03741"/>
            <a:ext cx="6908704" cy="432683"/>
          </a:xfrm>
        </p:spPr>
        <p:txBody>
          <a:bodyPr/>
          <a:lstStyle/>
          <a:p>
            <a:r>
              <a:rPr lang="en-US" altLang="ko-KR" sz="2400" spc="-20" dirty="0">
                <a:solidFill>
                  <a:schemeClr val="bg1"/>
                </a:solidFill>
                <a:latin typeface="+mj-ea"/>
              </a:rPr>
              <a:t>Advertisement Review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4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F397E7E4-4BB5-194D-BE1A-501164836D29}"/>
              </a:ext>
            </a:extLst>
          </p:cNvPr>
          <p:cNvSpPr txBox="1">
            <a:spLocks/>
          </p:cNvSpPr>
          <p:nvPr/>
        </p:nvSpPr>
        <p:spPr>
          <a:xfrm>
            <a:off x="265201" y="1253215"/>
            <a:ext cx="7594530" cy="43268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200" b="1" kern="1200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2000" dirty="0">
                <a:solidFill>
                  <a:schemeClr val="tx1"/>
                </a:solidFill>
                <a:latin typeface="+mj-ea"/>
                <a:ea typeface="+mj-ea"/>
              </a:rPr>
              <a:t>ABC Chart – Mercedes Benz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3799B7B-2BF1-E543-BB9D-BD34B7C51B46}"/>
              </a:ext>
            </a:extLst>
          </p:cNvPr>
          <p:cNvSpPr txBox="1">
            <a:spLocks/>
          </p:cNvSpPr>
          <p:nvPr/>
        </p:nvSpPr>
        <p:spPr>
          <a:xfrm>
            <a:off x="1825000" y="5604785"/>
            <a:ext cx="4873750" cy="924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TV_daily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자료 연령대별 평균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GRP 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구성비율</a:t>
            </a:r>
            <a:endParaRPr kumimoji="1" lang="en-US" altLang="ko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566B24-9173-BD4B-B3D2-77F992C0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76" y="1802689"/>
            <a:ext cx="6980647" cy="399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3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03741"/>
            <a:ext cx="6908704" cy="432683"/>
          </a:xfrm>
        </p:spPr>
        <p:txBody>
          <a:bodyPr/>
          <a:lstStyle/>
          <a:p>
            <a:r>
              <a:rPr lang="en-US" altLang="ko-KR" sz="2400" spc="-20" dirty="0">
                <a:solidFill>
                  <a:schemeClr val="bg1"/>
                </a:solidFill>
                <a:latin typeface="+mj-ea"/>
              </a:rPr>
              <a:t>Total Dashboard Plan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4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E76AA86-989A-0347-9726-0005CFDA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5" y="2334853"/>
            <a:ext cx="1259626" cy="1257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C694DF-0538-1A46-AAE3-A2269A85B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66" y="2334852"/>
            <a:ext cx="1578578" cy="1257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1053E0-1F6A-0E48-B014-0B9A1E597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89" y="2334852"/>
            <a:ext cx="1551072" cy="12578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87FFC8-1EFA-EE4C-BE31-0DA401579F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81" y="2238732"/>
            <a:ext cx="2003653" cy="13888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99ACE2-9BCD-C449-B77F-76B16F4BB4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62" y="2963800"/>
            <a:ext cx="1259626" cy="6637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27DD06-0FC0-3646-A39D-295535CFEE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47" y="2203913"/>
            <a:ext cx="1374441" cy="72426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93727-42C1-9D49-8E2D-DE852F773E14}"/>
              </a:ext>
            </a:extLst>
          </p:cNvPr>
          <p:cNvSpPr/>
          <p:nvPr/>
        </p:nvSpPr>
        <p:spPr>
          <a:xfrm>
            <a:off x="257177" y="1910995"/>
            <a:ext cx="4350667" cy="1808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517D14-E5B8-6E4A-8286-DDFE9466D13F}"/>
              </a:ext>
            </a:extLst>
          </p:cNvPr>
          <p:cNvSpPr/>
          <p:nvPr/>
        </p:nvSpPr>
        <p:spPr>
          <a:xfrm>
            <a:off x="4726112" y="1910995"/>
            <a:ext cx="2277305" cy="1808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7E769C-1A1D-F847-BA45-E9030B2D11C8}"/>
              </a:ext>
            </a:extLst>
          </p:cNvPr>
          <p:cNvSpPr/>
          <p:nvPr/>
        </p:nvSpPr>
        <p:spPr>
          <a:xfrm>
            <a:off x="7121686" y="1910995"/>
            <a:ext cx="1837380" cy="1785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07DB084-1031-434E-9C45-EE05C8E73A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4" y="4299638"/>
            <a:ext cx="1334539" cy="7819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FBF41DF-FF31-224E-984A-FF2AE32F5F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12" y="5291453"/>
            <a:ext cx="1338275" cy="7597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9F7AF5A-5BE1-2C4D-8FA5-747BDE04EC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22" y="4299638"/>
            <a:ext cx="1684960" cy="78196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44B20B8-191C-C548-91B6-42294511D1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22" y="5277483"/>
            <a:ext cx="1684960" cy="7876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24DAAF-AF6C-174B-8DF8-A3F20F126FDF}"/>
              </a:ext>
            </a:extLst>
          </p:cNvPr>
          <p:cNvSpPr/>
          <p:nvPr/>
        </p:nvSpPr>
        <p:spPr>
          <a:xfrm>
            <a:off x="257177" y="3852810"/>
            <a:ext cx="3297681" cy="2301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AD5132-B363-C749-A4A4-0B92939AEC1B}"/>
              </a:ext>
            </a:extLst>
          </p:cNvPr>
          <p:cNvSpPr txBox="1"/>
          <p:nvPr/>
        </p:nvSpPr>
        <p:spPr>
          <a:xfrm>
            <a:off x="314708" y="1926772"/>
            <a:ext cx="183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Market Share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398400-67CA-4445-9297-F0160E0647B9}"/>
              </a:ext>
            </a:extLst>
          </p:cNvPr>
          <p:cNvSpPr txBox="1"/>
          <p:nvPr/>
        </p:nvSpPr>
        <p:spPr>
          <a:xfrm>
            <a:off x="4726112" y="1916061"/>
            <a:ext cx="183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Sales (Z Chart)</a:t>
            </a:r>
            <a:endParaRPr kumimoji="1" lang="ko-Kore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DFABC3-1A03-6B4A-8F0A-2FB545CF41EA}"/>
              </a:ext>
            </a:extLst>
          </p:cNvPr>
          <p:cNvSpPr txBox="1"/>
          <p:nvPr/>
        </p:nvSpPr>
        <p:spPr>
          <a:xfrm>
            <a:off x="305012" y="3886918"/>
            <a:ext cx="183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Target Audience</a:t>
            </a:r>
            <a:endParaRPr kumimoji="1"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7FEF0-EBE4-084F-B7F7-56746A9CA818}"/>
              </a:ext>
            </a:extLst>
          </p:cNvPr>
          <p:cNvSpPr txBox="1"/>
          <p:nvPr/>
        </p:nvSpPr>
        <p:spPr>
          <a:xfrm>
            <a:off x="7123495" y="1926771"/>
            <a:ext cx="12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Target Sales</a:t>
            </a:r>
            <a:endParaRPr kumimoji="1" lang="ko-Kore-KR" altLang="en-US" sz="14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C39B371-22FF-C441-96BD-7238B96EFC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32" y="4194695"/>
            <a:ext cx="2238026" cy="88690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B42F98-96D5-8042-8FED-67798A1F3495}"/>
              </a:ext>
            </a:extLst>
          </p:cNvPr>
          <p:cNvSpPr/>
          <p:nvPr/>
        </p:nvSpPr>
        <p:spPr>
          <a:xfrm>
            <a:off x="3662405" y="3852810"/>
            <a:ext cx="2409623" cy="2301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61C67F-92D0-6040-A7A4-958978E32422}"/>
              </a:ext>
            </a:extLst>
          </p:cNvPr>
          <p:cNvSpPr txBox="1"/>
          <p:nvPr/>
        </p:nvSpPr>
        <p:spPr>
          <a:xfrm>
            <a:off x="3675914" y="3869864"/>
            <a:ext cx="183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Channel GRP</a:t>
            </a:r>
            <a:endParaRPr kumimoji="1" lang="ko-Kore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8609A2-2D37-E847-987F-CC04C6CEE49F}"/>
              </a:ext>
            </a:extLst>
          </p:cNvPr>
          <p:cNvSpPr/>
          <p:nvPr/>
        </p:nvSpPr>
        <p:spPr>
          <a:xfrm>
            <a:off x="6212652" y="3852809"/>
            <a:ext cx="2746414" cy="2301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2C078DC-AA3F-3B40-A8B6-ACFACF3E21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46" y="5155140"/>
            <a:ext cx="1863761" cy="88690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A5795DF-ECF9-A247-B9AE-19F1F27171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52" y="4249277"/>
            <a:ext cx="1809162" cy="93668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6B1DCC4-ABBE-604C-8187-3813325204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80" y="5216544"/>
            <a:ext cx="1966208" cy="91329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3AB7A7C-C1C6-214C-B886-22F50FE6BB9F}"/>
              </a:ext>
            </a:extLst>
          </p:cNvPr>
          <p:cNvSpPr txBox="1"/>
          <p:nvPr/>
        </p:nvSpPr>
        <p:spPr>
          <a:xfrm>
            <a:off x="6223373" y="3886918"/>
            <a:ext cx="183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GRP ABC Chart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34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355854" y="4026201"/>
            <a:ext cx="2794496" cy="4389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  <a:tabLst>
                <a:tab pos="803275" algn="l"/>
              </a:tabLst>
              <a:defRPr/>
            </a:pPr>
            <a:r>
              <a:rPr lang="en-US" altLang="ko-KR" sz="36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Arial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0" y="4610100"/>
            <a:ext cx="9144000" cy="0"/>
            <a:chOff x="0" y="4610100"/>
            <a:chExt cx="9144000" cy="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6477000" y="4610100"/>
              <a:ext cx="2667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791200" y="4610100"/>
              <a:ext cx="5646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362450" y="4610100"/>
              <a:ext cx="918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981200" y="4610100"/>
              <a:ext cx="4126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4610100"/>
              <a:ext cx="4481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942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9224" y="3206876"/>
            <a:ext cx="2481600" cy="1384174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400"/>
              </a:spcBef>
              <a:tabLst>
                <a:tab pos="803275" algn="l"/>
              </a:tabLst>
              <a:defRPr/>
            </a:pPr>
            <a:r>
              <a:rPr lang="en-US" altLang="ko-KR" sz="1200" b="1" spc="-2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rPr>
              <a:t>Chapter 1. Market Share Review</a:t>
            </a:r>
          </a:p>
          <a:p>
            <a:pPr>
              <a:spcBef>
                <a:spcPts val="400"/>
              </a:spcBef>
              <a:tabLst>
                <a:tab pos="803275" algn="l"/>
              </a:tabLst>
              <a:defRPr/>
            </a:pPr>
            <a:r>
              <a:rPr lang="en-US" altLang="ko-KR" sz="1200" b="1" spc="-2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rPr>
              <a:t>Chapter 2. Sales Review</a:t>
            </a:r>
          </a:p>
          <a:p>
            <a:pPr>
              <a:spcBef>
                <a:spcPts val="400"/>
              </a:spcBef>
              <a:tabLst>
                <a:tab pos="803275" algn="l"/>
              </a:tabLst>
              <a:defRPr/>
            </a:pPr>
            <a:r>
              <a:rPr lang="en-US" altLang="ko-KR" sz="1200" b="1" spc="-2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rPr>
              <a:t>Chapter 3. Target Age Review </a:t>
            </a:r>
          </a:p>
          <a:p>
            <a:pPr>
              <a:spcBef>
                <a:spcPts val="400"/>
              </a:spcBef>
              <a:tabLst>
                <a:tab pos="803275" algn="l"/>
              </a:tabLst>
              <a:defRPr/>
            </a:pPr>
            <a:r>
              <a:rPr lang="en-US" altLang="ko-KR" sz="1200" b="1" spc="-2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+mj-ea"/>
                <a:cs typeface="Arial" panose="020B0604020202020204" pitchFamily="34" charset="0"/>
              </a:rPr>
              <a:t>Chapter </a:t>
            </a:r>
            <a:r>
              <a:rPr lang="en-US" altLang="ko-KR" sz="1200" b="1" spc="-2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rPr>
              <a:t>4. Advertisement Review</a:t>
            </a:r>
          </a:p>
          <a:p>
            <a:pPr>
              <a:spcBef>
                <a:spcPts val="400"/>
              </a:spcBef>
              <a:tabLst>
                <a:tab pos="803275" algn="l"/>
              </a:tabLst>
              <a:defRPr/>
            </a:pPr>
            <a:r>
              <a:rPr lang="en-US" altLang="ko-KR" sz="1200" b="1" spc="-2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rPr>
              <a:t>Total Dashboard Plan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9224" y="2479899"/>
            <a:ext cx="2481600" cy="697643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  <a:tabLst>
                <a:tab pos="803275" algn="l"/>
              </a:tabLst>
              <a:defRPr/>
            </a:pP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Arial" pitchFamily="34" charset="0"/>
                <a:ea typeface="+mj-ea"/>
                <a:cs typeface="Arial" pitchFamily="34" charset="0"/>
              </a:rPr>
              <a:t>TABLE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Arial" pitchFamily="34" charset="0"/>
                <a:ea typeface="+mj-ea"/>
                <a:cs typeface="Arial" pitchFamily="34" charset="0"/>
              </a:rPr>
              <a:t>OF</a:t>
            </a:r>
          </a:p>
          <a:p>
            <a:pPr>
              <a:lnSpc>
                <a:spcPct val="90000"/>
              </a:lnSpc>
              <a:tabLst>
                <a:tab pos="803275" algn="l"/>
              </a:tabLst>
              <a:defRPr/>
            </a:pP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Arial" pitchFamily="34" charset="0"/>
                <a:ea typeface="+mj-ea"/>
                <a:cs typeface="Arial" pitchFamily="34" charset="0"/>
              </a:rPr>
              <a:t>CONTENTS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3067050"/>
            <a:ext cx="2209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86052" y="3067050"/>
            <a:ext cx="4714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" y="3067050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0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24289"/>
            <a:ext cx="5302220" cy="432683"/>
          </a:xfrm>
        </p:spPr>
        <p:txBody>
          <a:bodyPr/>
          <a:lstStyle/>
          <a:p>
            <a:r>
              <a:rPr kumimoji="1" lang="en-US" altLang="ko-KR" sz="2400" dirty="0">
                <a:solidFill>
                  <a:srgbClr val="FFFFFF"/>
                </a:solidFill>
              </a:rPr>
              <a:t>Market Share Review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1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CA9785C-DB9E-EE4B-A82C-A097A814A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97" y="1633596"/>
            <a:ext cx="4321119" cy="431518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B0950FD-EC73-8348-AE68-527B3041954C}"/>
              </a:ext>
            </a:extLst>
          </p:cNvPr>
          <p:cNvSpPr txBox="1">
            <a:spLocks/>
          </p:cNvSpPr>
          <p:nvPr/>
        </p:nvSpPr>
        <p:spPr>
          <a:xfrm>
            <a:off x="5662163" y="2979237"/>
            <a:ext cx="2875709" cy="1777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“</a:t>
            </a:r>
            <a:r>
              <a:rPr kumimoji="1" lang="en-US" altLang="ko-KR" sz="18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Kaida</a:t>
            </a:r>
            <a:r>
              <a:rPr kumimoji="1" lang="en-US" altLang="ko-KR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” </a:t>
            </a:r>
            <a:r>
              <a:rPr kumimoji="1" lang="ko-KR" alt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데이터 </a:t>
            </a:r>
            <a:r>
              <a:rPr kumimoji="1" lang="en-US" altLang="ko-KR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2021.04</a:t>
            </a:r>
            <a:r>
              <a:rPr kumimoji="1" lang="ko-KR" alt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기준</a:t>
            </a:r>
            <a:endParaRPr kumimoji="1" lang="en-US" altLang="ko-KR" sz="18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Brand 23</a:t>
            </a:r>
            <a:r>
              <a:rPr kumimoji="1" lang="ko-KR" alt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개 중 상위 </a:t>
            </a:r>
            <a:r>
              <a:rPr kumimoji="1" lang="en-US" altLang="ko-KR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5</a:t>
            </a:r>
            <a:r>
              <a:rPr kumimoji="1" lang="ko-KR" alt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개 </a:t>
            </a:r>
            <a:r>
              <a:rPr kumimoji="1" lang="en-US" altLang="ko-KR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Brand</a:t>
            </a:r>
            <a:r>
              <a:rPr kumimoji="1" lang="ko-KR" alt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기준 </a:t>
            </a:r>
            <a:endParaRPr kumimoji="1" lang="en-US" altLang="ko-Kore-KR" sz="1800" dirty="0">
              <a:latin typeface="Apple SD Gothic Neo Medium" panose="02000300000000000000" pitchFamily="2" charset="-127"/>
              <a:ea typeface="Apple SD Gothic Neo Medium" panose="02000300000000000000" pitchFamily="2" charset="-127"/>
              <a:cs typeface="+mn-cs"/>
            </a:endParaRPr>
          </a:p>
          <a:p>
            <a:pPr marL="34290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Brand</a:t>
            </a:r>
            <a:r>
              <a:rPr kumimoji="1" lang="en-US" altLang="ko-KR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</a:t>
            </a:r>
            <a:r>
              <a:rPr kumimoji="1" lang="ko-KR" alt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시장점유율은 </a:t>
            </a:r>
            <a:r>
              <a:rPr kumimoji="1" lang="en-US" altLang="ko-KR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49.6% BMW</a:t>
            </a:r>
            <a:r>
              <a:rPr kumimoji="1" lang="ko-KR" alt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가 </a:t>
            </a:r>
            <a:r>
              <a:rPr kumimoji="1" lang="en-US" altLang="ko-KR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1</a:t>
            </a:r>
            <a:r>
              <a:rPr kumimoji="1" lang="ko-KR" altLang="en-US" sz="18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위 </a:t>
            </a:r>
            <a:endParaRPr kumimoji="1" lang="en-US" altLang="ko-KR" sz="1800" dirty="0">
              <a:latin typeface="Apple SD Gothic Neo Medium" panose="02000300000000000000" pitchFamily="2" charset="-127"/>
              <a:ea typeface="Apple SD Gothic Neo Medium" panose="02000300000000000000" pitchFamily="2" charset="-127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en-US" sz="1800" dirty="0">
              <a:latin typeface="Apple SD Gothic Neo Medium" panose="02000300000000000000" pitchFamily="2" charset="-127"/>
              <a:ea typeface="Apple SD Gothic Neo Medium" panose="02000300000000000000" pitchFamily="2" charset="-127"/>
              <a:cs typeface="+mn-cs"/>
            </a:endParaRPr>
          </a:p>
        </p:txBody>
      </p:sp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08919E96-1F7F-2642-BFE2-ED2D2E24BC0F}"/>
              </a:ext>
            </a:extLst>
          </p:cNvPr>
          <p:cNvSpPr txBox="1">
            <a:spLocks/>
          </p:cNvSpPr>
          <p:nvPr/>
        </p:nvSpPr>
        <p:spPr>
          <a:xfrm>
            <a:off x="257175" y="1229431"/>
            <a:ext cx="5302220" cy="43268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200" b="1" kern="1200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2000" dirty="0">
                <a:solidFill>
                  <a:schemeClr val="tx1"/>
                </a:solidFill>
              </a:rPr>
              <a:t>Brand Top</a:t>
            </a:r>
            <a:r>
              <a:rPr kumimoji="1" 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</a:rPr>
              <a:t>5</a:t>
            </a:r>
            <a:r>
              <a:rPr kumimoji="1" 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</a:rPr>
              <a:t>Market Share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73E1A3C-83CE-6447-BDF8-0E591E0873BC}"/>
              </a:ext>
            </a:extLst>
          </p:cNvPr>
          <p:cNvSpPr txBox="1">
            <a:spLocks/>
          </p:cNvSpPr>
          <p:nvPr/>
        </p:nvSpPr>
        <p:spPr>
          <a:xfrm>
            <a:off x="765649" y="5836640"/>
            <a:ext cx="7377454" cy="594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본 프로젝트에서는 시장 점유율은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2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위이나 국내에서 인지도가 가장 높은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‘</a:t>
            </a:r>
            <a:r>
              <a:rPr kumimoji="1" lang="en-US" altLang="ko-Kore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Mercedes Benz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’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브랜드를 기준으로 진행하였음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</a:t>
            </a:r>
            <a:endParaRPr kumimoji="1" lang="en-US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72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03741"/>
            <a:ext cx="6908704" cy="432683"/>
          </a:xfrm>
        </p:spPr>
        <p:txBody>
          <a:bodyPr/>
          <a:lstStyle/>
          <a:p>
            <a:r>
              <a:rPr kumimoji="1" lang="en-US" altLang="ko-KR" sz="2400" dirty="0">
                <a:solidFill>
                  <a:srgbClr val="FFFFFF"/>
                </a:solidFill>
              </a:rPr>
              <a:t>Market Share Review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1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F397E7E4-4BB5-194D-BE1A-501164836D29}"/>
              </a:ext>
            </a:extLst>
          </p:cNvPr>
          <p:cNvSpPr txBox="1">
            <a:spLocks/>
          </p:cNvSpPr>
          <p:nvPr/>
        </p:nvSpPr>
        <p:spPr>
          <a:xfrm>
            <a:off x="265201" y="1253215"/>
            <a:ext cx="7594530" cy="43268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200" b="1" kern="1200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2000" dirty="0">
                <a:solidFill>
                  <a:schemeClr val="tx1"/>
                </a:solidFill>
                <a:latin typeface="+mj-ea"/>
                <a:ea typeface="+mj-ea"/>
              </a:rPr>
              <a:t>Brand Model Top3 &amp; </a:t>
            </a:r>
            <a:r>
              <a:rPr kumimoji="1" lang="en-US" altLang="ko-Kore-KR" sz="2000" dirty="0" err="1">
                <a:solidFill>
                  <a:schemeClr val="tx1"/>
                </a:solidFill>
                <a:latin typeface="+mj-ea"/>
                <a:ea typeface="+mj-ea"/>
              </a:rPr>
              <a:t>Naver</a:t>
            </a:r>
            <a:r>
              <a:rPr kumimoji="1" lang="en-US" altLang="ko-Kore-KR" sz="2000" dirty="0">
                <a:solidFill>
                  <a:schemeClr val="tx1"/>
                </a:solidFill>
                <a:latin typeface="+mj-ea"/>
                <a:ea typeface="+mj-ea"/>
              </a:rPr>
              <a:t> Query – Mercedes Benz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7EC97F-D38A-534B-AA2F-988D96C20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367" y="1947060"/>
            <a:ext cx="3776717" cy="305914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B0BA68-7B93-F34F-A5FC-D26D03DB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7" y="1947060"/>
            <a:ext cx="3776717" cy="305914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3799B7B-2BF1-E543-BB9D-BD34B7C51B46}"/>
              </a:ext>
            </a:extLst>
          </p:cNvPr>
          <p:cNvSpPr txBox="1">
            <a:spLocks/>
          </p:cNvSpPr>
          <p:nvPr/>
        </p:nvSpPr>
        <p:spPr>
          <a:xfrm>
            <a:off x="285749" y="5141220"/>
            <a:ext cx="3970048" cy="1351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2021.04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기준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kumimoji="1" lang="en-US" altLang="ko-Kore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Mercedes Benz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판매가 많이 된 상위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개 모델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E250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모델이 가장 많이 판매됨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.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</a:t>
            </a:r>
            <a:endParaRPr kumimoji="1" lang="en-US" altLang="ko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  <a:cs typeface="+mn-cs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74F88FA-9E39-C141-826F-572AFA6C1F78}"/>
              </a:ext>
            </a:extLst>
          </p:cNvPr>
          <p:cNvSpPr txBox="1">
            <a:spLocks/>
          </p:cNvSpPr>
          <p:nvPr/>
        </p:nvSpPr>
        <p:spPr>
          <a:xfrm>
            <a:off x="4826367" y="5141220"/>
            <a:ext cx="3855296" cy="1339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2021.04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기준 </a:t>
            </a:r>
            <a:r>
              <a:rPr kumimoji="1" lang="en-US" altLang="ko-KR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Naver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Query. 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전월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,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전년 비교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(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전체 대비 벤츠 브랜드 기준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)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2021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년 전월 대비 벤츠 네이버 </a:t>
            </a:r>
            <a:r>
              <a:rPr kumimoji="1" lang="ko-KR" altLang="en-US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검색량은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비슷하나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,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전년 대비 </a:t>
            </a:r>
            <a:r>
              <a:rPr kumimoji="1" lang="ko-KR" altLang="en-US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검색량은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차이가 있음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.</a:t>
            </a:r>
            <a:endParaRPr kumimoji="1" lang="en-US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05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03741"/>
            <a:ext cx="6908704" cy="432683"/>
          </a:xfrm>
        </p:spPr>
        <p:txBody>
          <a:bodyPr/>
          <a:lstStyle/>
          <a:p>
            <a:r>
              <a:rPr kumimoji="1" lang="en-US" altLang="ko-KR" sz="2400" dirty="0">
                <a:solidFill>
                  <a:srgbClr val="FFFFFF"/>
                </a:solidFill>
              </a:rPr>
              <a:t>Sales Review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2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F397E7E4-4BB5-194D-BE1A-501164836D29}"/>
              </a:ext>
            </a:extLst>
          </p:cNvPr>
          <p:cNvSpPr txBox="1">
            <a:spLocks/>
          </p:cNvSpPr>
          <p:nvPr/>
        </p:nvSpPr>
        <p:spPr>
          <a:xfrm>
            <a:off x="265201" y="1253215"/>
            <a:ext cx="7594530" cy="43268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200" b="1" kern="1200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2000" dirty="0">
                <a:solidFill>
                  <a:schemeClr val="tx1"/>
                </a:solidFill>
                <a:latin typeface="+mj-ea"/>
                <a:ea typeface="+mj-ea"/>
              </a:rPr>
              <a:t>Brand – Mercedes Benz &amp; BMW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3799B7B-2BF1-E543-BB9D-BD34B7C51B46}"/>
              </a:ext>
            </a:extLst>
          </p:cNvPr>
          <p:cNvSpPr txBox="1">
            <a:spLocks/>
          </p:cNvSpPr>
          <p:nvPr/>
        </p:nvSpPr>
        <p:spPr>
          <a:xfrm>
            <a:off x="716704" y="4522352"/>
            <a:ext cx="3855296" cy="1916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최근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12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개월의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Mercedes-Benz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신규 등록대수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매출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)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기준</a:t>
            </a:r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첫번째 라인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–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등록대수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매출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)</a:t>
            </a:r>
          </a:p>
          <a:p>
            <a:pPr marL="34290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두번째 라인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–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매출 누계</a:t>
            </a:r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세번째 라인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–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이동 </a:t>
            </a:r>
            <a:r>
              <a:rPr kumimoji="1" lang="ko-KR" altLang="en-US" sz="1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년계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뚜렷히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늘지도 줄지도 않은 안정적인 매출을 보이다가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2020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년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12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월을 기점으로 증가 </a:t>
            </a:r>
            <a:endParaRPr kumimoji="1" lang="en-US" altLang="ko-Kore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37F689-D10A-C94C-B412-3943674E9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7" y="1767168"/>
            <a:ext cx="4008014" cy="2778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3AEAAA-67E6-3A49-9368-EE85D9267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20" y="1767168"/>
            <a:ext cx="4002389" cy="2774259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7DC851E-D05C-4446-B18B-F2ED2FD9AC69}"/>
              </a:ext>
            </a:extLst>
          </p:cNvPr>
          <p:cNvSpPr txBox="1">
            <a:spLocks/>
          </p:cNvSpPr>
          <p:nvPr/>
        </p:nvSpPr>
        <p:spPr>
          <a:xfrm>
            <a:off x="5243714" y="4613738"/>
            <a:ext cx="3855296" cy="1733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최근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12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개월의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BMW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신규 등록대수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매출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)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기준</a:t>
            </a:r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첫번째 라인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–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등록대수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매출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)</a:t>
            </a:r>
          </a:p>
          <a:p>
            <a:pPr marL="34290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두번째 라인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–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매출 누계</a:t>
            </a:r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세번째 라인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–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이동 </a:t>
            </a:r>
            <a:r>
              <a:rPr kumimoji="1" lang="ko-KR" altLang="en-US" sz="1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년계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2020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년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05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월부터 매출이 급격히 감소하다가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2020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년 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12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월을 기점으로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급격히 증가</a:t>
            </a:r>
            <a:r>
              <a:rPr kumimoji="1" lang="en-US" altLang="ko-KR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kumimoji="1" lang="ko-KR" altLang="en-US" sz="1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kumimoji="1" lang="en-US" altLang="ko-Kore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84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03741"/>
            <a:ext cx="6908704" cy="432683"/>
          </a:xfrm>
        </p:spPr>
        <p:txBody>
          <a:bodyPr/>
          <a:lstStyle/>
          <a:p>
            <a:r>
              <a:rPr kumimoji="1" lang="en-US" altLang="ko-KR" sz="2400" dirty="0">
                <a:solidFill>
                  <a:srgbClr val="FFFFFF"/>
                </a:solidFill>
              </a:rPr>
              <a:t>Sales Review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2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F397E7E4-4BB5-194D-BE1A-501164836D29}"/>
              </a:ext>
            </a:extLst>
          </p:cNvPr>
          <p:cNvSpPr txBox="1">
            <a:spLocks/>
          </p:cNvSpPr>
          <p:nvPr/>
        </p:nvSpPr>
        <p:spPr>
          <a:xfrm>
            <a:off x="265201" y="1253215"/>
            <a:ext cx="7594530" cy="43268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200" b="1" kern="1200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Sales by Gender </a:t>
            </a:r>
            <a:r>
              <a:rPr kumimoji="1" lang="en-US" altLang="ko-Kore-KR" sz="2000" dirty="0">
                <a:solidFill>
                  <a:schemeClr val="tx1"/>
                </a:solidFill>
                <a:latin typeface="+mj-ea"/>
                <a:ea typeface="+mj-ea"/>
              </a:rPr>
              <a:t>– Mercedes Benz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74F88FA-9E39-C141-826F-572AFA6C1F78}"/>
              </a:ext>
            </a:extLst>
          </p:cNvPr>
          <p:cNvSpPr txBox="1">
            <a:spLocks/>
          </p:cNvSpPr>
          <p:nvPr/>
        </p:nvSpPr>
        <p:spPr>
          <a:xfrm>
            <a:off x="5124318" y="2942551"/>
            <a:ext cx="3855296" cy="2215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2021.04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남녀별 판매 실적 기준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. 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남성이 여성보다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3.3%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포인트 많음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.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(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주로 남성의 구매율이 근소한 차이로 높음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.)</a:t>
            </a:r>
            <a:endParaRPr kumimoji="1" lang="en-US" altLang="en-US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DC7A22-81DD-0547-90FB-608CBA79B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9" y="2095563"/>
            <a:ext cx="4227344" cy="40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3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03741"/>
            <a:ext cx="6908704" cy="432683"/>
          </a:xfrm>
        </p:spPr>
        <p:txBody>
          <a:bodyPr/>
          <a:lstStyle/>
          <a:p>
            <a:r>
              <a:rPr kumimoji="1" lang="en-US" altLang="ko-KR" sz="2400" dirty="0">
                <a:solidFill>
                  <a:srgbClr val="FFFFFF"/>
                </a:solidFill>
              </a:rPr>
              <a:t>Sales Review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2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F397E7E4-4BB5-194D-BE1A-501164836D29}"/>
              </a:ext>
            </a:extLst>
          </p:cNvPr>
          <p:cNvSpPr txBox="1">
            <a:spLocks/>
          </p:cNvSpPr>
          <p:nvPr/>
        </p:nvSpPr>
        <p:spPr>
          <a:xfrm>
            <a:off x="265201" y="1253215"/>
            <a:ext cx="7594530" cy="43268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200" b="1" kern="1200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2000" dirty="0">
                <a:solidFill>
                  <a:schemeClr val="tx1"/>
                </a:solidFill>
                <a:latin typeface="+mj-ea"/>
                <a:ea typeface="+mj-ea"/>
              </a:rPr>
              <a:t>Sales by Age – Mercedes Benz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3799B7B-2BF1-E543-BB9D-BD34B7C51B46}"/>
              </a:ext>
            </a:extLst>
          </p:cNvPr>
          <p:cNvSpPr txBox="1">
            <a:spLocks/>
          </p:cNvSpPr>
          <p:nvPr/>
        </p:nvSpPr>
        <p:spPr>
          <a:xfrm>
            <a:off x="1681162" y="4742458"/>
            <a:ext cx="6472719" cy="1351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2021.04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기준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kumimoji="1" lang="en-US" altLang="ko-Kore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남성은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30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대와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50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대의 판매가 여성은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40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대와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30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대의 구매가 높았음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주요 타겟 연령대는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30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대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~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50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대로 보여짐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7CE617-03E5-0447-9C48-863E882E5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49136"/>
            <a:ext cx="4255797" cy="2242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072D3B-C4A5-3C4B-984D-C12576FF4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7" y="2292254"/>
            <a:ext cx="4255797" cy="22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03741"/>
            <a:ext cx="6908704" cy="432683"/>
          </a:xfrm>
        </p:spPr>
        <p:txBody>
          <a:bodyPr/>
          <a:lstStyle/>
          <a:p>
            <a:r>
              <a:rPr lang="en-US" altLang="ko-KR" sz="2400" spc="-20" dirty="0">
                <a:solidFill>
                  <a:schemeClr val="bg1"/>
                </a:solidFill>
                <a:latin typeface="+mj-ea"/>
              </a:rPr>
              <a:t>Target Age Review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3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F397E7E4-4BB5-194D-BE1A-501164836D29}"/>
              </a:ext>
            </a:extLst>
          </p:cNvPr>
          <p:cNvSpPr txBox="1">
            <a:spLocks/>
          </p:cNvSpPr>
          <p:nvPr/>
        </p:nvSpPr>
        <p:spPr>
          <a:xfrm>
            <a:off x="265201" y="1253215"/>
            <a:ext cx="7594530" cy="43268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200" b="1" kern="1200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2000" dirty="0">
                <a:solidFill>
                  <a:schemeClr val="tx1"/>
                </a:solidFill>
                <a:latin typeface="+mj-ea"/>
                <a:ea typeface="+mj-ea"/>
              </a:rPr>
              <a:t>Sales by Main Age Group – Mercedes Benz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3799B7B-2BF1-E543-BB9D-BD34B7C51B46}"/>
              </a:ext>
            </a:extLst>
          </p:cNvPr>
          <p:cNvSpPr txBox="1">
            <a:spLocks/>
          </p:cNvSpPr>
          <p:nvPr/>
        </p:nvSpPr>
        <p:spPr>
          <a:xfrm>
            <a:off x="1681163" y="4659241"/>
            <a:ext cx="5253894" cy="1351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2021.04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기준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kumimoji="1" lang="en-US" altLang="ko-Kore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가장 많이 구매한 남성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 그룹과 여성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40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 그룹을 각각 비교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endParaRPr kumimoji="1" lang="en-US" altLang="ko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두 그룹 모두 선호하는 차종은 세단과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SUV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라인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.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  <a:cs typeface="+mn-cs"/>
              </a:rPr>
              <a:t> </a:t>
            </a:r>
            <a:endParaRPr kumimoji="1" lang="en-US" altLang="ko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35E555-7DB2-2646-8B9D-CE5749FB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9" y="2287146"/>
            <a:ext cx="4429507" cy="2372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4B8DB0-7DAC-9642-B6DE-BC2E44866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06" y="2287146"/>
            <a:ext cx="4441909" cy="230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5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62658" y="703741"/>
            <a:ext cx="6908704" cy="432683"/>
          </a:xfrm>
        </p:spPr>
        <p:txBody>
          <a:bodyPr/>
          <a:lstStyle/>
          <a:p>
            <a:r>
              <a:rPr lang="en-US" altLang="ko-KR" sz="2400" spc="-20" dirty="0">
                <a:solidFill>
                  <a:schemeClr val="bg1"/>
                </a:solidFill>
                <a:latin typeface="+mj-ea"/>
              </a:rPr>
              <a:t>Target Age Review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텍스트 개체 틀 20"/>
          <p:cNvSpPr txBox="1">
            <a:spLocks/>
          </p:cNvSpPr>
          <p:nvPr/>
        </p:nvSpPr>
        <p:spPr>
          <a:xfrm>
            <a:off x="285749" y="400449"/>
            <a:ext cx="2790826" cy="266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00" b="1" dirty="0">
                <a:gradFill>
                  <a:gsLst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Chapter 3</a:t>
            </a:r>
            <a:endParaRPr lang="ko-KR" altLang="en-US" sz="1000" b="1" dirty="0"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" y="733425"/>
            <a:ext cx="2571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F397E7E4-4BB5-194D-BE1A-501164836D29}"/>
              </a:ext>
            </a:extLst>
          </p:cNvPr>
          <p:cNvSpPr txBox="1">
            <a:spLocks/>
          </p:cNvSpPr>
          <p:nvPr/>
        </p:nvSpPr>
        <p:spPr>
          <a:xfrm>
            <a:off x="265201" y="1253215"/>
            <a:ext cx="7594530" cy="43268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200" b="1" kern="1200" spc="-4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2000" dirty="0">
                <a:solidFill>
                  <a:schemeClr val="tx1"/>
                </a:solidFill>
                <a:latin typeface="+mj-ea"/>
                <a:ea typeface="+mj-ea"/>
              </a:rPr>
              <a:t>Preference by Segment – Mercedes Benz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3799B7B-2BF1-E543-BB9D-BD34B7C51B46}"/>
              </a:ext>
            </a:extLst>
          </p:cNvPr>
          <p:cNvSpPr txBox="1">
            <a:spLocks/>
          </p:cNvSpPr>
          <p:nvPr/>
        </p:nvSpPr>
        <p:spPr>
          <a:xfrm>
            <a:off x="2213117" y="5343295"/>
            <a:ext cx="4717766" cy="1047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2021.04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기준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kumimoji="1" lang="en-US" altLang="ko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남성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40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 </a:t>
            </a:r>
            <a:r>
              <a:rPr kumimoji="1" lang="en-US" altLang="ko-KR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50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대 모두 </a:t>
            </a:r>
            <a:r>
              <a:rPr kumimoji="1" lang="ko-KR" altLang="en-US" sz="14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준대형을</a:t>
            </a:r>
            <a:r>
              <a:rPr kumimoji="1" lang="ko-KR" altLang="en-US" sz="14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선호</a:t>
            </a:r>
            <a:endParaRPr kumimoji="1" lang="en-US" altLang="ko-Kore-KR" sz="14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1FA9F7-AB5F-1246-8CD5-C2F321E7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1802689"/>
            <a:ext cx="8395914" cy="35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791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514AB023-3E88-45AB-9C44-D3BC96310A44}" vid="{2FD45F26-A038-4DE9-B897-F088B7C0D5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1513</TotalTime>
  <Words>612</Words>
  <Application>Microsoft Macintosh PowerPoint</Application>
  <PresentationFormat>화면 슬라이드 쇼(4:3)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Apple SD Gothic Neo Medium</vt:lpstr>
      <vt:lpstr>Apple SD Gothic Neo Medium</vt:lpstr>
      <vt:lpstr>맑은 고딕</vt:lpstr>
      <vt:lpstr>Arial</vt:lpstr>
      <vt:lpstr>Calibri</vt:lpstr>
      <vt:lpstr>Calibri Light</vt:lpstr>
      <vt:lpstr>Default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김규표</dc:creator>
  <cp:lastModifiedBy>기성 김</cp:lastModifiedBy>
  <cp:revision>55</cp:revision>
  <dcterms:created xsi:type="dcterms:W3CDTF">2018-10-08T09:24:21Z</dcterms:created>
  <dcterms:modified xsi:type="dcterms:W3CDTF">2021-06-12T21:10:09Z</dcterms:modified>
</cp:coreProperties>
</file>