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7" r:id="rId2"/>
    <p:sldId id="309" r:id="rId3"/>
    <p:sldId id="322" r:id="rId4"/>
    <p:sldId id="329" r:id="rId5"/>
    <p:sldId id="342" r:id="rId6"/>
    <p:sldId id="349" r:id="rId7"/>
    <p:sldId id="348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02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3">
          <p15:clr>
            <a:srgbClr val="A4A3A4"/>
          </p15:clr>
        </p15:guide>
        <p15:guide id="2" pos="29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0">
          <p15:clr>
            <a:srgbClr val="A4A3A4"/>
          </p15:clr>
        </p15:guide>
        <p15:guide id="2" pos="22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2"/>
    <a:srgbClr val="F79600"/>
    <a:srgbClr val="3992DB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46" d="100"/>
          <a:sy n="146" d="100"/>
        </p:scale>
        <p:origin x="726" y="114"/>
      </p:cViewPr>
      <p:guideLst>
        <p:guide orient="horz" pos="1693"/>
        <p:guide pos="2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010"/>
        <p:guide pos="22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Time Will Tell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34781" y="0"/>
            <a:ext cx="336542" cy="3364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2" y="11414"/>
            <a:ext cx="9144001" cy="51435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第二次升级一个对话机器人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9"/>
          <p:cNvSpPr>
            <a:spLocks noChangeArrowheads="1"/>
          </p:cNvSpPr>
          <p:nvPr/>
        </p:nvSpPr>
        <p:spPr bwMode="auto">
          <a:xfrm>
            <a:off x="8763956" y="1898129"/>
            <a:ext cx="380044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251519" y="738430"/>
            <a:ext cx="2391410" cy="1174750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49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49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0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  <p:bldLst>
      <p:bldP spid="43" grpId="0" autoUpdateAnimBg="0"/>
      <p:bldP spid="47" grpId="0" animBg="1" autoUpdateAnimBg="0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53822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数据的准备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构建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ner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训练集、意图识别训练集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995" y="771525"/>
            <a:ext cx="355028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1、针对于各个学科涉及提问的回答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1.1高中地理（km1）有哪些重要的课程（km2）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1.2高中地理（km1）有哪些重要的知识点（kg）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1.3高中地理（km1）有哪些重要的例题（question）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1.4人口与城市（km2）是哪个学科的课程（km1）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1.5人口与城市（km2）有哪些需要注意的知识点（kg）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1.6人口与城市（km2）有哪些重要的例题（question）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1.7城乡分布（kg）是哪个学科的知识点（km1）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1.8城乡分布（kg）是哪个课程需要的知识点（km2）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1.9城乡分布（kg）有哪些重要的例题（question）</a:t>
            </a:r>
          </a:p>
          <a:p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2、针对于古诗涉及提问的回答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2.1李白（author）写过哪些诗句（title）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2.2李白（author）是谁啊（introduce）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2.3静夜思（title）是谁写的（author）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2.4静夜思（title）的诗句有哪些（content）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2.5静夜思（title）的翻译是（translate）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2.6静夜思（title）是什么类型的古诗（tag）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2.7静夜思（title）是什么类型的古诗（type）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2.8静夜思（title）出现在几年级的课程（class）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2.9思乡（tag）的古诗有哪些（title）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2.10思乡（type）的古诗有哪些（title）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2.11我们六年级（class）了哪些古诗（title）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2.12床前明月光（content）来自于那篇古诗（title）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2.13姓李的诗人（author）有哪些（author）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2.14哪位诗人（introduce）是曾经做过将军（author）</a:t>
            </a:r>
          </a:p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2.15关于春天的古诗（title，translate）有哪些（title）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499610" y="843280"/>
            <a:ext cx="3555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根据上述构建的关系可设计的提问有左侧所示，基于这些提问，在缺乏数据情况下可通过规则的方式快速生成大量数据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05" y="1635125"/>
            <a:ext cx="4346575" cy="27165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16170" y="4526915"/>
            <a:ext cx="28289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具体内容我们通过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来了解并实现</a:t>
            </a:r>
          </a:p>
        </p:txBody>
      </p:sp>
    </p:spTree>
  </p:cSld>
  <p:clrMapOvr>
    <a:masterClrMapping/>
  </p:clrMapOvr>
  <p:transition spd="slow" advClick="0" advTm="0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53822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模型训练及服务搭建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53365" y="1059815"/>
            <a:ext cx="8611870" cy="3890010"/>
            <a:chOff x="399" y="1669"/>
            <a:chExt cx="13562" cy="6126"/>
          </a:xfrm>
        </p:grpSpPr>
        <p:grpSp>
          <p:nvGrpSpPr>
            <p:cNvPr id="38" name="组合 37"/>
            <p:cNvGrpSpPr/>
            <p:nvPr/>
          </p:nvGrpSpPr>
          <p:grpSpPr>
            <a:xfrm>
              <a:off x="399" y="1669"/>
              <a:ext cx="13562" cy="5322"/>
              <a:chOff x="399" y="2234"/>
              <a:chExt cx="13562" cy="5322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399" y="3544"/>
                <a:ext cx="1136" cy="101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/>
                  <a:t>用户提问</a:t>
                </a:r>
              </a:p>
            </p:txBody>
          </p:sp>
          <p:sp>
            <p:nvSpPr>
              <p:cNvPr id="3" name="圆角矩形 2"/>
              <p:cNvSpPr/>
              <p:nvPr/>
            </p:nvSpPr>
            <p:spPr>
              <a:xfrm>
                <a:off x="4135" y="3543"/>
                <a:ext cx="1202" cy="101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/>
                  <a:t>意图识别模型</a:t>
                </a:r>
                <a:r>
                  <a:rPr lang="en-US" altLang="zh-CN" sz="1000"/>
                  <a:t>-1</a:t>
                </a: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5721" y="2235"/>
                <a:ext cx="1485" cy="101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sz="1200"/>
                  <a:t>基于闲聊对话</a:t>
                </a: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5721" y="4851"/>
                <a:ext cx="1485" cy="101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sz="1200"/>
                  <a:t>基于个人属性对话</a:t>
                </a: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5721" y="3543"/>
                <a:ext cx="1485" cy="101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sz="1200"/>
                  <a:t>基于知识图谱对话</a:t>
                </a:r>
              </a:p>
            </p:txBody>
          </p:sp>
          <p:sp>
            <p:nvSpPr>
              <p:cNvPr id="13" name="左大括号 12"/>
              <p:cNvSpPr/>
              <p:nvPr/>
            </p:nvSpPr>
            <p:spPr>
              <a:xfrm>
                <a:off x="5381" y="2518"/>
                <a:ext cx="277" cy="3062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7542" y="3544"/>
                <a:ext cx="1180" cy="101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/>
                  <a:t>意图识别模型</a:t>
                </a:r>
                <a:r>
                  <a:rPr lang="en-US" altLang="zh-CN" sz="1000"/>
                  <a:t>-2</a:t>
                </a: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1923" y="3544"/>
                <a:ext cx="959" cy="101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ner</a:t>
                </a:r>
                <a:r>
                  <a:rPr lang="zh-CN" altLang="en-US" sz="1400"/>
                  <a:t>模型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1542" y="4051"/>
                <a:ext cx="388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V="1">
                <a:off x="2882" y="4050"/>
                <a:ext cx="1253" cy="1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2891" y="3544"/>
                <a:ext cx="1156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确定实体并修饰提问</a:t>
                </a:r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>
                <a:off x="7206" y="4050"/>
                <a:ext cx="336" cy="1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肘形连接符 19"/>
              <p:cNvCxnSpPr>
                <a:stCxn id="15" idx="2"/>
                <a:endCxn id="14" idx="2"/>
              </p:cNvCxnSpPr>
              <p:nvPr/>
            </p:nvCxnSpPr>
            <p:spPr>
              <a:xfrm rot="5400000" flipV="1">
                <a:off x="5381" y="1693"/>
                <a:ext cx="5" cy="5729"/>
              </a:xfrm>
              <a:prstGeom prst="bentConnector3">
                <a:avLst>
                  <a:gd name="adj1" fmla="val 38170000"/>
                </a:avLst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4839" y="6091"/>
                <a:ext cx="3168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校验并辅助，意图识别结果</a:t>
                </a: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9128" y="2234"/>
                <a:ext cx="1358" cy="489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sz="1000"/>
                  <a:t>提问类型</a:t>
                </a:r>
                <a:r>
                  <a:rPr lang="en-US" altLang="zh-CN" sz="1000"/>
                  <a:t>1</a:t>
                </a:r>
              </a:p>
            </p:txBody>
          </p:sp>
          <p:sp>
            <p:nvSpPr>
              <p:cNvPr id="26" name="左大括号 25"/>
              <p:cNvSpPr/>
              <p:nvPr/>
            </p:nvSpPr>
            <p:spPr>
              <a:xfrm>
                <a:off x="8788" y="2517"/>
                <a:ext cx="277" cy="3062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9124" y="3020"/>
                <a:ext cx="1358" cy="489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sz="1000"/>
                  <a:t>提问类型</a:t>
                </a:r>
                <a:r>
                  <a:rPr lang="en-US" altLang="zh-CN" sz="1000"/>
                  <a:t>2</a:t>
                </a: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9132" y="3806"/>
                <a:ext cx="1358" cy="489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sz="1200"/>
                  <a:t>。。。</a:t>
                </a:r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9120" y="5378"/>
                <a:ext cx="1358" cy="489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sz="1000"/>
                  <a:t>提问类型</a:t>
                </a:r>
                <a:r>
                  <a:rPr lang="en-US" altLang="zh-CN" sz="1000"/>
                  <a:t>24</a:t>
                </a: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9131" y="4617"/>
                <a:ext cx="1358" cy="489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sz="1000"/>
                  <a:t>提问类型</a:t>
                </a:r>
                <a:r>
                  <a:rPr lang="en-US" altLang="zh-CN" sz="1000"/>
                  <a:t>23</a:t>
                </a: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10724" y="6543"/>
                <a:ext cx="1349" cy="101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sz="1000"/>
                  <a:t>知识图谱</a:t>
                </a: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10715" y="2234"/>
                <a:ext cx="1358" cy="363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sz="1000"/>
                  <a:t>基于构建的策略搜索答案</a:t>
                </a:r>
              </a:p>
            </p:txBody>
          </p:sp>
          <p:cxnSp>
            <p:nvCxnSpPr>
              <p:cNvPr id="34" name="直接箭头连接符 33"/>
              <p:cNvCxnSpPr>
                <a:stCxn id="32" idx="0"/>
                <a:endCxn id="33" idx="2"/>
              </p:cNvCxnSpPr>
              <p:nvPr/>
            </p:nvCxnSpPr>
            <p:spPr>
              <a:xfrm flipH="1" flipV="1">
                <a:off x="11507" y="5867"/>
                <a:ext cx="5" cy="676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圆角矩形 34"/>
              <p:cNvSpPr/>
              <p:nvPr/>
            </p:nvSpPr>
            <p:spPr>
              <a:xfrm>
                <a:off x="12825" y="3541"/>
                <a:ext cx="1136" cy="101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/>
                  <a:t>答案输出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V="1">
                <a:off x="12073" y="4048"/>
                <a:ext cx="752" cy="3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圆角矩形 38"/>
            <p:cNvSpPr/>
            <p:nvPr/>
          </p:nvSpPr>
          <p:spPr>
            <a:xfrm>
              <a:off x="1648" y="6435"/>
              <a:ext cx="7484" cy="13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模型训练及</a:t>
              </a:r>
              <a:r>
                <a:rPr lang="en-US" altLang="zh-CN"/>
                <a:t>API</a:t>
              </a:r>
              <a:r>
                <a:rPr lang="zh-CN" altLang="en-US"/>
                <a:t>产出</a:t>
              </a:r>
            </a:p>
          </p:txBody>
        </p:sp>
        <p:cxnSp>
          <p:nvCxnSpPr>
            <p:cNvPr id="40" name="肘形连接符 39"/>
            <p:cNvCxnSpPr>
              <a:stCxn id="15" idx="2"/>
              <a:endCxn id="39" idx="0"/>
            </p:cNvCxnSpPr>
            <p:nvPr/>
          </p:nvCxnSpPr>
          <p:spPr>
            <a:xfrm rot="5400000" flipV="1">
              <a:off x="2675" y="3719"/>
              <a:ext cx="2443" cy="2987"/>
            </a:xfrm>
            <a:prstGeom prst="bentConnector3">
              <a:avLst>
                <a:gd name="adj1" fmla="val 50020"/>
              </a:avLst>
            </a:prstGeom>
            <a:ln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3" idx="2"/>
            </p:cNvCxnSpPr>
            <p:nvPr/>
          </p:nvCxnSpPr>
          <p:spPr>
            <a:xfrm rot="5400000" flipV="1">
              <a:off x="3841" y="4886"/>
              <a:ext cx="2441" cy="65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14" idx="2"/>
              <a:endCxn id="39" idx="0"/>
            </p:cNvCxnSpPr>
            <p:nvPr/>
          </p:nvCxnSpPr>
          <p:spPr>
            <a:xfrm rot="5400000">
              <a:off x="5540" y="3842"/>
              <a:ext cx="2443" cy="274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39" idx="0"/>
              <a:endCxn id="15" idx="2"/>
            </p:cNvCxnSpPr>
            <p:nvPr/>
          </p:nvCxnSpPr>
          <p:spPr>
            <a:xfrm rot="16200000" flipV="1">
              <a:off x="2674" y="3720"/>
              <a:ext cx="2443" cy="2987"/>
            </a:xfrm>
            <a:prstGeom prst="bentConnector3">
              <a:avLst>
                <a:gd name="adj1" fmla="val 4998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stCxn id="39" idx="0"/>
              <a:endCxn id="3" idx="2"/>
            </p:cNvCxnSpPr>
            <p:nvPr/>
          </p:nvCxnSpPr>
          <p:spPr>
            <a:xfrm rot="16200000" flipV="1">
              <a:off x="3841" y="4886"/>
              <a:ext cx="2444" cy="65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连接符 44"/>
            <p:cNvCxnSpPr>
              <a:stCxn id="39" idx="0"/>
              <a:endCxn id="14" idx="2"/>
            </p:cNvCxnSpPr>
            <p:nvPr/>
          </p:nvCxnSpPr>
          <p:spPr>
            <a:xfrm rot="16200000">
              <a:off x="5539" y="3842"/>
              <a:ext cx="2443" cy="274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 advTm="0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667702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模型训练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任务（训练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ner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意图识别模型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意图识别模型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5890" y="1635125"/>
            <a:ext cx="6332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基于创建的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数据，基于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bilstm+crf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05890" y="2492375"/>
            <a:ext cx="6332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基于创建的意图识别数据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，基于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textrnn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训练意图识别模型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05890" y="3363595"/>
            <a:ext cx="6332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基于创建的意图识别数据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，基于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textrnn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训练意图识别模型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</p:spTree>
  </p:cSld>
  <p:clrMapOvr>
    <a:masterClrMapping/>
  </p:clrMapOvr>
  <p:transition spd="slow" advClick="0" advTm="0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53822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模型推理及服务搭建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5890" y="1635125"/>
            <a:ext cx="63322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基于所训练的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模型、意图识别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模型、意图识别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模型包装模型推理功能，提供相关模型推理接口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5890" y="2492375"/>
            <a:ext cx="63322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根据意图识别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模型所得到的的结果，完成相应提问的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，测试相关功能并输出调用接口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5890" y="3363595"/>
            <a:ext cx="63322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基于问答机器人的流程图，基于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flask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完成服务的搭建、并进行功能测试，产品输出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20335" y="4227830"/>
            <a:ext cx="336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值得注意的是，本次流程中，是基于数据来设计问答的。但实际工作中是提前有相关的问答对话需求，进而来设计知识图谱的表结构</a:t>
            </a:r>
          </a:p>
        </p:txBody>
      </p:sp>
    </p:spTree>
  </p:cSld>
  <p:clrMapOvr>
    <a:masterClrMapping/>
  </p:clrMapOvr>
  <p:transition spd="slow" advClick="0" advTm="0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53822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后续优化及拓展功能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251460" y="771525"/>
            <a:ext cx="8528050" cy="4243705"/>
            <a:chOff x="171" y="1209"/>
            <a:chExt cx="13430" cy="6683"/>
          </a:xfrm>
        </p:grpSpPr>
        <p:grpSp>
          <p:nvGrpSpPr>
            <p:cNvPr id="25" name="组合 24"/>
            <p:cNvGrpSpPr/>
            <p:nvPr/>
          </p:nvGrpSpPr>
          <p:grpSpPr>
            <a:xfrm>
              <a:off x="171" y="1209"/>
              <a:ext cx="12403" cy="4048"/>
              <a:chOff x="736" y="1322"/>
              <a:chExt cx="12403" cy="4048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736" y="1322"/>
                <a:ext cx="12403" cy="4048"/>
                <a:chOff x="767" y="1669"/>
                <a:chExt cx="12403" cy="5897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767" y="1669"/>
                  <a:ext cx="12403" cy="5322"/>
                  <a:chOff x="767" y="2234"/>
                  <a:chExt cx="12403" cy="5322"/>
                </a:xfrm>
              </p:grpSpPr>
              <p:sp>
                <p:nvSpPr>
                  <p:cNvPr id="2" name="圆角矩形 1"/>
                  <p:cNvSpPr/>
                  <p:nvPr/>
                </p:nvSpPr>
                <p:spPr>
                  <a:xfrm>
                    <a:off x="767" y="3544"/>
                    <a:ext cx="863" cy="1013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/>
                      <a:t>用户提问</a:t>
                    </a:r>
                  </a:p>
                </p:txBody>
              </p:sp>
              <p:sp>
                <p:nvSpPr>
                  <p:cNvPr id="3" name="圆角矩形 2"/>
                  <p:cNvSpPr/>
                  <p:nvPr/>
                </p:nvSpPr>
                <p:spPr>
                  <a:xfrm>
                    <a:off x="4135" y="3543"/>
                    <a:ext cx="1202" cy="1013"/>
                  </a:xfrm>
                  <a:prstGeom prst="round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00"/>
                      <a:t>意图识别模型</a:t>
                    </a:r>
                    <a:r>
                      <a:rPr lang="en-US" altLang="zh-CN" sz="1000"/>
                      <a:t>-1</a:t>
                    </a:r>
                  </a:p>
                </p:txBody>
              </p:sp>
              <p:sp>
                <p:nvSpPr>
                  <p:cNvPr id="7" name="圆角矩形 6"/>
                  <p:cNvSpPr/>
                  <p:nvPr/>
                </p:nvSpPr>
                <p:spPr>
                  <a:xfrm>
                    <a:off x="5721" y="2235"/>
                    <a:ext cx="1485" cy="1013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sz="1200"/>
                      <a:t>基于闲聊对话</a:t>
                    </a:r>
                  </a:p>
                </p:txBody>
              </p:sp>
              <p:sp>
                <p:nvSpPr>
                  <p:cNvPr id="8" name="圆角矩形 7"/>
                  <p:cNvSpPr/>
                  <p:nvPr/>
                </p:nvSpPr>
                <p:spPr>
                  <a:xfrm>
                    <a:off x="5721" y="4851"/>
                    <a:ext cx="1485" cy="1013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sz="1200"/>
                      <a:t>基于个人属性对话</a:t>
                    </a:r>
                  </a:p>
                </p:txBody>
              </p:sp>
              <p:sp>
                <p:nvSpPr>
                  <p:cNvPr id="12" name="圆角矩形 11"/>
                  <p:cNvSpPr/>
                  <p:nvPr/>
                </p:nvSpPr>
                <p:spPr>
                  <a:xfrm>
                    <a:off x="5721" y="3543"/>
                    <a:ext cx="1485" cy="1013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sz="1200"/>
                      <a:t>基于知识图谱对话</a:t>
                    </a:r>
                  </a:p>
                </p:txBody>
              </p:sp>
              <p:sp>
                <p:nvSpPr>
                  <p:cNvPr id="13" name="左大括号 12"/>
                  <p:cNvSpPr/>
                  <p:nvPr/>
                </p:nvSpPr>
                <p:spPr>
                  <a:xfrm>
                    <a:off x="5381" y="2518"/>
                    <a:ext cx="277" cy="3062"/>
                  </a:xfrm>
                  <a:prstGeom prst="leftBrac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圆角矩形 13"/>
                  <p:cNvSpPr/>
                  <p:nvPr/>
                </p:nvSpPr>
                <p:spPr>
                  <a:xfrm>
                    <a:off x="7542" y="3544"/>
                    <a:ext cx="1180" cy="1013"/>
                  </a:xfrm>
                  <a:prstGeom prst="round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000"/>
                      <a:t>意图识别模型</a:t>
                    </a:r>
                    <a:r>
                      <a:rPr lang="en-US" altLang="zh-CN" sz="1000"/>
                      <a:t>-2</a:t>
                    </a:r>
                  </a:p>
                </p:txBody>
              </p:sp>
              <p:sp>
                <p:nvSpPr>
                  <p:cNvPr id="15" name="圆角矩形 14"/>
                  <p:cNvSpPr/>
                  <p:nvPr/>
                </p:nvSpPr>
                <p:spPr>
                  <a:xfrm>
                    <a:off x="1923" y="3544"/>
                    <a:ext cx="959" cy="1013"/>
                  </a:xfrm>
                  <a:prstGeom prst="round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/>
                      <a:t>ner</a:t>
                    </a:r>
                    <a:r>
                      <a:rPr lang="zh-CN" altLang="en-US" sz="1400"/>
                      <a:t>模型</a:t>
                    </a:r>
                  </a:p>
                </p:txBody>
              </p:sp>
              <p:cxnSp>
                <p:nvCxnSpPr>
                  <p:cNvPr id="17" name="直接箭头连接符 16"/>
                  <p:cNvCxnSpPr/>
                  <p:nvPr/>
                </p:nvCxnSpPr>
                <p:spPr>
                  <a:xfrm flipV="1">
                    <a:off x="2882" y="4050"/>
                    <a:ext cx="1253" cy="1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2891" y="3544"/>
                    <a:ext cx="1156" cy="14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确定实体并修饰提问</a:t>
                    </a:r>
                  </a:p>
                </p:txBody>
              </p:sp>
              <p:cxnSp>
                <p:nvCxnSpPr>
                  <p:cNvPr id="19" name="直接箭头连接符 18"/>
                  <p:cNvCxnSpPr/>
                  <p:nvPr/>
                </p:nvCxnSpPr>
                <p:spPr>
                  <a:xfrm>
                    <a:off x="7206" y="4050"/>
                    <a:ext cx="336" cy="1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肘形连接符 19"/>
                  <p:cNvCxnSpPr>
                    <a:stCxn id="15" idx="2"/>
                    <a:endCxn id="14" idx="2"/>
                  </p:cNvCxnSpPr>
                  <p:nvPr/>
                </p:nvCxnSpPr>
                <p:spPr>
                  <a:xfrm rot="5400000" flipV="1">
                    <a:off x="5381" y="1693"/>
                    <a:ext cx="5" cy="5729"/>
                  </a:xfrm>
                  <a:prstGeom prst="bentConnector3">
                    <a:avLst>
                      <a:gd name="adj1" fmla="val 38170000"/>
                    </a:avLst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839" y="6091"/>
                    <a:ext cx="3168" cy="6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校验并辅助，意图识别结果</a:t>
                    </a:r>
                  </a:p>
                </p:txBody>
              </p:sp>
              <p:sp>
                <p:nvSpPr>
                  <p:cNvPr id="23" name="圆角矩形 22"/>
                  <p:cNvSpPr/>
                  <p:nvPr/>
                </p:nvSpPr>
                <p:spPr>
                  <a:xfrm>
                    <a:off x="9128" y="2234"/>
                    <a:ext cx="1358" cy="489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sz="1000"/>
                      <a:t>提问类型</a:t>
                    </a:r>
                    <a:r>
                      <a:rPr lang="en-US" altLang="zh-CN" sz="1000"/>
                      <a:t>1</a:t>
                    </a:r>
                  </a:p>
                </p:txBody>
              </p:sp>
              <p:sp>
                <p:nvSpPr>
                  <p:cNvPr id="26" name="左大括号 25"/>
                  <p:cNvSpPr/>
                  <p:nvPr/>
                </p:nvSpPr>
                <p:spPr>
                  <a:xfrm>
                    <a:off x="8788" y="2517"/>
                    <a:ext cx="277" cy="3062"/>
                  </a:xfrm>
                  <a:prstGeom prst="leftBrac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圆角矩形 26"/>
                  <p:cNvSpPr/>
                  <p:nvPr/>
                </p:nvSpPr>
                <p:spPr>
                  <a:xfrm>
                    <a:off x="9124" y="3020"/>
                    <a:ext cx="1358" cy="489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sz="1000"/>
                      <a:t>提问类型</a:t>
                    </a:r>
                    <a:r>
                      <a:rPr lang="en-US" altLang="zh-CN" sz="1000"/>
                      <a:t>2</a:t>
                    </a:r>
                  </a:p>
                </p:txBody>
              </p:sp>
              <p:sp>
                <p:nvSpPr>
                  <p:cNvPr id="28" name="圆角矩形 27"/>
                  <p:cNvSpPr/>
                  <p:nvPr/>
                </p:nvSpPr>
                <p:spPr>
                  <a:xfrm>
                    <a:off x="9132" y="3806"/>
                    <a:ext cx="1358" cy="489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sz="1200"/>
                      <a:t>。。。</a:t>
                    </a:r>
                  </a:p>
                </p:txBody>
              </p:sp>
              <p:sp>
                <p:nvSpPr>
                  <p:cNvPr id="29" name="圆角矩形 28"/>
                  <p:cNvSpPr/>
                  <p:nvPr/>
                </p:nvSpPr>
                <p:spPr>
                  <a:xfrm>
                    <a:off x="9120" y="5378"/>
                    <a:ext cx="1358" cy="489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sz="1000"/>
                      <a:t>提问类型</a:t>
                    </a:r>
                    <a:r>
                      <a:rPr lang="en-US" altLang="zh-CN" sz="1000"/>
                      <a:t>24</a:t>
                    </a:r>
                  </a:p>
                </p:txBody>
              </p:sp>
              <p:sp>
                <p:nvSpPr>
                  <p:cNvPr id="30" name="圆角矩形 29"/>
                  <p:cNvSpPr/>
                  <p:nvPr/>
                </p:nvSpPr>
                <p:spPr>
                  <a:xfrm>
                    <a:off x="9131" y="4617"/>
                    <a:ext cx="1358" cy="489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sz="1000"/>
                      <a:t>提问类型</a:t>
                    </a:r>
                    <a:r>
                      <a:rPr lang="en-US" altLang="zh-CN" sz="1000"/>
                      <a:t>23</a:t>
                    </a:r>
                  </a:p>
                </p:txBody>
              </p:sp>
              <p:sp>
                <p:nvSpPr>
                  <p:cNvPr id="32" name="圆角矩形 31"/>
                  <p:cNvSpPr/>
                  <p:nvPr/>
                </p:nvSpPr>
                <p:spPr>
                  <a:xfrm>
                    <a:off x="10611" y="6543"/>
                    <a:ext cx="1349" cy="1013"/>
                  </a:xfrm>
                  <a:prstGeom prst="round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sz="1000"/>
                      <a:t>知识图谱</a:t>
                    </a:r>
                  </a:p>
                </p:txBody>
              </p:sp>
              <p:sp>
                <p:nvSpPr>
                  <p:cNvPr id="33" name="圆角矩形 32"/>
                  <p:cNvSpPr/>
                  <p:nvPr/>
                </p:nvSpPr>
                <p:spPr>
                  <a:xfrm>
                    <a:off x="10602" y="2234"/>
                    <a:ext cx="1358" cy="3633"/>
                  </a:xfrm>
                  <a:prstGeom prst="round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sz="1000"/>
                      <a:t>基于构建的策略搜索答案</a:t>
                    </a:r>
                  </a:p>
                </p:txBody>
              </p:sp>
              <p:cxnSp>
                <p:nvCxnSpPr>
                  <p:cNvPr id="34" name="直接箭头连接符 33"/>
                  <p:cNvCxnSpPr>
                    <a:stCxn id="32" idx="0"/>
                    <a:endCxn id="33" idx="2"/>
                  </p:cNvCxnSpPr>
                  <p:nvPr/>
                </p:nvCxnSpPr>
                <p:spPr>
                  <a:xfrm flipH="1" flipV="1">
                    <a:off x="11281" y="5867"/>
                    <a:ext cx="5" cy="676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圆角矩形 34"/>
                  <p:cNvSpPr/>
                  <p:nvPr/>
                </p:nvSpPr>
                <p:spPr>
                  <a:xfrm>
                    <a:off x="12238" y="3541"/>
                    <a:ext cx="932" cy="1013"/>
                  </a:xfrm>
                  <a:prstGeom prst="round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/>
                      <a:t>答案输出</a:t>
                    </a:r>
                  </a:p>
                </p:txBody>
              </p:sp>
            </p:grpSp>
            <p:sp>
              <p:nvSpPr>
                <p:cNvPr id="39" name="圆角矩形 38"/>
                <p:cNvSpPr/>
                <p:nvPr/>
              </p:nvSpPr>
              <p:spPr>
                <a:xfrm>
                  <a:off x="1648" y="6434"/>
                  <a:ext cx="7484" cy="1132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/>
                    <a:t>模型训练及</a:t>
                  </a:r>
                  <a:r>
                    <a:rPr lang="en-US" altLang="zh-CN"/>
                    <a:t>API</a:t>
                  </a:r>
                  <a:r>
                    <a:rPr lang="zh-CN" altLang="en-US"/>
                    <a:t>产出</a:t>
                  </a:r>
                </a:p>
              </p:txBody>
            </p:sp>
            <p:cxnSp>
              <p:nvCxnSpPr>
                <p:cNvPr id="41" name="肘形连接符 40"/>
                <p:cNvCxnSpPr>
                  <a:stCxn id="3" idx="2"/>
                </p:cNvCxnSpPr>
                <p:nvPr/>
              </p:nvCxnSpPr>
              <p:spPr>
                <a:xfrm rot="5400000" flipV="1">
                  <a:off x="3841" y="4886"/>
                  <a:ext cx="2441" cy="650"/>
                </a:xfrm>
                <a:prstGeom prst="bentConnector3">
                  <a:avLst>
                    <a:gd name="adj1" fmla="val 77794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肘形连接符 41"/>
                <p:cNvCxnSpPr>
                  <a:stCxn id="14" idx="2"/>
                  <a:endCxn id="39" idx="0"/>
                </p:cNvCxnSpPr>
                <p:nvPr/>
              </p:nvCxnSpPr>
              <p:spPr>
                <a:xfrm rot="5400000">
                  <a:off x="5539" y="3842"/>
                  <a:ext cx="2443" cy="2742"/>
                </a:xfrm>
                <a:prstGeom prst="bentConnector3">
                  <a:avLst>
                    <a:gd name="adj1" fmla="val 77689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肘形连接符 42"/>
                <p:cNvCxnSpPr>
                  <a:stCxn id="39" idx="0"/>
                  <a:endCxn id="15" idx="2"/>
                </p:cNvCxnSpPr>
                <p:nvPr/>
              </p:nvCxnSpPr>
              <p:spPr>
                <a:xfrm rot="16200000" flipV="1">
                  <a:off x="2675" y="3719"/>
                  <a:ext cx="2443" cy="2987"/>
                </a:xfrm>
                <a:prstGeom prst="bentConnector3">
                  <a:avLst>
                    <a:gd name="adj1" fmla="val 21574"/>
                  </a:avLst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肘形连接符 43"/>
                <p:cNvCxnSpPr>
                  <a:stCxn id="39" idx="0"/>
                  <a:endCxn id="3" idx="2"/>
                </p:cNvCxnSpPr>
                <p:nvPr/>
              </p:nvCxnSpPr>
              <p:spPr>
                <a:xfrm rot="16200000" flipV="1">
                  <a:off x="3841" y="4886"/>
                  <a:ext cx="2443" cy="654"/>
                </a:xfrm>
                <a:prstGeom prst="bentConnector3">
                  <a:avLst>
                    <a:gd name="adj1" fmla="val 22250"/>
                  </a:avLst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肘形连接符 44"/>
                <p:cNvCxnSpPr>
                  <a:stCxn id="39" idx="0"/>
                  <a:endCxn id="14" idx="2"/>
                </p:cNvCxnSpPr>
                <p:nvPr/>
              </p:nvCxnSpPr>
              <p:spPr>
                <a:xfrm rot="16200000">
                  <a:off x="5539" y="3842"/>
                  <a:ext cx="2443" cy="2742"/>
                </a:xfrm>
                <a:prstGeom prst="bentConnector3">
                  <a:avLst>
                    <a:gd name="adj1" fmla="val 22310"/>
                  </a:avLst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肘形连接符 10"/>
              <p:cNvCxnSpPr/>
              <p:nvPr/>
            </p:nvCxnSpPr>
            <p:spPr>
              <a:xfrm rot="5400000" flipV="1">
                <a:off x="3022" y="2259"/>
                <a:ext cx="1677" cy="2987"/>
              </a:xfrm>
              <a:prstGeom prst="bentConnector3">
                <a:avLst>
                  <a:gd name="adj1" fmla="val 7775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肘形连接符 21"/>
              <p:cNvCxnSpPr>
                <a:endCxn id="39" idx="0"/>
              </p:cNvCxnSpPr>
              <p:nvPr/>
            </p:nvCxnSpPr>
            <p:spPr>
              <a:xfrm rot="5400000" flipV="1">
                <a:off x="4193" y="3427"/>
                <a:ext cx="1677" cy="654"/>
              </a:xfrm>
              <a:prstGeom prst="bentConnector3">
                <a:avLst>
                  <a:gd name="adj1" fmla="val 7778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连接符 23"/>
              <p:cNvCxnSpPr>
                <a:stCxn id="14" idx="2"/>
                <a:endCxn id="39" idx="0"/>
              </p:cNvCxnSpPr>
              <p:nvPr/>
            </p:nvCxnSpPr>
            <p:spPr>
              <a:xfrm rot="5400000">
                <a:off x="5892" y="2384"/>
                <a:ext cx="1677" cy="2742"/>
              </a:xfrm>
              <a:prstGeom prst="bentConnector3">
                <a:avLst>
                  <a:gd name="adj1" fmla="val 79099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圆角矩形 36"/>
            <p:cNvSpPr/>
            <p:nvPr/>
          </p:nvSpPr>
          <p:spPr>
            <a:xfrm>
              <a:off x="5200" y="5751"/>
              <a:ext cx="7375" cy="6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新的数据</a:t>
              </a:r>
            </a:p>
          </p:txBody>
        </p:sp>
        <p:cxnSp>
          <p:nvCxnSpPr>
            <p:cNvPr id="47" name="肘形连接符 46"/>
            <p:cNvCxnSpPr>
              <a:stCxn id="37" idx="0"/>
              <a:endCxn id="39" idx="2"/>
            </p:cNvCxnSpPr>
            <p:nvPr/>
          </p:nvCxnSpPr>
          <p:spPr>
            <a:xfrm rot="16200000" flipV="1">
              <a:off x="6481" y="3457"/>
              <a:ext cx="494" cy="40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37" idx="0"/>
              <a:endCxn id="32" idx="2"/>
            </p:cNvCxnSpPr>
            <p:nvPr/>
          </p:nvCxnSpPr>
          <p:spPr>
            <a:xfrm rot="16200000">
              <a:off x="9232" y="4406"/>
              <a:ext cx="889" cy="180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10944" y="4958"/>
              <a:ext cx="172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丰富问答内容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728" y="5287"/>
              <a:ext cx="19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扩充各模型数据</a:t>
              </a: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5077" y="6544"/>
              <a:ext cx="1815" cy="56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购买</a:t>
              </a: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5077" y="7326"/>
              <a:ext cx="1815" cy="56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人工标注</a:t>
              </a: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7691" y="6544"/>
              <a:ext cx="1815" cy="56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半自动标注</a:t>
              </a: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10109" y="6544"/>
              <a:ext cx="1815" cy="56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文本聚类</a:t>
              </a: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10109" y="7326"/>
              <a:ext cx="1815" cy="56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句式分析</a:t>
              </a: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12000" y="6544"/>
              <a:ext cx="672" cy="134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/>
                <a:t>对话生成</a:t>
              </a: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7691" y="7326"/>
              <a:ext cx="1815" cy="56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>
                  <a:sym typeface="+mn-ea"/>
                </a:rPr>
                <a:t>无监督或弱监督式标注</a:t>
              </a: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052" y="5752"/>
              <a:ext cx="3910" cy="6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新的模型</a:t>
              </a:r>
            </a:p>
          </p:txBody>
        </p:sp>
        <p:cxnSp>
          <p:nvCxnSpPr>
            <p:cNvPr id="60" name="肘形连接符 59"/>
            <p:cNvCxnSpPr>
              <a:stCxn id="59" idx="0"/>
              <a:endCxn id="39" idx="2"/>
            </p:cNvCxnSpPr>
            <p:nvPr/>
          </p:nvCxnSpPr>
          <p:spPr>
            <a:xfrm rot="16200000">
              <a:off x="3540" y="4611"/>
              <a:ext cx="495" cy="1787"/>
            </a:xfrm>
            <a:prstGeom prst="bentConnector3">
              <a:avLst>
                <a:gd name="adj1" fmla="val 4989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圆角矩形 60"/>
            <p:cNvSpPr/>
            <p:nvPr/>
          </p:nvSpPr>
          <p:spPr>
            <a:xfrm>
              <a:off x="1327" y="6544"/>
              <a:ext cx="3414" cy="56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can-ner</a:t>
              </a: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334" y="7326"/>
              <a:ext cx="3414" cy="56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transformer_encoder</a:t>
              </a:r>
              <a:endParaRPr lang="en-US" altLang="zh-CN" sz="1200"/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1034" y="2456"/>
              <a:ext cx="293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11364" y="2454"/>
              <a:ext cx="278" cy="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圆角矩形 65"/>
            <p:cNvSpPr/>
            <p:nvPr/>
          </p:nvSpPr>
          <p:spPr>
            <a:xfrm>
              <a:off x="12883" y="1210"/>
              <a:ext cx="719" cy="6682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新的流程架构</a:t>
              </a:r>
            </a:p>
          </p:txBody>
        </p:sp>
      </p:grpSp>
    </p:spTree>
  </p:cSld>
  <p:clrMapOvr>
    <a:masterClrMapping/>
  </p:clrMapOvr>
  <p:transition spd="slow" advClick="0" advTm="0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972435" y="1901190"/>
            <a:ext cx="5661025" cy="5022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下面让我们升级一个机器人</a:t>
            </a:r>
          </a:p>
        </p:txBody>
      </p:sp>
      <p:cxnSp>
        <p:nvCxnSpPr>
          <p:cNvPr id="13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8727444" y="1898129"/>
            <a:ext cx="416556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2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2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3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37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49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49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8150" y="2046605"/>
            <a:ext cx="6079490" cy="62230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第二次升级一个对话机器人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56997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教育场景下问答机器人的组成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23215" y="1059815"/>
            <a:ext cx="8497570" cy="3566160"/>
            <a:chOff x="1128" y="1630"/>
            <a:chExt cx="16483" cy="9050"/>
          </a:xfrm>
        </p:grpSpPr>
        <p:sp>
          <p:nvSpPr>
            <p:cNvPr id="11" name="圆角矩形 10"/>
            <p:cNvSpPr/>
            <p:nvPr/>
          </p:nvSpPr>
          <p:spPr>
            <a:xfrm>
              <a:off x="1128" y="1630"/>
              <a:ext cx="16483" cy="9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458" y="1775"/>
              <a:ext cx="5336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教育场景下问答机器人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035" y="3749"/>
              <a:ext cx="2104" cy="8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SzTx/>
                <a:buFontTx/>
              </a:pPr>
              <a:r>
                <a:rPr lang="zh-CN" altLang="en-US" sz="1000">
                  <a:solidFill>
                    <a:schemeClr val="tx1"/>
                  </a:solidFill>
                  <a:sym typeface="+mn-ea"/>
                </a:rPr>
                <a:t>基于生活语料闲聊性质的问答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3585" y="3749"/>
              <a:ext cx="2075" cy="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SzTx/>
                <a:buFontTx/>
              </a:pPr>
              <a:r>
                <a:rPr lang="zh-CN" altLang="en-US" sz="1000">
                  <a:solidFill>
                    <a:schemeClr val="tx1"/>
                  </a:solidFill>
                  <a:sym typeface="+mn-ea"/>
                </a:rPr>
                <a:t>基于机器人自身属性的问答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8485" y="3749"/>
              <a:ext cx="2075" cy="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SzTx/>
                <a:buFontTx/>
              </a:pPr>
              <a:r>
                <a:rPr lang="zh-CN" altLang="en-US" sz="1000" dirty="0">
                  <a:solidFill>
                    <a:schemeClr val="tx1"/>
                  </a:solidFill>
                  <a:sym typeface="+mn-ea"/>
                </a:rPr>
                <a:t>基于知识图谱教育类的问答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0935" y="3749"/>
              <a:ext cx="2075" cy="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SzTx/>
                <a:buFontTx/>
              </a:pPr>
              <a:r>
                <a:rPr lang="zh-CN" altLang="en-US" sz="1000">
                  <a:solidFill>
                    <a:schemeClr val="tx1"/>
                  </a:solidFill>
                  <a:sym typeface="+mn-ea"/>
                </a:rPr>
                <a:t>基于生成网络的生成式问答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3385" y="3749"/>
              <a:ext cx="2075" cy="8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SzTx/>
                <a:buFontTx/>
              </a:pPr>
              <a:r>
                <a:rPr lang="zh-CN" altLang="en-US" sz="1000">
                  <a:solidFill>
                    <a:schemeClr val="tx1"/>
                  </a:solidFill>
                  <a:sym typeface="+mn-ea"/>
                </a:rPr>
                <a:t>基于联网搜索的问答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875" y="3591"/>
              <a:ext cx="1229" cy="11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ClrTx/>
                <a:buSzTx/>
                <a:buFontTx/>
              </a:pPr>
              <a:r>
                <a:rPr lang="zh-CN" altLang="en-US" sz="1000">
                  <a:solidFill>
                    <a:schemeClr val="tx1"/>
                  </a:solidFill>
                  <a:sym typeface="+mn-ea"/>
                </a:rPr>
                <a:t>功能层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3750" y="5269"/>
              <a:ext cx="1880" cy="8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知识搜索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6035" y="5269"/>
              <a:ext cx="1882" cy="8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模板匹配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8393" y="5269"/>
              <a:ext cx="1882" cy="8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知识排序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0636" y="5276"/>
              <a:ext cx="1882" cy="8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问答输出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4133" y="6479"/>
              <a:ext cx="1882" cy="8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文本分析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6958" y="6479"/>
              <a:ext cx="1882" cy="8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实体提取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9715" y="6479"/>
              <a:ext cx="2159" cy="8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相似度匹配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12608" y="6479"/>
              <a:ext cx="1882" cy="8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文本纠错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15792" y="5269"/>
              <a:ext cx="1421" cy="8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ClrTx/>
                <a:buSzTx/>
                <a:buFontTx/>
              </a:pPr>
              <a:r>
                <a:rPr lang="zh-CN" altLang="en-US" sz="1000">
                  <a:solidFill>
                    <a:schemeClr val="tx1"/>
                  </a:solidFill>
                  <a:sym typeface="+mn-ea"/>
                </a:rPr>
                <a:t>主要针对于回答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15792" y="6479"/>
              <a:ext cx="1421" cy="8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ClrTx/>
                <a:buSzTx/>
                <a:buFontTx/>
              </a:pPr>
              <a:r>
                <a:rPr lang="zh-CN" altLang="en-US" sz="1000">
                  <a:solidFill>
                    <a:schemeClr val="tx1"/>
                  </a:solidFill>
                  <a:sym typeface="+mn-ea"/>
                </a:rPr>
                <a:t>主要针对于提问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866" y="5054"/>
              <a:ext cx="1229" cy="27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ClrTx/>
                <a:buSzTx/>
                <a:buFontTx/>
              </a:pPr>
              <a:r>
                <a:rPr lang="zh-CN" altLang="en-US" sz="1000">
                  <a:solidFill>
                    <a:schemeClr val="tx1"/>
                  </a:solidFill>
                  <a:sym typeface="+mn-ea"/>
                </a:rPr>
                <a:t>功能层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875" y="2781"/>
              <a:ext cx="1229" cy="6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ClrTx/>
                <a:buSzTx/>
                <a:buFontTx/>
              </a:pPr>
              <a:r>
                <a:rPr lang="zh-CN" altLang="en-US" sz="1000">
                  <a:solidFill>
                    <a:schemeClr val="tx1"/>
                  </a:solidFill>
                  <a:sym typeface="+mn-ea"/>
                </a:rPr>
                <a:t>服务层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4165" y="2791"/>
              <a:ext cx="10410" cy="59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基于</a:t>
              </a:r>
              <a:r>
                <a:rPr lang="en-US" altLang="zh-CN" sz="1600" dirty="0"/>
                <a:t>flask</a:t>
              </a:r>
              <a:r>
                <a:rPr lang="zh-CN" altLang="en-US" sz="1600" dirty="0"/>
                <a:t>包装的云服务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866" y="8047"/>
              <a:ext cx="1229" cy="20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ClrTx/>
                <a:buSzTx/>
                <a:buFontTx/>
              </a:pPr>
              <a:r>
                <a:rPr lang="zh-CN" altLang="en-US" sz="1000">
                  <a:solidFill>
                    <a:schemeClr val="tx1"/>
                  </a:solidFill>
                  <a:sym typeface="+mn-ea"/>
                </a:rPr>
                <a:t>数据层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12982" y="5269"/>
              <a:ext cx="1882" cy="8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对话生成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3930" y="8047"/>
              <a:ext cx="10331" cy="73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neo4j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15792" y="8047"/>
              <a:ext cx="1421" cy="6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ClrTx/>
                <a:buSzTx/>
                <a:buFontTx/>
              </a:pPr>
              <a:r>
                <a:rPr lang="zh-CN" altLang="en-US" sz="1000">
                  <a:solidFill>
                    <a:schemeClr val="tx1"/>
                  </a:solidFill>
                  <a:sym typeface="+mn-ea"/>
                </a:rPr>
                <a:t>知识库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3780" y="9123"/>
              <a:ext cx="3231" cy="7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数据清洗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7405" y="9123"/>
              <a:ext cx="3231" cy="7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数据标注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11030" y="9123"/>
              <a:ext cx="3231" cy="7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爬虫（</a:t>
              </a:r>
              <a:r>
                <a:rPr lang="en-US" altLang="zh-CN"/>
                <a:t>Scrapy</a:t>
              </a:r>
              <a:r>
                <a:rPr lang="zh-CN" altLang="en-US"/>
                <a:t>）</a:t>
              </a:r>
            </a:p>
          </p:txBody>
        </p:sp>
      </p:grpSp>
    </p:spTree>
  </p:cSld>
  <p:clrMapOvr>
    <a:masterClrMapping/>
  </p:clrMapOvr>
  <p:transition spd="slow" advClick="0" advTm="0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53822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教育场景下问答机器人的组成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基于知识图谱的搜索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3850" y="1491615"/>
            <a:ext cx="44818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在教育场景下，若学生有关于学习内容的提问，或业务层面的提问，则要求问答机器人的回答必须精准，来满足业务的要求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因此需要通过知识图谱来快速检索，所提内容的相关信息，并针对这些相关信息进行处理，得到精准的回答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本次内容中直接应用了知识图谱基本功能，关系寻找及关系提取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后续学习中会提供更多的应用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5076190" y="987425"/>
            <a:ext cx="2907665" cy="3502660"/>
            <a:chOff x="8947" y="1555"/>
            <a:chExt cx="4579" cy="5516"/>
          </a:xfrm>
        </p:grpSpPr>
        <p:sp>
          <p:nvSpPr>
            <p:cNvPr id="45" name="矩形 44"/>
            <p:cNvSpPr/>
            <p:nvPr/>
          </p:nvSpPr>
          <p:spPr>
            <a:xfrm>
              <a:off x="10492" y="1555"/>
              <a:ext cx="1501" cy="4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700"/>
                <a:t>用户提问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10492" y="2349"/>
              <a:ext cx="1501" cy="4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700"/>
                <a:t>文本纠错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9269" y="3143"/>
              <a:ext cx="1219" cy="40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700"/>
                <a:t>实体提取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633" y="3143"/>
              <a:ext cx="1219" cy="40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700"/>
                <a:t>意图识别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997" y="3143"/>
              <a:ext cx="1219" cy="4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700"/>
                <a:t>句法分析</a:t>
              </a:r>
            </a:p>
          </p:txBody>
        </p:sp>
        <p:cxnSp>
          <p:nvCxnSpPr>
            <p:cNvPr id="9" name="直接箭头连接符 8"/>
            <p:cNvCxnSpPr>
              <a:stCxn id="45" idx="2"/>
              <a:endCxn id="3" idx="0"/>
            </p:cNvCxnSpPr>
            <p:nvPr/>
          </p:nvCxnSpPr>
          <p:spPr>
            <a:xfrm>
              <a:off x="11243" y="1958"/>
              <a:ext cx="0" cy="3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>
              <a:stCxn id="3" idx="2"/>
              <a:endCxn id="5" idx="0"/>
            </p:cNvCxnSpPr>
            <p:nvPr/>
          </p:nvCxnSpPr>
          <p:spPr>
            <a:xfrm rot="5400000">
              <a:off x="10366" y="2265"/>
              <a:ext cx="391" cy="136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3" idx="2"/>
              <a:endCxn id="8" idx="0"/>
            </p:cNvCxnSpPr>
            <p:nvPr/>
          </p:nvCxnSpPr>
          <p:spPr>
            <a:xfrm rot="5400000" flipV="1">
              <a:off x="11730" y="2265"/>
              <a:ext cx="391" cy="136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3" idx="2"/>
              <a:endCxn id="7" idx="0"/>
            </p:cNvCxnSpPr>
            <p:nvPr/>
          </p:nvCxnSpPr>
          <p:spPr>
            <a:xfrm>
              <a:off x="11243" y="2752"/>
              <a:ext cx="0" cy="3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9192" y="3710"/>
              <a:ext cx="68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确定实体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43" y="3710"/>
              <a:ext cx="687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确定关系、属性</a:t>
              </a: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221" y="4844"/>
              <a:ext cx="2709" cy="4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700"/>
                <a:t>知识图谱快速搜索</a:t>
              </a:r>
            </a:p>
          </p:txBody>
        </p:sp>
        <p:cxnSp>
          <p:nvCxnSpPr>
            <p:cNvPr id="18" name="肘形连接符 17"/>
            <p:cNvCxnSpPr>
              <a:stCxn id="5" idx="2"/>
              <a:endCxn id="17" idx="0"/>
            </p:cNvCxnSpPr>
            <p:nvPr/>
          </p:nvCxnSpPr>
          <p:spPr>
            <a:xfrm rot="5400000" flipV="1">
              <a:off x="9579" y="3847"/>
              <a:ext cx="1298" cy="697"/>
            </a:xfrm>
            <a:prstGeom prst="bentConnector3">
              <a:avLst>
                <a:gd name="adj1" fmla="val 4996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>
              <a:stCxn id="7" idx="2"/>
              <a:endCxn id="17" idx="0"/>
            </p:cNvCxnSpPr>
            <p:nvPr/>
          </p:nvCxnSpPr>
          <p:spPr>
            <a:xfrm rot="5400000">
              <a:off x="10261" y="3862"/>
              <a:ext cx="1298" cy="667"/>
            </a:xfrm>
            <a:prstGeom prst="bentConnector3">
              <a:avLst>
                <a:gd name="adj1" fmla="val 4996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8" idx="2"/>
              <a:endCxn id="17" idx="3"/>
            </p:cNvCxnSpPr>
            <p:nvPr/>
          </p:nvCxnSpPr>
          <p:spPr>
            <a:xfrm rot="5400000">
              <a:off x="11519" y="3958"/>
              <a:ext cx="1500" cy="677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2610" y="3788"/>
              <a:ext cx="91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针对结果进行补充或校验</a:t>
              </a:r>
              <a:endPara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232" y="5637"/>
              <a:ext cx="607" cy="62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700"/>
                <a:t>实体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9994" y="5655"/>
              <a:ext cx="607" cy="6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700"/>
                <a:t>关系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0756" y="5655"/>
              <a:ext cx="1145" cy="6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700"/>
                <a:t>经过知识图谱获取的相关数据或回答</a:t>
              </a: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9582" y="5305"/>
              <a:ext cx="0" cy="2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0297" y="5308"/>
              <a:ext cx="0" cy="2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1328" y="5308"/>
              <a:ext cx="0" cy="2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8947" y="6669"/>
              <a:ext cx="2699" cy="4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700"/>
                <a:t>答案重组输出</a:t>
              </a:r>
            </a:p>
          </p:txBody>
        </p:sp>
        <p:cxnSp>
          <p:nvCxnSpPr>
            <p:cNvPr id="29" name="肘形连接符 28"/>
            <p:cNvCxnSpPr>
              <a:stCxn id="22" idx="2"/>
              <a:endCxn id="28" idx="0"/>
            </p:cNvCxnSpPr>
            <p:nvPr/>
          </p:nvCxnSpPr>
          <p:spPr>
            <a:xfrm rot="5400000" flipV="1">
              <a:off x="9712" y="6084"/>
              <a:ext cx="409" cy="761"/>
            </a:xfrm>
            <a:prstGeom prst="bentConnector3">
              <a:avLst>
                <a:gd name="adj1" fmla="val 5012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23" idx="2"/>
              <a:endCxn id="28" idx="0"/>
            </p:cNvCxnSpPr>
            <p:nvPr/>
          </p:nvCxnSpPr>
          <p:spPr>
            <a:xfrm rot="5400000">
              <a:off x="10094" y="6465"/>
              <a:ext cx="408" cy="1"/>
            </a:xfrm>
            <a:prstGeom prst="bentConnector3">
              <a:avLst>
                <a:gd name="adj1" fmla="val 4987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24" idx="2"/>
              <a:endCxn id="28" idx="0"/>
            </p:cNvCxnSpPr>
            <p:nvPr/>
          </p:nvCxnSpPr>
          <p:spPr>
            <a:xfrm rot="5400000">
              <a:off x="10609" y="5949"/>
              <a:ext cx="408" cy="103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/>
          <p:cNvSpPr txBox="1"/>
          <p:nvPr/>
        </p:nvSpPr>
        <p:spPr>
          <a:xfrm>
            <a:off x="7092315" y="4212590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知识图谱应用的一般流程</a:t>
            </a:r>
          </a:p>
        </p:txBody>
      </p:sp>
    </p:spTree>
  </p:cSld>
  <p:clrMapOvr>
    <a:masterClrMapping/>
  </p:clrMapOvr>
  <p:transition spd="slow" advClick="0" advTm="0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53822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数据的准备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83895" y="1131570"/>
            <a:ext cx="7496810" cy="3384550"/>
            <a:chOff x="723" y="1668"/>
            <a:chExt cx="11806" cy="5330"/>
          </a:xfrm>
        </p:grpSpPr>
        <p:sp>
          <p:nvSpPr>
            <p:cNvPr id="5" name="矩形 4"/>
            <p:cNvSpPr/>
            <p:nvPr/>
          </p:nvSpPr>
          <p:spPr>
            <a:xfrm>
              <a:off x="2437" y="3482"/>
              <a:ext cx="2721" cy="14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面向于教育场景下的结构化数据</a:t>
              </a: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065" y="3482"/>
              <a:ext cx="2721" cy="14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面向于教育场景下的实体识别数据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693" y="3482"/>
              <a:ext cx="2721" cy="14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面向于教育场景下对话意向的数据</a:t>
              </a: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323" y="5864"/>
              <a:ext cx="2948" cy="113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已有数据进行数据抽取、及爬取进行补充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952" y="5864"/>
              <a:ext cx="2948" cy="113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构造或购买相关教育场景下的</a:t>
              </a:r>
              <a:r>
                <a:rPr lang="en-US" altLang="zh-CN" sz="1600"/>
                <a:t>ner</a:t>
              </a:r>
              <a:r>
                <a:rPr lang="zh-CN" altLang="en-US" sz="1600"/>
                <a:t>数据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581" y="5864"/>
              <a:ext cx="2948" cy="113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基于文本聚类，确定意图类别，人工打标等</a:t>
              </a:r>
            </a:p>
          </p:txBody>
        </p:sp>
        <p:cxnSp>
          <p:nvCxnSpPr>
            <p:cNvPr id="12" name="直接箭头连接符 11"/>
            <p:cNvCxnSpPr>
              <a:stCxn id="9" idx="0"/>
              <a:endCxn id="5" idx="2"/>
            </p:cNvCxnSpPr>
            <p:nvPr/>
          </p:nvCxnSpPr>
          <p:spPr>
            <a:xfrm flipV="1">
              <a:off x="3910" y="4941"/>
              <a:ext cx="1" cy="92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10" idx="0"/>
              <a:endCxn id="6" idx="2"/>
            </p:cNvCxnSpPr>
            <p:nvPr/>
          </p:nvCxnSpPr>
          <p:spPr>
            <a:xfrm flipV="1">
              <a:off x="7539" y="4941"/>
              <a:ext cx="0" cy="92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1" idx="0"/>
              <a:endCxn id="8" idx="2"/>
            </p:cNvCxnSpPr>
            <p:nvPr/>
          </p:nvCxnSpPr>
          <p:spPr>
            <a:xfrm flipH="1" flipV="1">
              <a:off x="11167" y="4941"/>
              <a:ext cx="1" cy="92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圆角矩形 14"/>
            <p:cNvSpPr/>
            <p:nvPr/>
          </p:nvSpPr>
          <p:spPr>
            <a:xfrm>
              <a:off x="2437" y="1668"/>
              <a:ext cx="2721" cy="90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用于构建教育场景的知识图谱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065" y="1668"/>
              <a:ext cx="2721" cy="90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用于</a:t>
              </a:r>
              <a:r>
                <a:rPr lang="en-US" altLang="zh-CN" sz="1400"/>
                <a:t>ner</a:t>
              </a:r>
              <a:r>
                <a:rPr lang="zh-CN" altLang="en-US" sz="1400"/>
                <a:t>模型训练及辅助知识图谱构建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9695" y="1668"/>
              <a:ext cx="2721" cy="90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sz="1400"/>
                <a:t>用于多个意图识别模型训练</a:t>
              </a:r>
            </a:p>
          </p:txBody>
        </p:sp>
        <p:cxnSp>
          <p:nvCxnSpPr>
            <p:cNvPr id="18" name="直接箭头连接符 17"/>
            <p:cNvCxnSpPr>
              <a:stCxn id="5" idx="0"/>
              <a:endCxn id="15" idx="2"/>
            </p:cNvCxnSpPr>
            <p:nvPr/>
          </p:nvCxnSpPr>
          <p:spPr>
            <a:xfrm flipV="1">
              <a:off x="3911" y="2575"/>
              <a:ext cx="0" cy="9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0"/>
              <a:endCxn id="16" idx="2"/>
            </p:cNvCxnSpPr>
            <p:nvPr/>
          </p:nvCxnSpPr>
          <p:spPr>
            <a:xfrm flipV="1">
              <a:off x="7539" y="2575"/>
              <a:ext cx="0" cy="9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0"/>
              <a:endCxn id="17" idx="2"/>
            </p:cNvCxnSpPr>
            <p:nvPr/>
          </p:nvCxnSpPr>
          <p:spPr>
            <a:xfrm flipV="1">
              <a:off x="11167" y="2575"/>
              <a:ext cx="2" cy="9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963" y="6214"/>
              <a:ext cx="7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来源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23" y="3823"/>
              <a:ext cx="124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数据工厂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63" y="1905"/>
              <a:ext cx="76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</a:p>
          </p:txBody>
        </p:sp>
      </p:grpSp>
    </p:spTree>
  </p:cSld>
  <p:clrMapOvr>
    <a:masterClrMapping/>
  </p:clrMapOvr>
  <p:transition spd="slow" advClick="0" advTm="0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53822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数据的准备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任务（构建知识图谱）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5890" y="915035"/>
            <a:ext cx="63322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基于现有数据诗句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.csv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Srcapy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框架，补充作者介绍的数据如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poets.csv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2985" y="3939540"/>
            <a:ext cx="7096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数据获取的结果可参考上例，可将上述数据补充至诗句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.csv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中，亦可直接构建知识图谱。诗句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.csv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是一种组合形式的结构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95" y="1563370"/>
            <a:ext cx="2162175" cy="224917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53822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数据的准备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任务（构建知识图谱）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5890" y="915035"/>
            <a:ext cx="63322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基于现有数据（高中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地理、高中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历史、高中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生物、高中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政治）进行数据抽取，创建完整的结构化数据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km.csv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605" y="1851660"/>
            <a:ext cx="4543425" cy="1423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23620" y="3435350"/>
            <a:ext cx="7096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表结构可参考上述样例，构成实体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科目（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-&gt;question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（问题）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这样树状表结构</a:t>
            </a:r>
          </a:p>
        </p:txBody>
      </p:sp>
    </p:spTree>
  </p:cSld>
  <p:clrMapOvr>
    <a:masterClrMapping/>
  </p:clrMapOvr>
  <p:transition spd="slow" advClick="0" advTm="0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53822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数据的准备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任务（构建知识图谱）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5890" y="915035"/>
            <a:ext cx="63322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基于整理后的表结构数据（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km.csv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、诗句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.csv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poets.csv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），构建知识图谱（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neo4j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）所支持的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entity.csv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relation.csv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59840" y="1880235"/>
            <a:ext cx="66071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值得注意：其中，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entity.csv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可直接提取各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中实体内容，注意去重即可；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relation.csv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则需要根据不同任务进行构建，如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km.csv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构建的是树状结构，后续构建问答的方式亦是，因此针对于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km.csv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可构建如下关系的关系表：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km1-&gt;km2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km2-&gt;kg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kg-&gt;question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后续可以设计产生的问题有，基于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提问期望得到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的回答，基于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的提问期望得到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的回答等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针对于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诗句和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poets.csv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可构建如下关系的关系表：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author-&gt;title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author-&gt;introduce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title-&gt;content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title-&gt;translate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type-&gt;title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class-&gt;title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tag-&gt;title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同样可以基于此构建相应的问题</a:t>
            </a:r>
          </a:p>
        </p:txBody>
      </p:sp>
    </p:spTree>
  </p:cSld>
  <p:clrMapOvr>
    <a:masterClrMapping/>
  </p:clrMapOvr>
  <p:transition spd="slow" advClick="0" advTm="0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53822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数据的准备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任务（构建知识图谱）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5890" y="915035"/>
            <a:ext cx="63322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基于整理后的表结构数据（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km.csv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、诗句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.csv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poets.csv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），构建知识图谱（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neo4j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）所支持的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entity.csv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relation.csv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1779905"/>
            <a:ext cx="2781300" cy="198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800" y="1780540"/>
            <a:ext cx="2695575" cy="19805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16785" y="3796665"/>
            <a:ext cx="11550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entity.csv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74055" y="3796665"/>
            <a:ext cx="13068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relation.csv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03350" y="4156075"/>
            <a:ext cx="6737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构建的样例如上所示，同时导入至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neo4j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neo4j-admin import --database graph.db --nodes=../import/entity.csv --relationships=../import/relation.csv --ignore-extra-columns=true --skip-duplicate-nodes=true --skip-bad-relationships=true</a:t>
            </a:r>
          </a:p>
        </p:txBody>
      </p:sp>
    </p:spTree>
  </p:cSld>
  <p:clrMapOvr>
    <a:masterClrMapping/>
  </p:clrMapOvr>
  <p:transition spd="slow" advClick="0" advTm="0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1723</Words>
  <Application>Microsoft Office PowerPoint</Application>
  <PresentationFormat>全屏显示(16:9)</PresentationFormat>
  <Paragraphs>208</Paragraphs>
  <Slides>15</Slides>
  <Notes>15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微软雅黑</vt:lpstr>
      <vt:lpstr>微软雅黑 Light</vt:lpstr>
      <vt:lpstr>Arial</vt:lpstr>
      <vt:lpstr>Calibri</vt:lpstr>
      <vt:lpstr>Impact</vt:lpstr>
      <vt:lpstr>Roboto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subject>大侠素材铺</dc:subject>
  <dc:creator>大侠素材铺</dc:creator>
  <dc:description>大侠素材铺_x000d__x000d__x000d__x000d__x000d__x000d__x000d__x000d__x000d__x000d__x000d__x000d__x000d__x000d_
淘宝店：https://dxpu.taobao.com/</dc:description>
  <cp:lastModifiedBy>HE FULAI</cp:lastModifiedBy>
  <cp:revision>609</cp:revision>
  <dcterms:created xsi:type="dcterms:W3CDTF">2015-12-11T17:46:00Z</dcterms:created>
  <dcterms:modified xsi:type="dcterms:W3CDTF">2022-08-09T05:27:21Z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9336084A6DE549A8B54A54C9FE9B93D4</vt:lpwstr>
  </property>
</Properties>
</file>