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8" r:id="rId3"/>
    <p:sldId id="291" r:id="rId4"/>
    <p:sldId id="288" r:id="rId5"/>
    <p:sldId id="279" r:id="rId6"/>
    <p:sldId id="289" r:id="rId7"/>
    <p:sldId id="260" r:id="rId8"/>
    <p:sldId id="281" r:id="rId9"/>
    <p:sldId id="286" r:id="rId10"/>
    <p:sldId id="285" r:id="rId11"/>
    <p:sldId id="283" r:id="rId12"/>
    <p:sldId id="284" r:id="rId13"/>
    <p:sldId id="267" r:id="rId14"/>
    <p:sldId id="276" r:id="rId15"/>
    <p:sldId id="275" r:id="rId16"/>
    <p:sldId id="264" r:id="rId17"/>
    <p:sldId id="278" r:id="rId18"/>
    <p:sldId id="292" r:id="rId19"/>
    <p:sldId id="263" r:id="rId20"/>
    <p:sldId id="290" r:id="rId21"/>
    <p:sldId id="268" r:id="rId22"/>
    <p:sldId id="282" r:id="rId23"/>
  </p:sldIdLst>
  <p:sldSz cx="9144000" cy="5143500" type="screen16x9"/>
  <p:notesSz cx="6858000" cy="9144000"/>
  <p:embeddedFontLst>
    <p:embeddedFont>
      <p:font typeface="Cambria Math" panose="02040503050406030204" pitchFamily="18" charset="0"/>
      <p:regular r:id="rId25"/>
    </p:embeddedFont>
    <p:embeddedFont>
      <p:font typeface="Montserrat" pitchFamily="2" charset="77"/>
      <p:regular r:id="rId26"/>
      <p:bold r:id="rId27"/>
      <p:italic r:id="rId28"/>
      <p:boldItalic r:id="rId29"/>
    </p:embeddedFont>
    <p:embeddedFont>
      <p:font typeface="Montserrat Medium" panose="020F0502020204030204" pitchFamily="34" charset="0"/>
      <p:regular r:id="rId30"/>
      <p:bold r:id="rId31"/>
      <p:italic r:id="rId32"/>
      <p:boldItalic r:id="rId33"/>
    </p:embeddedFont>
    <p:embeddedFont>
      <p:font typeface="Montserrat SemiBold"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6FF117-BFF4-4779-A3F2-BE92D81D29FC}">
  <a:tblStyle styleId="{766FF117-BFF4-4779-A3F2-BE92D81D29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Stile con tema 2 - Colore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Stile chiaro 2 - Color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Stile chiaro 3 - Colore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Stile medio 1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55325"/>
  </p:normalViewPr>
  <p:slideViewPr>
    <p:cSldViewPr snapToGrid="0">
      <p:cViewPr varScale="1">
        <p:scale>
          <a:sx n="76" d="100"/>
          <a:sy n="76" d="100"/>
        </p:scale>
        <p:origin x="1480" y="184"/>
      </p:cViewPr>
      <p:guideLst>
        <p:guide orient="horz" pos="1643"/>
        <p:guide pos="2880"/>
      </p:guideLst>
    </p:cSldViewPr>
  </p:slideViewPr>
  <p:outlineViewPr>
    <p:cViewPr>
      <p:scale>
        <a:sx n="33" d="100"/>
        <a:sy n="33" d="100"/>
      </p:scale>
      <p:origin x="0" y="0"/>
    </p:cViewPr>
  </p:outlin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92E72-97B0-0867-3526-BA7D62CA646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31EAD54-E798-0983-EE29-B87404AD41F6}"/>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EFD900F6-8EE5-09E0-E897-715B8B48D8D7}"/>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130350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DFC84-6478-8300-4C84-C355CB0C0AB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C22E8F0-7D3B-79A6-B652-413A2E0A4A5D}"/>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4CF847CC-027C-E9E0-004A-654F92EC3BB3}"/>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00125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25DD8-76D6-5E0B-64B0-9CBA6A803C0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D125133-82D9-A1E2-D7AE-5DD71948B5AD}"/>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6269FC77-BC03-8AAA-85DF-1A0C1589F7A6}"/>
              </a:ext>
            </a:extLst>
          </p:cNvPr>
          <p:cNvSpPr>
            <a:spLocks noGrp="1"/>
          </p:cNvSpPr>
          <p:nvPr>
            <p:ph type="body" idx="1"/>
          </p:nvPr>
        </p:nvSpPr>
        <p:spPr/>
        <p:txBody>
          <a:bodyPr/>
          <a:lstStyle/>
          <a:p>
            <a:r>
              <a:rPr lang="it-IT" sz="1100" b="0" i="0" u="none" strike="noStrike" cap="none" dirty="0">
                <a:solidFill>
                  <a:srgbClr val="000000"/>
                </a:solidFill>
                <a:effectLst/>
                <a:latin typeface="Arial"/>
                <a:ea typeface="Arial"/>
                <a:cs typeface="Arial"/>
                <a:sym typeface="Arial"/>
              </a:rPr>
              <a:t>In questo modo il margine </a:t>
            </a:r>
            <a:r>
              <a:rPr lang="it-IT" b="0" i="0" u="none" strike="noStrike" dirty="0">
                <a:solidFill>
                  <a:srgbClr val="000000"/>
                </a:solidFill>
                <a:effectLst/>
              </a:rPr>
              <a:t>mm</a:t>
            </a:r>
            <a:r>
              <a:rPr lang="it-IT" sz="1100" b="0" i="0" u="none" strike="noStrike" cap="none" dirty="0">
                <a:solidFill>
                  <a:srgbClr val="000000"/>
                </a:solidFill>
                <a:effectLst/>
                <a:latin typeface="Arial"/>
                <a:ea typeface="Arial"/>
                <a:cs typeface="Arial"/>
                <a:sym typeface="Arial"/>
              </a:rPr>
              <a:t> funge da </a:t>
            </a:r>
            <a:r>
              <a:rPr lang="it-IT" b="1" i="0" u="none" strike="noStrike" dirty="0">
                <a:solidFill>
                  <a:srgbClr val="000000"/>
                </a:solidFill>
                <a:effectLst/>
              </a:rPr>
              <a:t>soglia adattiva</a:t>
            </a:r>
            <a:r>
              <a:rPr lang="it-IT" sz="1100" b="0" i="0" u="none" strike="noStrike" cap="none" dirty="0">
                <a:solidFill>
                  <a:srgbClr val="000000"/>
                </a:solidFill>
                <a:effectLst/>
                <a:latin typeface="Arial"/>
                <a:ea typeface="Arial"/>
                <a:cs typeface="Arial"/>
                <a:sym typeface="Arial"/>
              </a:rPr>
              <a:t> che regola quali differenze l’encoder deve imparare a far emergere e quali deve ignorare, costruendo uno </a:t>
            </a:r>
            <a:r>
              <a:rPr lang="it-IT" b="1" i="0" u="none" strike="noStrike" dirty="0">
                <a:solidFill>
                  <a:srgbClr val="000000"/>
                </a:solidFill>
                <a:effectLst/>
              </a:rPr>
              <a:t>spazio latente</a:t>
            </a:r>
            <a:r>
              <a:rPr lang="it-IT" sz="1100" b="0" i="0" u="none" strike="noStrike" cap="none" dirty="0">
                <a:solidFill>
                  <a:srgbClr val="000000"/>
                </a:solidFill>
                <a:effectLst/>
                <a:latin typeface="Arial"/>
                <a:ea typeface="Arial"/>
                <a:cs typeface="Arial"/>
                <a:sym typeface="Arial"/>
              </a:rPr>
              <a:t> in cui la geometria riflette fedelmente la differenza di effetto di trattamento</a:t>
            </a:r>
            <a:endParaRPr lang="it-IT" dirty="0"/>
          </a:p>
        </p:txBody>
      </p:sp>
    </p:spTree>
    <p:extLst>
      <p:ext uri="{BB962C8B-B14F-4D97-AF65-F5344CB8AC3E}">
        <p14:creationId xmlns:p14="http://schemas.microsoft.com/office/powerpoint/2010/main" val="60000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2a5868fc0f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2a5868fc0f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it-IT" dirty="0"/>
          </a:p>
          <a:p>
            <a:pPr marL="0" lvl="0" indent="0" algn="l" rtl="0">
              <a:spcBef>
                <a:spcPts val="0"/>
              </a:spcBef>
              <a:spcAft>
                <a:spcPts val="0"/>
              </a:spcAft>
              <a:buNone/>
            </a:pPr>
            <a:r>
              <a:rPr lang="it-IT" dirty="0"/>
              <a:t>**1. Struttura e dimensioni**  </a:t>
            </a:r>
          </a:p>
          <a:p>
            <a:pPr marL="0" lvl="0" indent="0" algn="l" rtl="0">
              <a:spcBef>
                <a:spcPts val="0"/>
              </a:spcBef>
              <a:spcAft>
                <a:spcPts val="0"/>
              </a:spcAft>
              <a:buNone/>
            </a:pPr>
            <a:r>
              <a:rPr lang="it-IT" dirty="0"/>
              <a:t>- Il dataset IHDP è composto da 672 unità per ciascuna realizzazione, ognuna con 25 </a:t>
            </a:r>
            <a:r>
              <a:rPr lang="it-IT" dirty="0" err="1"/>
              <a:t>covariate</a:t>
            </a:r>
            <a:r>
              <a:rPr lang="it-IT" dirty="0"/>
              <a:t> cliniche.  </a:t>
            </a:r>
          </a:p>
          <a:p>
            <a:pPr marL="0" lvl="0" indent="0" algn="l" rtl="0">
              <a:spcBef>
                <a:spcPts val="0"/>
              </a:spcBef>
              <a:spcAft>
                <a:spcPts val="0"/>
              </a:spcAft>
              <a:buNone/>
            </a:pPr>
            <a:r>
              <a:rPr lang="it-IT" dirty="0"/>
              <a:t>- Abbiamo generato 1000 realizzazioni indipendenti simulando in modo diverso l’assegnazione al trattamento e gli </a:t>
            </a:r>
            <a:r>
              <a:rPr lang="it-IT" dirty="0" err="1"/>
              <a:t>outcome</a:t>
            </a:r>
            <a:r>
              <a:rPr lang="it-IT" dirty="0"/>
              <a:t> controfattuali, per valutare la robustezza del modello.</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**2. Variabili chiave**  </a:t>
            </a:r>
          </a:p>
          <a:p>
            <a:pPr marL="0" lvl="0" indent="0" algn="l" rtl="0">
              <a:spcBef>
                <a:spcPts val="0"/>
              </a:spcBef>
              <a:spcAft>
                <a:spcPts val="0"/>
              </a:spcAft>
              <a:buNone/>
            </a:pPr>
            <a:r>
              <a:rPr lang="it-IT" dirty="0"/>
              <a:t>- \(T\) è il treatment </a:t>
            </a:r>
            <a:r>
              <a:rPr lang="it-IT" dirty="0" err="1"/>
              <a:t>indicator</a:t>
            </a:r>
            <a:r>
              <a:rPr lang="it-IT" dirty="0"/>
              <a:t> binario (0 = controllo, 1 = trattamento).  </a:t>
            </a:r>
          </a:p>
          <a:p>
            <a:pPr marL="0" lvl="0" indent="0" algn="l" rtl="0">
              <a:spcBef>
                <a:spcPts val="0"/>
              </a:spcBef>
              <a:spcAft>
                <a:spcPts val="0"/>
              </a:spcAft>
              <a:buNone/>
            </a:pPr>
            <a:r>
              <a:rPr lang="it-IT" dirty="0"/>
              <a:t>- \(Y_F\) è l’</a:t>
            </a:r>
            <a:r>
              <a:rPr lang="it-IT" dirty="0" err="1"/>
              <a:t>outcome</a:t>
            </a:r>
            <a:r>
              <a:rPr lang="it-IT" dirty="0"/>
              <a:t> osservato (“</a:t>
            </a:r>
            <a:r>
              <a:rPr lang="it-IT" dirty="0" err="1"/>
              <a:t>factual</a:t>
            </a:r>
            <a:r>
              <a:rPr lang="it-IT" dirty="0"/>
              <a:t>”), mentre \(Y_{CF}\) è l’</a:t>
            </a:r>
            <a:r>
              <a:rPr lang="it-IT" dirty="0" err="1"/>
              <a:t>outcome</a:t>
            </a:r>
            <a:r>
              <a:rPr lang="it-IT" dirty="0"/>
              <a:t> controfattuale simulato.  </a:t>
            </a:r>
          </a:p>
          <a:p>
            <a:pPr>
              <a:buNone/>
            </a:pPr>
            <a:r>
              <a:rPr lang="it-IT" b="1" dirty="0"/>
              <a:t>YF​=YT​(x)</a:t>
            </a:r>
            <a:r>
              <a:rPr lang="it-IT" dirty="0"/>
              <a:t> è </a:t>
            </a:r>
            <a:r>
              <a:rPr lang="it-IT" b="1" dirty="0"/>
              <a:t>l’</a:t>
            </a:r>
            <a:r>
              <a:rPr lang="it-IT" b="1" dirty="0" err="1"/>
              <a:t>outcome</a:t>
            </a:r>
            <a:r>
              <a:rPr lang="it-IT" b="1" dirty="0"/>
              <a:t> osservato</a:t>
            </a:r>
            <a:r>
              <a:rPr lang="it-IT" dirty="0"/>
              <a:t>: per ciascuna unità ii vediamo davvero solo </a:t>
            </a:r>
            <a:r>
              <a:rPr lang="it-IT" dirty="0" err="1"/>
              <a:t>Yi</a:t>
            </a:r>
            <a:r>
              <a:rPr lang="it-IT" dirty="0"/>
              <a:t>=</a:t>
            </a:r>
            <a:r>
              <a:rPr lang="it-IT" dirty="0" err="1"/>
              <a:t>YTi</a:t>
            </a:r>
            <a:r>
              <a:rPr lang="it-IT" dirty="0"/>
              <a:t>(xi)</a:t>
            </a:r>
            <a:r>
              <a:rPr lang="it-IT" dirty="0" err="1"/>
              <a:t>Yi</a:t>
            </a:r>
            <a:r>
              <a:rPr lang="it-IT" dirty="0"/>
              <a:t>​=</a:t>
            </a:r>
            <a:r>
              <a:rPr lang="it-IT" dirty="0" err="1"/>
              <a:t>YTi</a:t>
            </a:r>
            <a:r>
              <a:rPr lang="it-IT" dirty="0"/>
              <a:t>​​(xi​), ossia l’effetto del trattamento effettivamente ricevuto.</a:t>
            </a:r>
          </a:p>
          <a:p>
            <a:r>
              <a:rPr lang="it-IT" b="1" dirty="0"/>
              <a:t>YCF=Y1−T(x)YCF​=Y1−T​(x)</a:t>
            </a:r>
            <a:r>
              <a:rPr lang="it-IT" dirty="0"/>
              <a:t> è </a:t>
            </a:r>
            <a:r>
              <a:rPr lang="it-IT" b="1" dirty="0"/>
              <a:t>l’</a:t>
            </a:r>
            <a:r>
              <a:rPr lang="it-IT" b="1" dirty="0" err="1"/>
              <a:t>outcome</a:t>
            </a:r>
            <a:r>
              <a:rPr lang="it-IT" b="1" dirty="0"/>
              <a:t> controfattuale</a:t>
            </a:r>
            <a:r>
              <a:rPr lang="it-IT" dirty="0"/>
              <a:t>: è ciò che sarebbe successo a quell’identica unità se avesse ricevuto l’altro trattamento (quello che </a:t>
            </a:r>
            <a:r>
              <a:rPr lang="it-IT" i="1" dirty="0"/>
              <a:t>non</a:t>
            </a:r>
            <a:r>
              <a:rPr lang="it-IT" dirty="0"/>
              <a:t> ha ricevuto).</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 \(\mu_0, \mu_1\) rappresentano gli </a:t>
            </a:r>
            <a:r>
              <a:rPr lang="it-IT" dirty="0" err="1"/>
              <a:t>outcome</a:t>
            </a:r>
            <a:r>
              <a:rPr lang="it-IT" dirty="0"/>
              <a:t> “ideali” senza rumore per i due gruppi.  </a:t>
            </a:r>
          </a:p>
          <a:p>
            <a:pPr marL="0" lvl="0" indent="0" algn="l" rtl="0">
              <a:spcBef>
                <a:spcPts val="0"/>
              </a:spcBef>
              <a:spcAft>
                <a:spcPts val="0"/>
              </a:spcAft>
              <a:buNone/>
            </a:pPr>
            <a:r>
              <a:rPr lang="it-IT" dirty="0"/>
              <a:t>- \(u\) indica la frazione di unità trattate in ciascuna realizzazione; \(</a:t>
            </a:r>
            <a:r>
              <a:rPr lang="it-IT" dirty="0" err="1"/>
              <a:t>w</a:t>
            </a:r>
            <a:r>
              <a:rPr lang="it-IT" dirty="0"/>
              <a:t>\) sono i pesi di ribilanciamento per correggere eventuali squilibri tra i gruppi.</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Statistiche descrittive**  </a:t>
            </a:r>
          </a:p>
          <a:p>
            <a:pPr marL="0" lvl="0" indent="0" algn="l" rtl="0">
              <a:spcBef>
                <a:spcPts val="0"/>
              </a:spcBef>
              <a:spcAft>
                <a:spcPts val="0"/>
              </a:spcAft>
              <a:buNone/>
            </a:pPr>
            <a:r>
              <a:rPr lang="it-IT" dirty="0"/>
              <a:t>- La proporzione di trattati varia tra 17.5% e 19.5%, con media ≃ 18.5%.  </a:t>
            </a:r>
          </a:p>
          <a:p>
            <a:pPr marL="0" lvl="0" indent="0" algn="l" rtl="0">
              <a:spcBef>
                <a:spcPts val="0"/>
              </a:spcBef>
              <a:spcAft>
                <a:spcPts val="0"/>
              </a:spcAft>
              <a:buNone/>
            </a:pPr>
            <a:r>
              <a:rPr lang="it-IT" dirty="0"/>
              <a:t>- L’</a:t>
            </a:r>
            <a:r>
              <a:rPr lang="it-IT" dirty="0" err="1"/>
              <a:t>outcome</a:t>
            </a:r>
            <a:r>
              <a:rPr lang="it-IT" dirty="0"/>
              <a:t> fattuale \(Y_F\) ha media ≃ 3.17 e deviazione standard ≃ 2.18 (range –1.54 … 11.27).  </a:t>
            </a:r>
          </a:p>
          <a:p>
            <a:pPr marL="0" lvl="0" indent="0" algn="l" rtl="0">
              <a:spcBef>
                <a:spcPts val="0"/>
              </a:spcBef>
              <a:spcAft>
                <a:spcPts val="0"/>
              </a:spcAft>
              <a:buNone/>
            </a:pPr>
            <a:r>
              <a:rPr lang="it-IT" dirty="0"/>
              <a:t>- Le </a:t>
            </a:r>
            <a:r>
              <a:rPr lang="it-IT" dirty="0" err="1"/>
              <a:t>covariate</a:t>
            </a:r>
            <a:r>
              <a:rPr lang="it-IT" dirty="0"/>
              <a:t> \(X\) sono centrate attorno a zero (media ≃ 0) con deviazione standard ≃ 1 e valori compresi tra –3.8 e +3.0.</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A919CBC8-88DD-1643-65BA-E467623CFD1B}"/>
            </a:ext>
          </a:extLst>
        </p:cNvPr>
        <p:cNvGrpSpPr/>
        <p:nvPr/>
      </p:nvGrpSpPr>
      <p:grpSpPr>
        <a:xfrm>
          <a:off x="0" y="0"/>
          <a:ext cx="0" cy="0"/>
          <a:chOff x="0" y="0"/>
          <a:chExt cx="0" cy="0"/>
        </a:xfrm>
      </p:grpSpPr>
      <p:sp>
        <p:nvSpPr>
          <p:cNvPr id="137" name="Google Shape;137;g1de95a381e3_0_512:notes">
            <a:extLst>
              <a:ext uri="{FF2B5EF4-FFF2-40B4-BE49-F238E27FC236}">
                <a16:creationId xmlns:a16="http://schemas.microsoft.com/office/drawing/2014/main" id="{6BEE7778-82AA-D790-C380-A4A4B127E3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de95a381e3_0_512:notes">
            <a:extLst>
              <a:ext uri="{FF2B5EF4-FFF2-40B4-BE49-F238E27FC236}">
                <a16:creationId xmlns:a16="http://schemas.microsoft.com/office/drawing/2014/main" id="{5EF26F9E-A980-FF5D-B7F1-44602709CB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b="0" i="0" u="none" strike="noStrike" dirty="0">
                <a:solidFill>
                  <a:srgbClr val="000000"/>
                </a:solidFill>
                <a:effectLst/>
                <a:latin typeface="-webkit-standard"/>
              </a:rPr>
              <a:t>In questo grafico vediamo come, nelle 100 realizzazioni indipendenti del dataset IHDP, la frazione di unità trattate </a:t>
            </a:r>
            <a:r>
              <a:rPr lang="it-IT" b="0" i="0" u="none" strike="noStrike" dirty="0" err="1">
                <a:solidFill>
                  <a:srgbClr val="000000"/>
                </a:solidFill>
                <a:effectLst/>
              </a:rPr>
              <a:t>uu</a:t>
            </a:r>
            <a:r>
              <a:rPr lang="it-IT" b="0" i="0" u="none" strike="noStrike" dirty="0" err="1">
                <a:solidFill>
                  <a:srgbClr val="000000"/>
                </a:solidFill>
                <a:effectLst/>
                <a:latin typeface="-webkit-standard"/>
              </a:rPr>
              <a:t>fluttui</a:t>
            </a:r>
            <a:r>
              <a:rPr lang="it-IT" b="0" i="0" u="none" strike="noStrike" dirty="0">
                <a:solidFill>
                  <a:srgbClr val="000000"/>
                </a:solidFill>
                <a:effectLst/>
                <a:latin typeface="-webkit-standard"/>
              </a:rPr>
              <a:t> leggermente attorno al valore medio di circa 18,5 %, oscillando tra il 17,5 % e il 19,5 %. Queste piccole variazioni riflettono il rumore di campionamento e possono introdurre un </a:t>
            </a:r>
            <a:r>
              <a:rPr lang="it-IT" b="0" i="0" u="none" strike="noStrike" dirty="0" err="1">
                <a:solidFill>
                  <a:srgbClr val="000000"/>
                </a:solidFill>
                <a:effectLst/>
                <a:latin typeface="-webkit-standard"/>
              </a:rPr>
              <a:t>bias</a:t>
            </a:r>
            <a:r>
              <a:rPr lang="it-IT" b="0" i="0" u="none" strike="noStrike" dirty="0">
                <a:solidFill>
                  <a:srgbClr val="000000"/>
                </a:solidFill>
                <a:effectLst/>
                <a:latin typeface="-webkit-standard"/>
              </a:rPr>
              <a:t> nella stima degli effetti individuali di trattamento,</a:t>
            </a:r>
            <a:endParaRPr dirty="0"/>
          </a:p>
        </p:txBody>
      </p:sp>
    </p:spTree>
    <p:extLst>
      <p:ext uri="{BB962C8B-B14F-4D97-AF65-F5344CB8AC3E}">
        <p14:creationId xmlns:p14="http://schemas.microsoft.com/office/powerpoint/2010/main" val="271604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b="0" i="0" u="none" strike="noStrike" dirty="0">
                <a:solidFill>
                  <a:srgbClr val="000000"/>
                </a:solidFill>
                <a:effectLst/>
                <a:latin typeface="-webkit-standard"/>
              </a:rPr>
              <a:t>In questo grafico mettiamo a confronto l’</a:t>
            </a:r>
            <a:r>
              <a:rPr lang="it-IT" b="0" i="0" u="none" strike="noStrike" dirty="0" err="1">
                <a:solidFill>
                  <a:srgbClr val="000000"/>
                </a:solidFill>
                <a:effectLst/>
                <a:latin typeface="-webkit-standard"/>
              </a:rPr>
              <a:t>outcome</a:t>
            </a:r>
            <a:r>
              <a:rPr lang="it-IT" b="0" i="0" u="none" strike="noStrike" dirty="0">
                <a:solidFill>
                  <a:srgbClr val="000000"/>
                </a:solidFill>
                <a:effectLst/>
                <a:latin typeface="-webkit-standard"/>
              </a:rPr>
              <a:t> osservato </a:t>
            </a:r>
            <a:r>
              <a:rPr lang="it-IT" b="0" i="0" u="none" strike="noStrike" dirty="0">
                <a:solidFill>
                  <a:srgbClr val="000000"/>
                </a:solidFill>
                <a:effectLst/>
              </a:rPr>
              <a:t>YFYF​</a:t>
            </a:r>
            <a:r>
              <a:rPr lang="it-IT" b="0" i="0" u="none" strike="noStrike" dirty="0">
                <a:solidFill>
                  <a:srgbClr val="000000"/>
                </a:solidFill>
                <a:effectLst/>
                <a:latin typeface="-webkit-standard"/>
              </a:rPr>
              <a:t> (asse </a:t>
            </a:r>
            <a:r>
              <a:rPr lang="it-IT" b="0" i="0" u="none" strike="noStrike" dirty="0">
                <a:solidFill>
                  <a:srgbClr val="000000"/>
                </a:solidFill>
                <a:effectLst/>
              </a:rPr>
              <a:t>xx</a:t>
            </a:r>
            <a:r>
              <a:rPr lang="it-IT" b="0" i="0" u="none" strike="noStrike" dirty="0">
                <a:solidFill>
                  <a:srgbClr val="000000"/>
                </a:solidFill>
                <a:effectLst/>
                <a:latin typeface="-webkit-standard"/>
              </a:rPr>
              <a:t>) con i due potenziali esiti privi di rumore, mu0 (in blu) e mu1 (in arancione), rispettivamente senza e con trattamento. Si nota che in media mu1 è più elevato di mu0, a indicare un effetto positivo del trattamento, ma la forte sovrapposizione dei punti evidenzia una marcata eterogeneità negli effetti individuali.</a:t>
            </a:r>
            <a:endParaRPr lang="it-IT" dirty="0"/>
          </a:p>
        </p:txBody>
      </p:sp>
    </p:spTree>
    <p:extLst>
      <p:ext uri="{BB962C8B-B14F-4D97-AF65-F5344CB8AC3E}">
        <p14:creationId xmlns:p14="http://schemas.microsoft.com/office/powerpoint/2010/main" val="600979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a5868fc0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a5868fc0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it-IT" b="1" dirty="0"/>
              <a:t>Precision in </a:t>
            </a:r>
            <a:r>
              <a:rPr lang="it-IT" b="1" dirty="0" err="1"/>
              <a:t>Estimation</a:t>
            </a:r>
            <a:r>
              <a:rPr lang="it-IT" b="1" dirty="0"/>
              <a:t> of </a:t>
            </a:r>
            <a:r>
              <a:rPr lang="it-IT" b="1" dirty="0" err="1"/>
              <a:t>Heterogeneous</a:t>
            </a:r>
            <a:r>
              <a:rPr lang="it-IT" b="1" dirty="0"/>
              <a:t> </a:t>
            </a:r>
            <a:r>
              <a:rPr lang="it-IT" b="1" dirty="0" err="1"/>
              <a:t>Effect</a:t>
            </a:r>
            <a:r>
              <a:rPr lang="it-IT" b="1" dirty="0"/>
              <a:t> (PEHE)</a:t>
            </a:r>
            <a:br>
              <a:rPr lang="it-IT" dirty="0"/>
            </a:br>
            <a:r>
              <a:rPr lang="it-IT" dirty="0"/>
              <a:t>– Questa radice quadrata dell’errore medio quadratico fra le stime </a:t>
            </a:r>
            <a:r>
              <a:rPr lang="el-GR" dirty="0"/>
              <a:t>τ^(</a:t>
            </a:r>
            <a:r>
              <a:rPr lang="it-IT" dirty="0"/>
              <a:t>x)</a:t>
            </a:r>
            <a:r>
              <a:rPr lang="el-GR" dirty="0"/>
              <a:t>τ^(</a:t>
            </a:r>
            <a:r>
              <a:rPr lang="it-IT" dirty="0"/>
              <a:t>x) e i veri effetti </a:t>
            </a:r>
            <a:r>
              <a:rPr lang="el-GR" dirty="0"/>
              <a:t>τ(</a:t>
            </a:r>
            <a:r>
              <a:rPr lang="it-IT" dirty="0"/>
              <a:t>x)</a:t>
            </a:r>
            <a:r>
              <a:rPr lang="el-GR" dirty="0"/>
              <a:t>τ(</a:t>
            </a:r>
            <a:r>
              <a:rPr lang="it-IT" dirty="0"/>
              <a:t>x) ci dice quanto il modello sbagli a livello individuale.</a:t>
            </a:r>
            <a:br>
              <a:rPr lang="it-IT" dirty="0"/>
            </a:br>
            <a:r>
              <a:rPr lang="it-IT" dirty="0"/>
              <a:t>– Un PEHE basso significa che riusciamo a prevedere bene l’effetto di ciascun paziente.</a:t>
            </a:r>
          </a:p>
          <a:p>
            <a:pPr>
              <a:buNone/>
            </a:pPr>
            <a:r>
              <a:rPr lang="it-IT" b="1" dirty="0" err="1"/>
              <a:t>Average</a:t>
            </a:r>
            <a:r>
              <a:rPr lang="it-IT" b="1" dirty="0"/>
              <a:t> </a:t>
            </a:r>
            <a:r>
              <a:rPr lang="it-IT" b="1" dirty="0" err="1"/>
              <a:t>Estimation</a:t>
            </a:r>
            <a:r>
              <a:rPr lang="it-IT" b="1" dirty="0"/>
              <a:t> </a:t>
            </a:r>
            <a:r>
              <a:rPr lang="it-IT" b="1" dirty="0" err="1"/>
              <a:t>Error</a:t>
            </a:r>
            <a:br>
              <a:rPr lang="it-IT" dirty="0"/>
            </a:br>
            <a:r>
              <a:rPr lang="it-IT" dirty="0"/>
              <a:t>– È la differenza assoluta fra l’</a:t>
            </a:r>
            <a:r>
              <a:rPr lang="it-IT" dirty="0" err="1"/>
              <a:t>Average</a:t>
            </a:r>
            <a:r>
              <a:rPr lang="it-IT" dirty="0"/>
              <a:t> Treatment </a:t>
            </a:r>
            <a:r>
              <a:rPr lang="it-IT" dirty="0" err="1"/>
              <a:t>Effect</a:t>
            </a:r>
            <a:r>
              <a:rPr lang="it-IT" dirty="0"/>
              <a:t> stimato </a:t>
            </a:r>
            <a:r>
              <a:rPr lang="it-IT" dirty="0" err="1"/>
              <a:t>ATE^ATEe</a:t>
            </a:r>
            <a:r>
              <a:rPr lang="it-IT" dirty="0"/>
              <a:t> quello vero ATEATE.</a:t>
            </a:r>
            <a:br>
              <a:rPr lang="it-IT" dirty="0"/>
            </a:br>
            <a:r>
              <a:rPr lang="it-IT" dirty="0"/>
              <a:t>– Misura l’accuratezza complessiva della stima media: quanto ci discostiamo dall’effetto medio reale.</a:t>
            </a:r>
          </a:p>
          <a:p>
            <a:r>
              <a:rPr lang="it-IT" b="1" dirty="0"/>
              <a:t>One‑Shot Learning (</a:t>
            </a:r>
            <a:r>
              <a:rPr lang="it-IT" b="1" dirty="0" err="1"/>
              <a:t>quality</a:t>
            </a:r>
            <a:r>
              <a:rPr lang="it-IT" b="1" dirty="0"/>
              <a:t> of Siamese </a:t>
            </a:r>
            <a:r>
              <a:rPr lang="it-IT" b="1" dirty="0" err="1"/>
              <a:t>embeddings</a:t>
            </a:r>
            <a:r>
              <a:rPr lang="it-IT" b="1" dirty="0"/>
              <a:t>)</a:t>
            </a:r>
            <a:br>
              <a:rPr lang="it-IT" dirty="0"/>
            </a:br>
            <a:r>
              <a:rPr lang="it-IT" dirty="0"/>
              <a:t>– Valuta la capacità della rete Siamese di separare in </a:t>
            </a:r>
            <a:r>
              <a:rPr lang="it-IT" dirty="0" err="1"/>
              <a:t>embedding</a:t>
            </a:r>
            <a:r>
              <a:rPr lang="it-IT" dirty="0"/>
              <a:t> contesti di trattamento diversi pur mantenendo vicini quelli simili.</a:t>
            </a:r>
            <a:br>
              <a:rPr lang="it-IT" dirty="0"/>
            </a:br>
            <a:r>
              <a:rPr lang="it-IT" dirty="0"/>
              <a:t>– Più è alto, più il modello apprende rappresentazioni informative in un singolo passo di adattamento.</a:t>
            </a: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a5868fc0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a5868fc0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 </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49601856-A22E-2EEF-82C4-B909342CAE69}"/>
            </a:ext>
          </a:extLst>
        </p:cNvPr>
        <p:cNvGrpSpPr/>
        <p:nvPr/>
      </p:nvGrpSpPr>
      <p:grpSpPr>
        <a:xfrm>
          <a:off x="0" y="0"/>
          <a:ext cx="0" cy="0"/>
          <a:chOff x="0" y="0"/>
          <a:chExt cx="0" cy="0"/>
        </a:xfrm>
      </p:grpSpPr>
      <p:sp>
        <p:nvSpPr>
          <p:cNvPr id="369" name="Google Shape;369;g2a5868fc0f2_0_10:notes">
            <a:extLst>
              <a:ext uri="{FF2B5EF4-FFF2-40B4-BE49-F238E27FC236}">
                <a16:creationId xmlns:a16="http://schemas.microsoft.com/office/drawing/2014/main" id="{16CCA988-BE8F-4D96-A67D-A638831922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a5868fc0f2_0_10:notes">
            <a:extLst>
              <a:ext uri="{FF2B5EF4-FFF2-40B4-BE49-F238E27FC236}">
                <a16:creationId xmlns:a16="http://schemas.microsoft.com/office/drawing/2014/main" id="{AC205234-43E8-80F6-D18D-D967CE623B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 </a:t>
            </a:r>
            <a:endParaRPr dirty="0"/>
          </a:p>
        </p:txBody>
      </p:sp>
    </p:spTree>
    <p:extLst>
      <p:ext uri="{BB962C8B-B14F-4D97-AF65-F5344CB8AC3E}">
        <p14:creationId xmlns:p14="http://schemas.microsoft.com/office/powerpoint/2010/main" val="2921484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de95a381e3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de95a381e3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b="1" i="0" u="none" strike="noStrike" dirty="0">
                <a:solidFill>
                  <a:srgbClr val="000000"/>
                </a:solidFill>
                <a:effectLst/>
              </a:rPr>
              <a:t>1. Personalizzazione dell’ITE</a:t>
            </a:r>
            <a:br>
              <a:rPr lang="it-IT" b="0" i="0" u="none" strike="noStrike" dirty="0">
                <a:solidFill>
                  <a:srgbClr val="000000"/>
                </a:solidFill>
                <a:effectLst/>
              </a:rPr>
            </a:br>
            <a:r>
              <a:rPr lang="it-IT" b="0" i="0" u="none" strike="noStrike" dirty="0">
                <a:solidFill>
                  <a:srgbClr val="000000"/>
                </a:solidFill>
                <a:effectLst/>
              </a:rPr>
              <a:t>Per ogni nuovo paziente, la rete fornisce due predizioni distinte – una per lo stato trattato e una per lo stato di controllo – e calcola automaticamente la differenza </a:t>
            </a:r>
            <a:r>
              <a:rPr lang="el-GR" b="0" i="0" u="none" strike="noStrike" dirty="0">
                <a:solidFill>
                  <a:srgbClr val="000000"/>
                </a:solidFill>
                <a:effectLst/>
              </a:rPr>
              <a:t>τ^(</a:t>
            </a:r>
            <a:r>
              <a:rPr lang="it-IT" b="0" i="0" u="none" strike="noStrike" dirty="0">
                <a:solidFill>
                  <a:srgbClr val="000000"/>
                </a:solidFill>
                <a:effectLst/>
              </a:rPr>
              <a:t>x)</a:t>
            </a:r>
            <a:r>
              <a:rPr lang="el-GR" b="0" i="0" u="none" strike="noStrike" dirty="0">
                <a:solidFill>
                  <a:srgbClr val="000000"/>
                </a:solidFill>
                <a:effectLst/>
              </a:rPr>
              <a:t>τ^(</a:t>
            </a:r>
            <a:r>
              <a:rPr lang="it-IT" b="0" i="0" u="none" strike="noStrike" dirty="0">
                <a:solidFill>
                  <a:srgbClr val="000000"/>
                </a:solidFill>
                <a:effectLst/>
              </a:rPr>
              <a:t>x). Ciò significa che non ci limitiamo a </a:t>
            </a:r>
            <a:r>
              <a:rPr lang="it-IT" b="0" i="0" u="none" strike="noStrike" dirty="0" err="1">
                <a:solidFill>
                  <a:srgbClr val="000000"/>
                </a:solidFill>
                <a:effectLst/>
              </a:rPr>
              <a:t>un’effetto</a:t>
            </a:r>
            <a:r>
              <a:rPr lang="it-IT" b="0" i="0" u="none" strike="noStrike" dirty="0">
                <a:solidFill>
                  <a:srgbClr val="000000"/>
                </a:solidFill>
                <a:effectLst/>
              </a:rPr>
              <a:t> medio di popolazione, ma disponiamo di un valore su misura, che tiene conto delle particolari caratteristiche cliniche del singolo individuo.</a:t>
            </a:r>
          </a:p>
          <a:p>
            <a:r>
              <a:rPr lang="it-IT" b="1" i="0" u="none" strike="noStrike" dirty="0">
                <a:solidFill>
                  <a:srgbClr val="000000"/>
                </a:solidFill>
                <a:effectLst/>
              </a:rPr>
              <a:t>2. Spazio latente interpretabile</a:t>
            </a:r>
            <a:br>
              <a:rPr lang="it-IT" b="0" i="0" u="none" strike="noStrike" dirty="0">
                <a:solidFill>
                  <a:srgbClr val="000000"/>
                </a:solidFill>
                <a:effectLst/>
              </a:rPr>
            </a:br>
            <a:r>
              <a:rPr lang="it-IT" b="0" i="0" u="none" strike="noStrike" dirty="0">
                <a:solidFill>
                  <a:srgbClr val="000000"/>
                </a:solidFill>
                <a:effectLst/>
              </a:rPr>
              <a:t>L’encoder condiviso g</a:t>
            </a:r>
            <a:r>
              <a:rPr lang="el-GR" b="0" i="0" u="none" strike="noStrike" dirty="0">
                <a:solidFill>
                  <a:srgbClr val="000000"/>
                </a:solidFill>
                <a:effectLst/>
              </a:rPr>
              <a:t>θ</a:t>
            </a:r>
            <a:r>
              <a:rPr lang="it-IT" b="0" i="0" u="none" strike="noStrike" dirty="0">
                <a:solidFill>
                  <a:srgbClr val="000000"/>
                </a:solidFill>
                <a:effectLst/>
              </a:rPr>
              <a:t>g</a:t>
            </a:r>
            <a:r>
              <a:rPr lang="el-GR" b="0" i="0" u="none" strike="noStrike" dirty="0">
                <a:solidFill>
                  <a:srgbClr val="000000"/>
                </a:solidFill>
                <a:effectLst/>
              </a:rPr>
              <a:t>θ​ </a:t>
            </a:r>
            <a:r>
              <a:rPr lang="it-IT" b="0" i="0" u="none" strike="noStrike" dirty="0">
                <a:solidFill>
                  <a:srgbClr val="000000"/>
                </a:solidFill>
                <a:effectLst/>
              </a:rPr>
              <a:t>mappa i pazienti in uno spazio ZZ, dove soggetti con risposte simili si raggruppano. Mediante tecniche di visualizzazione come t-SNE o UMAP, possiamo mostrare al medico un cluster di “vicini” nel quale un nuovo paziente ricade: questo facilita la spiegazione locale delle sue stime e rafforza la fiducia negli output del modello.</a:t>
            </a:r>
          </a:p>
          <a:p>
            <a:r>
              <a:rPr lang="it-IT" b="1" i="0" u="none" strike="noStrike" dirty="0">
                <a:solidFill>
                  <a:srgbClr val="000000"/>
                </a:solidFill>
                <a:effectLst/>
              </a:rPr>
              <a:t>3. Robustezza e bilanciamento</a:t>
            </a:r>
            <a:br>
              <a:rPr lang="it-IT" b="0" i="0" u="none" strike="noStrike" dirty="0">
                <a:solidFill>
                  <a:srgbClr val="000000"/>
                </a:solidFill>
                <a:effectLst/>
              </a:rPr>
            </a:br>
            <a:r>
              <a:rPr lang="it-IT" b="0" i="0" u="none" strike="noStrike" dirty="0">
                <a:solidFill>
                  <a:srgbClr val="000000"/>
                </a:solidFill>
                <a:effectLst/>
              </a:rPr>
              <a:t>Adottiamo batch bilanciati 50/50 tra trattati e controlli e una soglia adattiva sui casi “facili” da cui allontanarsi. In questo modo il modello è meno soggetto al </a:t>
            </a:r>
            <a:r>
              <a:rPr lang="it-IT" b="0" i="0" u="none" strike="noStrike" dirty="0" err="1">
                <a:solidFill>
                  <a:srgbClr val="000000"/>
                </a:solidFill>
                <a:effectLst/>
              </a:rPr>
              <a:t>bias</a:t>
            </a:r>
            <a:r>
              <a:rPr lang="it-IT" b="0" i="0" u="none" strike="noStrike" dirty="0">
                <a:solidFill>
                  <a:srgbClr val="000000"/>
                </a:solidFill>
                <a:effectLst/>
              </a:rPr>
              <a:t> di selezione presente nei dati storici, garantendo gradienti più stabili e una convergenza più affidabile, anche in presenza di dataset sbilanciati.</a:t>
            </a:r>
          </a:p>
          <a:p>
            <a:r>
              <a:rPr lang="it-IT" b="1" i="0" u="none" strike="noStrike" dirty="0">
                <a:solidFill>
                  <a:srgbClr val="000000"/>
                </a:solidFill>
                <a:effectLst/>
              </a:rPr>
              <a:t>4. Mining dinamico di hard-</a:t>
            </a:r>
            <a:r>
              <a:rPr lang="it-IT" b="1" i="0" u="none" strike="noStrike" dirty="0" err="1">
                <a:solidFill>
                  <a:srgbClr val="000000"/>
                </a:solidFill>
                <a:effectLst/>
              </a:rPr>
              <a:t>negatives</a:t>
            </a:r>
            <a:br>
              <a:rPr lang="it-IT" b="0" i="0" u="none" strike="noStrike" dirty="0">
                <a:solidFill>
                  <a:srgbClr val="000000"/>
                </a:solidFill>
                <a:effectLst/>
              </a:rPr>
            </a:br>
            <a:r>
              <a:rPr lang="it-IT" b="0" i="0" u="none" strike="noStrike" dirty="0">
                <a:solidFill>
                  <a:srgbClr val="000000"/>
                </a:solidFill>
                <a:effectLst/>
              </a:rPr>
              <a:t>Ogni epoca il sistema rigenera on-the-</a:t>
            </a:r>
            <a:r>
              <a:rPr lang="it-IT" b="0" i="0" u="none" strike="noStrike" dirty="0" err="1">
                <a:solidFill>
                  <a:srgbClr val="000000"/>
                </a:solidFill>
                <a:effectLst/>
              </a:rPr>
              <a:t>fly</a:t>
            </a:r>
            <a:r>
              <a:rPr lang="it-IT" b="0" i="0" u="none" strike="noStrike" dirty="0">
                <a:solidFill>
                  <a:srgbClr val="000000"/>
                </a:solidFill>
                <a:effectLst/>
              </a:rPr>
              <a:t> le coppie di esempi “difficili” appena al di là della soglia di similarità. Questo ci permette di concentrare gli aggiornamenti di peso sulle differenze clinicamente più rilevanti, affinando l’encoder sulle caratteristiche che realmente distinguono le risposte migliori da quelle peggiori.</a:t>
            </a:r>
          </a:p>
          <a:p>
            <a:r>
              <a:rPr lang="it-IT" b="1" i="0" u="none" strike="noStrike" dirty="0">
                <a:solidFill>
                  <a:srgbClr val="000000"/>
                </a:solidFill>
                <a:effectLst/>
              </a:rPr>
              <a:t>5. Counseling informato</a:t>
            </a:r>
            <a:br>
              <a:rPr lang="it-IT" b="0" i="0" u="none" strike="noStrike" dirty="0">
                <a:solidFill>
                  <a:srgbClr val="000000"/>
                </a:solidFill>
                <a:effectLst/>
              </a:rPr>
            </a:br>
            <a:r>
              <a:rPr lang="it-IT" b="0" i="0" u="none" strike="noStrike" dirty="0">
                <a:solidFill>
                  <a:srgbClr val="000000"/>
                </a:solidFill>
                <a:effectLst/>
              </a:rPr>
              <a:t>Grazie allo spazio latente, possiamo restituire al medico non solo un numero, ma un piccolo insieme di pazienti analoghi che hanno già sperimentato il trattamento. Presentando questo “gruppo di riferimento”, supportiamo un processo decisionale condiviso e più trasparente con il paziente, migliorando l’aderenza alla terapia.</a:t>
            </a:r>
          </a:p>
          <a:p>
            <a:r>
              <a:rPr lang="it-IT" b="1" i="0" u="none" strike="noStrike" dirty="0">
                <a:solidFill>
                  <a:srgbClr val="000000"/>
                </a:solidFill>
                <a:effectLst/>
              </a:rPr>
              <a:t>6. </a:t>
            </a:r>
            <a:r>
              <a:rPr lang="it-IT" b="1" i="0" u="none" strike="noStrike" dirty="0" err="1">
                <a:solidFill>
                  <a:srgbClr val="000000"/>
                </a:solidFill>
                <a:effectLst/>
              </a:rPr>
              <a:t>Fairness</a:t>
            </a:r>
            <a:r>
              <a:rPr lang="it-IT" b="1" i="0" u="none" strike="noStrike" dirty="0">
                <a:solidFill>
                  <a:srgbClr val="000000"/>
                </a:solidFill>
                <a:effectLst/>
              </a:rPr>
              <a:t> e auditing</a:t>
            </a:r>
            <a:br>
              <a:rPr lang="it-IT" b="0" i="0" u="none" strike="noStrike" dirty="0">
                <a:solidFill>
                  <a:srgbClr val="000000"/>
                </a:solidFill>
                <a:effectLst/>
              </a:rPr>
            </a:br>
            <a:r>
              <a:rPr lang="it-IT" b="0" i="0" u="none" strike="noStrike" dirty="0">
                <a:solidFill>
                  <a:srgbClr val="000000"/>
                </a:solidFill>
                <a:effectLst/>
              </a:rPr>
              <a:t>Infine, disponiamo di un meccanismo nativo per analizzare le distribuzioni di </a:t>
            </a:r>
            <a:r>
              <a:rPr lang="el-GR" b="0" i="0" u="none" strike="noStrike" dirty="0">
                <a:solidFill>
                  <a:srgbClr val="000000"/>
                </a:solidFill>
                <a:effectLst/>
              </a:rPr>
              <a:t>τ^(</a:t>
            </a:r>
            <a:r>
              <a:rPr lang="it-IT" b="0" i="0" u="none" strike="noStrike" dirty="0">
                <a:solidFill>
                  <a:srgbClr val="000000"/>
                </a:solidFill>
                <a:effectLst/>
              </a:rPr>
              <a:t>x)</a:t>
            </a:r>
            <a:r>
              <a:rPr lang="el-GR" b="0" i="0" u="none" strike="noStrike" dirty="0">
                <a:solidFill>
                  <a:srgbClr val="000000"/>
                </a:solidFill>
                <a:effectLst/>
              </a:rPr>
              <a:t>τ^(</a:t>
            </a:r>
            <a:r>
              <a:rPr lang="it-IT" b="0" i="0" u="none" strike="noStrike" dirty="0">
                <a:solidFill>
                  <a:srgbClr val="000000"/>
                </a:solidFill>
                <a:effectLst/>
              </a:rPr>
              <a:t>x) tra diversi gruppi demografici (età, genere, etnia). Ciò ci consente di individuare tempestivamente eventuali disparità di proprietà o performance e di intraprendere azioni correttive, garantendo un’applicazione etica e equa del modello.</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it-IT" b="1" i="0" u="none" strike="noStrike" dirty="0">
                <a:solidFill>
                  <a:srgbClr val="000000"/>
                </a:solidFill>
                <a:effectLst/>
              </a:rPr>
              <a:t>Goal</a:t>
            </a:r>
            <a:br>
              <a:rPr lang="it-IT" b="0" i="0" u="none" strike="noStrike" dirty="0">
                <a:solidFill>
                  <a:srgbClr val="000000"/>
                </a:solidFill>
                <a:effectLst/>
              </a:rPr>
            </a:br>
            <a:r>
              <a:rPr lang="it-IT" b="0" i="0" u="none" strike="noStrike" dirty="0">
                <a:solidFill>
                  <a:srgbClr val="000000"/>
                </a:solidFill>
                <a:effectLst/>
              </a:rPr>
              <a:t>«Il nostro scopo è stimare la funzione</a:t>
            </a:r>
            <a:br>
              <a:rPr lang="it-IT" b="0" i="0" u="none" strike="noStrike" dirty="0">
                <a:solidFill>
                  <a:srgbClr val="000000"/>
                </a:solidFill>
                <a:effectLst/>
              </a:rPr>
            </a:br>
            <a:r>
              <a:rPr lang="el-GR" b="0" i="0" u="none" strike="noStrike" dirty="0">
                <a:solidFill>
                  <a:srgbClr val="000000"/>
                </a:solidFill>
                <a:effectLst/>
              </a:rPr>
              <a:t>τ(</a:t>
            </a:r>
            <a:r>
              <a:rPr lang="it-IT" b="0" i="0" u="none" strike="noStrike" dirty="0">
                <a:solidFill>
                  <a:srgbClr val="000000"/>
                </a:solidFill>
                <a:effectLst/>
              </a:rPr>
              <a:t>x)=\E[y(1)−y(0)∣x]</a:t>
            </a:r>
            <a:r>
              <a:rPr lang="el-GR" b="0" i="0" u="none" strike="noStrike" dirty="0">
                <a:solidFill>
                  <a:srgbClr val="000000"/>
                </a:solidFill>
                <a:effectLst/>
              </a:rPr>
              <a:t>τ(</a:t>
            </a:r>
            <a:r>
              <a:rPr lang="it-IT" b="0" i="0" u="none" strike="noStrike" dirty="0">
                <a:solidFill>
                  <a:srgbClr val="000000"/>
                </a:solidFill>
                <a:effectLst/>
              </a:rPr>
              <a:t>x)=\E[y(1)−y(0)∣x], ossia quanto varia l’</a:t>
            </a:r>
            <a:r>
              <a:rPr lang="it-IT" b="0" i="0" u="none" strike="noStrike" dirty="0" err="1">
                <a:solidFill>
                  <a:srgbClr val="000000"/>
                </a:solidFill>
                <a:effectLst/>
              </a:rPr>
              <a:t>outcome</a:t>
            </a:r>
            <a:r>
              <a:rPr lang="it-IT" b="0" i="0" u="none" strike="noStrike" dirty="0">
                <a:solidFill>
                  <a:srgbClr val="000000"/>
                </a:solidFill>
                <a:effectLst/>
              </a:rPr>
              <a:t> medio al variare del trattamento per ciascun profilo xx.»</a:t>
            </a:r>
          </a:p>
          <a:p>
            <a:pPr algn="l">
              <a:buFont typeface="+mj-lt"/>
              <a:buAutoNum type="arabicPeriod"/>
            </a:pPr>
            <a:r>
              <a:rPr lang="it-IT" b="1" i="0" u="none" strike="noStrike" dirty="0" err="1">
                <a:solidFill>
                  <a:srgbClr val="000000"/>
                </a:solidFill>
                <a:effectLst/>
              </a:rPr>
              <a:t>Variables</a:t>
            </a:r>
            <a:br>
              <a:rPr lang="it-IT" b="0" i="0" u="none" strike="noStrike" dirty="0">
                <a:solidFill>
                  <a:srgbClr val="000000"/>
                </a:solidFill>
                <a:effectLst/>
              </a:rPr>
            </a:br>
            <a:r>
              <a:rPr lang="it-IT" b="0" i="0" u="none" strike="noStrike" dirty="0">
                <a:solidFill>
                  <a:srgbClr val="000000"/>
                </a:solidFill>
                <a:effectLst/>
              </a:rPr>
              <a:t>«Le tre grandezze principali sono:</a:t>
            </a:r>
            <a:br>
              <a:rPr lang="it-IT" b="0" i="0" u="none" strike="noStrike" dirty="0">
                <a:solidFill>
                  <a:srgbClr val="000000"/>
                </a:solidFill>
                <a:effectLst/>
              </a:rPr>
            </a:br>
            <a:r>
              <a:rPr lang="it-IT" b="0" i="0" u="none" strike="noStrike" dirty="0">
                <a:solidFill>
                  <a:srgbClr val="000000"/>
                </a:solidFill>
                <a:effectLst/>
              </a:rPr>
              <a:t>– xx, vettore di </a:t>
            </a:r>
            <a:r>
              <a:rPr lang="it-IT" b="0" i="0" u="none" strike="noStrike" dirty="0" err="1">
                <a:solidFill>
                  <a:srgbClr val="000000"/>
                </a:solidFill>
                <a:effectLst/>
              </a:rPr>
              <a:t>covariate</a:t>
            </a:r>
            <a:r>
              <a:rPr lang="it-IT" b="0" i="0" u="none" strike="noStrike" dirty="0">
                <a:solidFill>
                  <a:srgbClr val="000000"/>
                </a:solidFill>
                <a:effectLst/>
              </a:rPr>
              <a:t> di dimensione </a:t>
            </a:r>
            <a:r>
              <a:rPr lang="it-IT" b="0" i="0" u="none" strike="noStrike" dirty="0" err="1">
                <a:solidFill>
                  <a:srgbClr val="000000"/>
                </a:solidFill>
                <a:effectLst/>
              </a:rPr>
              <a:t>dd</a:t>
            </a:r>
            <a:r>
              <a:rPr lang="it-IT" b="0" i="0" u="none" strike="noStrike" dirty="0">
                <a:solidFill>
                  <a:srgbClr val="000000"/>
                </a:solidFill>
                <a:effectLst/>
              </a:rPr>
              <a:t>;</a:t>
            </a:r>
            <a:br>
              <a:rPr lang="it-IT" b="0" i="0" u="none" strike="noStrike" dirty="0">
                <a:solidFill>
                  <a:srgbClr val="000000"/>
                </a:solidFill>
                <a:effectLst/>
              </a:rPr>
            </a:br>
            <a:r>
              <a:rPr lang="it-IT" b="0" i="0" u="none" strike="noStrike" dirty="0">
                <a:solidFill>
                  <a:srgbClr val="000000"/>
                </a:solidFill>
                <a:effectLst/>
              </a:rPr>
              <a:t>– </a:t>
            </a:r>
            <a:r>
              <a:rPr lang="it-IT" b="0" i="0" u="none" strike="noStrike" dirty="0" err="1">
                <a:solidFill>
                  <a:srgbClr val="000000"/>
                </a:solidFill>
                <a:effectLst/>
              </a:rPr>
              <a:t>z</a:t>
            </a:r>
            <a:r>
              <a:rPr lang="it-IT" b="0" i="0" u="none" strike="noStrike" dirty="0">
                <a:solidFill>
                  <a:srgbClr val="000000"/>
                </a:solidFill>
                <a:effectLst/>
              </a:rPr>
              <a:t>∈{0,1}</a:t>
            </a:r>
            <a:r>
              <a:rPr lang="it-IT" b="0" i="0" u="none" strike="noStrike" dirty="0" err="1">
                <a:solidFill>
                  <a:srgbClr val="000000"/>
                </a:solidFill>
                <a:effectLst/>
              </a:rPr>
              <a:t>z</a:t>
            </a:r>
            <a:r>
              <a:rPr lang="it-IT" b="0" i="0" u="none" strike="noStrike" dirty="0">
                <a:solidFill>
                  <a:srgbClr val="000000"/>
                </a:solidFill>
                <a:effectLst/>
              </a:rPr>
              <a:t>∈{0,1}, indicatore di trattamento;</a:t>
            </a:r>
            <a:br>
              <a:rPr lang="it-IT" b="0" i="0" u="none" strike="noStrike" dirty="0">
                <a:solidFill>
                  <a:srgbClr val="000000"/>
                </a:solidFill>
                <a:effectLst/>
              </a:rPr>
            </a:br>
            <a:r>
              <a:rPr lang="it-IT" b="0" i="0" u="none" strike="noStrike" dirty="0">
                <a:solidFill>
                  <a:srgbClr val="000000"/>
                </a:solidFill>
                <a:effectLst/>
              </a:rPr>
              <a:t>– </a:t>
            </a:r>
            <a:r>
              <a:rPr lang="it-IT" b="0" i="0" u="none" strike="noStrike" dirty="0" err="1">
                <a:solidFill>
                  <a:srgbClr val="000000"/>
                </a:solidFill>
                <a:effectLst/>
              </a:rPr>
              <a:t>yy</a:t>
            </a:r>
            <a:r>
              <a:rPr lang="it-IT" b="0" i="0" u="none" strike="noStrike" dirty="0">
                <a:solidFill>
                  <a:srgbClr val="000000"/>
                </a:solidFill>
                <a:effectLst/>
              </a:rPr>
              <a:t>, l’</a:t>
            </a:r>
            <a:r>
              <a:rPr lang="it-IT" b="0" i="0" u="none" strike="noStrike" dirty="0" err="1">
                <a:solidFill>
                  <a:srgbClr val="000000"/>
                </a:solidFill>
                <a:effectLst/>
              </a:rPr>
              <a:t>outcome</a:t>
            </a:r>
            <a:r>
              <a:rPr lang="it-IT" b="0" i="0" u="none" strike="noStrike" dirty="0">
                <a:solidFill>
                  <a:srgbClr val="000000"/>
                </a:solidFill>
                <a:effectLst/>
              </a:rPr>
              <a:t> osservato (o y(0)y(0) o y(1)y(1)).»</a:t>
            </a:r>
          </a:p>
          <a:p>
            <a:pPr algn="l">
              <a:buFont typeface="+mj-lt"/>
              <a:buAutoNum type="arabicPeriod"/>
            </a:pPr>
            <a:r>
              <a:rPr lang="it-IT" b="1" i="0" u="none" strike="noStrike" dirty="0">
                <a:solidFill>
                  <a:srgbClr val="000000"/>
                </a:solidFill>
                <a:effectLst/>
              </a:rPr>
              <a:t>Key </a:t>
            </a:r>
            <a:r>
              <a:rPr lang="it-IT" b="1" i="0" u="none" strike="noStrike" dirty="0" err="1">
                <a:solidFill>
                  <a:srgbClr val="000000"/>
                </a:solidFill>
                <a:effectLst/>
              </a:rPr>
              <a:t>Assumptions</a:t>
            </a:r>
            <a:br>
              <a:rPr lang="it-IT" b="0" i="0" u="none" strike="noStrike" dirty="0">
                <a:solidFill>
                  <a:srgbClr val="000000"/>
                </a:solidFill>
                <a:effectLst/>
              </a:rPr>
            </a:br>
            <a:r>
              <a:rPr lang="it-IT" b="0" i="0" u="none" strike="noStrike" dirty="0">
                <a:solidFill>
                  <a:srgbClr val="000000"/>
                </a:solidFill>
                <a:effectLst/>
              </a:rPr>
              <a:t>«Per identificare </a:t>
            </a:r>
            <a:r>
              <a:rPr lang="el-GR" b="0" i="0" u="none" strike="noStrike" dirty="0">
                <a:solidFill>
                  <a:srgbClr val="000000"/>
                </a:solidFill>
                <a:effectLst/>
              </a:rPr>
              <a:t>τ(</a:t>
            </a:r>
            <a:r>
              <a:rPr lang="it-IT" b="0" i="0" u="none" strike="noStrike" dirty="0">
                <a:solidFill>
                  <a:srgbClr val="000000"/>
                </a:solidFill>
                <a:effectLst/>
              </a:rPr>
              <a:t>x)</a:t>
            </a:r>
            <a:r>
              <a:rPr lang="el-GR" b="0" i="0" u="none" strike="noStrike" dirty="0">
                <a:solidFill>
                  <a:srgbClr val="000000"/>
                </a:solidFill>
                <a:effectLst/>
              </a:rPr>
              <a:t>τ(</a:t>
            </a:r>
            <a:r>
              <a:rPr lang="it-IT" b="0" i="0" u="none" strike="noStrike" dirty="0">
                <a:solidFill>
                  <a:srgbClr val="000000"/>
                </a:solidFill>
                <a:effectLst/>
              </a:rPr>
              <a:t>x) servono tre ipotesi fondamentali:</a:t>
            </a:r>
            <a:br>
              <a:rPr lang="it-IT" b="0" i="0" u="none" strike="noStrike" dirty="0">
                <a:solidFill>
                  <a:srgbClr val="000000"/>
                </a:solidFill>
                <a:effectLst/>
              </a:rPr>
            </a:br>
            <a:r>
              <a:rPr lang="it-IT" b="0" i="0" u="none" strike="noStrike" dirty="0">
                <a:solidFill>
                  <a:srgbClr val="000000"/>
                </a:solidFill>
                <a:effectLst/>
              </a:rPr>
              <a:t>– </a:t>
            </a:r>
            <a:r>
              <a:rPr lang="it-IT" b="1" i="0" u="none" strike="noStrike" dirty="0">
                <a:solidFill>
                  <a:srgbClr val="000000"/>
                </a:solidFill>
                <a:effectLst/>
              </a:rPr>
              <a:t>SUTVA</a:t>
            </a:r>
            <a:r>
              <a:rPr lang="it-IT" b="0" i="0" u="none" strike="noStrike" dirty="0">
                <a:solidFill>
                  <a:srgbClr val="000000"/>
                </a:solidFill>
                <a:effectLst/>
              </a:rPr>
              <a:t>: nessuna interferenza tra unità e coerenza tra </a:t>
            </a:r>
            <a:r>
              <a:rPr lang="it-IT" b="0" i="0" u="none" strike="noStrike" dirty="0" err="1">
                <a:solidFill>
                  <a:srgbClr val="000000"/>
                </a:solidFill>
                <a:effectLst/>
              </a:rPr>
              <a:t>outcome</a:t>
            </a:r>
            <a:r>
              <a:rPr lang="it-IT" b="0" i="0" u="none" strike="noStrike" dirty="0">
                <a:solidFill>
                  <a:srgbClr val="000000"/>
                </a:solidFill>
                <a:effectLst/>
              </a:rPr>
              <a:t> osservato e potenziale;</a:t>
            </a:r>
            <a:br>
              <a:rPr lang="it-IT" b="0" i="0" u="none" strike="noStrike" dirty="0">
                <a:solidFill>
                  <a:srgbClr val="000000"/>
                </a:solidFill>
                <a:effectLst/>
              </a:rPr>
            </a:br>
            <a:r>
              <a:rPr lang="it-IT" b="0" i="0" u="none" strike="noStrike" dirty="0">
                <a:solidFill>
                  <a:srgbClr val="000000"/>
                </a:solidFill>
                <a:effectLst/>
              </a:rPr>
              <a:t>– </a:t>
            </a:r>
            <a:r>
              <a:rPr lang="it-IT" b="1" i="0" u="none" strike="noStrike" dirty="0" err="1">
                <a:solidFill>
                  <a:srgbClr val="000000"/>
                </a:solidFill>
                <a:effectLst/>
              </a:rPr>
              <a:t>Ignorability</a:t>
            </a:r>
            <a:r>
              <a:rPr lang="it-IT" b="0" i="0" u="none" strike="noStrike" dirty="0">
                <a:solidFill>
                  <a:srgbClr val="000000"/>
                </a:solidFill>
                <a:effectLst/>
              </a:rPr>
              <a:t>: a parità di xx, l’assegnazione </a:t>
            </a:r>
            <a:r>
              <a:rPr lang="it-IT" b="0" i="0" u="none" strike="noStrike" dirty="0" err="1">
                <a:solidFill>
                  <a:srgbClr val="000000"/>
                </a:solidFill>
                <a:effectLst/>
              </a:rPr>
              <a:t>zz</a:t>
            </a:r>
            <a:r>
              <a:rPr lang="it-IT" b="0" i="0" u="none" strike="noStrike" dirty="0">
                <a:solidFill>
                  <a:srgbClr val="000000"/>
                </a:solidFill>
                <a:effectLst/>
              </a:rPr>
              <a:t> è “random” rispetto ai potenziali </a:t>
            </a:r>
            <a:r>
              <a:rPr lang="it-IT" b="0" i="0" u="none" strike="noStrike" dirty="0" err="1">
                <a:solidFill>
                  <a:srgbClr val="000000"/>
                </a:solidFill>
                <a:effectLst/>
              </a:rPr>
              <a:t>outcome</a:t>
            </a:r>
            <a:r>
              <a:rPr lang="it-IT" b="0" i="0" u="none" strike="noStrike" dirty="0">
                <a:solidFill>
                  <a:srgbClr val="000000"/>
                </a:solidFill>
                <a:effectLst/>
              </a:rPr>
              <a:t>;</a:t>
            </a:r>
            <a:br>
              <a:rPr lang="it-IT" b="0" i="0" u="none" strike="noStrike" dirty="0">
                <a:solidFill>
                  <a:srgbClr val="000000"/>
                </a:solidFill>
                <a:effectLst/>
              </a:rPr>
            </a:br>
            <a:r>
              <a:rPr lang="it-IT" b="0" i="0" u="none" strike="noStrike" dirty="0">
                <a:solidFill>
                  <a:srgbClr val="000000"/>
                </a:solidFill>
                <a:effectLst/>
              </a:rPr>
              <a:t>– </a:t>
            </a:r>
            <a:r>
              <a:rPr lang="it-IT" b="1" i="0" u="none" strike="noStrike" dirty="0" err="1">
                <a:solidFill>
                  <a:srgbClr val="000000"/>
                </a:solidFill>
                <a:effectLst/>
              </a:rPr>
              <a:t>Overlap</a:t>
            </a:r>
            <a:r>
              <a:rPr lang="it-IT" b="0" i="0" u="none" strike="noStrike" dirty="0">
                <a:solidFill>
                  <a:srgbClr val="000000"/>
                </a:solidFill>
                <a:effectLst/>
              </a:rPr>
              <a:t>: per ogni xx, la probabilità di trattamento è compresa tra 0 e 1.»</a:t>
            </a:r>
          </a:p>
          <a:p>
            <a:pPr algn="l">
              <a:buFont typeface="+mj-lt"/>
              <a:buAutoNum type="arabicPeriod"/>
            </a:pPr>
            <a:r>
              <a:rPr lang="it-IT" b="1" i="0" u="none" strike="noStrike" dirty="0">
                <a:solidFill>
                  <a:srgbClr val="000000"/>
                </a:solidFill>
                <a:effectLst/>
              </a:rPr>
              <a:t>Dataset</a:t>
            </a:r>
            <a:br>
              <a:rPr lang="it-IT" b="0" i="0" u="none" strike="noStrike" dirty="0">
                <a:solidFill>
                  <a:srgbClr val="000000"/>
                </a:solidFill>
                <a:effectLst/>
              </a:rPr>
            </a:br>
            <a:r>
              <a:rPr lang="it-IT" b="0" i="0" u="none" strike="noStrike" dirty="0">
                <a:solidFill>
                  <a:srgbClr val="000000"/>
                </a:solidFill>
                <a:effectLst/>
              </a:rPr>
              <a:t>«Usiamo l’IHDP, un benchmark con 747 soggetti e 25 </a:t>
            </a:r>
            <a:r>
              <a:rPr lang="it-IT" b="0" i="0" u="none" strike="noStrike" dirty="0" err="1">
                <a:solidFill>
                  <a:srgbClr val="000000"/>
                </a:solidFill>
                <a:effectLst/>
              </a:rPr>
              <a:t>covariate</a:t>
            </a:r>
            <a:r>
              <a:rPr lang="it-IT" b="0" i="0" u="none" strike="noStrike" dirty="0">
                <a:solidFill>
                  <a:srgbClr val="000000"/>
                </a:solidFill>
                <a:effectLst/>
              </a:rPr>
              <a:t>. Questo dataset semi‑sintetico ci fornisce sia gli </a:t>
            </a:r>
            <a:r>
              <a:rPr lang="it-IT" b="0" i="0" u="none" strike="noStrike" dirty="0" err="1">
                <a:solidFill>
                  <a:srgbClr val="000000"/>
                </a:solidFill>
                <a:effectLst/>
              </a:rPr>
              <a:t>outcome</a:t>
            </a:r>
            <a:r>
              <a:rPr lang="it-IT" b="0" i="0" u="none" strike="noStrike" dirty="0">
                <a:solidFill>
                  <a:srgbClr val="000000"/>
                </a:solidFill>
                <a:effectLst/>
              </a:rPr>
              <a:t> fattuali che i veri potenziali y(0)y(0), y(1)y(1) per valutare la qualità della nostra stima.»</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de95a381e3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de95a381e3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06bb20327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206bb20327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it-IT" dirty="0"/>
              <a:t>Per predire l’effetto individuale su un nuovo campione xx, prima calcoliamo l’</a:t>
            </a:r>
            <a:r>
              <a:rPr lang="it-IT" dirty="0" err="1"/>
              <a:t>embedding</a:t>
            </a:r>
            <a:r>
              <a:rPr lang="it-IT" dirty="0"/>
              <a:t> latente</a:t>
            </a:r>
            <a:br>
              <a:rPr lang="it-IT" dirty="0"/>
            </a:br>
            <a:r>
              <a:rPr lang="it-IT" dirty="0"/>
              <a:t>  </a:t>
            </a:r>
            <a:r>
              <a:rPr lang="it-IT" dirty="0" err="1"/>
              <a:t>r</a:t>
            </a:r>
            <a:r>
              <a:rPr lang="it-IT" dirty="0"/>
              <a:t>=</a:t>
            </a:r>
            <a:r>
              <a:rPr lang="el-GR" dirty="0"/>
              <a:t>Φ(</a:t>
            </a:r>
            <a:r>
              <a:rPr lang="it-IT" dirty="0"/>
              <a:t>x)</a:t>
            </a:r>
            <a:r>
              <a:rPr lang="it-IT" dirty="0" err="1"/>
              <a:t>r</a:t>
            </a:r>
            <a:r>
              <a:rPr lang="it-IT" dirty="0"/>
              <a:t>=</a:t>
            </a:r>
            <a:r>
              <a:rPr lang="el-GR" dirty="0"/>
              <a:t>Φ(</a:t>
            </a:r>
            <a:r>
              <a:rPr lang="it-IT" dirty="0"/>
              <a:t>x).</a:t>
            </a:r>
            <a:br>
              <a:rPr lang="it-IT" dirty="0"/>
            </a:br>
            <a:r>
              <a:rPr lang="it-IT" dirty="0"/>
              <a:t>Quindi invochiamo la stessa rete gg due volte:</a:t>
            </a:r>
          </a:p>
          <a:p>
            <a:pPr>
              <a:buFont typeface="Arial" panose="020B0604020202020204" pitchFamily="34" charset="0"/>
              <a:buChar char="•"/>
            </a:pPr>
            <a:r>
              <a:rPr lang="it-IT" dirty="0"/>
              <a:t>con </a:t>
            </a:r>
            <a:r>
              <a:rPr lang="it-IT" dirty="0" err="1"/>
              <a:t>z</a:t>
            </a:r>
            <a:r>
              <a:rPr lang="it-IT" dirty="0"/>
              <a:t>=0z=0 otteniamo y^0=g([</a:t>
            </a:r>
            <a:r>
              <a:rPr lang="it-IT" dirty="0" err="1"/>
              <a:t>r</a:t>
            </a:r>
            <a:r>
              <a:rPr lang="it-IT" dirty="0"/>
              <a:t>, 0])y^​0​=g([r,0]);</a:t>
            </a:r>
          </a:p>
          <a:p>
            <a:pPr>
              <a:buFont typeface="Arial" panose="020B0604020202020204" pitchFamily="34" charset="0"/>
              <a:buChar char="•"/>
            </a:pPr>
            <a:r>
              <a:rPr lang="it-IT" dirty="0"/>
              <a:t>con </a:t>
            </a:r>
            <a:r>
              <a:rPr lang="it-IT" dirty="0" err="1"/>
              <a:t>z</a:t>
            </a:r>
            <a:r>
              <a:rPr lang="it-IT" dirty="0"/>
              <a:t>=1z=1 otteniamo y^1=g([</a:t>
            </a:r>
            <a:r>
              <a:rPr lang="it-IT" dirty="0" err="1"/>
              <a:t>r</a:t>
            </a:r>
            <a:r>
              <a:rPr lang="it-IT" dirty="0"/>
              <a:t>, 1])y^​1​=g([r,1]).</a:t>
            </a:r>
            <a:br>
              <a:rPr lang="it-IT" dirty="0"/>
            </a:br>
            <a:r>
              <a:rPr lang="it-IT" dirty="0"/>
              <a:t>Infine l’</a:t>
            </a:r>
            <a:r>
              <a:rPr lang="it-IT" b="1" dirty="0" err="1"/>
              <a:t>Individual</a:t>
            </a:r>
            <a:r>
              <a:rPr lang="it-IT" b="1" dirty="0"/>
              <a:t> Treatment </a:t>
            </a:r>
            <a:r>
              <a:rPr lang="it-IT" b="1" dirty="0" err="1"/>
              <a:t>Effect</a:t>
            </a:r>
            <a:r>
              <a:rPr lang="it-IT" dirty="0"/>
              <a:t> stimato è</a:t>
            </a:r>
          </a:p>
          <a:p>
            <a:pPr>
              <a:buNone/>
            </a:pPr>
            <a:r>
              <a:rPr lang="el-GR" dirty="0"/>
              <a:t>τ^(</a:t>
            </a:r>
            <a:r>
              <a:rPr lang="it-IT" dirty="0"/>
              <a:t>x)  =  y^1−y^0.</a:t>
            </a:r>
            <a:r>
              <a:rPr lang="el-GR" dirty="0"/>
              <a:t>τ^(</a:t>
            </a:r>
            <a:r>
              <a:rPr lang="it-IT" dirty="0"/>
              <a:t>x)=y^​1​−y^​0​.In questo modo non servono due sottoreti separate: basta un’unica funzione gg che, a seconda di</a:t>
            </a:r>
            <a:br>
              <a:rPr lang="it-IT" dirty="0"/>
            </a:br>
            <a:r>
              <a:rPr lang="it-IT" dirty="0" err="1"/>
              <a:t>zz</a:t>
            </a:r>
            <a:r>
              <a:rPr lang="it-IT" dirty="0"/>
              <a:t>, modella il potenziale </a:t>
            </a:r>
            <a:r>
              <a:rPr lang="it-IT" dirty="0" err="1"/>
              <a:t>outcome</a:t>
            </a:r>
            <a:r>
              <a:rPr lang="it-IT" dirty="0"/>
              <a:t> di controllo o trattamento.»</a:t>
            </a:r>
          </a:p>
          <a:p>
            <a:pPr algn="l">
              <a:buFont typeface="Arial" panose="020B0604020202020204" pitchFamily="34" charset="0"/>
              <a:buChar char="•"/>
            </a:pPr>
            <a:r>
              <a:rPr lang="it-IT" b="1" i="0" u="none" strike="noStrike" dirty="0">
                <a:solidFill>
                  <a:srgbClr val="000000"/>
                </a:solidFill>
                <a:effectLst/>
              </a:rPr>
              <a:t>Punti chiave da sottolineare</a:t>
            </a:r>
            <a:endParaRPr lang="it-IT" b="0" i="0" u="none" strike="noStrike" dirty="0">
              <a:solidFill>
                <a:srgbClr val="000000"/>
              </a:solidFill>
              <a:effectLst/>
            </a:endParaRPr>
          </a:p>
          <a:p>
            <a:pPr marL="742950" lvl="1" indent="-285750" algn="l">
              <a:buFont typeface="Arial" panose="020B0604020202020204" pitchFamily="34" charset="0"/>
              <a:buChar char="•"/>
            </a:pPr>
            <a:r>
              <a:rPr lang="it-IT" b="0" i="0" u="none" strike="noStrike" dirty="0">
                <a:solidFill>
                  <a:srgbClr val="000000"/>
                </a:solidFill>
                <a:effectLst/>
              </a:rPr>
              <a:t>l’</a:t>
            </a:r>
            <a:r>
              <a:rPr lang="it-IT" b="0" i="0" u="none" strike="noStrike" dirty="0" err="1">
                <a:solidFill>
                  <a:srgbClr val="000000"/>
                </a:solidFill>
                <a:effectLst/>
              </a:rPr>
              <a:t>embedding</a:t>
            </a:r>
            <a:r>
              <a:rPr lang="it-IT" b="0" i="0" u="none" strike="noStrike" dirty="0">
                <a:solidFill>
                  <a:srgbClr val="000000"/>
                </a:solidFill>
                <a:effectLst/>
              </a:rPr>
              <a:t> </a:t>
            </a:r>
            <a:r>
              <a:rPr lang="it-IT" b="0" i="0" u="none" strike="noStrike" dirty="0" err="1">
                <a:solidFill>
                  <a:srgbClr val="000000"/>
                </a:solidFill>
                <a:effectLst/>
              </a:rPr>
              <a:t>rr</a:t>
            </a:r>
            <a:r>
              <a:rPr lang="it-IT" b="0" i="0" u="none" strike="noStrike" dirty="0">
                <a:solidFill>
                  <a:srgbClr val="000000"/>
                </a:solidFill>
                <a:effectLst/>
              </a:rPr>
              <a:t> è condiviso, si calcola una sola volta;</a:t>
            </a:r>
          </a:p>
          <a:p>
            <a:pPr marL="742950" lvl="1" indent="-285750" algn="l">
              <a:buFont typeface="Arial" panose="020B0604020202020204" pitchFamily="34" charset="0"/>
              <a:buChar char="•"/>
            </a:pPr>
            <a:r>
              <a:rPr lang="it-IT" b="0" i="0" u="none" strike="noStrike" dirty="0">
                <a:solidFill>
                  <a:srgbClr val="000000"/>
                </a:solidFill>
                <a:effectLst/>
              </a:rPr>
              <a:t>il vettore di input alla testa gg comprende sempre </a:t>
            </a:r>
            <a:r>
              <a:rPr lang="it-IT" b="0" i="0" u="none" strike="noStrike" dirty="0" err="1">
                <a:solidFill>
                  <a:srgbClr val="000000"/>
                </a:solidFill>
                <a:effectLst/>
              </a:rPr>
              <a:t>rr</a:t>
            </a:r>
            <a:r>
              <a:rPr lang="it-IT" b="0" i="0" u="none" strike="noStrike" dirty="0">
                <a:solidFill>
                  <a:srgbClr val="000000"/>
                </a:solidFill>
                <a:effectLst/>
              </a:rPr>
              <a:t> più il bit </a:t>
            </a:r>
            <a:r>
              <a:rPr lang="it-IT" b="0" i="0" u="none" strike="noStrike" dirty="0" err="1">
                <a:solidFill>
                  <a:srgbClr val="000000"/>
                </a:solidFill>
                <a:effectLst/>
              </a:rPr>
              <a:t>zz</a:t>
            </a:r>
            <a:r>
              <a:rPr lang="it-IT" b="0" i="0" u="none" strike="noStrike" dirty="0">
                <a:solidFill>
                  <a:srgbClr val="000000"/>
                </a:solidFill>
                <a:effectLst/>
              </a:rPr>
              <a:t>;</a:t>
            </a:r>
          </a:p>
          <a:p>
            <a:pPr marL="742950" lvl="1" indent="-285750" algn="l">
              <a:buFont typeface="Arial" panose="020B0604020202020204" pitchFamily="34" charset="0"/>
              <a:buChar char="•"/>
            </a:pPr>
            <a:r>
              <a:rPr lang="it-IT" b="0" i="0" u="none" strike="noStrike" dirty="0">
                <a:solidFill>
                  <a:srgbClr val="000000"/>
                </a:solidFill>
                <a:effectLst/>
              </a:rPr>
              <a:t>la differenza y^1−y^0y^​1​−y^​0​ restituisce direttamente il CATE.</a:t>
            </a: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55825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767AE166-4D26-0356-C01A-30F1E61AF42C}"/>
            </a:ext>
          </a:extLst>
        </p:cNvPr>
        <p:cNvGrpSpPr/>
        <p:nvPr/>
      </p:nvGrpSpPr>
      <p:grpSpPr>
        <a:xfrm>
          <a:off x="0" y="0"/>
          <a:ext cx="0" cy="0"/>
          <a:chOff x="0" y="0"/>
          <a:chExt cx="0" cy="0"/>
        </a:xfrm>
      </p:grpSpPr>
      <p:sp>
        <p:nvSpPr>
          <p:cNvPr id="76" name="Google Shape;76;g1de95a381e3_0_222:notes">
            <a:extLst>
              <a:ext uri="{FF2B5EF4-FFF2-40B4-BE49-F238E27FC236}">
                <a16:creationId xmlns:a16="http://schemas.microsoft.com/office/drawing/2014/main" id="{8F722435-7704-FAAB-32B1-CB3CDFF44F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de95a381e3_0_222:notes">
            <a:extLst>
              <a:ext uri="{FF2B5EF4-FFF2-40B4-BE49-F238E27FC236}">
                <a16:creationId xmlns:a16="http://schemas.microsoft.com/office/drawing/2014/main" id="{E85BE032-5024-555A-8C83-45F3CF66B8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b="0" i="0" u="none" strike="noStrike" dirty="0">
                <a:solidFill>
                  <a:srgbClr val="000000"/>
                </a:solidFill>
                <a:effectLst/>
                <a:latin typeface="-webkit-standard"/>
              </a:rPr>
              <a:t>In questa slide mostriamo l’architettura di riferimento utilizzata come </a:t>
            </a:r>
            <a:r>
              <a:rPr lang="it-IT" b="1" i="0" u="none" strike="noStrike" dirty="0">
                <a:solidFill>
                  <a:srgbClr val="000000"/>
                </a:solidFill>
                <a:effectLst/>
              </a:rPr>
              <a:t>baseline</a:t>
            </a:r>
            <a:r>
              <a:rPr lang="it-IT" b="0" i="0" u="none" strike="noStrike" dirty="0">
                <a:solidFill>
                  <a:srgbClr val="000000"/>
                </a:solidFill>
                <a:effectLst/>
                <a:latin typeface="-webkit-standard"/>
              </a:rPr>
              <a:t>, originariamente proposta da Shalit et al. (ICML 2017) e nota come </a:t>
            </a:r>
            <a:r>
              <a:rPr lang="it-IT" b="1" i="0" u="none" strike="noStrike" dirty="0" err="1">
                <a:solidFill>
                  <a:srgbClr val="000000"/>
                </a:solidFill>
                <a:effectLst/>
              </a:rPr>
              <a:t>TARNet</a:t>
            </a:r>
            <a:r>
              <a:rPr lang="it-IT" b="0" i="0" u="none" strike="noStrike" dirty="0">
                <a:solidFill>
                  <a:srgbClr val="000000"/>
                </a:solidFill>
                <a:effectLst/>
                <a:latin typeface="-webkit-standard"/>
              </a:rPr>
              <a:t>. Usare questo come modello di baseline è un </a:t>
            </a:r>
            <a:r>
              <a:rPr lang="it-IT" b="0" i="0" u="none" strike="noStrike" dirty="0" err="1">
                <a:solidFill>
                  <a:srgbClr val="000000"/>
                </a:solidFill>
                <a:effectLst/>
                <a:latin typeface="-webkit-standard"/>
              </a:rPr>
              <a:t>approcio</a:t>
            </a:r>
            <a:r>
              <a:rPr lang="it-IT" b="0" i="0" u="none" strike="noStrike" dirty="0">
                <a:solidFill>
                  <a:srgbClr val="000000"/>
                </a:solidFill>
                <a:effectLst/>
                <a:latin typeface="-webkit-standard"/>
              </a:rPr>
              <a:t> già comprovato anche in altri lavori presenti in letteratura. </a:t>
            </a:r>
          </a:p>
          <a:p>
            <a:pPr>
              <a:buNone/>
            </a:pPr>
            <a:r>
              <a:rPr lang="it-IT" b="1" dirty="0"/>
              <a:t>Encoder </a:t>
            </a:r>
            <a:r>
              <a:rPr lang="el-GR" b="1" dirty="0"/>
              <a:t>Φ(</a:t>
            </a:r>
            <a:r>
              <a:rPr lang="it-IT" b="1" dirty="0"/>
              <a:t>x)</a:t>
            </a:r>
            <a:r>
              <a:rPr lang="el-GR" b="1" dirty="0"/>
              <a:t>Φ(</a:t>
            </a:r>
            <a:r>
              <a:rPr lang="it-IT" b="1" dirty="0"/>
              <a:t>x)</a:t>
            </a:r>
            <a:br>
              <a:rPr lang="it-IT" dirty="0"/>
            </a:br>
            <a:r>
              <a:rPr lang="it-IT" dirty="0"/>
              <a:t>“Tutti i dati di input xx vengono inizialmente elaborati da un unico modulo di </a:t>
            </a:r>
            <a:r>
              <a:rPr lang="it-IT" dirty="0" err="1"/>
              <a:t>embedding</a:t>
            </a:r>
            <a:r>
              <a:rPr lang="it-IT" dirty="0"/>
              <a:t> </a:t>
            </a:r>
            <a:r>
              <a:rPr lang="el-GR" dirty="0"/>
              <a:t>ΦΦ. </a:t>
            </a:r>
            <a:r>
              <a:rPr lang="it-IT" dirty="0"/>
              <a:t>L’obiettivo di </a:t>
            </a:r>
            <a:r>
              <a:rPr lang="el-GR" dirty="0"/>
              <a:t>ΦΦ </a:t>
            </a:r>
            <a:r>
              <a:rPr lang="it-IT" dirty="0"/>
              <a:t>è produrre una rappresentazione intermedia in </a:t>
            </a:r>
            <a:r>
              <a:rPr lang="it-IT" dirty="0" err="1"/>
              <a:t>RkRk</a:t>
            </a:r>
            <a:r>
              <a:rPr lang="it-IT" dirty="0"/>
              <a:t> che sia “bilanciata” tra il gruppo di trattamento e quello di controllo.”</a:t>
            </a:r>
          </a:p>
          <a:p>
            <a:pPr>
              <a:buNone/>
            </a:pPr>
            <a:r>
              <a:rPr lang="it-IT" b="1" dirty="0"/>
              <a:t>Teste potenziali h0h0​ e h1h1​</a:t>
            </a:r>
            <a:br>
              <a:rPr lang="it-IT" dirty="0"/>
            </a:br>
            <a:r>
              <a:rPr lang="it-IT" dirty="0"/>
              <a:t>“Sull’</a:t>
            </a:r>
            <a:r>
              <a:rPr lang="it-IT" dirty="0" err="1"/>
              <a:t>embedding</a:t>
            </a:r>
            <a:r>
              <a:rPr lang="it-IT" dirty="0"/>
              <a:t> </a:t>
            </a:r>
            <a:r>
              <a:rPr lang="el-GR" dirty="0"/>
              <a:t>Φ(</a:t>
            </a:r>
            <a:r>
              <a:rPr lang="it-IT" dirty="0"/>
              <a:t>x)</a:t>
            </a:r>
            <a:r>
              <a:rPr lang="el-GR" dirty="0"/>
              <a:t>Φ(</a:t>
            </a:r>
            <a:r>
              <a:rPr lang="it-IT" dirty="0"/>
              <a:t>x) si innestano due teste distinte:</a:t>
            </a:r>
          </a:p>
          <a:p>
            <a:pPr>
              <a:buFont typeface="Arial" panose="020B0604020202020204" pitchFamily="34" charset="0"/>
              <a:buChar char="•"/>
            </a:pPr>
            <a:r>
              <a:rPr lang="it-IT" dirty="0"/>
              <a:t>h0h0​ stima l’</a:t>
            </a:r>
            <a:r>
              <a:rPr lang="it-IT" dirty="0" err="1"/>
              <a:t>outcome</a:t>
            </a:r>
            <a:r>
              <a:rPr lang="it-IT" dirty="0"/>
              <a:t> potenziale in assenza di trattamento (t=0t=0),</a:t>
            </a:r>
          </a:p>
          <a:p>
            <a:pPr>
              <a:buFont typeface="Arial" panose="020B0604020202020204" pitchFamily="34" charset="0"/>
              <a:buChar char="•"/>
            </a:pPr>
            <a:r>
              <a:rPr lang="it-IT" dirty="0"/>
              <a:t>h1h1​ stima l’</a:t>
            </a:r>
            <a:r>
              <a:rPr lang="it-IT" dirty="0" err="1"/>
              <a:t>outcome</a:t>
            </a:r>
            <a:r>
              <a:rPr lang="it-IT" dirty="0"/>
              <a:t> potenziale sotto trattamento (t=1t=1).</a:t>
            </a:r>
            <a:br>
              <a:rPr lang="it-IT" dirty="0"/>
            </a:br>
            <a:r>
              <a:rPr lang="it-IT" dirty="0"/>
              <a:t>Ciascuna testa è aggiornata solo dagli esempi corrispondenti al proprio trattamento.”</a:t>
            </a:r>
          </a:p>
          <a:p>
            <a:pPr>
              <a:buNone/>
            </a:pPr>
            <a:r>
              <a:rPr lang="it-IT" b="1" dirty="0" err="1"/>
              <a:t>Factual</a:t>
            </a:r>
            <a:r>
              <a:rPr lang="it-IT" b="1" dirty="0"/>
              <a:t> Loss</a:t>
            </a:r>
            <a:br>
              <a:rPr lang="it-IT" dirty="0"/>
            </a:br>
            <a:r>
              <a:rPr lang="it-IT" dirty="0"/>
              <a:t>“Durante il training si minimizza la </a:t>
            </a:r>
            <a:r>
              <a:rPr lang="it-IT" b="1" dirty="0" err="1"/>
              <a:t>loss</a:t>
            </a:r>
            <a:r>
              <a:rPr lang="it-IT" b="1" dirty="0"/>
              <a:t> fattuale</a:t>
            </a:r>
            <a:r>
              <a:rPr lang="it-IT" dirty="0"/>
              <a:t>, applicata esclusivamente alla testa associata al trattamento osservato </a:t>
            </a:r>
            <a:r>
              <a:rPr lang="it-IT" dirty="0" err="1"/>
              <a:t>zz</a:t>
            </a:r>
            <a:r>
              <a:rPr lang="it-IT" dirty="0"/>
              <a:t>:</a:t>
            </a:r>
          </a:p>
          <a:p>
            <a:pPr>
              <a:buNone/>
            </a:pPr>
            <a:r>
              <a:rPr lang="it-IT" dirty="0"/>
              <a:t>L(</a:t>
            </a:r>
            <a:r>
              <a:rPr lang="it-IT" dirty="0" err="1"/>
              <a:t>hz</a:t>
            </a:r>
            <a:r>
              <a:rPr lang="it-IT" dirty="0"/>
              <a:t>(</a:t>
            </a:r>
            <a:r>
              <a:rPr lang="el-GR" dirty="0"/>
              <a:t>Φ(</a:t>
            </a:r>
            <a:r>
              <a:rPr lang="it-IT" dirty="0"/>
              <a:t>x)), y)L(</a:t>
            </a:r>
            <a:r>
              <a:rPr lang="it-IT" dirty="0" err="1"/>
              <a:t>hz</a:t>
            </a:r>
            <a:r>
              <a:rPr lang="it-IT" dirty="0"/>
              <a:t>​(</a:t>
            </a:r>
            <a:r>
              <a:rPr lang="el-GR" dirty="0"/>
              <a:t>Φ(</a:t>
            </a:r>
            <a:r>
              <a:rPr lang="it-IT" dirty="0"/>
              <a:t>x)),y)In questo modo h0h0​ apprende dagli esempi non trattati e h1h1​ da quelli trattati.”</a:t>
            </a:r>
          </a:p>
          <a:p>
            <a:pPr>
              <a:buNone/>
            </a:pPr>
            <a:r>
              <a:rPr lang="it-IT" b="1" dirty="0" err="1"/>
              <a:t>Regularizzazione</a:t>
            </a:r>
            <a:r>
              <a:rPr lang="it-IT" b="1" dirty="0"/>
              <a:t> IPM</a:t>
            </a:r>
            <a:br>
              <a:rPr lang="it-IT" dirty="0"/>
            </a:br>
            <a:r>
              <a:rPr lang="it-IT" dirty="0"/>
              <a:t>“Per ridurre lo sbilanciamento tra le distribuzioni di </a:t>
            </a:r>
            <a:r>
              <a:rPr lang="it-IT" dirty="0" err="1"/>
              <a:t>embedding</a:t>
            </a:r>
            <a:r>
              <a:rPr lang="it-IT" dirty="0"/>
              <a:t> di trattati e controlli, si introduce un termine di regolarizzazione basato su un </a:t>
            </a:r>
            <a:r>
              <a:rPr lang="it-IT" b="1" dirty="0"/>
              <a:t>Integral </a:t>
            </a:r>
            <a:r>
              <a:rPr lang="it-IT" b="1" dirty="0" err="1"/>
              <a:t>Probability</a:t>
            </a:r>
            <a:r>
              <a:rPr lang="it-IT" b="1" dirty="0"/>
              <a:t> </a:t>
            </a:r>
            <a:r>
              <a:rPr lang="it-IT" b="1" dirty="0" err="1"/>
              <a:t>Metric</a:t>
            </a:r>
            <a:r>
              <a:rPr lang="it-IT" dirty="0"/>
              <a:t>:</a:t>
            </a:r>
          </a:p>
          <a:p>
            <a:r>
              <a:rPr lang="it-IT" dirty="0"/>
              <a:t>IPM(</a:t>
            </a:r>
            <a:r>
              <a:rPr lang="it-IT" dirty="0" err="1"/>
              <a:t>p</a:t>
            </a:r>
            <a:r>
              <a:rPr lang="el-GR" dirty="0"/>
              <a:t>Φ</a:t>
            </a:r>
            <a:r>
              <a:rPr lang="it-IT" dirty="0"/>
              <a:t>t=1, </a:t>
            </a:r>
            <a:r>
              <a:rPr lang="it-IT" dirty="0" err="1"/>
              <a:t>p</a:t>
            </a:r>
            <a:r>
              <a:rPr lang="el-GR" dirty="0"/>
              <a:t>Φ</a:t>
            </a:r>
            <a:r>
              <a:rPr lang="it-IT" dirty="0"/>
              <a:t>t=0).IPM(</a:t>
            </a:r>
            <a:r>
              <a:rPr lang="it-IT" dirty="0" err="1"/>
              <a:t>p</a:t>
            </a:r>
            <a:r>
              <a:rPr lang="el-GR" dirty="0"/>
              <a:t>Φ</a:t>
            </a:r>
            <a:r>
              <a:rPr lang="it-IT" dirty="0"/>
              <a:t>t=1​,</a:t>
            </a:r>
            <a:r>
              <a:rPr lang="it-IT" dirty="0" err="1"/>
              <a:t>p</a:t>
            </a:r>
            <a:r>
              <a:rPr lang="el-GR" dirty="0"/>
              <a:t>Φ</a:t>
            </a:r>
            <a:r>
              <a:rPr lang="it-IT" dirty="0"/>
              <a:t>t=0​).Questo vincolo incoraggia </a:t>
            </a:r>
            <a:r>
              <a:rPr lang="el-GR" dirty="0"/>
              <a:t>ΦΦ </a:t>
            </a:r>
            <a:r>
              <a:rPr lang="it-IT" dirty="0"/>
              <a:t>a rendere le due distribuzioni più simili, migliorando la qualità delle stime controfattuali.”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94698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76E27628-68A0-A8DA-B074-A9ED038F14D9}"/>
            </a:ext>
          </a:extLst>
        </p:cNvPr>
        <p:cNvGrpSpPr/>
        <p:nvPr/>
      </p:nvGrpSpPr>
      <p:grpSpPr>
        <a:xfrm>
          <a:off x="0" y="0"/>
          <a:ext cx="0" cy="0"/>
          <a:chOff x="0" y="0"/>
          <a:chExt cx="0" cy="0"/>
        </a:xfrm>
      </p:grpSpPr>
      <p:sp>
        <p:nvSpPr>
          <p:cNvPr id="76" name="Google Shape;76;g1de95a381e3_0_222:notes">
            <a:extLst>
              <a:ext uri="{FF2B5EF4-FFF2-40B4-BE49-F238E27FC236}">
                <a16:creationId xmlns:a16="http://schemas.microsoft.com/office/drawing/2014/main" id="{EB577639-B7D5-9664-F411-5D962958DA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de95a381e3_0_222:notes">
            <a:extLst>
              <a:ext uri="{FF2B5EF4-FFF2-40B4-BE49-F238E27FC236}">
                <a16:creationId xmlns:a16="http://schemas.microsoft.com/office/drawing/2014/main" id="{251E0DAF-C0CB-D0D4-81AE-85810C3223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b="0" i="0" u="none" strike="noStrike" dirty="0">
                <a:solidFill>
                  <a:srgbClr val="000000"/>
                </a:solidFill>
                <a:effectLst/>
              </a:rPr>
              <a:t>“Nel training di </a:t>
            </a:r>
            <a:r>
              <a:rPr lang="it-IT" b="0" i="0" u="none" strike="noStrike" dirty="0" err="1">
                <a:solidFill>
                  <a:srgbClr val="000000"/>
                </a:solidFill>
                <a:effectLst/>
              </a:rPr>
              <a:t>DragonNet</a:t>
            </a:r>
            <a:r>
              <a:rPr lang="it-IT" b="0" i="0" u="none" strike="noStrike" dirty="0">
                <a:solidFill>
                  <a:srgbClr val="000000"/>
                </a:solidFill>
                <a:effectLst/>
              </a:rPr>
              <a:t> adottiamo un approccio multi‐task con tre componenti di </a:t>
            </a:r>
            <a:r>
              <a:rPr lang="it-IT" b="0" i="0" u="none" strike="noStrike" dirty="0" err="1">
                <a:solidFill>
                  <a:srgbClr val="000000"/>
                </a:solidFill>
                <a:effectLst/>
              </a:rPr>
              <a:t>loss</a:t>
            </a:r>
            <a:r>
              <a:rPr lang="it-IT" b="0" i="0" u="none" strike="noStrike" dirty="0">
                <a:solidFill>
                  <a:srgbClr val="000000"/>
                </a:solidFill>
                <a:effectLst/>
              </a:rPr>
              <a:t>, ognuna pensata per un aspetto specifico del problema </a:t>
            </a:r>
            <a:r>
              <a:rPr lang="it-IT" b="0" i="0" u="none" strike="noStrike" dirty="0" err="1">
                <a:solidFill>
                  <a:srgbClr val="000000"/>
                </a:solidFill>
                <a:effectLst/>
              </a:rPr>
              <a:t>causal</a:t>
            </a:r>
            <a:r>
              <a:rPr lang="it-IT" b="0" i="0" u="none" strike="noStrike" dirty="0">
                <a:solidFill>
                  <a:srgbClr val="000000"/>
                </a:solidFill>
                <a:effectLst/>
              </a:rPr>
              <a:t> </a:t>
            </a:r>
            <a:r>
              <a:rPr lang="it-IT" b="0" i="0" u="none" strike="noStrike" dirty="0" err="1">
                <a:solidFill>
                  <a:srgbClr val="000000"/>
                </a:solidFill>
                <a:effectLst/>
              </a:rPr>
              <a:t>inferencing</a:t>
            </a:r>
            <a:r>
              <a:rPr lang="it-IT" b="0" i="0" u="none" strike="noStrike" dirty="0">
                <a:solidFill>
                  <a:srgbClr val="000000"/>
                </a:solidFill>
                <a:effectLst/>
              </a:rPr>
              <a:t>:</a:t>
            </a:r>
            <a:br>
              <a:rPr lang="it-IT" b="0" i="0" u="none" strike="noStrike" dirty="0">
                <a:solidFill>
                  <a:srgbClr val="000000"/>
                </a:solidFill>
                <a:effectLst/>
              </a:rPr>
            </a:br>
            <a:r>
              <a:rPr lang="it-IT" b="1" i="0" u="none" strike="noStrike" dirty="0" err="1">
                <a:solidFill>
                  <a:srgbClr val="000000"/>
                </a:solidFill>
                <a:effectLst/>
              </a:rPr>
              <a:t>Propensity</a:t>
            </a:r>
            <a:r>
              <a:rPr lang="it-IT" b="1" i="0" u="none" strike="noStrike" dirty="0">
                <a:solidFill>
                  <a:srgbClr val="000000"/>
                </a:solidFill>
                <a:effectLst/>
              </a:rPr>
              <a:t> score </a:t>
            </a:r>
            <a:r>
              <a:rPr lang="it-IT" b="1" i="0" u="none" strike="noStrike" dirty="0" err="1">
                <a:solidFill>
                  <a:srgbClr val="000000"/>
                </a:solidFill>
                <a:effectLst/>
              </a:rPr>
              <a:t>loss</a:t>
            </a:r>
            <a:r>
              <a:rPr lang="it-IT" b="1" i="0" u="none" strike="noStrike" dirty="0">
                <a:solidFill>
                  <a:srgbClr val="000000"/>
                </a:solidFill>
                <a:effectLst/>
              </a:rPr>
              <a:t> (</a:t>
            </a:r>
            <a:r>
              <a:rPr lang="it-IT" b="1" i="0" u="none" strike="noStrike" dirty="0" err="1">
                <a:solidFill>
                  <a:srgbClr val="000000"/>
                </a:solidFill>
                <a:effectLst/>
              </a:rPr>
              <a:t>Binary</a:t>
            </a:r>
            <a:r>
              <a:rPr lang="it-IT" b="1" i="0" u="none" strike="noStrike" dirty="0">
                <a:solidFill>
                  <a:srgbClr val="000000"/>
                </a:solidFill>
                <a:effectLst/>
              </a:rPr>
              <a:t> Cross‐</a:t>
            </a:r>
            <a:r>
              <a:rPr lang="it-IT" b="1" i="0" u="none" strike="noStrike" dirty="0" err="1">
                <a:solidFill>
                  <a:srgbClr val="000000"/>
                </a:solidFill>
                <a:effectLst/>
              </a:rPr>
              <a:t>Entropy</a:t>
            </a:r>
            <a:r>
              <a:rPr lang="it-IT" b="1" i="0" u="none" strike="noStrike" dirty="0">
                <a:solidFill>
                  <a:srgbClr val="000000"/>
                </a:solidFill>
                <a:effectLst/>
              </a:rPr>
              <a:t>):</a:t>
            </a:r>
            <a:br>
              <a:rPr lang="it-IT" b="0" i="0" u="none" strike="noStrike" dirty="0">
                <a:solidFill>
                  <a:srgbClr val="000000"/>
                </a:solidFill>
                <a:effectLst/>
              </a:rPr>
            </a:br>
            <a:r>
              <a:rPr lang="it-IT" b="0" i="0" u="none" strike="noStrike" dirty="0">
                <a:solidFill>
                  <a:srgbClr val="000000"/>
                </a:solidFill>
                <a:effectLst/>
              </a:rPr>
              <a:t>Parallelamente, </a:t>
            </a:r>
            <a:r>
              <a:rPr lang="it-IT" b="0" i="0" u="none" strike="noStrike" dirty="0" err="1">
                <a:solidFill>
                  <a:srgbClr val="000000"/>
                </a:solidFill>
                <a:effectLst/>
              </a:rPr>
              <a:t>DragonNet</a:t>
            </a:r>
            <a:r>
              <a:rPr lang="it-IT" b="0" i="0" u="none" strike="noStrike" dirty="0">
                <a:solidFill>
                  <a:srgbClr val="000000"/>
                </a:solidFill>
                <a:effectLst/>
              </a:rPr>
              <a:t> include una testa addestrata a stimare la </a:t>
            </a:r>
            <a:r>
              <a:rPr lang="it-IT" b="0" i="0" u="none" strike="noStrike" dirty="0" err="1">
                <a:solidFill>
                  <a:srgbClr val="000000"/>
                </a:solidFill>
                <a:effectLst/>
              </a:rPr>
              <a:t>propensity</a:t>
            </a:r>
            <a:r>
              <a:rPr lang="it-IT" b="0" i="0" u="none" strike="noStrike" dirty="0">
                <a:solidFill>
                  <a:srgbClr val="000000"/>
                </a:solidFill>
                <a:effectLst/>
              </a:rPr>
              <a:t> score g(X)=</a:t>
            </a:r>
            <a:r>
              <a:rPr lang="it-IT" b="0" i="0" u="none" strike="noStrike" dirty="0" err="1">
                <a:solidFill>
                  <a:srgbClr val="000000"/>
                </a:solidFill>
                <a:effectLst/>
              </a:rPr>
              <a:t>P</a:t>
            </a:r>
            <a:r>
              <a:rPr lang="it-IT" b="0" i="0" u="none" strike="noStrike" dirty="0">
                <a:solidFill>
                  <a:srgbClr val="000000"/>
                </a:solidFill>
                <a:effectLst/>
              </a:rPr>
              <a:t>(T=1∣X)g(X)=</a:t>
            </a:r>
            <a:r>
              <a:rPr lang="it-IT" b="0" i="0" u="none" strike="noStrike" dirty="0" err="1">
                <a:solidFill>
                  <a:srgbClr val="000000"/>
                </a:solidFill>
                <a:effectLst/>
              </a:rPr>
              <a:t>P</a:t>
            </a:r>
            <a:r>
              <a:rPr lang="it-IT" b="0" i="0" u="none" strike="noStrike" dirty="0">
                <a:solidFill>
                  <a:srgbClr val="000000"/>
                </a:solidFill>
                <a:effectLst/>
              </a:rPr>
              <a:t>(T=1∣X). Per questo utilizziamo la </a:t>
            </a:r>
            <a:r>
              <a:rPr lang="it-IT" b="0" i="0" u="none" strike="noStrike" dirty="0" err="1">
                <a:solidFill>
                  <a:srgbClr val="000000"/>
                </a:solidFill>
                <a:effectLst/>
              </a:rPr>
              <a:t>binary</a:t>
            </a:r>
            <a:r>
              <a:rPr lang="it-IT" b="0" i="0" u="none" strike="noStrike" dirty="0">
                <a:solidFill>
                  <a:srgbClr val="000000"/>
                </a:solidFill>
                <a:effectLst/>
              </a:rPr>
              <a:t> cross‐</a:t>
            </a:r>
            <a:r>
              <a:rPr lang="it-IT" b="0" i="0" u="none" strike="noStrike" dirty="0" err="1">
                <a:solidFill>
                  <a:srgbClr val="000000"/>
                </a:solidFill>
                <a:effectLst/>
              </a:rPr>
              <a:t>entropy</a:t>
            </a:r>
            <a:r>
              <a:rPr lang="it-IT" b="0" i="0" u="none" strike="noStrike" dirty="0">
                <a:solidFill>
                  <a:srgbClr val="000000"/>
                </a:solidFill>
                <a:effectLst/>
              </a:rPr>
              <a:t>: il modello impara a distinguere—dato il profilo del paziente—se è più probabile che abbia ricevuto il trattamento oppure no. Questo termine di </a:t>
            </a:r>
            <a:r>
              <a:rPr lang="it-IT" b="0" i="0" u="none" strike="noStrike" dirty="0" err="1">
                <a:solidFill>
                  <a:srgbClr val="000000"/>
                </a:solidFill>
                <a:effectLst/>
              </a:rPr>
              <a:t>loss</a:t>
            </a:r>
            <a:r>
              <a:rPr lang="it-IT" b="0" i="0" u="none" strike="noStrike" dirty="0">
                <a:solidFill>
                  <a:srgbClr val="000000"/>
                </a:solidFill>
                <a:effectLst/>
              </a:rPr>
              <a:t> spinge l’encoder a generare un </a:t>
            </a:r>
            <a:r>
              <a:rPr lang="it-IT" b="0" i="0" u="none" strike="noStrike" dirty="0" err="1">
                <a:solidFill>
                  <a:srgbClr val="000000"/>
                </a:solidFill>
                <a:effectLst/>
              </a:rPr>
              <a:t>embedding</a:t>
            </a:r>
            <a:r>
              <a:rPr lang="it-IT" b="0" i="0" u="none" strike="noStrike" dirty="0">
                <a:solidFill>
                  <a:srgbClr val="000000"/>
                </a:solidFill>
                <a:effectLst/>
              </a:rPr>
              <a:t> “bilanciato”, mitigando il </a:t>
            </a:r>
            <a:r>
              <a:rPr lang="it-IT" b="0" i="0" u="none" strike="noStrike" dirty="0" err="1">
                <a:solidFill>
                  <a:srgbClr val="000000"/>
                </a:solidFill>
                <a:effectLst/>
              </a:rPr>
              <a:t>bias</a:t>
            </a:r>
            <a:r>
              <a:rPr lang="it-IT" b="0" i="0" u="none" strike="noStrike" dirty="0">
                <a:solidFill>
                  <a:srgbClr val="000000"/>
                </a:solidFill>
                <a:effectLst/>
              </a:rPr>
              <a:t> di selezione tra gruppi trattati e controlli.</a:t>
            </a:r>
          </a:p>
          <a:p>
            <a:r>
              <a:rPr lang="it-IT" b="1" i="0" u="none" strike="noStrike" dirty="0" err="1">
                <a:solidFill>
                  <a:srgbClr val="000000"/>
                </a:solidFill>
                <a:effectLst/>
              </a:rPr>
              <a:t>Targeted</a:t>
            </a:r>
            <a:r>
              <a:rPr lang="it-IT" b="1" i="0" u="none" strike="noStrike" dirty="0">
                <a:solidFill>
                  <a:srgbClr val="000000"/>
                </a:solidFill>
                <a:effectLst/>
              </a:rPr>
              <a:t> </a:t>
            </a:r>
            <a:r>
              <a:rPr lang="it-IT" b="1" i="0" u="none" strike="noStrike" dirty="0" err="1">
                <a:solidFill>
                  <a:srgbClr val="000000"/>
                </a:solidFill>
                <a:effectLst/>
              </a:rPr>
              <a:t>regularization</a:t>
            </a:r>
            <a:r>
              <a:rPr lang="it-IT" b="1" i="0" u="none" strike="noStrike" dirty="0">
                <a:solidFill>
                  <a:srgbClr val="000000"/>
                </a:solidFill>
                <a:effectLst/>
              </a:rPr>
              <a:t> (de‐</a:t>
            </a:r>
            <a:r>
              <a:rPr lang="it-IT" b="1" i="0" u="none" strike="noStrike" dirty="0" err="1">
                <a:solidFill>
                  <a:srgbClr val="000000"/>
                </a:solidFill>
                <a:effectLst/>
              </a:rPr>
              <a:t>biasing</a:t>
            </a:r>
            <a:r>
              <a:rPr lang="it-IT" b="1" i="0" u="none" strike="noStrike" dirty="0">
                <a:solidFill>
                  <a:srgbClr val="000000"/>
                </a:solidFill>
                <a:effectLst/>
              </a:rPr>
              <a:t>):</a:t>
            </a:r>
            <a:br>
              <a:rPr lang="it-IT" b="0" i="0" u="none" strike="noStrike" dirty="0">
                <a:solidFill>
                  <a:srgbClr val="000000"/>
                </a:solidFill>
                <a:effectLst/>
              </a:rPr>
            </a:br>
            <a:r>
              <a:rPr lang="it-IT" b="0" i="0" u="none" strike="noStrike" dirty="0">
                <a:solidFill>
                  <a:srgbClr val="000000"/>
                </a:solidFill>
                <a:effectLst/>
              </a:rPr>
              <a:t>Infine, applichiamo una forma di </a:t>
            </a:r>
            <a:r>
              <a:rPr lang="it-IT" b="0" i="0" u="none" strike="noStrike" dirty="0" err="1">
                <a:solidFill>
                  <a:srgbClr val="000000"/>
                </a:solidFill>
                <a:effectLst/>
              </a:rPr>
              <a:t>regularizzazione</a:t>
            </a:r>
            <a:r>
              <a:rPr lang="it-IT" b="0" i="0" u="none" strike="noStrike" dirty="0">
                <a:solidFill>
                  <a:srgbClr val="000000"/>
                </a:solidFill>
                <a:effectLst/>
              </a:rPr>
              <a:t> “</a:t>
            </a:r>
            <a:r>
              <a:rPr lang="it-IT" b="0" i="0" u="none" strike="noStrike" dirty="0" err="1">
                <a:solidFill>
                  <a:srgbClr val="000000"/>
                </a:solidFill>
                <a:effectLst/>
              </a:rPr>
              <a:t>targeted</a:t>
            </a:r>
            <a:r>
              <a:rPr lang="it-IT" b="0" i="0" u="none" strike="noStrike" dirty="0">
                <a:solidFill>
                  <a:srgbClr val="000000"/>
                </a:solidFill>
                <a:effectLst/>
              </a:rPr>
              <a:t>” che sfrutta le stime di </a:t>
            </a:r>
            <a:r>
              <a:rPr lang="it-IT" b="0" i="0" u="none" strike="noStrike" dirty="0" err="1">
                <a:solidFill>
                  <a:srgbClr val="000000"/>
                </a:solidFill>
                <a:effectLst/>
              </a:rPr>
              <a:t>propensity</a:t>
            </a:r>
            <a:r>
              <a:rPr lang="it-IT" b="0" i="0" u="none" strike="noStrike" dirty="0">
                <a:solidFill>
                  <a:srgbClr val="000000"/>
                </a:solidFill>
                <a:effectLst/>
              </a:rPr>
              <a:t> per correggere eventuali residui di confondimento. Questo componente agisce un po’ come un IPTW integrato: penalizza le discrepanze tra trattati e farm controls anche dopo il bilanciamento esplicito, migliorando ulteriormente la validità delle stime di trattamento.</a:t>
            </a:r>
          </a:p>
          <a:p>
            <a:r>
              <a:rPr lang="it-IT" b="0" i="0" u="none" strike="noStrike" dirty="0">
                <a:solidFill>
                  <a:srgbClr val="000000"/>
                </a:solidFill>
                <a:effectLst/>
              </a:rPr>
              <a:t>L’obiettivo complessivo è minimizzare la somma pesata di queste tre </a:t>
            </a:r>
            <a:r>
              <a:rPr lang="it-IT" b="0" i="0" u="none" strike="noStrike" dirty="0" err="1">
                <a:solidFill>
                  <a:srgbClr val="000000"/>
                </a:solidFill>
                <a:effectLst/>
              </a:rPr>
              <a:t>loss</a:t>
            </a:r>
            <a:r>
              <a:rPr lang="it-IT" b="0" i="0" u="none" strike="noStrike" dirty="0">
                <a:solidFill>
                  <a:srgbClr val="000000"/>
                </a:solidFill>
                <a:effectLst/>
              </a:rPr>
              <a:t>:</a:t>
            </a:r>
          </a:p>
          <a:p>
            <a:r>
              <a:rPr lang="it-IT" b="0" i="0" u="none" strike="noStrike" dirty="0">
                <a:solidFill>
                  <a:srgbClr val="000000"/>
                </a:solidFill>
                <a:effectLst/>
              </a:rPr>
              <a:t>la MSE garantisce accuratezza sugli esiti osservati,</a:t>
            </a:r>
          </a:p>
          <a:p>
            <a:r>
              <a:rPr lang="it-IT" b="0" i="0" u="none" strike="noStrike" dirty="0">
                <a:solidFill>
                  <a:srgbClr val="000000"/>
                </a:solidFill>
                <a:effectLst/>
              </a:rPr>
              <a:t>la BCE assicura un </a:t>
            </a:r>
            <a:r>
              <a:rPr lang="it-IT" b="0" i="0" u="none" strike="noStrike" dirty="0" err="1">
                <a:solidFill>
                  <a:srgbClr val="000000"/>
                </a:solidFill>
                <a:effectLst/>
              </a:rPr>
              <a:t>embedding</a:t>
            </a:r>
            <a:r>
              <a:rPr lang="it-IT" b="0" i="0" u="none" strike="noStrike" dirty="0">
                <a:solidFill>
                  <a:srgbClr val="000000"/>
                </a:solidFill>
                <a:effectLst/>
              </a:rPr>
              <a:t> bilanciato e corretto,</a:t>
            </a:r>
          </a:p>
          <a:p>
            <a:r>
              <a:rPr lang="it-IT" b="0" i="0" u="none" strike="noStrike" dirty="0">
                <a:solidFill>
                  <a:srgbClr val="000000"/>
                </a:solidFill>
                <a:effectLst/>
              </a:rPr>
              <a:t>la </a:t>
            </a:r>
            <a:r>
              <a:rPr lang="it-IT" b="0" i="0" u="none" strike="noStrike" dirty="0" err="1">
                <a:solidFill>
                  <a:srgbClr val="000000"/>
                </a:solidFill>
                <a:effectLst/>
              </a:rPr>
              <a:t>targeted</a:t>
            </a:r>
            <a:r>
              <a:rPr lang="it-IT" b="0" i="0" u="none" strike="noStrike" dirty="0">
                <a:solidFill>
                  <a:srgbClr val="000000"/>
                </a:solidFill>
                <a:effectLst/>
              </a:rPr>
              <a:t> </a:t>
            </a:r>
            <a:r>
              <a:rPr lang="it-IT" b="0" i="0" u="none" strike="noStrike" dirty="0" err="1">
                <a:solidFill>
                  <a:srgbClr val="000000"/>
                </a:solidFill>
                <a:effectLst/>
              </a:rPr>
              <a:t>regularization</a:t>
            </a:r>
            <a:r>
              <a:rPr lang="it-IT" b="0" i="0" u="none" strike="noStrike" dirty="0">
                <a:solidFill>
                  <a:srgbClr val="000000"/>
                </a:solidFill>
                <a:effectLst/>
              </a:rPr>
              <a:t> elimina gli ultimi </a:t>
            </a:r>
            <a:r>
              <a:rPr lang="it-IT" b="0" i="0" u="none" strike="noStrike" dirty="0" err="1">
                <a:solidFill>
                  <a:srgbClr val="000000"/>
                </a:solidFill>
                <a:effectLst/>
              </a:rPr>
              <a:t>bias</a:t>
            </a:r>
            <a:r>
              <a:rPr lang="it-IT" b="0" i="0" u="none" strike="noStrike" dirty="0">
                <a:solidFill>
                  <a:srgbClr val="000000"/>
                </a:solidFill>
                <a:effectLst/>
              </a:rPr>
              <a:t> residui.</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6385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E9598F48-C8B5-E94C-36EC-52F70C7A6ABA}"/>
            </a:ext>
          </a:extLst>
        </p:cNvPr>
        <p:cNvGrpSpPr/>
        <p:nvPr/>
      </p:nvGrpSpPr>
      <p:grpSpPr>
        <a:xfrm>
          <a:off x="0" y="0"/>
          <a:ext cx="0" cy="0"/>
          <a:chOff x="0" y="0"/>
          <a:chExt cx="0" cy="0"/>
        </a:xfrm>
      </p:grpSpPr>
      <p:sp>
        <p:nvSpPr>
          <p:cNvPr id="76" name="Google Shape;76;g1de95a381e3_0_222:notes">
            <a:extLst>
              <a:ext uri="{FF2B5EF4-FFF2-40B4-BE49-F238E27FC236}">
                <a16:creationId xmlns:a16="http://schemas.microsoft.com/office/drawing/2014/main" id="{7656BD4F-FC57-2C09-D6F8-2193DDE45B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de95a381e3_0_222:notes">
            <a:extLst>
              <a:ext uri="{FF2B5EF4-FFF2-40B4-BE49-F238E27FC236}">
                <a16:creationId xmlns:a16="http://schemas.microsoft.com/office/drawing/2014/main" id="{3AC83BFA-6669-7909-EFD0-8636C55AD1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b="0" i="0" u="none" strike="noStrike" dirty="0">
                <a:solidFill>
                  <a:srgbClr val="000000"/>
                </a:solidFill>
                <a:effectLst/>
              </a:rPr>
              <a:t>“La slide mostra l’architettura di </a:t>
            </a:r>
            <a:r>
              <a:rPr lang="it-IT" b="1" i="0" u="none" strike="noStrike" dirty="0">
                <a:solidFill>
                  <a:srgbClr val="000000"/>
                </a:solidFill>
                <a:effectLst/>
              </a:rPr>
              <a:t>BCAUSS</a:t>
            </a:r>
            <a:r>
              <a:rPr lang="it-IT" b="0" i="0" u="none" strike="noStrike" dirty="0">
                <a:solidFill>
                  <a:srgbClr val="000000"/>
                </a:solidFill>
                <a:effectLst/>
              </a:rPr>
              <a:t> (Tesei et al., 2023), che eredita l’impostazione a “tre teste” di </a:t>
            </a:r>
            <a:r>
              <a:rPr lang="it-IT" b="0" i="0" u="none" strike="noStrike" dirty="0" err="1">
                <a:solidFill>
                  <a:srgbClr val="000000"/>
                </a:solidFill>
                <a:effectLst/>
              </a:rPr>
              <a:t>DragonNet</a:t>
            </a:r>
            <a:r>
              <a:rPr lang="it-IT" b="0" i="0" u="none" strike="noStrike" dirty="0">
                <a:solidFill>
                  <a:srgbClr val="000000"/>
                </a:solidFill>
                <a:effectLst/>
              </a:rPr>
              <a:t> ma con due cambiamenti chiave.</a:t>
            </a:r>
          </a:p>
          <a:p>
            <a:r>
              <a:rPr lang="it-IT" b="1" i="0" u="none" strike="noStrike" dirty="0">
                <a:solidFill>
                  <a:srgbClr val="000000"/>
                </a:solidFill>
                <a:effectLst/>
              </a:rPr>
              <a:t>Primo</a:t>
            </a:r>
            <a:r>
              <a:rPr lang="it-IT" b="0" i="0" u="none" strike="noStrike" dirty="0">
                <a:solidFill>
                  <a:srgbClr val="000000"/>
                </a:solidFill>
                <a:effectLst/>
              </a:rPr>
              <a:t>, a sinistra vedete sempre l’encoder </a:t>
            </a:r>
            <a:r>
              <a:rPr lang="el-GR" b="0" i="0" u="none" strike="noStrike" dirty="0">
                <a:solidFill>
                  <a:srgbClr val="000000"/>
                </a:solidFill>
                <a:effectLst/>
              </a:rPr>
              <a:t>Φ(</a:t>
            </a:r>
            <a:r>
              <a:rPr lang="it-IT" b="0" i="0" u="none" strike="noStrike" dirty="0">
                <a:solidFill>
                  <a:srgbClr val="000000"/>
                </a:solidFill>
                <a:effectLst/>
              </a:rPr>
              <a:t>x)</a:t>
            </a:r>
            <a:r>
              <a:rPr lang="el-GR" b="0" i="0" u="none" strike="noStrike" dirty="0">
                <a:solidFill>
                  <a:srgbClr val="000000"/>
                </a:solidFill>
                <a:effectLst/>
              </a:rPr>
              <a:t>Φ(</a:t>
            </a:r>
            <a:r>
              <a:rPr lang="it-IT" b="0" i="0" u="none" strike="noStrike" dirty="0">
                <a:solidFill>
                  <a:srgbClr val="000000"/>
                </a:solidFill>
                <a:effectLst/>
              </a:rPr>
              <a:t>x) che condensa tutte le </a:t>
            </a:r>
            <a:r>
              <a:rPr lang="it-IT" b="0" i="0" u="none" strike="noStrike" dirty="0" err="1">
                <a:solidFill>
                  <a:srgbClr val="000000"/>
                </a:solidFill>
                <a:effectLst/>
              </a:rPr>
              <a:t>covariate</a:t>
            </a:r>
            <a:r>
              <a:rPr lang="it-IT" b="0" i="0" u="none" strike="noStrike" dirty="0">
                <a:solidFill>
                  <a:srgbClr val="000000"/>
                </a:solidFill>
                <a:effectLst/>
              </a:rPr>
              <a:t> in un </a:t>
            </a:r>
            <a:r>
              <a:rPr lang="it-IT" b="0" i="0" u="none" strike="noStrike" dirty="0" err="1">
                <a:solidFill>
                  <a:srgbClr val="000000"/>
                </a:solidFill>
                <a:effectLst/>
              </a:rPr>
              <a:t>embedding</a:t>
            </a:r>
            <a:r>
              <a:rPr lang="it-IT" b="0" i="0" u="none" strike="noStrike" dirty="0">
                <a:solidFill>
                  <a:srgbClr val="000000"/>
                </a:solidFill>
                <a:effectLst/>
              </a:rPr>
              <a:t> ZZ. Questo è identico a </a:t>
            </a:r>
            <a:r>
              <a:rPr lang="it-IT" b="0" i="0" u="none" strike="noStrike" dirty="0" err="1">
                <a:solidFill>
                  <a:srgbClr val="000000"/>
                </a:solidFill>
                <a:effectLst/>
              </a:rPr>
              <a:t>DragonNet</a:t>
            </a:r>
            <a:r>
              <a:rPr lang="it-IT" b="0" i="0" u="none" strike="noStrike" dirty="0">
                <a:solidFill>
                  <a:srgbClr val="000000"/>
                </a:solidFill>
                <a:effectLst/>
              </a:rPr>
              <a:t> e ci garantisce una rappresentazione compatta del profilo del paziente.</a:t>
            </a:r>
          </a:p>
          <a:p>
            <a:r>
              <a:rPr lang="it-IT" b="1" i="0" u="none" strike="noStrike" dirty="0">
                <a:solidFill>
                  <a:srgbClr val="000000"/>
                </a:solidFill>
                <a:effectLst/>
              </a:rPr>
              <a:t>Secondo</a:t>
            </a:r>
            <a:r>
              <a:rPr lang="it-IT" b="0" i="0" u="none" strike="noStrike" dirty="0">
                <a:solidFill>
                  <a:srgbClr val="000000"/>
                </a:solidFill>
                <a:effectLst/>
              </a:rPr>
              <a:t>, il modello mantiene due teste separate h1(</a:t>
            </a:r>
            <a:r>
              <a:rPr lang="it-IT" b="0" i="0" u="none" strike="noStrike" dirty="0" err="1">
                <a:solidFill>
                  <a:srgbClr val="000000"/>
                </a:solidFill>
                <a:effectLst/>
              </a:rPr>
              <a:t>Z</a:t>
            </a:r>
            <a:r>
              <a:rPr lang="it-IT" b="0" i="0" u="none" strike="noStrike" dirty="0">
                <a:solidFill>
                  <a:srgbClr val="000000"/>
                </a:solidFill>
                <a:effectLst/>
              </a:rPr>
              <a:t>)h1​(</a:t>
            </a:r>
            <a:r>
              <a:rPr lang="it-IT" b="0" i="0" u="none" strike="noStrike" dirty="0" err="1">
                <a:solidFill>
                  <a:srgbClr val="000000"/>
                </a:solidFill>
                <a:effectLst/>
              </a:rPr>
              <a:t>Z</a:t>
            </a:r>
            <a:r>
              <a:rPr lang="it-IT" b="0" i="0" u="none" strike="noStrike" dirty="0">
                <a:solidFill>
                  <a:srgbClr val="000000"/>
                </a:solidFill>
                <a:effectLst/>
              </a:rPr>
              <a:t>) e h0(</a:t>
            </a:r>
            <a:r>
              <a:rPr lang="it-IT" b="0" i="0" u="none" strike="noStrike" dirty="0" err="1">
                <a:solidFill>
                  <a:srgbClr val="000000"/>
                </a:solidFill>
                <a:effectLst/>
              </a:rPr>
              <a:t>Z</a:t>
            </a:r>
            <a:r>
              <a:rPr lang="it-IT" b="0" i="0" u="none" strike="noStrike" dirty="0">
                <a:solidFill>
                  <a:srgbClr val="000000"/>
                </a:solidFill>
                <a:effectLst/>
              </a:rPr>
              <a:t>)h0​(</a:t>
            </a:r>
            <a:r>
              <a:rPr lang="it-IT" b="0" i="0" u="none" strike="noStrike" dirty="0" err="1">
                <a:solidFill>
                  <a:srgbClr val="000000"/>
                </a:solidFill>
                <a:effectLst/>
              </a:rPr>
              <a:t>Z</a:t>
            </a:r>
            <a:r>
              <a:rPr lang="it-IT" b="0" i="0" u="none" strike="noStrike" dirty="0">
                <a:solidFill>
                  <a:srgbClr val="000000"/>
                </a:solidFill>
                <a:effectLst/>
              </a:rPr>
              <a:t>) per predire gli </a:t>
            </a:r>
            <a:r>
              <a:rPr lang="it-IT" b="0" i="0" u="none" strike="noStrike" dirty="0" err="1">
                <a:solidFill>
                  <a:srgbClr val="000000"/>
                </a:solidFill>
                <a:effectLst/>
              </a:rPr>
              <a:t>outcome</a:t>
            </a:r>
            <a:r>
              <a:rPr lang="it-IT" b="0" i="0" u="none" strike="noStrike" dirty="0">
                <a:solidFill>
                  <a:srgbClr val="000000"/>
                </a:solidFill>
                <a:effectLst/>
              </a:rPr>
              <a:t> potenziali sotto trattamento e sotto controllo. Anche questo è in linea con gli altri approcci di </a:t>
            </a:r>
            <a:r>
              <a:rPr lang="it-IT" b="0" i="0" u="none" strike="noStrike" dirty="0" err="1">
                <a:solidFill>
                  <a:srgbClr val="000000"/>
                </a:solidFill>
                <a:effectLst/>
              </a:rPr>
              <a:t>causal</a:t>
            </a:r>
            <a:r>
              <a:rPr lang="it-IT" b="0" i="0" u="none" strike="noStrike" dirty="0">
                <a:solidFill>
                  <a:srgbClr val="000000"/>
                </a:solidFill>
                <a:effectLst/>
              </a:rPr>
              <a:t> ML: la differenza di queste due predizioni ci restituisce l’ITE stimato.</a:t>
            </a:r>
          </a:p>
          <a:p>
            <a:r>
              <a:rPr lang="it-IT" b="1" i="0" u="none" strike="noStrike" dirty="0">
                <a:solidFill>
                  <a:srgbClr val="000000"/>
                </a:solidFill>
                <a:effectLst/>
              </a:rPr>
              <a:t>Terzo</a:t>
            </a:r>
            <a:r>
              <a:rPr lang="it-IT" b="0" i="0" u="none" strike="noStrike" dirty="0">
                <a:solidFill>
                  <a:srgbClr val="000000"/>
                </a:solidFill>
                <a:effectLst/>
              </a:rPr>
              <a:t>, anche la terza testa g(</a:t>
            </a:r>
            <a:r>
              <a:rPr lang="it-IT" b="0" i="0" u="none" strike="noStrike" dirty="0" err="1">
                <a:solidFill>
                  <a:srgbClr val="000000"/>
                </a:solidFill>
                <a:effectLst/>
              </a:rPr>
              <a:t>Z</a:t>
            </a:r>
            <a:r>
              <a:rPr lang="it-IT" b="0" i="0" u="none" strike="noStrike" dirty="0">
                <a:solidFill>
                  <a:srgbClr val="000000"/>
                </a:solidFill>
                <a:effectLst/>
              </a:rPr>
              <a:t>)g(</a:t>
            </a:r>
            <a:r>
              <a:rPr lang="it-IT" b="0" i="0" u="none" strike="noStrike" dirty="0" err="1">
                <a:solidFill>
                  <a:srgbClr val="000000"/>
                </a:solidFill>
                <a:effectLst/>
              </a:rPr>
              <a:t>Z</a:t>
            </a:r>
            <a:r>
              <a:rPr lang="it-IT" b="0" i="0" u="none" strike="noStrike" dirty="0">
                <a:solidFill>
                  <a:srgbClr val="000000"/>
                </a:solidFill>
                <a:effectLst/>
              </a:rPr>
              <a:t>) resta presente, ma non calcola più la </a:t>
            </a:r>
            <a:r>
              <a:rPr lang="it-IT" b="0" i="0" u="none" strike="noStrike" dirty="0" err="1">
                <a:solidFill>
                  <a:srgbClr val="000000"/>
                </a:solidFill>
                <a:effectLst/>
              </a:rPr>
              <a:t>propensity</a:t>
            </a:r>
            <a:r>
              <a:rPr lang="it-IT" b="0" i="0" u="none" strike="noStrike" dirty="0">
                <a:solidFill>
                  <a:srgbClr val="000000"/>
                </a:solidFill>
                <a:effectLst/>
              </a:rPr>
              <a:t> score tramite </a:t>
            </a:r>
            <a:r>
              <a:rPr lang="it-IT" b="0" i="0" u="none" strike="noStrike" dirty="0" err="1">
                <a:solidFill>
                  <a:srgbClr val="000000"/>
                </a:solidFill>
                <a:effectLst/>
              </a:rPr>
              <a:t>Binary</a:t>
            </a:r>
            <a:r>
              <a:rPr lang="it-IT" b="0" i="0" u="none" strike="noStrike" dirty="0">
                <a:solidFill>
                  <a:srgbClr val="000000"/>
                </a:solidFill>
                <a:effectLst/>
              </a:rPr>
              <a:t> Cross-Entropy⁠¹; al contrario viene addestrata con una </a:t>
            </a:r>
            <a:r>
              <a:rPr lang="it-IT" b="0" i="0" u="none" strike="noStrike" dirty="0" err="1">
                <a:solidFill>
                  <a:srgbClr val="000000"/>
                </a:solidFill>
                <a:effectLst/>
              </a:rPr>
              <a:t>loss</a:t>
            </a:r>
            <a:r>
              <a:rPr lang="it-IT" b="0" i="0" u="none" strike="noStrike" dirty="0">
                <a:solidFill>
                  <a:srgbClr val="000000"/>
                </a:solidFill>
                <a:effectLst/>
              </a:rPr>
              <a:t> di </a:t>
            </a:r>
            <a:r>
              <a:rPr lang="it-IT" b="1" i="0" u="none" strike="noStrike" dirty="0">
                <a:solidFill>
                  <a:srgbClr val="000000"/>
                </a:solidFill>
                <a:effectLst/>
              </a:rPr>
              <a:t>ricostruzione</a:t>
            </a:r>
            <a:r>
              <a:rPr lang="it-IT" b="0" i="0" u="none" strike="noStrike" dirty="0">
                <a:solidFill>
                  <a:srgbClr val="000000"/>
                </a:solidFill>
                <a:effectLst/>
              </a:rPr>
              <a:t> (MSE) sullo spazio originale delle </a:t>
            </a:r>
            <a:r>
              <a:rPr lang="it-IT" b="0" i="0" u="none" strike="noStrike" dirty="0" err="1">
                <a:solidFill>
                  <a:srgbClr val="000000"/>
                </a:solidFill>
                <a:effectLst/>
              </a:rPr>
              <a:t>covariate</a:t>
            </a:r>
            <a:r>
              <a:rPr lang="it-IT" b="0" i="0" u="none" strike="noStrike" dirty="0">
                <a:solidFill>
                  <a:srgbClr val="000000"/>
                </a:solidFill>
                <a:effectLst/>
              </a:rPr>
              <a:t>, assicurando che l’</a:t>
            </a:r>
            <a:r>
              <a:rPr lang="it-IT" b="0" i="0" u="none" strike="noStrike" dirty="0" err="1">
                <a:solidFill>
                  <a:srgbClr val="000000"/>
                </a:solidFill>
                <a:effectLst/>
              </a:rPr>
              <a:t>embedding</a:t>
            </a:r>
            <a:r>
              <a:rPr lang="it-IT" b="0" i="0" u="none" strike="noStrike" dirty="0">
                <a:solidFill>
                  <a:srgbClr val="000000"/>
                </a:solidFill>
                <a:effectLst/>
              </a:rPr>
              <a:t> non perda informazioni cliniche rilevanti.</a:t>
            </a:r>
          </a:p>
          <a:p>
            <a:r>
              <a:rPr lang="it-IT" b="1" i="0" u="none" strike="noStrike" dirty="0">
                <a:solidFill>
                  <a:srgbClr val="000000"/>
                </a:solidFill>
                <a:effectLst/>
              </a:rPr>
              <a:t>Infine</a:t>
            </a:r>
            <a:r>
              <a:rPr lang="it-IT" b="0" i="0" u="none" strike="noStrike" dirty="0">
                <a:solidFill>
                  <a:srgbClr val="000000"/>
                </a:solidFill>
                <a:effectLst/>
              </a:rPr>
              <a:t>, al posto del termine BCE su g(</a:t>
            </a:r>
            <a:r>
              <a:rPr lang="it-IT" b="0" i="0" u="none" strike="noStrike" dirty="0" err="1">
                <a:solidFill>
                  <a:srgbClr val="000000"/>
                </a:solidFill>
                <a:effectLst/>
              </a:rPr>
              <a:t>Z</a:t>
            </a:r>
            <a:r>
              <a:rPr lang="it-IT" b="0" i="0" u="none" strike="noStrike" dirty="0">
                <a:solidFill>
                  <a:srgbClr val="000000"/>
                </a:solidFill>
                <a:effectLst/>
              </a:rPr>
              <a:t>)g(</a:t>
            </a:r>
            <a:r>
              <a:rPr lang="it-IT" b="0" i="0" u="none" strike="noStrike" dirty="0" err="1">
                <a:solidFill>
                  <a:srgbClr val="000000"/>
                </a:solidFill>
                <a:effectLst/>
              </a:rPr>
              <a:t>Z</a:t>
            </a:r>
            <a:r>
              <a:rPr lang="it-IT" b="0" i="0" u="none" strike="noStrike" dirty="0">
                <a:solidFill>
                  <a:srgbClr val="000000"/>
                </a:solidFill>
                <a:effectLst/>
              </a:rPr>
              <a:t>), BCAUSS introduce un </a:t>
            </a:r>
            <a:r>
              <a:rPr lang="it-IT" b="1" i="0" u="none" strike="noStrike" dirty="0">
                <a:solidFill>
                  <a:srgbClr val="000000"/>
                </a:solidFill>
                <a:effectLst/>
              </a:rPr>
              <a:t>auto-balancing penalty</a:t>
            </a:r>
            <a:r>
              <a:rPr lang="it-IT" b="0" i="0" u="none" strike="noStrike" dirty="0">
                <a:solidFill>
                  <a:srgbClr val="000000"/>
                </a:solidFill>
                <a:effectLst/>
              </a:rPr>
              <a:t>⁠² che misura la differenza fra la media degli </a:t>
            </a:r>
            <a:r>
              <a:rPr lang="it-IT" b="0" i="0" u="none" strike="noStrike" dirty="0" err="1">
                <a:solidFill>
                  <a:srgbClr val="000000"/>
                </a:solidFill>
                <a:effectLst/>
              </a:rPr>
              <a:t>embedding</a:t>
            </a:r>
            <a:r>
              <a:rPr lang="it-IT" b="0" i="0" u="none" strike="noStrike" dirty="0">
                <a:solidFill>
                  <a:srgbClr val="000000"/>
                </a:solidFill>
                <a:effectLst/>
              </a:rPr>
              <a:t> dei trattati e quella dei controlli:</a:t>
            </a:r>
          </a:p>
          <a:p>
            <a:r>
              <a:rPr lang="it-IT" b="0" i="0" u="none" strike="noStrike" dirty="0">
                <a:solidFill>
                  <a:srgbClr val="000000"/>
                </a:solidFill>
                <a:effectLst/>
              </a:rPr>
              <a:t>∥</a:t>
            </a:r>
            <a:r>
              <a:rPr lang="el-GR" b="0" i="0" u="none" strike="noStrike" dirty="0" err="1">
                <a:solidFill>
                  <a:srgbClr val="000000"/>
                </a:solidFill>
                <a:effectLst/>
              </a:rPr>
              <a:t>μϕ</a:t>
            </a:r>
            <a:r>
              <a:rPr lang="it-IT" b="0" i="0" u="none" strike="noStrike" dirty="0">
                <a:solidFill>
                  <a:srgbClr val="000000"/>
                </a:solidFill>
                <a:effectLst/>
              </a:rPr>
              <a:t>t=1−</a:t>
            </a:r>
            <a:r>
              <a:rPr lang="el-GR" b="0" i="0" u="none" strike="noStrike" dirty="0" err="1">
                <a:solidFill>
                  <a:srgbClr val="000000"/>
                </a:solidFill>
                <a:effectLst/>
              </a:rPr>
              <a:t>μϕ</a:t>
            </a:r>
            <a:r>
              <a:rPr lang="it-IT" b="0" i="0" u="none" strike="noStrike" dirty="0">
                <a:solidFill>
                  <a:srgbClr val="000000"/>
                </a:solidFill>
                <a:effectLst/>
              </a:rPr>
              <a:t>t=0∥2.∥</a:t>
            </a:r>
            <a:r>
              <a:rPr lang="el-GR" b="0" i="0" u="none" strike="noStrike" dirty="0" err="1">
                <a:solidFill>
                  <a:srgbClr val="000000"/>
                </a:solidFill>
                <a:effectLst/>
              </a:rPr>
              <a:t>μϕ</a:t>
            </a:r>
            <a:r>
              <a:rPr lang="it-IT" b="0" i="0" u="none" strike="noStrike" dirty="0">
                <a:solidFill>
                  <a:srgbClr val="000000"/>
                </a:solidFill>
                <a:effectLst/>
              </a:rPr>
              <a:t>t=1​−</a:t>
            </a:r>
            <a:r>
              <a:rPr lang="el-GR" b="0" i="0" u="none" strike="noStrike" dirty="0" err="1">
                <a:solidFill>
                  <a:srgbClr val="000000"/>
                </a:solidFill>
                <a:effectLst/>
              </a:rPr>
              <a:t>μϕ</a:t>
            </a:r>
            <a:r>
              <a:rPr lang="it-IT" b="0" i="0" u="none" strike="noStrike" dirty="0">
                <a:solidFill>
                  <a:srgbClr val="000000"/>
                </a:solidFill>
                <a:effectLst/>
              </a:rPr>
              <a:t>t=0​∥2.Questo ci permette di bilanciare direttamente lo spazio ZZ – azione che si è dimostrata più efficace e robusta rispetto alla semplice </a:t>
            </a:r>
            <a:r>
              <a:rPr lang="it-IT" b="0" i="0" u="none" strike="noStrike" dirty="0" err="1">
                <a:solidFill>
                  <a:srgbClr val="000000"/>
                </a:solidFill>
                <a:effectLst/>
              </a:rPr>
              <a:t>propensity</a:t>
            </a:r>
            <a:r>
              <a:rPr lang="it-IT" b="0" i="0" u="none" strike="noStrike" dirty="0">
                <a:solidFill>
                  <a:srgbClr val="000000"/>
                </a:solidFill>
                <a:effectLst/>
              </a:rPr>
              <a:t>‐score </a:t>
            </a:r>
            <a:r>
              <a:rPr lang="it-IT" b="0" i="0" u="none" strike="noStrike" dirty="0" err="1">
                <a:solidFill>
                  <a:srgbClr val="000000"/>
                </a:solidFill>
                <a:effectLst/>
              </a:rPr>
              <a:t>loss</a:t>
            </a:r>
            <a:r>
              <a:rPr lang="it-IT" b="0" i="0" u="none" strike="noStrike" dirty="0">
                <a:solidFill>
                  <a:srgbClr val="000000"/>
                </a:solidFill>
                <a:effectLst/>
              </a:rPr>
              <a:t> quando la positività non è garantita⁠³.</a:t>
            </a:r>
          </a:p>
          <a:p>
            <a:r>
              <a:rPr lang="it-IT" b="0" i="0" u="none" strike="noStrike" dirty="0">
                <a:solidFill>
                  <a:srgbClr val="000000"/>
                </a:solidFill>
                <a:effectLst/>
              </a:rPr>
              <a:t>In sintesi, BCAUSS converge sugli stessi obiettivi di </a:t>
            </a:r>
            <a:r>
              <a:rPr lang="it-IT" b="0" i="0" u="none" strike="noStrike" dirty="0" err="1">
                <a:solidFill>
                  <a:srgbClr val="000000"/>
                </a:solidFill>
                <a:effectLst/>
              </a:rPr>
              <a:t>DragonNet</a:t>
            </a:r>
            <a:r>
              <a:rPr lang="it-IT" b="0" i="0" u="none" strike="noStrike" dirty="0">
                <a:solidFill>
                  <a:srgbClr val="000000"/>
                </a:solidFill>
                <a:effectLst/>
              </a:rPr>
              <a:t> – accuratezza sugli </a:t>
            </a:r>
            <a:r>
              <a:rPr lang="it-IT" b="0" i="0" u="none" strike="noStrike" dirty="0" err="1">
                <a:solidFill>
                  <a:srgbClr val="000000"/>
                </a:solidFill>
                <a:effectLst/>
              </a:rPr>
              <a:t>outcome</a:t>
            </a:r>
            <a:r>
              <a:rPr lang="it-IT" b="0" i="0" u="none" strike="noStrike" dirty="0">
                <a:solidFill>
                  <a:srgbClr val="000000"/>
                </a:solidFill>
                <a:effectLst/>
              </a:rPr>
              <a:t> osservati e </a:t>
            </a:r>
            <a:r>
              <a:rPr lang="it-IT" b="0" i="0" u="none" strike="noStrike" dirty="0" err="1">
                <a:solidFill>
                  <a:srgbClr val="000000"/>
                </a:solidFill>
                <a:effectLst/>
              </a:rPr>
              <a:t>embedding</a:t>
            </a:r>
            <a:r>
              <a:rPr lang="it-IT" b="0" i="0" u="none" strike="noStrike" dirty="0">
                <a:solidFill>
                  <a:srgbClr val="000000"/>
                </a:solidFill>
                <a:effectLst/>
              </a:rPr>
              <a:t> bilanciato – ma lo fa con un meccanismo di self-</a:t>
            </a:r>
            <a:r>
              <a:rPr lang="it-IT" b="0" i="0" u="none" strike="noStrike" dirty="0" err="1">
                <a:solidFill>
                  <a:srgbClr val="000000"/>
                </a:solidFill>
                <a:effectLst/>
              </a:rPr>
              <a:t>supervision</a:t>
            </a:r>
            <a:r>
              <a:rPr lang="it-IT" b="0" i="0" u="none" strike="noStrike" dirty="0">
                <a:solidFill>
                  <a:srgbClr val="000000"/>
                </a:solidFill>
                <a:effectLst/>
              </a:rPr>
              <a:t> più snello ed efficiente.”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11510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b="0" i="0" u="none" strike="noStrike" dirty="0">
                <a:solidFill>
                  <a:srgbClr val="000000"/>
                </a:solidFill>
                <a:effectLst/>
              </a:rPr>
              <a:t>Perché, se le distribuzioni dei </a:t>
            </a:r>
            <a:r>
              <a:rPr lang="it-IT" b="0" i="0" u="none" strike="noStrike" dirty="0" err="1">
                <a:solidFill>
                  <a:srgbClr val="000000"/>
                </a:solidFill>
                <a:effectLst/>
              </a:rPr>
              <a:t>covariati</a:t>
            </a:r>
            <a:r>
              <a:rPr lang="it-IT" b="0" i="0" u="none" strike="noStrike" dirty="0">
                <a:solidFill>
                  <a:srgbClr val="000000"/>
                </a:solidFill>
                <a:effectLst/>
              </a:rPr>
              <a:t> nei gruppi trattato e di controllo sono diverse, il modello può “confondere” l’effetto del trattamento con l’effetto di quei </a:t>
            </a:r>
            <a:r>
              <a:rPr lang="it-IT" b="0" i="0" u="none" strike="noStrike" dirty="0" err="1">
                <a:solidFill>
                  <a:srgbClr val="000000"/>
                </a:solidFill>
                <a:effectLst/>
              </a:rPr>
              <a:t>covariati</a:t>
            </a:r>
            <a:r>
              <a:rPr lang="it-IT" b="0" i="0" u="none" strike="noStrike" dirty="0">
                <a:solidFill>
                  <a:srgbClr val="000000"/>
                </a:solidFill>
                <a:effectLst/>
              </a:rPr>
              <a:t> (cioè soffre di </a:t>
            </a:r>
            <a:r>
              <a:rPr lang="it-IT" b="1" i="0" u="none" strike="noStrike" dirty="0" err="1">
                <a:solidFill>
                  <a:srgbClr val="000000"/>
                </a:solidFill>
                <a:effectLst/>
              </a:rPr>
              <a:t>bias</a:t>
            </a:r>
            <a:r>
              <a:rPr lang="it-IT" b="1" i="0" u="none" strike="noStrike" dirty="0">
                <a:solidFill>
                  <a:srgbClr val="000000"/>
                </a:solidFill>
                <a:effectLst/>
              </a:rPr>
              <a:t> di selezione</a:t>
            </a:r>
            <a:r>
              <a:rPr lang="it-IT" b="0" i="0" u="none" strike="noStrike" dirty="0">
                <a:solidFill>
                  <a:srgbClr val="000000"/>
                </a:solidFill>
                <a:effectLst/>
              </a:rPr>
              <a:t>).</a:t>
            </a:r>
          </a:p>
          <a:p>
            <a:r>
              <a:rPr lang="it-IT" b="0" i="0" u="none" strike="noStrike" dirty="0">
                <a:solidFill>
                  <a:srgbClr val="000000"/>
                </a:solidFill>
                <a:effectLst/>
              </a:rPr>
              <a:t>Allineando (bilanciando) tali distribuzioni, garantiamo che — a parità di rappresentazione — ogni differenza nell’</a:t>
            </a:r>
            <a:r>
              <a:rPr lang="it-IT" b="0" i="0" u="none" strike="noStrike" dirty="0" err="1">
                <a:solidFill>
                  <a:srgbClr val="000000"/>
                </a:solidFill>
                <a:effectLst/>
              </a:rPr>
              <a:t>outcome</a:t>
            </a:r>
            <a:r>
              <a:rPr lang="it-IT" b="0" i="0" u="none" strike="noStrike" dirty="0">
                <a:solidFill>
                  <a:srgbClr val="000000"/>
                </a:solidFill>
                <a:effectLst/>
              </a:rPr>
              <a:t> sia attribuibile al trattamento e non a caratteristiche di base diverse. Questo rende più plausibile l’assunzione di </a:t>
            </a:r>
            <a:r>
              <a:rPr lang="it-IT" b="1" i="0" u="none" strike="noStrike" dirty="0" err="1">
                <a:solidFill>
                  <a:srgbClr val="000000"/>
                </a:solidFill>
                <a:effectLst/>
              </a:rPr>
              <a:t>ignorabilità</a:t>
            </a:r>
            <a:r>
              <a:rPr lang="it-IT" b="1" i="0" u="none" strike="noStrike" dirty="0">
                <a:solidFill>
                  <a:srgbClr val="000000"/>
                </a:solidFill>
                <a:effectLst/>
              </a:rPr>
              <a:t> condizionale</a:t>
            </a:r>
            <a:r>
              <a:rPr lang="it-IT" b="0" i="0" u="none" strike="noStrike" dirty="0">
                <a:solidFill>
                  <a:srgbClr val="000000"/>
                </a:solidFill>
                <a:effectLst/>
              </a:rPr>
              <a:t> e porta a stime di ATE più vicine al valore “vero” (come avvenisse un esperimento randomizzato).</a:t>
            </a:r>
          </a:p>
          <a:p>
            <a:r>
              <a:rPr lang="it-IT" b="0" i="0" u="none" strike="noStrike" dirty="0">
                <a:solidFill>
                  <a:srgbClr val="000000"/>
                </a:solidFill>
                <a:effectLst/>
              </a:rPr>
              <a:t>In breve:</a:t>
            </a:r>
          </a:p>
          <a:p>
            <a:pPr lvl="1"/>
            <a:r>
              <a:rPr lang="it-IT" b="1" i="0" u="none" strike="noStrike" dirty="0">
                <a:solidFill>
                  <a:srgbClr val="000000"/>
                </a:solidFill>
                <a:effectLst/>
              </a:rPr>
              <a:t>Distribuzioni disallineate</a:t>
            </a:r>
            <a:r>
              <a:rPr lang="it-IT" b="0" i="0" u="none" strike="noStrike" dirty="0">
                <a:solidFill>
                  <a:srgbClr val="000000"/>
                </a:solidFill>
                <a:effectLst/>
              </a:rPr>
              <a:t> ⇒ il modello sfrutta pattern nei </a:t>
            </a:r>
            <a:r>
              <a:rPr lang="it-IT" b="0" i="0" u="none" strike="noStrike" dirty="0" err="1">
                <a:solidFill>
                  <a:srgbClr val="000000"/>
                </a:solidFill>
                <a:effectLst/>
              </a:rPr>
              <a:t>covariati</a:t>
            </a:r>
            <a:r>
              <a:rPr lang="it-IT" b="0" i="0" u="none" strike="noStrike" dirty="0">
                <a:solidFill>
                  <a:srgbClr val="000000"/>
                </a:solidFill>
                <a:effectLst/>
              </a:rPr>
              <a:t> per predire l’</a:t>
            </a:r>
            <a:r>
              <a:rPr lang="it-IT" b="0" i="0" u="none" strike="noStrike" dirty="0" err="1">
                <a:solidFill>
                  <a:srgbClr val="000000"/>
                </a:solidFill>
                <a:effectLst/>
              </a:rPr>
              <a:t>outcome</a:t>
            </a:r>
            <a:r>
              <a:rPr lang="it-IT" b="0" i="0" u="none" strike="noStrike" dirty="0">
                <a:solidFill>
                  <a:srgbClr val="000000"/>
                </a:solidFill>
                <a:effectLst/>
              </a:rPr>
              <a:t>, confondendo </a:t>
            </a:r>
            <a:r>
              <a:rPr lang="it-IT" b="0" i="0" u="none" strike="noStrike" dirty="0" err="1">
                <a:solidFill>
                  <a:srgbClr val="000000"/>
                </a:solidFill>
                <a:effectLst/>
              </a:rPr>
              <a:t>covariato</a:t>
            </a:r>
            <a:r>
              <a:rPr lang="it-IT" b="0" i="0" u="none" strike="noStrike" dirty="0">
                <a:solidFill>
                  <a:srgbClr val="000000"/>
                </a:solidFill>
                <a:effectLst/>
              </a:rPr>
              <a:t> e trattamento</a:t>
            </a:r>
          </a:p>
          <a:p>
            <a:pPr lvl="1"/>
            <a:r>
              <a:rPr lang="it-IT" b="1" i="0" u="none" strike="noStrike" dirty="0">
                <a:solidFill>
                  <a:srgbClr val="000000"/>
                </a:solidFill>
                <a:effectLst/>
              </a:rPr>
              <a:t>Distribuzioni allineate</a:t>
            </a:r>
            <a:r>
              <a:rPr lang="it-IT" b="0" i="0" u="none" strike="noStrike" dirty="0">
                <a:solidFill>
                  <a:srgbClr val="000000"/>
                </a:solidFill>
                <a:effectLst/>
              </a:rPr>
              <a:t> ⇒ il modello non “vede” più queste differenze spurie, e così l’effetto stimato riflette davvero il trattamento</a:t>
            </a:r>
          </a:p>
        </p:txBody>
      </p:sp>
    </p:spTree>
    <p:extLst>
      <p:ext uri="{BB962C8B-B14F-4D97-AF65-F5344CB8AC3E}">
        <p14:creationId xmlns:p14="http://schemas.microsoft.com/office/powerpoint/2010/main" val="2912618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a5868fc0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a5868fc0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b="1" i="0" u="none" strike="noStrike" dirty="0">
                <a:solidFill>
                  <a:srgbClr val="000000"/>
                </a:solidFill>
                <a:effectLst/>
              </a:rPr>
              <a:t>1. Cos’è il contrastive learning?</a:t>
            </a:r>
            <a:br>
              <a:rPr lang="it-IT" b="0" i="0" u="none" strike="noStrike" dirty="0">
                <a:solidFill>
                  <a:srgbClr val="000000"/>
                </a:solidFill>
                <a:effectLst/>
              </a:rPr>
            </a:br>
            <a:r>
              <a:rPr lang="it-IT" b="0" i="0" u="none" strike="noStrike" dirty="0">
                <a:solidFill>
                  <a:srgbClr val="000000"/>
                </a:solidFill>
                <a:effectLst/>
              </a:rPr>
              <a:t>L’obiettivo principale è quello di spingere nello spazio di rappresentazione gli esempi “simili” a stare vicini e di allontanare quelli “dissimili”. Lo facciamo usando una contrastive </a:t>
            </a:r>
            <a:r>
              <a:rPr lang="it-IT" b="0" i="0" u="none" strike="noStrike" dirty="0" err="1">
                <a:solidFill>
                  <a:srgbClr val="000000"/>
                </a:solidFill>
                <a:effectLst/>
              </a:rPr>
              <a:t>loss</a:t>
            </a:r>
            <a:r>
              <a:rPr lang="it-IT" b="0" i="0" u="none" strike="noStrike" dirty="0">
                <a:solidFill>
                  <a:srgbClr val="000000"/>
                </a:solidFill>
                <a:effectLst/>
              </a:rPr>
              <a:t> sui </a:t>
            </a:r>
            <a:r>
              <a:rPr lang="it-IT" b="1" i="0" u="none" strike="noStrike" dirty="0">
                <a:solidFill>
                  <a:srgbClr val="000000"/>
                </a:solidFill>
                <a:effectLst/>
              </a:rPr>
              <a:t>positive </a:t>
            </a:r>
            <a:r>
              <a:rPr lang="it-IT" b="1" i="0" u="none" strike="noStrike" dirty="0" err="1">
                <a:solidFill>
                  <a:srgbClr val="000000"/>
                </a:solidFill>
                <a:effectLst/>
              </a:rPr>
              <a:t>pairs</a:t>
            </a:r>
            <a:r>
              <a:rPr lang="it-IT" b="0" i="0" u="none" strike="noStrike" dirty="0">
                <a:solidFill>
                  <a:srgbClr val="000000"/>
                </a:solidFill>
                <a:effectLst/>
              </a:rPr>
              <a:t> (due campioni che dovrebbero essere vicini) e sui </a:t>
            </a:r>
            <a:r>
              <a:rPr lang="it-IT" b="1" i="0" u="none" strike="noStrike" dirty="0">
                <a:solidFill>
                  <a:srgbClr val="000000"/>
                </a:solidFill>
                <a:effectLst/>
              </a:rPr>
              <a:t>negative </a:t>
            </a:r>
            <a:r>
              <a:rPr lang="it-IT" b="1" i="0" u="none" strike="noStrike" dirty="0" err="1">
                <a:solidFill>
                  <a:srgbClr val="000000"/>
                </a:solidFill>
                <a:effectLst/>
              </a:rPr>
              <a:t>pairs</a:t>
            </a:r>
            <a:r>
              <a:rPr lang="it-IT" b="0" i="0" u="none" strike="noStrike" dirty="0">
                <a:solidFill>
                  <a:srgbClr val="000000"/>
                </a:solidFill>
                <a:effectLst/>
              </a:rPr>
              <a:t> (due campioni che dovrebbero essere lontani). In pratica costruiamo un segnale di training che forza l’encoder a enfatizzare le differenze davvero informative.</a:t>
            </a:r>
          </a:p>
          <a:p>
            <a:r>
              <a:rPr lang="it-IT" b="1" i="0" u="none" strike="noStrike" dirty="0">
                <a:solidFill>
                  <a:srgbClr val="000000"/>
                </a:solidFill>
                <a:effectLst/>
              </a:rPr>
              <a:t>2. Perché la definizione delle coppie conta?</a:t>
            </a:r>
            <a:br>
              <a:rPr lang="it-IT" b="0" i="0" u="none" strike="noStrike" dirty="0">
                <a:solidFill>
                  <a:srgbClr val="000000"/>
                </a:solidFill>
                <a:effectLst/>
              </a:rPr>
            </a:br>
            <a:r>
              <a:rPr lang="it-IT" b="0" i="0" u="none" strike="noStrike" dirty="0">
                <a:solidFill>
                  <a:srgbClr val="000000"/>
                </a:solidFill>
                <a:effectLst/>
              </a:rPr>
              <a:t>La scelta di quali esempi accoppiare come positive o negative </a:t>
            </a:r>
            <a:r>
              <a:rPr lang="it-IT" b="1" i="0" u="none" strike="noStrike" dirty="0">
                <a:solidFill>
                  <a:srgbClr val="000000"/>
                </a:solidFill>
                <a:effectLst/>
              </a:rPr>
              <a:t>determina il segnale di apprendimento</a:t>
            </a:r>
            <a:r>
              <a:rPr lang="it-IT" b="0" i="0" u="none" strike="noStrike" dirty="0">
                <a:solidFill>
                  <a:srgbClr val="000000"/>
                </a:solidFill>
                <a:effectLst/>
              </a:rPr>
              <a:t> su cui lavoriamo. Se le coppie sono troppo facili (troppo simili o troppo diverse), il modello non impara nulla di utile; se invece sono troppo difficili, il training diventa instabile. Un buon </a:t>
            </a:r>
            <a:r>
              <a:rPr lang="it-IT" b="0" i="0" u="none" strike="noStrike" dirty="0" err="1">
                <a:solidFill>
                  <a:srgbClr val="000000"/>
                </a:solidFill>
                <a:effectLst/>
              </a:rPr>
              <a:t>pairing</a:t>
            </a:r>
            <a:r>
              <a:rPr lang="it-IT" b="0" i="0" u="none" strike="noStrike" dirty="0">
                <a:solidFill>
                  <a:srgbClr val="000000"/>
                </a:solidFill>
                <a:effectLst/>
              </a:rPr>
              <a:t>, quindi, </a:t>
            </a:r>
            <a:r>
              <a:rPr lang="it-IT" b="1" i="0" u="none" strike="noStrike" dirty="0">
                <a:solidFill>
                  <a:srgbClr val="000000"/>
                </a:solidFill>
                <a:effectLst/>
              </a:rPr>
              <a:t>migliora la qualità delle rappresentazioni</a:t>
            </a:r>
            <a:r>
              <a:rPr lang="it-IT" b="0" i="0" u="none" strike="noStrike" dirty="0">
                <a:solidFill>
                  <a:srgbClr val="000000"/>
                </a:solidFill>
                <a:effectLst/>
              </a:rPr>
              <a:t>, stabilizza i gradienti e aumenta la capacità di generalizzazione su nuovi dati.</a:t>
            </a:r>
          </a:p>
          <a:p>
            <a:r>
              <a:rPr lang="it-IT" b="1" i="0" u="none" strike="noStrike" dirty="0">
                <a:solidFill>
                  <a:srgbClr val="000000"/>
                </a:solidFill>
                <a:effectLst/>
              </a:rPr>
              <a:t>3. Mining </a:t>
            </a:r>
            <a:r>
              <a:rPr lang="it-IT" b="1" i="0" u="none" strike="noStrike" dirty="0" err="1">
                <a:solidFill>
                  <a:srgbClr val="000000"/>
                </a:solidFill>
                <a:effectLst/>
              </a:rPr>
              <a:t>tips</a:t>
            </a:r>
            <a:endParaRPr lang="it-IT" b="0" i="0" u="none" strike="noStrike" dirty="0">
              <a:solidFill>
                <a:srgbClr val="000000"/>
              </a:solidFill>
              <a:effectLst/>
            </a:endParaRPr>
          </a:p>
          <a:p>
            <a:pPr lvl="1"/>
            <a:r>
              <a:rPr lang="it-IT" b="1" i="0" u="none" strike="noStrike" dirty="0">
                <a:solidFill>
                  <a:srgbClr val="000000"/>
                </a:solidFill>
                <a:effectLst/>
              </a:rPr>
              <a:t>Random sampling</a:t>
            </a:r>
            <a:r>
              <a:rPr lang="it-IT" b="0" i="0" u="none" strike="noStrike" dirty="0">
                <a:solidFill>
                  <a:srgbClr val="000000"/>
                </a:solidFill>
                <a:effectLst/>
              </a:rPr>
              <a:t>: metodo di base, semplice ma spesso inefficiente perché include molti esempi banali.</a:t>
            </a:r>
          </a:p>
          <a:p>
            <a:pPr lvl="1"/>
            <a:r>
              <a:rPr lang="it-IT" b="1" i="0" u="none" strike="noStrike" dirty="0">
                <a:solidFill>
                  <a:srgbClr val="000000"/>
                </a:solidFill>
                <a:effectLst/>
              </a:rPr>
              <a:t>Hard </a:t>
            </a:r>
            <a:r>
              <a:rPr lang="it-IT" b="1" i="0" u="none" strike="noStrike" dirty="0" err="1">
                <a:solidFill>
                  <a:srgbClr val="000000"/>
                </a:solidFill>
                <a:effectLst/>
              </a:rPr>
              <a:t>negatives</a:t>
            </a:r>
            <a:r>
              <a:rPr lang="it-IT" b="0" i="0" u="none" strike="noStrike" dirty="0">
                <a:solidFill>
                  <a:srgbClr val="000000"/>
                </a:solidFill>
                <a:effectLst/>
              </a:rPr>
              <a:t>: scelgo le coppie negative “più vicine” alla soglia di similarità, che portano più informazione utile.</a:t>
            </a:r>
          </a:p>
          <a:p>
            <a:pPr lvl="1"/>
            <a:r>
              <a:rPr lang="it-IT" b="1" i="0" u="none" strike="noStrike" dirty="0" err="1">
                <a:solidFill>
                  <a:srgbClr val="000000"/>
                </a:solidFill>
                <a:effectLst/>
              </a:rPr>
              <a:t>Adaptive</a:t>
            </a:r>
            <a:r>
              <a:rPr lang="it-IT" b="1" i="0" u="none" strike="noStrike" dirty="0">
                <a:solidFill>
                  <a:srgbClr val="000000"/>
                </a:solidFill>
                <a:effectLst/>
              </a:rPr>
              <a:t> / </a:t>
            </a:r>
            <a:r>
              <a:rPr lang="it-IT" b="1" i="0" u="none" strike="noStrike" dirty="0" err="1">
                <a:solidFill>
                  <a:srgbClr val="000000"/>
                </a:solidFill>
                <a:effectLst/>
              </a:rPr>
              <a:t>metric</a:t>
            </a:r>
            <a:r>
              <a:rPr lang="it-IT" b="1" i="0" u="none" strike="noStrike" dirty="0">
                <a:solidFill>
                  <a:srgbClr val="000000"/>
                </a:solidFill>
                <a:effectLst/>
              </a:rPr>
              <a:t>‐based mining</a:t>
            </a:r>
            <a:r>
              <a:rPr lang="it-IT" b="0" i="0" u="none" strike="noStrike" dirty="0">
                <a:solidFill>
                  <a:srgbClr val="000000"/>
                </a:solidFill>
                <a:effectLst/>
              </a:rPr>
              <a:t>: utilizzo un criterio dinamico, per esempio una stima proxy di ITE, che si ricalcola a ogni epoca e si adatta ai progressi del modello.</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sz="1100" b="0" i="0" u="none" strike="noStrike" cap="none" dirty="0">
                <a:solidFill>
                  <a:srgbClr val="000000"/>
                </a:solidFill>
                <a:effectLst/>
                <a:latin typeface="Arial"/>
                <a:ea typeface="Arial"/>
                <a:cs typeface="Arial"/>
                <a:sym typeface="Arial"/>
              </a:rPr>
              <a:t>Per formare le coppie parto da una </a:t>
            </a:r>
            <a:r>
              <a:rPr lang="it-IT" b="1" i="0" u="none" strike="noStrike" dirty="0">
                <a:solidFill>
                  <a:srgbClr val="000000"/>
                </a:solidFill>
                <a:effectLst/>
              </a:rPr>
              <a:t>soglia adattiva</a:t>
            </a:r>
            <a:r>
              <a:rPr lang="it-IT" sz="1100" b="0" i="0" u="none" strike="noStrike" cap="none" dirty="0">
                <a:solidFill>
                  <a:srgbClr val="000000"/>
                </a:solidFill>
                <a:effectLst/>
                <a:latin typeface="Arial"/>
                <a:ea typeface="Arial"/>
                <a:cs typeface="Arial"/>
                <a:sym typeface="Arial"/>
              </a:rPr>
              <a:t>: prendo il ventesimo percentile della distribuzione delle differenze di ITE e lo ricalcolo a ogni epoca, così la soglia si stringe quando il modello diventa più accurato.</a:t>
            </a:r>
            <a:br>
              <a:rPr lang="it-IT" dirty="0"/>
            </a:br>
            <a:r>
              <a:rPr lang="it-IT" sz="1100" b="0" i="0" u="none" strike="noStrike" cap="none" dirty="0">
                <a:solidFill>
                  <a:srgbClr val="000000"/>
                </a:solidFill>
                <a:effectLst/>
                <a:latin typeface="Arial"/>
                <a:ea typeface="Arial"/>
                <a:cs typeface="Arial"/>
                <a:sym typeface="Arial"/>
              </a:rPr>
              <a:t>Mantengo poi un </a:t>
            </a:r>
            <a:r>
              <a:rPr lang="it-IT" b="1" i="0" u="none" strike="noStrike" dirty="0">
                <a:solidFill>
                  <a:srgbClr val="000000"/>
                </a:solidFill>
                <a:effectLst/>
              </a:rPr>
              <a:t>batch bilanciato 50 / 50</a:t>
            </a:r>
            <a:r>
              <a:rPr lang="it-IT" sz="1100" b="0" i="0" u="none" strike="noStrike" cap="none" dirty="0">
                <a:solidFill>
                  <a:srgbClr val="000000"/>
                </a:solidFill>
                <a:effectLst/>
                <a:latin typeface="Arial"/>
                <a:ea typeface="Arial"/>
                <a:cs typeface="Arial"/>
                <a:sym typeface="Arial"/>
              </a:rPr>
              <a:t>: metà coppie simili, metà dissimili – questo stabilizza il gradiente.</a:t>
            </a:r>
            <a:br>
              <a:rPr lang="it-IT" dirty="0"/>
            </a:br>
            <a:r>
              <a:rPr lang="it-IT" sz="1100" b="0" i="0" u="none" strike="noStrike" cap="none" dirty="0">
                <a:solidFill>
                  <a:srgbClr val="000000"/>
                </a:solidFill>
                <a:effectLst/>
                <a:latin typeface="Arial"/>
                <a:ea typeface="Arial"/>
                <a:cs typeface="Arial"/>
                <a:sym typeface="Arial"/>
              </a:rPr>
              <a:t>Scelgo i </a:t>
            </a:r>
            <a:r>
              <a:rPr lang="it-IT" b="1" i="0" u="none" strike="noStrike" dirty="0">
                <a:solidFill>
                  <a:srgbClr val="000000"/>
                </a:solidFill>
                <a:effectLst/>
              </a:rPr>
              <a:t>“hard </a:t>
            </a:r>
            <a:r>
              <a:rPr lang="it-IT" b="1" i="0" u="none" strike="noStrike" dirty="0" err="1">
                <a:solidFill>
                  <a:srgbClr val="000000"/>
                </a:solidFill>
                <a:effectLst/>
              </a:rPr>
              <a:t>negatives</a:t>
            </a:r>
            <a:r>
              <a:rPr lang="it-IT" b="1" i="0" u="none" strike="noStrike" dirty="0">
                <a:solidFill>
                  <a:srgbClr val="000000"/>
                </a:solidFill>
                <a:effectLst/>
              </a:rPr>
              <a:t>”</a:t>
            </a:r>
            <a:r>
              <a:rPr lang="it-IT" sz="1100" b="0" i="0" u="none" strike="noStrike" cap="none" dirty="0">
                <a:solidFill>
                  <a:srgbClr val="000000"/>
                </a:solidFill>
                <a:effectLst/>
                <a:latin typeface="Arial"/>
                <a:ea typeface="Arial"/>
                <a:cs typeface="Arial"/>
                <a:sym typeface="Arial"/>
              </a:rPr>
              <a:t> appena oltre la soglia: costringono la rete a separare davvero gli </a:t>
            </a:r>
            <a:r>
              <a:rPr lang="it-IT" sz="1100" b="0" i="0" u="none" strike="noStrike" cap="none" dirty="0" err="1">
                <a:solidFill>
                  <a:srgbClr val="000000"/>
                </a:solidFill>
                <a:effectLst/>
                <a:latin typeface="Arial"/>
                <a:ea typeface="Arial"/>
                <a:cs typeface="Arial"/>
                <a:sym typeface="Arial"/>
              </a:rPr>
              <a:t>embedding</a:t>
            </a:r>
            <a:r>
              <a:rPr lang="it-IT" sz="1100" b="0" i="0" u="none" strike="noStrike" cap="none" dirty="0">
                <a:solidFill>
                  <a:srgbClr val="000000"/>
                </a:solidFill>
                <a:effectLst/>
                <a:latin typeface="Arial"/>
                <a:ea typeface="Arial"/>
                <a:cs typeface="Arial"/>
                <a:sym typeface="Arial"/>
              </a:rPr>
              <a:t>.</a:t>
            </a:r>
            <a:br>
              <a:rPr lang="it-IT" dirty="0"/>
            </a:br>
            <a:r>
              <a:rPr lang="it-IT" sz="1100" b="0" i="0" u="none" strike="noStrike" cap="none" dirty="0">
                <a:solidFill>
                  <a:srgbClr val="000000"/>
                </a:solidFill>
                <a:effectLst/>
                <a:latin typeface="Arial"/>
                <a:ea typeface="Arial"/>
                <a:cs typeface="Arial"/>
                <a:sym typeface="Arial"/>
              </a:rPr>
              <a:t>Infine, le coppie vengono generate </a:t>
            </a:r>
            <a:r>
              <a:rPr lang="it-IT" b="1" i="0" u="none" strike="noStrike" dirty="0">
                <a:solidFill>
                  <a:srgbClr val="000000"/>
                </a:solidFill>
                <a:effectLst/>
              </a:rPr>
              <a:t>on-the-</a:t>
            </a:r>
            <a:r>
              <a:rPr lang="it-IT" b="1" i="0" u="none" strike="noStrike" dirty="0" err="1">
                <a:solidFill>
                  <a:srgbClr val="000000"/>
                </a:solidFill>
                <a:effectLst/>
              </a:rPr>
              <a:t>fly</a:t>
            </a:r>
            <a:r>
              <a:rPr lang="it-IT" sz="1100" b="0" i="0" u="none" strike="noStrike" cap="none" dirty="0">
                <a:solidFill>
                  <a:srgbClr val="000000"/>
                </a:solidFill>
                <a:effectLst/>
                <a:latin typeface="Arial"/>
                <a:ea typeface="Arial"/>
                <a:cs typeface="Arial"/>
                <a:sym typeface="Arial"/>
              </a:rPr>
              <a:t> dopo ogni aggiornamento delle stime di </a:t>
            </a:r>
            <a:r>
              <a:rPr lang="it-IT" sz="1100" b="0" i="0" u="none" strike="noStrike" cap="none" dirty="0" err="1">
                <a:solidFill>
                  <a:srgbClr val="000000"/>
                </a:solidFill>
                <a:effectLst/>
                <a:latin typeface="Arial"/>
                <a:ea typeface="Arial"/>
                <a:cs typeface="Arial"/>
                <a:sym typeface="Arial"/>
              </a:rPr>
              <a:t>outcome</a:t>
            </a:r>
            <a:r>
              <a:rPr lang="it-IT" sz="1100" b="0" i="0" u="none" strike="noStrike" cap="none" dirty="0">
                <a:solidFill>
                  <a:srgbClr val="000000"/>
                </a:solidFill>
                <a:effectLst/>
                <a:latin typeface="Arial"/>
                <a:ea typeface="Arial"/>
                <a:cs typeface="Arial"/>
                <a:sym typeface="Arial"/>
              </a:rPr>
              <a:t>: evitiamo di riesporre sempre gli stessi esempi, cosa cruciale nei dataset piccoli.»</a:t>
            </a:r>
            <a:endParaRPr lang="it-IT" dirty="0"/>
          </a:p>
        </p:txBody>
      </p:sp>
    </p:spTree>
    <p:extLst>
      <p:ext uri="{BB962C8B-B14F-4D97-AF65-F5344CB8AC3E}">
        <p14:creationId xmlns:p14="http://schemas.microsoft.com/office/powerpoint/2010/main" val="685692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ADAFD-D84D-8A94-31C4-F6855B31EEE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1643B7-E81F-B774-4E8E-EC9FBE81B041}"/>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7BFD06DF-995A-9202-B05B-CD4C631FB612}"/>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220168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284028"/>
            <a:ext cx="4487400" cy="21552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439133"/>
            <a:ext cx="44874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17" name="Google Shape;17;p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28" name="Google Shape;28;p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1.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10.xml"/><Relationship Id="rId16" Type="http://schemas.openxmlformats.org/officeDocument/2006/relationships/image" Target="../media/image43.png"/><Relationship Id="rId1" Type="http://schemas.openxmlformats.org/officeDocument/2006/relationships/slideLayout" Target="../slideLayouts/slideLayout5.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13.png"/><Relationship Id="rId9" Type="http://schemas.openxmlformats.org/officeDocument/2006/relationships/image" Target="../media/image36.png"/><Relationship Id="rId14" Type="http://schemas.openxmlformats.org/officeDocument/2006/relationships/image" Target="../media/image41.png"/></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2.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32.png"/><Relationship Id="rId2" Type="http://schemas.openxmlformats.org/officeDocument/2006/relationships/notesSlide" Target="../notesSlides/notesSlide11.xml"/><Relationship Id="rId16" Type="http://schemas.openxmlformats.org/officeDocument/2006/relationships/image" Target="../media/image55.png"/><Relationship Id="rId1" Type="http://schemas.openxmlformats.org/officeDocument/2006/relationships/slideLayout" Target="../slideLayouts/slideLayout5.xml"/><Relationship Id="rId6" Type="http://schemas.openxmlformats.org/officeDocument/2006/relationships/image" Target="../media/image47.png"/><Relationship Id="rId11" Type="http://schemas.openxmlformats.org/officeDocument/2006/relationships/image" Target="../media/image610.png"/><Relationship Id="rId5" Type="http://schemas.openxmlformats.org/officeDocument/2006/relationships/image" Target="../media/image46.png"/><Relationship Id="rId15" Type="http://schemas.openxmlformats.org/officeDocument/2006/relationships/image" Target="../media/image54.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3.png"/></Relationships>
</file>

<file path=ppt/slides/_rels/slide1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 Type="http://schemas.openxmlformats.org/officeDocument/2006/relationships/notesSlide" Target="../notesSlides/notesSlide12.xml"/><Relationship Id="rId16" Type="http://schemas.openxmlformats.org/officeDocument/2006/relationships/image" Target="../media/image69.png"/><Relationship Id="rId1" Type="http://schemas.openxmlformats.org/officeDocument/2006/relationships/slideLayout" Target="../slideLayouts/slideLayout5.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8.png"/><Relationship Id="rId10" Type="http://schemas.openxmlformats.org/officeDocument/2006/relationships/image" Target="../media/image63.png"/><Relationship Id="rId19" Type="http://schemas.openxmlformats.org/officeDocument/2006/relationships/image" Target="../media/image72.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7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2.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20.png"/><Relationship Id="rId7" Type="http://schemas.openxmlformats.org/officeDocument/2006/relationships/image" Target="../media/image160.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10.png"/><Relationship Id="rId7" Type="http://schemas.openxmlformats.org/officeDocument/2006/relationships/image" Target="../media/image7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10.png"/><Relationship Id="rId11" Type="http://schemas.openxmlformats.org/officeDocument/2006/relationships/image" Target="../media/image11.png"/><Relationship Id="rId5" Type="http://schemas.openxmlformats.org/officeDocument/2006/relationships/image" Target="../media/image510.png"/><Relationship Id="rId10" Type="http://schemas.openxmlformats.org/officeDocument/2006/relationships/image" Target="../media/image10.png"/><Relationship Id="rId4" Type="http://schemas.openxmlformats.org/officeDocument/2006/relationships/image" Target="../media/image410.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50"/>
        <p:cNvGrpSpPr/>
        <p:nvPr/>
      </p:nvGrpSpPr>
      <p:grpSpPr>
        <a:xfrm>
          <a:off x="0" y="0"/>
          <a:ext cx="0" cy="0"/>
          <a:chOff x="0" y="0"/>
          <a:chExt cx="0" cy="0"/>
        </a:xfrm>
      </p:grpSpPr>
      <p:sp>
        <p:nvSpPr>
          <p:cNvPr id="51" name="Google Shape;51;p16"/>
          <p:cNvSpPr txBox="1">
            <a:spLocks noGrp="1"/>
          </p:cNvSpPr>
          <p:nvPr>
            <p:ph type="ctrTitle"/>
          </p:nvPr>
        </p:nvSpPr>
        <p:spPr>
          <a:xfrm>
            <a:off x="431033" y="1494150"/>
            <a:ext cx="8281933" cy="21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i="1" noProof="0" dirty="0"/>
              <a:t>Contrastive Learning </a:t>
            </a:r>
            <a:r>
              <a:rPr lang="en-US" sz="4000" noProof="0" dirty="0"/>
              <a:t>for conditional average</a:t>
            </a:r>
            <a:br>
              <a:rPr lang="en-US" sz="4000" noProof="0" dirty="0"/>
            </a:br>
            <a:r>
              <a:rPr lang="en-US" sz="4000" noProof="0" dirty="0"/>
              <a:t>treatment effects (CATE) estimation</a:t>
            </a:r>
          </a:p>
        </p:txBody>
      </p:sp>
      <p:pic>
        <p:nvPicPr>
          <p:cNvPr id="5" name="Immagine 4">
            <a:extLst>
              <a:ext uri="{FF2B5EF4-FFF2-40B4-BE49-F238E27FC236}">
                <a16:creationId xmlns:a16="http://schemas.microsoft.com/office/drawing/2014/main" id="{8DE4D825-6FD3-CF14-C3B0-A0CAA6198FD9}"/>
              </a:ext>
            </a:extLst>
          </p:cNvPr>
          <p:cNvPicPr>
            <a:picLocks noChangeAspect="1"/>
          </p:cNvPicPr>
          <p:nvPr/>
        </p:nvPicPr>
        <p:blipFill>
          <a:blip r:embed="rId3"/>
          <a:stretch>
            <a:fillRect/>
          </a:stretch>
        </p:blipFill>
        <p:spPr>
          <a:xfrm>
            <a:off x="99134" y="4655803"/>
            <a:ext cx="2836274" cy="487697"/>
          </a:xfrm>
          <a:prstGeom prst="rect">
            <a:avLst/>
          </a:prstGeom>
        </p:spPr>
      </p:pic>
      <p:pic>
        <p:nvPicPr>
          <p:cNvPr id="13" name="Immagine 12" descr="Immagine che contiene testo, logo, emblema, simbolo&#10;&#10;Il contenuto generato dall'IA potrebbe non essere corretto.">
            <a:extLst>
              <a:ext uri="{FF2B5EF4-FFF2-40B4-BE49-F238E27FC236}">
                <a16:creationId xmlns:a16="http://schemas.microsoft.com/office/drawing/2014/main" id="{808617BF-9E6C-F245-360A-32A31E128C28}"/>
              </a:ext>
            </a:extLst>
          </p:cNvPr>
          <p:cNvPicPr>
            <a:picLocks noChangeAspect="1"/>
          </p:cNvPicPr>
          <p:nvPr/>
        </p:nvPicPr>
        <p:blipFill>
          <a:blip r:embed="rId4"/>
          <a:srcRect l="31554" r="31633" b="34716"/>
          <a:stretch/>
        </p:blipFill>
        <p:spPr>
          <a:xfrm>
            <a:off x="8430651" y="4544344"/>
            <a:ext cx="564630" cy="563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C2546-871A-F26D-3107-48F6DAC6A09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0DF99A8-B91F-002A-BC44-584B5D763D8B}"/>
              </a:ext>
            </a:extLst>
          </p:cNvPr>
          <p:cNvSpPr>
            <a:spLocks noGrp="1"/>
          </p:cNvSpPr>
          <p:nvPr>
            <p:ph type="title"/>
          </p:nvPr>
        </p:nvSpPr>
        <p:spPr/>
        <p:txBody>
          <a:bodyPr/>
          <a:lstStyle/>
          <a:p>
            <a:r>
              <a:rPr lang="en-US" noProof="0" dirty="0"/>
              <a:t>Network Cloning</a:t>
            </a:r>
          </a:p>
        </p:txBody>
      </p:sp>
      <p:grpSp>
        <p:nvGrpSpPr>
          <p:cNvPr id="8" name="Gruppo 7">
            <a:extLst>
              <a:ext uri="{FF2B5EF4-FFF2-40B4-BE49-F238E27FC236}">
                <a16:creationId xmlns:a16="http://schemas.microsoft.com/office/drawing/2014/main" id="{57B71255-C197-50D2-BBBC-C999AEFA7356}"/>
              </a:ext>
            </a:extLst>
          </p:cNvPr>
          <p:cNvGrpSpPr/>
          <p:nvPr/>
        </p:nvGrpSpPr>
        <p:grpSpPr>
          <a:xfrm>
            <a:off x="2527572" y="2975495"/>
            <a:ext cx="4553413" cy="1432107"/>
            <a:chOff x="406329" y="1218137"/>
            <a:chExt cx="5701063" cy="2864214"/>
          </a:xfrm>
        </p:grpSpPr>
        <p:sp>
          <p:nvSpPr>
            <p:cNvPr id="9" name="Rettangolo 8">
              <a:extLst>
                <a:ext uri="{FF2B5EF4-FFF2-40B4-BE49-F238E27FC236}">
                  <a16:creationId xmlns:a16="http://schemas.microsoft.com/office/drawing/2014/main" id="{E40D31A9-C387-4D8F-72BF-11294A9380E4}"/>
                </a:ext>
              </a:extLst>
            </p:cNvPr>
            <p:cNvSpPr/>
            <p:nvPr/>
          </p:nvSpPr>
          <p:spPr>
            <a:xfrm>
              <a:off x="663673"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2" name="Rettangolo 11">
              <a:extLst>
                <a:ext uri="{FF2B5EF4-FFF2-40B4-BE49-F238E27FC236}">
                  <a16:creationId xmlns:a16="http://schemas.microsoft.com/office/drawing/2014/main" id="{5DAD687E-8F60-8EA7-D708-304E2255B17F}"/>
                </a:ext>
              </a:extLst>
            </p:cNvPr>
            <p:cNvSpPr/>
            <p:nvPr/>
          </p:nvSpPr>
          <p:spPr>
            <a:xfrm>
              <a:off x="1416586"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3" name="Rettangolo 12">
              <a:extLst>
                <a:ext uri="{FF2B5EF4-FFF2-40B4-BE49-F238E27FC236}">
                  <a16:creationId xmlns:a16="http://schemas.microsoft.com/office/drawing/2014/main" id="{2AA0A407-7E80-4E22-29BB-6E7A75666652}"/>
                </a:ext>
              </a:extLst>
            </p:cNvPr>
            <p:cNvSpPr/>
            <p:nvPr/>
          </p:nvSpPr>
          <p:spPr>
            <a:xfrm>
              <a:off x="2119099" y="1940129"/>
              <a:ext cx="481780" cy="1533832"/>
            </a:xfrm>
            <a:prstGeom prst="rect">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ttangolo 13">
              <a:extLst>
                <a:ext uri="{FF2B5EF4-FFF2-40B4-BE49-F238E27FC236}">
                  <a16:creationId xmlns:a16="http://schemas.microsoft.com/office/drawing/2014/main" id="{7435A1DA-70BF-9C3F-8058-8C1F7F3FB2DF}"/>
                </a:ext>
              </a:extLst>
            </p:cNvPr>
            <p:cNvSpPr/>
            <p:nvPr/>
          </p:nvSpPr>
          <p:spPr>
            <a:xfrm>
              <a:off x="3330680" y="1307691"/>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6" name="Rettangolo 15">
              <a:extLst>
                <a:ext uri="{FF2B5EF4-FFF2-40B4-BE49-F238E27FC236}">
                  <a16:creationId xmlns:a16="http://schemas.microsoft.com/office/drawing/2014/main" id="{1EB5F944-73A5-5C82-80D3-327B8C9B782E}"/>
                </a:ext>
              </a:extLst>
            </p:cNvPr>
            <p:cNvSpPr/>
            <p:nvPr/>
          </p:nvSpPr>
          <p:spPr>
            <a:xfrm>
              <a:off x="3330680" y="2320845"/>
              <a:ext cx="481780" cy="766915"/>
            </a:xfrm>
            <a:prstGeom prst="rect">
              <a:avLst/>
            </a:prstGeom>
            <a:solidFill>
              <a:schemeClr val="accent2"/>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9" name="Rettangolo 18">
              <a:extLst>
                <a:ext uri="{FF2B5EF4-FFF2-40B4-BE49-F238E27FC236}">
                  <a16:creationId xmlns:a16="http://schemas.microsoft.com/office/drawing/2014/main" id="{3373DBF0-A52D-0527-41C5-10AF34B9F4FD}"/>
                </a:ext>
              </a:extLst>
            </p:cNvPr>
            <p:cNvSpPr/>
            <p:nvPr/>
          </p:nvSpPr>
          <p:spPr>
            <a:xfrm>
              <a:off x="3330680" y="3315383"/>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3A461044-06E4-E0EB-32EF-FFC0DDED5E91}"/>
                    </a:ext>
                  </a:extLst>
                </p:cNvPr>
                <p:cNvSpPr txBox="1"/>
                <p:nvPr/>
              </p:nvSpPr>
              <p:spPr>
                <a:xfrm>
                  <a:off x="406329" y="2602498"/>
                  <a:ext cx="16946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𝑋</m:t>
                        </m:r>
                      </m:oMath>
                    </m:oMathPara>
                  </a14:m>
                  <a:endParaRPr lang="en-US" b="0" noProof="0" dirty="0"/>
                </a:p>
              </p:txBody>
            </p:sp>
          </mc:Choice>
          <mc:Fallback xmlns="">
            <p:sp>
              <p:nvSpPr>
                <p:cNvPr id="21" name="CasellaDiTesto 20">
                  <a:extLst>
                    <a:ext uri="{FF2B5EF4-FFF2-40B4-BE49-F238E27FC236}">
                      <a16:creationId xmlns:a16="http://schemas.microsoft.com/office/drawing/2014/main" id="{3A461044-06E4-E0EB-32EF-FFC0DDED5E91}"/>
                    </a:ext>
                  </a:extLst>
                </p:cNvPr>
                <p:cNvSpPr txBox="1">
                  <a:spLocks noRot="1" noChangeAspect="1" noMove="1" noResize="1" noEditPoints="1" noAdjustHandles="1" noChangeArrowheads="1" noChangeShapeType="1" noTextEdit="1"/>
                </p:cNvSpPr>
                <p:nvPr/>
              </p:nvSpPr>
              <p:spPr>
                <a:xfrm>
                  <a:off x="406329" y="2602498"/>
                  <a:ext cx="169469" cy="215444"/>
                </a:xfrm>
                <a:prstGeom prst="rect">
                  <a:avLst/>
                </a:prstGeom>
                <a:blipFill>
                  <a:blip r:embed="rId3"/>
                  <a:stretch>
                    <a:fillRect l="-45455" r="-36364" b="-10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EEE9BE1D-84B4-0EB3-1841-3315FBF0E850}"/>
                    </a:ext>
                  </a:extLst>
                </p:cNvPr>
                <p:cNvSpPr txBox="1"/>
                <p:nvPr/>
              </p:nvSpPr>
              <p:spPr>
                <a:xfrm flipV="1">
                  <a:off x="2361814" y="2602499"/>
                  <a:ext cx="72305" cy="430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𝑍</m:t>
                        </m:r>
                      </m:oMath>
                    </m:oMathPara>
                  </a14:m>
                  <a:endParaRPr lang="en-US" b="0" noProof="0" dirty="0"/>
                </a:p>
              </p:txBody>
            </p:sp>
          </mc:Choice>
          <mc:Fallback xmlns="">
            <p:sp>
              <p:nvSpPr>
                <p:cNvPr id="22" name="CasellaDiTesto 21">
                  <a:extLst>
                    <a:ext uri="{FF2B5EF4-FFF2-40B4-BE49-F238E27FC236}">
                      <a16:creationId xmlns:a16="http://schemas.microsoft.com/office/drawing/2014/main" id="{EEE9BE1D-84B4-0EB3-1841-3315FBF0E850}"/>
                    </a:ext>
                  </a:extLst>
                </p:cNvPr>
                <p:cNvSpPr txBox="1">
                  <a:spLocks noRot="1" noChangeAspect="1" noMove="1" noResize="1" noEditPoints="1" noAdjustHandles="1" noChangeArrowheads="1" noChangeShapeType="1" noTextEdit="1"/>
                </p:cNvSpPr>
                <p:nvPr/>
              </p:nvSpPr>
              <p:spPr>
                <a:xfrm flipV="1">
                  <a:off x="2361814" y="2602499"/>
                  <a:ext cx="72305" cy="430888"/>
                </a:xfrm>
                <a:prstGeom prst="rect">
                  <a:avLst/>
                </a:prstGeom>
                <a:blipFill>
                  <a:blip r:embed="rId4"/>
                  <a:stretch>
                    <a:fillRect l="-180000" t="-5556" r="-10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5EE1C4C9-517E-CBA2-FB28-EDDD16477A6A}"/>
                    </a:ext>
                  </a:extLst>
                </p:cNvPr>
                <p:cNvSpPr txBox="1"/>
                <p:nvPr/>
              </p:nvSpPr>
              <p:spPr>
                <a:xfrm>
                  <a:off x="2774571" y="3743489"/>
                  <a:ext cx="4583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=0</m:t>
                        </m:r>
                      </m:oMath>
                    </m:oMathPara>
                  </a14:m>
                  <a:endParaRPr lang="en-US" b="0" noProof="0" dirty="0"/>
                </a:p>
              </p:txBody>
            </p:sp>
          </mc:Choice>
          <mc:Fallback xmlns="">
            <p:sp>
              <p:nvSpPr>
                <p:cNvPr id="23" name="CasellaDiTesto 22">
                  <a:extLst>
                    <a:ext uri="{FF2B5EF4-FFF2-40B4-BE49-F238E27FC236}">
                      <a16:creationId xmlns:a16="http://schemas.microsoft.com/office/drawing/2014/main" id="{5EE1C4C9-517E-CBA2-FB28-EDDD16477A6A}"/>
                    </a:ext>
                  </a:extLst>
                </p:cNvPr>
                <p:cNvSpPr txBox="1">
                  <a:spLocks noRot="1" noChangeAspect="1" noMove="1" noResize="1" noEditPoints="1" noAdjustHandles="1" noChangeArrowheads="1" noChangeShapeType="1" noTextEdit="1"/>
                </p:cNvSpPr>
                <p:nvPr/>
              </p:nvSpPr>
              <p:spPr>
                <a:xfrm>
                  <a:off x="2774571" y="3743489"/>
                  <a:ext cx="458395" cy="215444"/>
                </a:xfrm>
                <a:prstGeom prst="rect">
                  <a:avLst/>
                </a:prstGeom>
                <a:blipFill>
                  <a:blip r:embed="rId5"/>
                  <a:stretch>
                    <a:fillRect l="-17241" r="-27586" b="-10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8A3B8AF7-3958-2651-226A-F5EF6B91B5A3}"/>
                    </a:ext>
                  </a:extLst>
                </p:cNvPr>
                <p:cNvSpPr txBox="1"/>
                <p:nvPr/>
              </p:nvSpPr>
              <p:spPr>
                <a:xfrm>
                  <a:off x="2806045" y="1218137"/>
                  <a:ext cx="4583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=1</m:t>
                        </m:r>
                      </m:oMath>
                    </m:oMathPara>
                  </a14:m>
                  <a:endParaRPr lang="en-US" b="0" noProof="0" dirty="0"/>
                </a:p>
              </p:txBody>
            </p:sp>
          </mc:Choice>
          <mc:Fallback xmlns="">
            <p:sp>
              <p:nvSpPr>
                <p:cNvPr id="26" name="CasellaDiTesto 25">
                  <a:extLst>
                    <a:ext uri="{FF2B5EF4-FFF2-40B4-BE49-F238E27FC236}">
                      <a16:creationId xmlns:a16="http://schemas.microsoft.com/office/drawing/2014/main" id="{8A3B8AF7-3958-2651-226A-F5EF6B91B5A3}"/>
                    </a:ext>
                  </a:extLst>
                </p:cNvPr>
                <p:cNvSpPr txBox="1">
                  <a:spLocks noRot="1" noChangeAspect="1" noMove="1" noResize="1" noEditPoints="1" noAdjustHandles="1" noChangeArrowheads="1" noChangeShapeType="1" noTextEdit="1"/>
                </p:cNvSpPr>
                <p:nvPr/>
              </p:nvSpPr>
              <p:spPr>
                <a:xfrm>
                  <a:off x="2806045" y="1218137"/>
                  <a:ext cx="458395" cy="215444"/>
                </a:xfrm>
                <a:prstGeom prst="rect">
                  <a:avLst/>
                </a:prstGeom>
                <a:blipFill>
                  <a:blip r:embed="rId6"/>
                  <a:stretch>
                    <a:fillRect l="-13333" r="-26667" b="-111111"/>
                  </a:stretch>
                </a:blipFill>
              </p:spPr>
              <p:txBody>
                <a:bodyPr/>
                <a:lstStyle/>
                <a:p>
                  <a:r>
                    <a:rPr lang="it-IT">
                      <a:noFill/>
                    </a:rPr>
                    <a:t> </a:t>
                  </a:r>
                </a:p>
              </p:txBody>
            </p:sp>
          </mc:Fallback>
        </mc:AlternateContent>
        <p:cxnSp>
          <p:nvCxnSpPr>
            <p:cNvPr id="27" name="Connettore 4 26">
              <a:extLst>
                <a:ext uri="{FF2B5EF4-FFF2-40B4-BE49-F238E27FC236}">
                  <a16:creationId xmlns:a16="http://schemas.microsoft.com/office/drawing/2014/main" id="{123B3F84-8D2C-2932-BC8C-5AE8D1F66A95}"/>
                </a:ext>
              </a:extLst>
            </p:cNvPr>
            <p:cNvCxnSpPr>
              <a:stCxn id="13" idx="3"/>
              <a:endCxn id="14" idx="1"/>
            </p:cNvCxnSpPr>
            <p:nvPr/>
          </p:nvCxnSpPr>
          <p:spPr>
            <a:xfrm flipV="1">
              <a:off x="2600879" y="1691149"/>
              <a:ext cx="729801" cy="1015896"/>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Connettore 4 28">
              <a:extLst>
                <a:ext uri="{FF2B5EF4-FFF2-40B4-BE49-F238E27FC236}">
                  <a16:creationId xmlns:a16="http://schemas.microsoft.com/office/drawing/2014/main" id="{FA2F6C92-34B7-210F-1ECA-B1DABD1A2EF1}"/>
                </a:ext>
              </a:extLst>
            </p:cNvPr>
            <p:cNvCxnSpPr>
              <a:cxnSpLocks/>
              <a:stCxn id="13" idx="3"/>
              <a:endCxn id="16" idx="1"/>
            </p:cNvCxnSpPr>
            <p:nvPr/>
          </p:nvCxnSpPr>
          <p:spPr>
            <a:xfrm flipV="1">
              <a:off x="2600879" y="2704303"/>
              <a:ext cx="729801" cy="2742"/>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Connettore 4 29">
              <a:extLst>
                <a:ext uri="{FF2B5EF4-FFF2-40B4-BE49-F238E27FC236}">
                  <a16:creationId xmlns:a16="http://schemas.microsoft.com/office/drawing/2014/main" id="{0228B61B-BD58-7440-7E22-2CF2584DB3FF}"/>
                </a:ext>
              </a:extLst>
            </p:cNvPr>
            <p:cNvCxnSpPr>
              <a:cxnSpLocks/>
              <a:stCxn id="13" idx="3"/>
              <a:endCxn id="19" idx="1"/>
            </p:cNvCxnSpPr>
            <p:nvPr/>
          </p:nvCxnSpPr>
          <p:spPr>
            <a:xfrm>
              <a:off x="2600879" y="2707045"/>
              <a:ext cx="729801" cy="991796"/>
            </a:xfrm>
            <a:prstGeom prst="bentConnector3">
              <a:avLst/>
            </a:prstGeom>
            <a:ln w="95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F884409C-0647-B4F9-1A36-D9073E0FD119}"/>
                    </a:ext>
                  </a:extLst>
                </p:cNvPr>
                <p:cNvSpPr txBox="1"/>
                <p:nvPr/>
              </p:nvSpPr>
              <p:spPr>
                <a:xfrm>
                  <a:off x="3892382" y="2596148"/>
                  <a:ext cx="36215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𝑔</m:t>
                            </m:r>
                          </m:e>
                        </m:acc>
                        <m:r>
                          <a:rPr lang="en-US" b="0" i="1" noProof="0" smtClean="0">
                            <a:latin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31" name="CasellaDiTesto 30">
                  <a:extLst>
                    <a:ext uri="{FF2B5EF4-FFF2-40B4-BE49-F238E27FC236}">
                      <a16:creationId xmlns:a16="http://schemas.microsoft.com/office/drawing/2014/main" id="{F884409C-0647-B4F9-1A36-D9073E0FD119}"/>
                    </a:ext>
                  </a:extLst>
                </p:cNvPr>
                <p:cNvSpPr txBox="1">
                  <a:spLocks noRot="1" noChangeAspect="1" noMove="1" noResize="1" noEditPoints="1" noAdjustHandles="1" noChangeArrowheads="1" noChangeShapeType="1" noTextEdit="1"/>
                </p:cNvSpPr>
                <p:nvPr/>
              </p:nvSpPr>
              <p:spPr>
                <a:xfrm>
                  <a:off x="3892382" y="2596148"/>
                  <a:ext cx="362150" cy="215444"/>
                </a:xfrm>
                <a:prstGeom prst="rect">
                  <a:avLst/>
                </a:prstGeom>
                <a:blipFill>
                  <a:blip r:embed="rId7"/>
                  <a:stretch>
                    <a:fillRect l="-25000" t="-30000" r="-33333" b="-15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032955AF-162F-8169-6346-452AC122E3F0}"/>
                    </a:ext>
                  </a:extLst>
                </p:cNvPr>
                <p:cNvSpPr txBox="1"/>
                <p:nvPr/>
              </p:nvSpPr>
              <p:spPr>
                <a:xfrm>
                  <a:off x="5592571" y="1580399"/>
                  <a:ext cx="514821"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32" name="CasellaDiTesto 31">
                  <a:extLst>
                    <a:ext uri="{FF2B5EF4-FFF2-40B4-BE49-F238E27FC236}">
                      <a16:creationId xmlns:a16="http://schemas.microsoft.com/office/drawing/2014/main" id="{032955AF-162F-8169-6346-452AC122E3F0}"/>
                    </a:ext>
                  </a:extLst>
                </p:cNvPr>
                <p:cNvSpPr txBox="1">
                  <a:spLocks noRot="1" noChangeAspect="1" noMove="1" noResize="1" noEditPoints="1" noAdjustHandles="1" noChangeArrowheads="1" noChangeShapeType="1" noTextEdit="1"/>
                </p:cNvSpPr>
                <p:nvPr/>
              </p:nvSpPr>
              <p:spPr>
                <a:xfrm>
                  <a:off x="5592571" y="1580399"/>
                  <a:ext cx="514821" cy="222690"/>
                </a:xfrm>
                <a:prstGeom prst="rect">
                  <a:avLst/>
                </a:prstGeom>
                <a:blipFill>
                  <a:blip r:embed="rId8"/>
                  <a:stretch>
                    <a:fillRect l="-21212" t="-30000" r="-30303" b="-15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E4551528-9A46-D584-AA47-54372DE19200}"/>
                    </a:ext>
                  </a:extLst>
                </p:cNvPr>
                <p:cNvSpPr txBox="1"/>
                <p:nvPr/>
              </p:nvSpPr>
              <p:spPr>
                <a:xfrm>
                  <a:off x="5531028" y="3686062"/>
                  <a:ext cx="511807"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33" name="CasellaDiTesto 32">
                  <a:extLst>
                    <a:ext uri="{FF2B5EF4-FFF2-40B4-BE49-F238E27FC236}">
                      <a16:creationId xmlns:a16="http://schemas.microsoft.com/office/drawing/2014/main" id="{E4551528-9A46-D584-AA47-54372DE19200}"/>
                    </a:ext>
                  </a:extLst>
                </p:cNvPr>
                <p:cNvSpPr txBox="1">
                  <a:spLocks noRot="1" noChangeAspect="1" noMove="1" noResize="1" noEditPoints="1" noAdjustHandles="1" noChangeArrowheads="1" noChangeShapeType="1" noTextEdit="1"/>
                </p:cNvSpPr>
                <p:nvPr/>
              </p:nvSpPr>
              <p:spPr>
                <a:xfrm>
                  <a:off x="5531028" y="3686062"/>
                  <a:ext cx="511807" cy="222690"/>
                </a:xfrm>
                <a:prstGeom prst="rect">
                  <a:avLst/>
                </a:prstGeom>
                <a:blipFill>
                  <a:blip r:embed="rId9"/>
                  <a:stretch>
                    <a:fillRect l="-18182" t="-30000" r="-30303" b="-150000"/>
                  </a:stretch>
                </a:blipFill>
              </p:spPr>
              <p:txBody>
                <a:bodyPr/>
                <a:lstStyle/>
                <a:p>
                  <a:r>
                    <a:rPr lang="it-IT">
                      <a:noFill/>
                    </a:rPr>
                    <a:t> </a:t>
                  </a:r>
                </a:p>
              </p:txBody>
            </p:sp>
          </mc:Fallback>
        </mc:AlternateContent>
        <p:sp>
          <p:nvSpPr>
            <p:cNvPr id="34" name="Rettangolo 33">
              <a:extLst>
                <a:ext uri="{FF2B5EF4-FFF2-40B4-BE49-F238E27FC236}">
                  <a16:creationId xmlns:a16="http://schemas.microsoft.com/office/drawing/2014/main" id="{CD484384-DA56-81C0-05E2-E1C24487BDF7}"/>
                </a:ext>
              </a:extLst>
            </p:cNvPr>
            <p:cNvSpPr/>
            <p:nvPr/>
          </p:nvSpPr>
          <p:spPr>
            <a:xfrm>
              <a:off x="4154135" y="1307690"/>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35" name="Rettangolo 34">
              <a:extLst>
                <a:ext uri="{FF2B5EF4-FFF2-40B4-BE49-F238E27FC236}">
                  <a16:creationId xmlns:a16="http://schemas.microsoft.com/office/drawing/2014/main" id="{0BA1D111-0107-0E95-D6EF-08A341377F49}"/>
                </a:ext>
              </a:extLst>
            </p:cNvPr>
            <p:cNvSpPr/>
            <p:nvPr/>
          </p:nvSpPr>
          <p:spPr>
            <a:xfrm>
              <a:off x="4109887" y="3315436"/>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36" name="Rettangolo 35">
              <a:extLst>
                <a:ext uri="{FF2B5EF4-FFF2-40B4-BE49-F238E27FC236}">
                  <a16:creationId xmlns:a16="http://schemas.microsoft.com/office/drawing/2014/main" id="{83EF1D5B-2DD0-B5C8-61FC-AA9D08529E23}"/>
                </a:ext>
              </a:extLst>
            </p:cNvPr>
            <p:cNvSpPr/>
            <p:nvPr/>
          </p:nvSpPr>
          <p:spPr>
            <a:xfrm>
              <a:off x="4977590" y="1307689"/>
              <a:ext cx="481780" cy="766915"/>
            </a:xfrm>
            <a:prstGeom prst="rect">
              <a:avLst/>
            </a:prstGeom>
            <a:solidFill>
              <a:schemeClr val="tx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37" name="Rettangolo 36">
              <a:extLst>
                <a:ext uri="{FF2B5EF4-FFF2-40B4-BE49-F238E27FC236}">
                  <a16:creationId xmlns:a16="http://schemas.microsoft.com/office/drawing/2014/main" id="{584BB42C-F845-6D18-81F9-B1D1222B983A}"/>
                </a:ext>
              </a:extLst>
            </p:cNvPr>
            <p:cNvSpPr/>
            <p:nvPr/>
          </p:nvSpPr>
          <p:spPr>
            <a:xfrm>
              <a:off x="4977590" y="3315383"/>
              <a:ext cx="481780" cy="766915"/>
            </a:xfrm>
            <a:prstGeom prst="rect">
              <a:avLst/>
            </a:prstGeom>
            <a:solidFill>
              <a:schemeClr val="bg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cxnSp>
          <p:nvCxnSpPr>
            <p:cNvPr id="38" name="Connettore 4 37">
              <a:extLst>
                <a:ext uri="{FF2B5EF4-FFF2-40B4-BE49-F238E27FC236}">
                  <a16:creationId xmlns:a16="http://schemas.microsoft.com/office/drawing/2014/main" id="{668CD3EC-90A0-05BD-7CE2-43A0BA8423C2}"/>
                </a:ext>
              </a:extLst>
            </p:cNvPr>
            <p:cNvCxnSpPr>
              <a:stCxn id="14" idx="3"/>
              <a:endCxn id="34" idx="1"/>
            </p:cNvCxnSpPr>
            <p:nvPr/>
          </p:nvCxnSpPr>
          <p:spPr>
            <a:xfrm flipV="1">
              <a:off x="3812460" y="1691148"/>
              <a:ext cx="341675" cy="1"/>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Connettore 4 38">
              <a:extLst>
                <a:ext uri="{FF2B5EF4-FFF2-40B4-BE49-F238E27FC236}">
                  <a16:creationId xmlns:a16="http://schemas.microsoft.com/office/drawing/2014/main" id="{9BB055D7-21DD-0253-754E-D18522E4F6FF}"/>
                </a:ext>
              </a:extLst>
            </p:cNvPr>
            <p:cNvCxnSpPr>
              <a:cxnSpLocks/>
              <a:stCxn id="19" idx="3"/>
              <a:endCxn id="35" idx="1"/>
            </p:cNvCxnSpPr>
            <p:nvPr/>
          </p:nvCxnSpPr>
          <p:spPr>
            <a:xfrm>
              <a:off x="3812460" y="3698841"/>
              <a:ext cx="297427"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Connettore 4 42">
              <a:extLst>
                <a:ext uri="{FF2B5EF4-FFF2-40B4-BE49-F238E27FC236}">
                  <a16:creationId xmlns:a16="http://schemas.microsoft.com/office/drawing/2014/main" id="{22BA4E33-88AC-9493-3B61-9C793BAE5812}"/>
                </a:ext>
              </a:extLst>
            </p:cNvPr>
            <p:cNvCxnSpPr>
              <a:cxnSpLocks/>
              <a:stCxn id="35" idx="3"/>
              <a:endCxn id="37" idx="1"/>
            </p:cNvCxnSpPr>
            <p:nvPr/>
          </p:nvCxnSpPr>
          <p:spPr>
            <a:xfrm flipV="1">
              <a:off x="4591667" y="3698841"/>
              <a:ext cx="385923"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Connettore 4 47">
              <a:extLst>
                <a:ext uri="{FF2B5EF4-FFF2-40B4-BE49-F238E27FC236}">
                  <a16:creationId xmlns:a16="http://schemas.microsoft.com/office/drawing/2014/main" id="{B80F9431-12FC-7079-7AC1-F7AD53D67425}"/>
                </a:ext>
              </a:extLst>
            </p:cNvPr>
            <p:cNvCxnSpPr>
              <a:cxnSpLocks/>
              <a:stCxn id="34" idx="3"/>
              <a:endCxn id="36" idx="1"/>
            </p:cNvCxnSpPr>
            <p:nvPr/>
          </p:nvCxnSpPr>
          <p:spPr>
            <a:xfrm flipV="1">
              <a:off x="4635915" y="1691147"/>
              <a:ext cx="341675" cy="1"/>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Connettore 2 49">
              <a:extLst>
                <a:ext uri="{FF2B5EF4-FFF2-40B4-BE49-F238E27FC236}">
                  <a16:creationId xmlns:a16="http://schemas.microsoft.com/office/drawing/2014/main" id="{FE35A371-E6A0-754A-CC62-4A514ACC9A31}"/>
                </a:ext>
              </a:extLst>
            </p:cNvPr>
            <p:cNvCxnSpPr>
              <a:cxnSpLocks/>
              <a:stCxn id="9" idx="3"/>
              <a:endCxn id="12" idx="1"/>
            </p:cNvCxnSpPr>
            <p:nvPr/>
          </p:nvCxnSpPr>
          <p:spPr>
            <a:xfrm>
              <a:off x="1145453" y="2707045"/>
              <a:ext cx="2711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Connettore 2 50">
              <a:extLst>
                <a:ext uri="{FF2B5EF4-FFF2-40B4-BE49-F238E27FC236}">
                  <a16:creationId xmlns:a16="http://schemas.microsoft.com/office/drawing/2014/main" id="{F0084A15-A7C0-F1B7-3675-907EC220D8DD}"/>
                </a:ext>
              </a:extLst>
            </p:cNvPr>
            <p:cNvCxnSpPr>
              <a:cxnSpLocks/>
              <a:stCxn id="12" idx="3"/>
              <a:endCxn id="13" idx="1"/>
            </p:cNvCxnSpPr>
            <p:nvPr/>
          </p:nvCxnSpPr>
          <p:spPr>
            <a:xfrm>
              <a:off x="1898366" y="2707045"/>
              <a:ext cx="2207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53" name="Gruppo 52">
            <a:extLst>
              <a:ext uri="{FF2B5EF4-FFF2-40B4-BE49-F238E27FC236}">
                <a16:creationId xmlns:a16="http://schemas.microsoft.com/office/drawing/2014/main" id="{B82B67D5-26B2-843D-EBFF-3B49F9CE3CAB}"/>
              </a:ext>
            </a:extLst>
          </p:cNvPr>
          <p:cNvGrpSpPr/>
          <p:nvPr/>
        </p:nvGrpSpPr>
        <p:grpSpPr>
          <a:xfrm>
            <a:off x="2533625" y="1052678"/>
            <a:ext cx="4553413" cy="1432107"/>
            <a:chOff x="406329" y="1218137"/>
            <a:chExt cx="5701063" cy="2864214"/>
          </a:xfrm>
        </p:grpSpPr>
        <p:sp>
          <p:nvSpPr>
            <p:cNvPr id="54" name="Rettangolo 53">
              <a:extLst>
                <a:ext uri="{FF2B5EF4-FFF2-40B4-BE49-F238E27FC236}">
                  <a16:creationId xmlns:a16="http://schemas.microsoft.com/office/drawing/2014/main" id="{22A91640-92F5-250F-A3BA-706E1E9DD534}"/>
                </a:ext>
              </a:extLst>
            </p:cNvPr>
            <p:cNvSpPr/>
            <p:nvPr/>
          </p:nvSpPr>
          <p:spPr>
            <a:xfrm>
              <a:off x="663673"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56" name="Rettangolo 55">
              <a:extLst>
                <a:ext uri="{FF2B5EF4-FFF2-40B4-BE49-F238E27FC236}">
                  <a16:creationId xmlns:a16="http://schemas.microsoft.com/office/drawing/2014/main" id="{2FF46881-5072-C36F-E9CC-876C67C3A1F7}"/>
                </a:ext>
              </a:extLst>
            </p:cNvPr>
            <p:cNvSpPr/>
            <p:nvPr/>
          </p:nvSpPr>
          <p:spPr>
            <a:xfrm>
              <a:off x="1416586"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57" name="Rettangolo 56">
              <a:extLst>
                <a:ext uri="{FF2B5EF4-FFF2-40B4-BE49-F238E27FC236}">
                  <a16:creationId xmlns:a16="http://schemas.microsoft.com/office/drawing/2014/main" id="{63060F97-C752-80FD-E985-7EA640083202}"/>
                </a:ext>
              </a:extLst>
            </p:cNvPr>
            <p:cNvSpPr/>
            <p:nvPr/>
          </p:nvSpPr>
          <p:spPr>
            <a:xfrm>
              <a:off x="2119099" y="1940129"/>
              <a:ext cx="481780" cy="1533832"/>
            </a:xfrm>
            <a:prstGeom prst="rect">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9" name="Rettangolo 58">
              <a:extLst>
                <a:ext uri="{FF2B5EF4-FFF2-40B4-BE49-F238E27FC236}">
                  <a16:creationId xmlns:a16="http://schemas.microsoft.com/office/drawing/2014/main" id="{F98C673F-B473-98A1-068A-FFC31258354A}"/>
                </a:ext>
              </a:extLst>
            </p:cNvPr>
            <p:cNvSpPr/>
            <p:nvPr/>
          </p:nvSpPr>
          <p:spPr>
            <a:xfrm>
              <a:off x="3330680" y="1307691"/>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60" name="Rettangolo 59">
              <a:extLst>
                <a:ext uri="{FF2B5EF4-FFF2-40B4-BE49-F238E27FC236}">
                  <a16:creationId xmlns:a16="http://schemas.microsoft.com/office/drawing/2014/main" id="{5D7D9DB0-C522-421D-21B4-748ECA0AB76F}"/>
                </a:ext>
              </a:extLst>
            </p:cNvPr>
            <p:cNvSpPr/>
            <p:nvPr/>
          </p:nvSpPr>
          <p:spPr>
            <a:xfrm>
              <a:off x="3330680" y="2320845"/>
              <a:ext cx="481780" cy="766915"/>
            </a:xfrm>
            <a:prstGeom prst="rect">
              <a:avLst/>
            </a:prstGeom>
            <a:solidFill>
              <a:schemeClr val="accent2"/>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61" name="Rettangolo 60">
              <a:extLst>
                <a:ext uri="{FF2B5EF4-FFF2-40B4-BE49-F238E27FC236}">
                  <a16:creationId xmlns:a16="http://schemas.microsoft.com/office/drawing/2014/main" id="{F212E7B3-BAC0-751E-563A-6E1A2B4F933A}"/>
                </a:ext>
              </a:extLst>
            </p:cNvPr>
            <p:cNvSpPr/>
            <p:nvPr/>
          </p:nvSpPr>
          <p:spPr>
            <a:xfrm>
              <a:off x="3330680" y="3315383"/>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mc:AlternateContent xmlns:mc="http://schemas.openxmlformats.org/markup-compatibility/2006" xmlns:a14="http://schemas.microsoft.com/office/drawing/2010/main">
          <mc:Choice Requires="a14">
            <p:sp>
              <p:nvSpPr>
                <p:cNvPr id="62" name="CasellaDiTesto 61">
                  <a:extLst>
                    <a:ext uri="{FF2B5EF4-FFF2-40B4-BE49-F238E27FC236}">
                      <a16:creationId xmlns:a16="http://schemas.microsoft.com/office/drawing/2014/main" id="{08E20110-422E-F7B6-45E9-7363A2FE92BE}"/>
                    </a:ext>
                  </a:extLst>
                </p:cNvPr>
                <p:cNvSpPr txBox="1"/>
                <p:nvPr/>
              </p:nvSpPr>
              <p:spPr>
                <a:xfrm>
                  <a:off x="406329" y="2602498"/>
                  <a:ext cx="16946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𝑋</m:t>
                        </m:r>
                      </m:oMath>
                    </m:oMathPara>
                  </a14:m>
                  <a:endParaRPr lang="en-US" b="0" noProof="0" dirty="0"/>
                </a:p>
              </p:txBody>
            </p:sp>
          </mc:Choice>
          <mc:Fallback xmlns="">
            <p:sp>
              <p:nvSpPr>
                <p:cNvPr id="62" name="CasellaDiTesto 61">
                  <a:extLst>
                    <a:ext uri="{FF2B5EF4-FFF2-40B4-BE49-F238E27FC236}">
                      <a16:creationId xmlns:a16="http://schemas.microsoft.com/office/drawing/2014/main" id="{08E20110-422E-F7B6-45E9-7363A2FE92BE}"/>
                    </a:ext>
                  </a:extLst>
                </p:cNvPr>
                <p:cNvSpPr txBox="1">
                  <a:spLocks noRot="1" noChangeAspect="1" noMove="1" noResize="1" noEditPoints="1" noAdjustHandles="1" noChangeArrowheads="1" noChangeShapeType="1" noTextEdit="1"/>
                </p:cNvSpPr>
                <p:nvPr/>
              </p:nvSpPr>
              <p:spPr>
                <a:xfrm>
                  <a:off x="406329" y="2602498"/>
                  <a:ext cx="169469" cy="215444"/>
                </a:xfrm>
                <a:prstGeom prst="rect">
                  <a:avLst/>
                </a:prstGeom>
                <a:blipFill>
                  <a:blip r:embed="rId10"/>
                  <a:stretch>
                    <a:fillRect l="-33333" r="-33333" b="-1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CasellaDiTesto 62">
                  <a:extLst>
                    <a:ext uri="{FF2B5EF4-FFF2-40B4-BE49-F238E27FC236}">
                      <a16:creationId xmlns:a16="http://schemas.microsoft.com/office/drawing/2014/main" id="{E01E8FD4-33F2-F8E2-F723-789F82B50094}"/>
                    </a:ext>
                  </a:extLst>
                </p:cNvPr>
                <p:cNvSpPr txBox="1"/>
                <p:nvPr/>
              </p:nvSpPr>
              <p:spPr>
                <a:xfrm flipV="1">
                  <a:off x="2361814" y="2602499"/>
                  <a:ext cx="72305"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𝑍</m:t>
                        </m:r>
                      </m:oMath>
                    </m:oMathPara>
                  </a14:m>
                  <a:endParaRPr lang="en-US" b="0" noProof="0" dirty="0"/>
                </a:p>
              </p:txBody>
            </p:sp>
          </mc:Choice>
          <mc:Fallback xmlns="">
            <p:sp>
              <p:nvSpPr>
                <p:cNvPr id="63" name="CasellaDiTesto 62">
                  <a:extLst>
                    <a:ext uri="{FF2B5EF4-FFF2-40B4-BE49-F238E27FC236}">
                      <a16:creationId xmlns:a16="http://schemas.microsoft.com/office/drawing/2014/main" id="{E01E8FD4-33F2-F8E2-F723-789F82B50094}"/>
                    </a:ext>
                  </a:extLst>
                </p:cNvPr>
                <p:cNvSpPr txBox="1">
                  <a:spLocks noRot="1" noChangeAspect="1" noMove="1" noResize="1" noEditPoints="1" noAdjustHandles="1" noChangeArrowheads="1" noChangeShapeType="1" noTextEdit="1"/>
                </p:cNvSpPr>
                <p:nvPr/>
              </p:nvSpPr>
              <p:spPr>
                <a:xfrm flipV="1">
                  <a:off x="2361814" y="2602499"/>
                  <a:ext cx="72305" cy="215444"/>
                </a:xfrm>
                <a:prstGeom prst="rect">
                  <a:avLst/>
                </a:prstGeom>
                <a:blipFill>
                  <a:blip r:embed="rId11"/>
                  <a:stretch>
                    <a:fillRect l="-180000" t="-111111" r="-10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4" name="CasellaDiTesto 63">
                  <a:extLst>
                    <a:ext uri="{FF2B5EF4-FFF2-40B4-BE49-F238E27FC236}">
                      <a16:creationId xmlns:a16="http://schemas.microsoft.com/office/drawing/2014/main" id="{A0CDC7A0-8E12-B79F-CBB3-F70D31DBCE86}"/>
                    </a:ext>
                  </a:extLst>
                </p:cNvPr>
                <p:cNvSpPr txBox="1"/>
                <p:nvPr/>
              </p:nvSpPr>
              <p:spPr>
                <a:xfrm>
                  <a:off x="2774571" y="3743489"/>
                  <a:ext cx="4583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=0</m:t>
                        </m:r>
                      </m:oMath>
                    </m:oMathPara>
                  </a14:m>
                  <a:endParaRPr lang="en-US" b="0" noProof="0" dirty="0"/>
                </a:p>
              </p:txBody>
            </p:sp>
          </mc:Choice>
          <mc:Fallback xmlns="">
            <p:sp>
              <p:nvSpPr>
                <p:cNvPr id="64" name="CasellaDiTesto 63">
                  <a:extLst>
                    <a:ext uri="{FF2B5EF4-FFF2-40B4-BE49-F238E27FC236}">
                      <a16:creationId xmlns:a16="http://schemas.microsoft.com/office/drawing/2014/main" id="{A0CDC7A0-8E12-B79F-CBB3-F70D31DBCE86}"/>
                    </a:ext>
                  </a:extLst>
                </p:cNvPr>
                <p:cNvSpPr txBox="1">
                  <a:spLocks noRot="1" noChangeAspect="1" noMove="1" noResize="1" noEditPoints="1" noAdjustHandles="1" noChangeArrowheads="1" noChangeShapeType="1" noTextEdit="1"/>
                </p:cNvSpPr>
                <p:nvPr/>
              </p:nvSpPr>
              <p:spPr>
                <a:xfrm>
                  <a:off x="2774571" y="3743489"/>
                  <a:ext cx="458395" cy="215444"/>
                </a:xfrm>
                <a:prstGeom prst="rect">
                  <a:avLst/>
                </a:prstGeom>
                <a:blipFill>
                  <a:blip r:embed="rId12"/>
                  <a:stretch>
                    <a:fillRect l="-13333" r="-23333" b="-12222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5" name="CasellaDiTesto 64">
                  <a:extLst>
                    <a:ext uri="{FF2B5EF4-FFF2-40B4-BE49-F238E27FC236}">
                      <a16:creationId xmlns:a16="http://schemas.microsoft.com/office/drawing/2014/main" id="{AAC02486-1701-B7CA-01F6-FAE98D2AE2B5}"/>
                    </a:ext>
                  </a:extLst>
                </p:cNvPr>
                <p:cNvSpPr txBox="1"/>
                <p:nvPr/>
              </p:nvSpPr>
              <p:spPr>
                <a:xfrm>
                  <a:off x="2806045" y="1218137"/>
                  <a:ext cx="4583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=1</m:t>
                        </m:r>
                      </m:oMath>
                    </m:oMathPara>
                  </a14:m>
                  <a:endParaRPr lang="en-US" b="0" noProof="0" dirty="0"/>
                </a:p>
              </p:txBody>
            </p:sp>
          </mc:Choice>
          <mc:Fallback xmlns="">
            <p:sp>
              <p:nvSpPr>
                <p:cNvPr id="65" name="CasellaDiTesto 64">
                  <a:extLst>
                    <a:ext uri="{FF2B5EF4-FFF2-40B4-BE49-F238E27FC236}">
                      <a16:creationId xmlns:a16="http://schemas.microsoft.com/office/drawing/2014/main" id="{AAC02486-1701-B7CA-01F6-FAE98D2AE2B5}"/>
                    </a:ext>
                  </a:extLst>
                </p:cNvPr>
                <p:cNvSpPr txBox="1">
                  <a:spLocks noRot="1" noChangeAspect="1" noMove="1" noResize="1" noEditPoints="1" noAdjustHandles="1" noChangeArrowheads="1" noChangeShapeType="1" noTextEdit="1"/>
                </p:cNvSpPr>
                <p:nvPr/>
              </p:nvSpPr>
              <p:spPr>
                <a:xfrm>
                  <a:off x="2806045" y="1218137"/>
                  <a:ext cx="458395" cy="215444"/>
                </a:xfrm>
                <a:prstGeom prst="rect">
                  <a:avLst/>
                </a:prstGeom>
                <a:blipFill>
                  <a:blip r:embed="rId13"/>
                  <a:stretch>
                    <a:fillRect l="-13333" r="-23333" b="-111111"/>
                  </a:stretch>
                </a:blipFill>
              </p:spPr>
              <p:txBody>
                <a:bodyPr/>
                <a:lstStyle/>
                <a:p>
                  <a:r>
                    <a:rPr lang="it-IT">
                      <a:noFill/>
                    </a:rPr>
                    <a:t> </a:t>
                  </a:r>
                </a:p>
              </p:txBody>
            </p:sp>
          </mc:Fallback>
        </mc:AlternateContent>
        <p:cxnSp>
          <p:nvCxnSpPr>
            <p:cNvPr id="66" name="Connettore 4 65">
              <a:extLst>
                <a:ext uri="{FF2B5EF4-FFF2-40B4-BE49-F238E27FC236}">
                  <a16:creationId xmlns:a16="http://schemas.microsoft.com/office/drawing/2014/main" id="{0DB59A2C-6C3F-DEE3-8E75-89DF436B1223}"/>
                </a:ext>
              </a:extLst>
            </p:cNvPr>
            <p:cNvCxnSpPr>
              <a:stCxn id="57" idx="3"/>
              <a:endCxn id="59" idx="1"/>
            </p:cNvCxnSpPr>
            <p:nvPr/>
          </p:nvCxnSpPr>
          <p:spPr>
            <a:xfrm flipV="1">
              <a:off x="2600879" y="1691149"/>
              <a:ext cx="729801" cy="1015896"/>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Connettore 4 66">
              <a:extLst>
                <a:ext uri="{FF2B5EF4-FFF2-40B4-BE49-F238E27FC236}">
                  <a16:creationId xmlns:a16="http://schemas.microsoft.com/office/drawing/2014/main" id="{BA36C947-1309-682A-4EA3-1E5FA22D16D1}"/>
                </a:ext>
              </a:extLst>
            </p:cNvPr>
            <p:cNvCxnSpPr>
              <a:cxnSpLocks/>
              <a:stCxn id="57" idx="3"/>
              <a:endCxn id="60" idx="1"/>
            </p:cNvCxnSpPr>
            <p:nvPr/>
          </p:nvCxnSpPr>
          <p:spPr>
            <a:xfrm flipV="1">
              <a:off x="2600879" y="2704303"/>
              <a:ext cx="729801" cy="2742"/>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8" name="Connettore 4 67">
              <a:extLst>
                <a:ext uri="{FF2B5EF4-FFF2-40B4-BE49-F238E27FC236}">
                  <a16:creationId xmlns:a16="http://schemas.microsoft.com/office/drawing/2014/main" id="{559822A4-EA50-386B-61CD-CB42260E138D}"/>
                </a:ext>
              </a:extLst>
            </p:cNvPr>
            <p:cNvCxnSpPr>
              <a:cxnSpLocks/>
              <a:stCxn id="57" idx="3"/>
              <a:endCxn id="61" idx="1"/>
            </p:cNvCxnSpPr>
            <p:nvPr/>
          </p:nvCxnSpPr>
          <p:spPr>
            <a:xfrm>
              <a:off x="2600879" y="2707045"/>
              <a:ext cx="729801" cy="991796"/>
            </a:xfrm>
            <a:prstGeom prst="bentConnector3">
              <a:avLst/>
            </a:prstGeom>
            <a:ln w="95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9" name="CasellaDiTesto 68">
                  <a:extLst>
                    <a:ext uri="{FF2B5EF4-FFF2-40B4-BE49-F238E27FC236}">
                      <a16:creationId xmlns:a16="http://schemas.microsoft.com/office/drawing/2014/main" id="{9268D891-3E80-E7EB-88C0-F06F3A63AB33}"/>
                    </a:ext>
                  </a:extLst>
                </p:cNvPr>
                <p:cNvSpPr txBox="1"/>
                <p:nvPr/>
              </p:nvSpPr>
              <p:spPr>
                <a:xfrm>
                  <a:off x="3892382" y="2596148"/>
                  <a:ext cx="36215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𝑔</m:t>
                            </m:r>
                          </m:e>
                        </m:acc>
                        <m:r>
                          <a:rPr lang="en-US" b="0" i="1" noProof="0" smtClean="0">
                            <a:latin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69" name="CasellaDiTesto 68">
                  <a:extLst>
                    <a:ext uri="{FF2B5EF4-FFF2-40B4-BE49-F238E27FC236}">
                      <a16:creationId xmlns:a16="http://schemas.microsoft.com/office/drawing/2014/main" id="{9268D891-3E80-E7EB-88C0-F06F3A63AB33}"/>
                    </a:ext>
                  </a:extLst>
                </p:cNvPr>
                <p:cNvSpPr txBox="1">
                  <a:spLocks noRot="1" noChangeAspect="1" noMove="1" noResize="1" noEditPoints="1" noAdjustHandles="1" noChangeArrowheads="1" noChangeShapeType="1" noTextEdit="1"/>
                </p:cNvSpPr>
                <p:nvPr/>
              </p:nvSpPr>
              <p:spPr>
                <a:xfrm>
                  <a:off x="3892382" y="2596148"/>
                  <a:ext cx="362150" cy="215444"/>
                </a:xfrm>
                <a:prstGeom prst="rect">
                  <a:avLst/>
                </a:prstGeom>
                <a:blipFill>
                  <a:blip r:embed="rId14"/>
                  <a:stretch>
                    <a:fillRect l="-20833" t="-44444" r="-33333" b="-16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0" name="CasellaDiTesto 69">
                  <a:extLst>
                    <a:ext uri="{FF2B5EF4-FFF2-40B4-BE49-F238E27FC236}">
                      <a16:creationId xmlns:a16="http://schemas.microsoft.com/office/drawing/2014/main" id="{F9D1CFF5-D991-9F0A-BF56-3188A4EAF540}"/>
                    </a:ext>
                  </a:extLst>
                </p:cNvPr>
                <p:cNvSpPr txBox="1"/>
                <p:nvPr/>
              </p:nvSpPr>
              <p:spPr>
                <a:xfrm>
                  <a:off x="5592571" y="1580399"/>
                  <a:ext cx="514821"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70" name="CasellaDiTesto 69">
                  <a:extLst>
                    <a:ext uri="{FF2B5EF4-FFF2-40B4-BE49-F238E27FC236}">
                      <a16:creationId xmlns:a16="http://schemas.microsoft.com/office/drawing/2014/main" id="{F9D1CFF5-D991-9F0A-BF56-3188A4EAF540}"/>
                    </a:ext>
                  </a:extLst>
                </p:cNvPr>
                <p:cNvSpPr txBox="1">
                  <a:spLocks noRot="1" noChangeAspect="1" noMove="1" noResize="1" noEditPoints="1" noAdjustHandles="1" noChangeArrowheads="1" noChangeShapeType="1" noTextEdit="1"/>
                </p:cNvSpPr>
                <p:nvPr/>
              </p:nvSpPr>
              <p:spPr>
                <a:xfrm>
                  <a:off x="5592571" y="1580399"/>
                  <a:ext cx="514821" cy="222690"/>
                </a:xfrm>
                <a:prstGeom prst="rect">
                  <a:avLst/>
                </a:prstGeom>
                <a:blipFill>
                  <a:blip r:embed="rId15"/>
                  <a:stretch>
                    <a:fillRect l="-17647" t="-18182" r="-29412" b="-12727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1" name="CasellaDiTesto 70">
                  <a:extLst>
                    <a:ext uri="{FF2B5EF4-FFF2-40B4-BE49-F238E27FC236}">
                      <a16:creationId xmlns:a16="http://schemas.microsoft.com/office/drawing/2014/main" id="{8A6343AE-5882-50EF-1AB1-BF438ABCB6B1}"/>
                    </a:ext>
                  </a:extLst>
                </p:cNvPr>
                <p:cNvSpPr txBox="1"/>
                <p:nvPr/>
              </p:nvSpPr>
              <p:spPr>
                <a:xfrm>
                  <a:off x="5531028" y="3686062"/>
                  <a:ext cx="511807"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71" name="CasellaDiTesto 70">
                  <a:extLst>
                    <a:ext uri="{FF2B5EF4-FFF2-40B4-BE49-F238E27FC236}">
                      <a16:creationId xmlns:a16="http://schemas.microsoft.com/office/drawing/2014/main" id="{8A6343AE-5882-50EF-1AB1-BF438ABCB6B1}"/>
                    </a:ext>
                  </a:extLst>
                </p:cNvPr>
                <p:cNvSpPr txBox="1">
                  <a:spLocks noRot="1" noChangeAspect="1" noMove="1" noResize="1" noEditPoints="1" noAdjustHandles="1" noChangeArrowheads="1" noChangeShapeType="1" noTextEdit="1"/>
                </p:cNvSpPr>
                <p:nvPr/>
              </p:nvSpPr>
              <p:spPr>
                <a:xfrm>
                  <a:off x="5531028" y="3686062"/>
                  <a:ext cx="511807" cy="222690"/>
                </a:xfrm>
                <a:prstGeom prst="rect">
                  <a:avLst/>
                </a:prstGeom>
                <a:blipFill>
                  <a:blip r:embed="rId16"/>
                  <a:stretch>
                    <a:fillRect l="-18182" t="-33333" r="-33333" b="-177778"/>
                  </a:stretch>
                </a:blipFill>
              </p:spPr>
              <p:txBody>
                <a:bodyPr/>
                <a:lstStyle/>
                <a:p>
                  <a:r>
                    <a:rPr lang="it-IT">
                      <a:noFill/>
                    </a:rPr>
                    <a:t> </a:t>
                  </a:r>
                </a:p>
              </p:txBody>
            </p:sp>
          </mc:Fallback>
        </mc:AlternateContent>
        <p:sp>
          <p:nvSpPr>
            <p:cNvPr id="72" name="Rettangolo 71">
              <a:extLst>
                <a:ext uri="{FF2B5EF4-FFF2-40B4-BE49-F238E27FC236}">
                  <a16:creationId xmlns:a16="http://schemas.microsoft.com/office/drawing/2014/main" id="{B7FED5F2-D0B1-F21A-47B2-A152ADAFA43F}"/>
                </a:ext>
              </a:extLst>
            </p:cNvPr>
            <p:cNvSpPr/>
            <p:nvPr/>
          </p:nvSpPr>
          <p:spPr>
            <a:xfrm>
              <a:off x="4154135" y="1307690"/>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73" name="Rettangolo 72">
              <a:extLst>
                <a:ext uri="{FF2B5EF4-FFF2-40B4-BE49-F238E27FC236}">
                  <a16:creationId xmlns:a16="http://schemas.microsoft.com/office/drawing/2014/main" id="{5C8C5E5A-87D6-DCF9-7304-E02FD357E9F4}"/>
                </a:ext>
              </a:extLst>
            </p:cNvPr>
            <p:cNvSpPr/>
            <p:nvPr/>
          </p:nvSpPr>
          <p:spPr>
            <a:xfrm>
              <a:off x="4109887" y="3315436"/>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74" name="Rettangolo 73">
              <a:extLst>
                <a:ext uri="{FF2B5EF4-FFF2-40B4-BE49-F238E27FC236}">
                  <a16:creationId xmlns:a16="http://schemas.microsoft.com/office/drawing/2014/main" id="{8E2096AF-B46E-0B65-BA7D-18B8F0C6C6DF}"/>
                </a:ext>
              </a:extLst>
            </p:cNvPr>
            <p:cNvSpPr/>
            <p:nvPr/>
          </p:nvSpPr>
          <p:spPr>
            <a:xfrm>
              <a:off x="4977590" y="1307689"/>
              <a:ext cx="481780" cy="766915"/>
            </a:xfrm>
            <a:prstGeom prst="rect">
              <a:avLst/>
            </a:prstGeom>
            <a:solidFill>
              <a:schemeClr val="tx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75" name="Rettangolo 74">
              <a:extLst>
                <a:ext uri="{FF2B5EF4-FFF2-40B4-BE49-F238E27FC236}">
                  <a16:creationId xmlns:a16="http://schemas.microsoft.com/office/drawing/2014/main" id="{62F5FFDC-57A8-1F23-6634-6D0E45602FCE}"/>
                </a:ext>
              </a:extLst>
            </p:cNvPr>
            <p:cNvSpPr/>
            <p:nvPr/>
          </p:nvSpPr>
          <p:spPr>
            <a:xfrm>
              <a:off x="4977590" y="3315383"/>
              <a:ext cx="481780" cy="766915"/>
            </a:xfrm>
            <a:prstGeom prst="rect">
              <a:avLst/>
            </a:prstGeom>
            <a:solidFill>
              <a:schemeClr val="bg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cxnSp>
          <p:nvCxnSpPr>
            <p:cNvPr id="76" name="Connettore 4 75">
              <a:extLst>
                <a:ext uri="{FF2B5EF4-FFF2-40B4-BE49-F238E27FC236}">
                  <a16:creationId xmlns:a16="http://schemas.microsoft.com/office/drawing/2014/main" id="{C440B964-671B-E4E7-9DA7-7CC0422D2C9D}"/>
                </a:ext>
              </a:extLst>
            </p:cNvPr>
            <p:cNvCxnSpPr>
              <a:stCxn id="59" idx="3"/>
              <a:endCxn id="72" idx="1"/>
            </p:cNvCxnSpPr>
            <p:nvPr/>
          </p:nvCxnSpPr>
          <p:spPr>
            <a:xfrm flipV="1">
              <a:off x="3812460" y="1691148"/>
              <a:ext cx="341675" cy="1"/>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7" name="Connettore 4 76">
              <a:extLst>
                <a:ext uri="{FF2B5EF4-FFF2-40B4-BE49-F238E27FC236}">
                  <a16:creationId xmlns:a16="http://schemas.microsoft.com/office/drawing/2014/main" id="{DA42DEDD-4C8B-D25C-1B04-6736447E8D07}"/>
                </a:ext>
              </a:extLst>
            </p:cNvPr>
            <p:cNvCxnSpPr>
              <a:cxnSpLocks/>
              <a:stCxn id="61" idx="3"/>
              <a:endCxn id="73" idx="1"/>
            </p:cNvCxnSpPr>
            <p:nvPr/>
          </p:nvCxnSpPr>
          <p:spPr>
            <a:xfrm>
              <a:off x="3812460" y="3698841"/>
              <a:ext cx="297427"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8" name="Connettore 4 77">
              <a:extLst>
                <a:ext uri="{FF2B5EF4-FFF2-40B4-BE49-F238E27FC236}">
                  <a16:creationId xmlns:a16="http://schemas.microsoft.com/office/drawing/2014/main" id="{31830E5C-E423-6B7E-43BC-3303ED2F2277}"/>
                </a:ext>
              </a:extLst>
            </p:cNvPr>
            <p:cNvCxnSpPr>
              <a:cxnSpLocks/>
              <a:stCxn id="73" idx="3"/>
              <a:endCxn id="75" idx="1"/>
            </p:cNvCxnSpPr>
            <p:nvPr/>
          </p:nvCxnSpPr>
          <p:spPr>
            <a:xfrm flipV="1">
              <a:off x="4591667" y="3698841"/>
              <a:ext cx="385923"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9" name="Connettore 4 78">
              <a:extLst>
                <a:ext uri="{FF2B5EF4-FFF2-40B4-BE49-F238E27FC236}">
                  <a16:creationId xmlns:a16="http://schemas.microsoft.com/office/drawing/2014/main" id="{7F8FE129-8CBA-5CAA-9FBD-EB5DF046C24A}"/>
                </a:ext>
              </a:extLst>
            </p:cNvPr>
            <p:cNvCxnSpPr>
              <a:cxnSpLocks/>
              <a:stCxn id="72" idx="3"/>
              <a:endCxn id="74" idx="1"/>
            </p:cNvCxnSpPr>
            <p:nvPr/>
          </p:nvCxnSpPr>
          <p:spPr>
            <a:xfrm flipV="1">
              <a:off x="4635915" y="1691147"/>
              <a:ext cx="341675" cy="1"/>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0" name="Connettore 2 79">
              <a:extLst>
                <a:ext uri="{FF2B5EF4-FFF2-40B4-BE49-F238E27FC236}">
                  <a16:creationId xmlns:a16="http://schemas.microsoft.com/office/drawing/2014/main" id="{8C164A3F-A9ED-3438-5FD0-47EF6BE67568}"/>
                </a:ext>
              </a:extLst>
            </p:cNvPr>
            <p:cNvCxnSpPr>
              <a:cxnSpLocks/>
              <a:stCxn id="54" idx="3"/>
              <a:endCxn id="56" idx="1"/>
            </p:cNvCxnSpPr>
            <p:nvPr/>
          </p:nvCxnSpPr>
          <p:spPr>
            <a:xfrm>
              <a:off x="1145453" y="2707045"/>
              <a:ext cx="2711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1" name="Connettore 2 80">
              <a:extLst>
                <a:ext uri="{FF2B5EF4-FFF2-40B4-BE49-F238E27FC236}">
                  <a16:creationId xmlns:a16="http://schemas.microsoft.com/office/drawing/2014/main" id="{022BACCD-3797-921F-B25E-EFB83083BFC0}"/>
                </a:ext>
              </a:extLst>
            </p:cNvPr>
            <p:cNvCxnSpPr>
              <a:cxnSpLocks/>
              <a:stCxn id="56" idx="3"/>
              <a:endCxn id="57" idx="1"/>
            </p:cNvCxnSpPr>
            <p:nvPr/>
          </p:nvCxnSpPr>
          <p:spPr>
            <a:xfrm>
              <a:off x="1898366" y="2707045"/>
              <a:ext cx="2207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1583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p:tgtEl>
                                          <p:spTgt spid="53"/>
                                        </p:tgtEl>
                                        <p:attrNameLst>
                                          <p:attrName>ppt_y</p:attrName>
                                        </p:attrNameLst>
                                      </p:cBhvr>
                                      <p:tavLst>
                                        <p:tav tm="0">
                                          <p:val>
                                            <p:strVal val="#ppt_y+#ppt_h*1.125000"/>
                                          </p:val>
                                        </p:tav>
                                        <p:tav tm="100000">
                                          <p:val>
                                            <p:strVal val="#ppt_y"/>
                                          </p:val>
                                        </p:tav>
                                      </p:tavLst>
                                    </p:anim>
                                    <p:animEffect transition="in" filter="wipe(up)">
                                      <p:cBhvr>
                                        <p:cTn id="8" dur="500"/>
                                        <p:tgtEl>
                                          <p:spTgt spid="5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122E8-957D-43A6-B2B0-260CFB191B2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DEE9A2C-9E35-4A81-5CD6-E16910824620}"/>
              </a:ext>
            </a:extLst>
          </p:cNvPr>
          <p:cNvSpPr>
            <a:spLocks noGrp="1"/>
          </p:cNvSpPr>
          <p:nvPr>
            <p:ph type="title"/>
          </p:nvPr>
        </p:nvSpPr>
        <p:spPr/>
        <p:txBody>
          <a:bodyPr/>
          <a:lstStyle/>
          <a:p>
            <a:r>
              <a:rPr lang="en-US" noProof="0" dirty="0"/>
              <a:t>Siamese Network</a:t>
            </a:r>
          </a:p>
        </p:txBody>
      </p:sp>
      <p:grpSp>
        <p:nvGrpSpPr>
          <p:cNvPr id="6" name="Gruppo 5">
            <a:extLst>
              <a:ext uri="{FF2B5EF4-FFF2-40B4-BE49-F238E27FC236}">
                <a16:creationId xmlns:a16="http://schemas.microsoft.com/office/drawing/2014/main" id="{417D1C76-D9DD-E829-449E-0ECF836D82AB}"/>
              </a:ext>
            </a:extLst>
          </p:cNvPr>
          <p:cNvGrpSpPr/>
          <p:nvPr/>
        </p:nvGrpSpPr>
        <p:grpSpPr>
          <a:xfrm>
            <a:off x="2537012" y="1039032"/>
            <a:ext cx="4553413" cy="1432107"/>
            <a:chOff x="406329" y="1218137"/>
            <a:chExt cx="5701063" cy="2864214"/>
          </a:xfrm>
        </p:grpSpPr>
        <p:sp>
          <p:nvSpPr>
            <p:cNvPr id="3" name="Rettangolo 2">
              <a:extLst>
                <a:ext uri="{FF2B5EF4-FFF2-40B4-BE49-F238E27FC236}">
                  <a16:creationId xmlns:a16="http://schemas.microsoft.com/office/drawing/2014/main" id="{A36E715D-78D2-2C4C-9CB2-153C149B2B17}"/>
                </a:ext>
              </a:extLst>
            </p:cNvPr>
            <p:cNvSpPr/>
            <p:nvPr/>
          </p:nvSpPr>
          <p:spPr>
            <a:xfrm>
              <a:off x="663673"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 name="Rettangolo 3">
              <a:extLst>
                <a:ext uri="{FF2B5EF4-FFF2-40B4-BE49-F238E27FC236}">
                  <a16:creationId xmlns:a16="http://schemas.microsoft.com/office/drawing/2014/main" id="{5DCBF9B1-56DA-0B9A-1378-24F06E265096}"/>
                </a:ext>
              </a:extLst>
            </p:cNvPr>
            <p:cNvSpPr/>
            <p:nvPr/>
          </p:nvSpPr>
          <p:spPr>
            <a:xfrm>
              <a:off x="1416586"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5" name="Rettangolo 4">
              <a:extLst>
                <a:ext uri="{FF2B5EF4-FFF2-40B4-BE49-F238E27FC236}">
                  <a16:creationId xmlns:a16="http://schemas.microsoft.com/office/drawing/2014/main" id="{381E62AD-1232-8FAA-4FED-700DF2AD3F2A}"/>
                </a:ext>
              </a:extLst>
            </p:cNvPr>
            <p:cNvSpPr/>
            <p:nvPr/>
          </p:nvSpPr>
          <p:spPr>
            <a:xfrm>
              <a:off x="2119099" y="1940129"/>
              <a:ext cx="481780" cy="1533832"/>
            </a:xfrm>
            <a:prstGeom prst="rect">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ttangolo 6">
              <a:extLst>
                <a:ext uri="{FF2B5EF4-FFF2-40B4-BE49-F238E27FC236}">
                  <a16:creationId xmlns:a16="http://schemas.microsoft.com/office/drawing/2014/main" id="{EE8B5540-969D-71A6-B3AD-96EB3EF0B2CD}"/>
                </a:ext>
              </a:extLst>
            </p:cNvPr>
            <p:cNvSpPr/>
            <p:nvPr/>
          </p:nvSpPr>
          <p:spPr>
            <a:xfrm>
              <a:off x="3330680" y="1307691"/>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0" name="Rettangolo 9">
              <a:extLst>
                <a:ext uri="{FF2B5EF4-FFF2-40B4-BE49-F238E27FC236}">
                  <a16:creationId xmlns:a16="http://schemas.microsoft.com/office/drawing/2014/main" id="{4A6464F8-3FF3-B947-FDD9-7A66FB1353DE}"/>
                </a:ext>
              </a:extLst>
            </p:cNvPr>
            <p:cNvSpPr/>
            <p:nvPr/>
          </p:nvSpPr>
          <p:spPr>
            <a:xfrm>
              <a:off x="3330680" y="2320845"/>
              <a:ext cx="481780" cy="766915"/>
            </a:xfrm>
            <a:prstGeom prst="rect">
              <a:avLst/>
            </a:prstGeom>
            <a:solidFill>
              <a:schemeClr val="accent2"/>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1" name="Rettangolo 10">
              <a:extLst>
                <a:ext uri="{FF2B5EF4-FFF2-40B4-BE49-F238E27FC236}">
                  <a16:creationId xmlns:a16="http://schemas.microsoft.com/office/drawing/2014/main" id="{FB0538EF-AFC4-C5B2-314F-C11F739AD476}"/>
                </a:ext>
              </a:extLst>
            </p:cNvPr>
            <p:cNvSpPr/>
            <p:nvPr/>
          </p:nvSpPr>
          <p:spPr>
            <a:xfrm>
              <a:off x="3330680" y="3315383"/>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56F35891-F611-F596-3932-EB34F478207F}"/>
                    </a:ext>
                  </a:extLst>
                </p:cNvPr>
                <p:cNvSpPr txBox="1"/>
                <p:nvPr/>
              </p:nvSpPr>
              <p:spPr>
                <a:xfrm>
                  <a:off x="406329" y="2602498"/>
                  <a:ext cx="16946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𝑋</m:t>
                        </m:r>
                      </m:oMath>
                    </m:oMathPara>
                  </a14:m>
                  <a:endParaRPr lang="en-US" b="0" noProof="0" dirty="0"/>
                </a:p>
              </p:txBody>
            </p:sp>
          </mc:Choice>
          <mc:Fallback xmlns="">
            <p:sp>
              <p:nvSpPr>
                <p:cNvPr id="15" name="CasellaDiTesto 14">
                  <a:extLst>
                    <a:ext uri="{FF2B5EF4-FFF2-40B4-BE49-F238E27FC236}">
                      <a16:creationId xmlns:a16="http://schemas.microsoft.com/office/drawing/2014/main" id="{56F35891-F611-F596-3932-EB34F478207F}"/>
                    </a:ext>
                  </a:extLst>
                </p:cNvPr>
                <p:cNvSpPr txBox="1">
                  <a:spLocks noRot="1" noChangeAspect="1" noMove="1" noResize="1" noEditPoints="1" noAdjustHandles="1" noChangeArrowheads="1" noChangeShapeType="1" noTextEdit="1"/>
                </p:cNvSpPr>
                <p:nvPr/>
              </p:nvSpPr>
              <p:spPr>
                <a:xfrm>
                  <a:off x="406329" y="2602498"/>
                  <a:ext cx="169469" cy="215444"/>
                </a:xfrm>
                <a:prstGeom prst="rect">
                  <a:avLst/>
                </a:prstGeom>
                <a:blipFill>
                  <a:blip r:embed="rId3"/>
                  <a:stretch>
                    <a:fillRect l="-33333" r="-33333" b="-12222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DAE798DC-1A2D-86DC-85C7-23D4D9309844}"/>
                    </a:ext>
                  </a:extLst>
                </p:cNvPr>
                <p:cNvSpPr txBox="1"/>
                <p:nvPr/>
              </p:nvSpPr>
              <p:spPr>
                <a:xfrm flipV="1">
                  <a:off x="2361814" y="2602498"/>
                  <a:ext cx="7230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𝑍</m:t>
                        </m:r>
                      </m:oMath>
                    </m:oMathPara>
                  </a14:m>
                  <a:endParaRPr lang="en-US" b="0" noProof="0" dirty="0"/>
                </a:p>
              </p:txBody>
            </p:sp>
          </mc:Choice>
          <mc:Fallback xmlns="">
            <p:sp>
              <p:nvSpPr>
                <p:cNvPr id="17" name="CasellaDiTesto 16">
                  <a:extLst>
                    <a:ext uri="{FF2B5EF4-FFF2-40B4-BE49-F238E27FC236}">
                      <a16:creationId xmlns:a16="http://schemas.microsoft.com/office/drawing/2014/main" id="{DAE798DC-1A2D-86DC-85C7-23D4D9309844}"/>
                    </a:ext>
                  </a:extLst>
                </p:cNvPr>
                <p:cNvSpPr txBox="1">
                  <a:spLocks noRot="1" noChangeAspect="1" noMove="1" noResize="1" noEditPoints="1" noAdjustHandles="1" noChangeArrowheads="1" noChangeShapeType="1" noTextEdit="1"/>
                </p:cNvSpPr>
                <p:nvPr/>
              </p:nvSpPr>
              <p:spPr>
                <a:xfrm flipV="1">
                  <a:off x="2361814" y="2602498"/>
                  <a:ext cx="72306" cy="215444"/>
                </a:xfrm>
                <a:prstGeom prst="rect">
                  <a:avLst/>
                </a:prstGeom>
                <a:blipFill>
                  <a:blip r:embed="rId4"/>
                  <a:stretch>
                    <a:fillRect l="-133333" t="-111111" r="-83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68C9E4EB-C13C-1803-0DAF-3F7C6088D6EB}"/>
                    </a:ext>
                  </a:extLst>
                </p:cNvPr>
                <p:cNvSpPr txBox="1"/>
                <p:nvPr/>
              </p:nvSpPr>
              <p:spPr>
                <a:xfrm>
                  <a:off x="2774571" y="3743489"/>
                  <a:ext cx="4583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=0</m:t>
                        </m:r>
                      </m:oMath>
                    </m:oMathPara>
                  </a14:m>
                  <a:endParaRPr lang="en-US" b="0" noProof="0" dirty="0"/>
                </a:p>
              </p:txBody>
            </p:sp>
          </mc:Choice>
          <mc:Fallback xmlns="">
            <p:sp>
              <p:nvSpPr>
                <p:cNvPr id="18" name="CasellaDiTesto 17">
                  <a:extLst>
                    <a:ext uri="{FF2B5EF4-FFF2-40B4-BE49-F238E27FC236}">
                      <a16:creationId xmlns:a16="http://schemas.microsoft.com/office/drawing/2014/main" id="{68C9E4EB-C13C-1803-0DAF-3F7C6088D6EB}"/>
                    </a:ext>
                  </a:extLst>
                </p:cNvPr>
                <p:cNvSpPr txBox="1">
                  <a:spLocks noRot="1" noChangeAspect="1" noMove="1" noResize="1" noEditPoints="1" noAdjustHandles="1" noChangeArrowheads="1" noChangeShapeType="1" noTextEdit="1"/>
                </p:cNvSpPr>
                <p:nvPr/>
              </p:nvSpPr>
              <p:spPr>
                <a:xfrm>
                  <a:off x="2774571" y="3743489"/>
                  <a:ext cx="458395" cy="215444"/>
                </a:xfrm>
                <a:prstGeom prst="rect">
                  <a:avLst/>
                </a:prstGeom>
                <a:blipFill>
                  <a:blip r:embed="rId5"/>
                  <a:stretch>
                    <a:fillRect l="-13333" r="-26667" b="-12222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814D6931-2A62-DA15-6289-E773DC5CC855}"/>
                    </a:ext>
                  </a:extLst>
                </p:cNvPr>
                <p:cNvSpPr txBox="1"/>
                <p:nvPr/>
              </p:nvSpPr>
              <p:spPr>
                <a:xfrm>
                  <a:off x="2806045" y="1218137"/>
                  <a:ext cx="4583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=1</m:t>
                        </m:r>
                      </m:oMath>
                    </m:oMathPara>
                  </a14:m>
                  <a:endParaRPr lang="en-US" b="0" noProof="0" dirty="0"/>
                </a:p>
              </p:txBody>
            </p:sp>
          </mc:Choice>
          <mc:Fallback xmlns="">
            <p:sp>
              <p:nvSpPr>
                <p:cNvPr id="20" name="CasellaDiTesto 19">
                  <a:extLst>
                    <a:ext uri="{FF2B5EF4-FFF2-40B4-BE49-F238E27FC236}">
                      <a16:creationId xmlns:a16="http://schemas.microsoft.com/office/drawing/2014/main" id="{814D6931-2A62-DA15-6289-E773DC5CC855}"/>
                    </a:ext>
                  </a:extLst>
                </p:cNvPr>
                <p:cNvSpPr txBox="1">
                  <a:spLocks noRot="1" noChangeAspect="1" noMove="1" noResize="1" noEditPoints="1" noAdjustHandles="1" noChangeArrowheads="1" noChangeShapeType="1" noTextEdit="1"/>
                </p:cNvSpPr>
                <p:nvPr/>
              </p:nvSpPr>
              <p:spPr>
                <a:xfrm>
                  <a:off x="2806045" y="1218137"/>
                  <a:ext cx="458395" cy="215444"/>
                </a:xfrm>
                <a:prstGeom prst="rect">
                  <a:avLst/>
                </a:prstGeom>
                <a:blipFill>
                  <a:blip r:embed="rId6"/>
                  <a:stretch>
                    <a:fillRect l="-13333" r="-26667" b="-100000"/>
                  </a:stretch>
                </a:blipFill>
              </p:spPr>
              <p:txBody>
                <a:bodyPr/>
                <a:lstStyle/>
                <a:p>
                  <a:r>
                    <a:rPr lang="it-IT">
                      <a:noFill/>
                    </a:rPr>
                    <a:t> </a:t>
                  </a:r>
                </a:p>
              </p:txBody>
            </p:sp>
          </mc:Fallback>
        </mc:AlternateContent>
        <p:cxnSp>
          <p:nvCxnSpPr>
            <p:cNvPr id="24" name="Connettore 4 23">
              <a:extLst>
                <a:ext uri="{FF2B5EF4-FFF2-40B4-BE49-F238E27FC236}">
                  <a16:creationId xmlns:a16="http://schemas.microsoft.com/office/drawing/2014/main" id="{AAA6E18F-1097-4A21-0719-0BAC8FFC0569}"/>
                </a:ext>
              </a:extLst>
            </p:cNvPr>
            <p:cNvCxnSpPr>
              <a:stCxn id="5" idx="3"/>
              <a:endCxn id="7" idx="1"/>
            </p:cNvCxnSpPr>
            <p:nvPr/>
          </p:nvCxnSpPr>
          <p:spPr>
            <a:xfrm flipV="1">
              <a:off x="2600879" y="1691149"/>
              <a:ext cx="729801" cy="1015896"/>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Connettore 4 24">
              <a:extLst>
                <a:ext uri="{FF2B5EF4-FFF2-40B4-BE49-F238E27FC236}">
                  <a16:creationId xmlns:a16="http://schemas.microsoft.com/office/drawing/2014/main" id="{D75385D8-37CA-B267-A426-158E8DD85E4C}"/>
                </a:ext>
              </a:extLst>
            </p:cNvPr>
            <p:cNvCxnSpPr>
              <a:cxnSpLocks/>
              <a:stCxn id="5" idx="3"/>
              <a:endCxn id="10" idx="1"/>
            </p:cNvCxnSpPr>
            <p:nvPr/>
          </p:nvCxnSpPr>
          <p:spPr>
            <a:xfrm flipV="1">
              <a:off x="2600879" y="2704303"/>
              <a:ext cx="729801" cy="2742"/>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Connettore 4 27">
              <a:extLst>
                <a:ext uri="{FF2B5EF4-FFF2-40B4-BE49-F238E27FC236}">
                  <a16:creationId xmlns:a16="http://schemas.microsoft.com/office/drawing/2014/main" id="{A00F056D-0EC2-4028-F20A-F541369F9692}"/>
                </a:ext>
              </a:extLst>
            </p:cNvPr>
            <p:cNvCxnSpPr>
              <a:cxnSpLocks/>
              <a:stCxn id="5" idx="3"/>
              <a:endCxn id="11" idx="1"/>
            </p:cNvCxnSpPr>
            <p:nvPr/>
          </p:nvCxnSpPr>
          <p:spPr>
            <a:xfrm>
              <a:off x="2600879" y="2707045"/>
              <a:ext cx="729801" cy="991796"/>
            </a:xfrm>
            <a:prstGeom prst="bentConnector3">
              <a:avLst/>
            </a:prstGeom>
            <a:ln w="95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CasellaDiTesto 39">
                  <a:extLst>
                    <a:ext uri="{FF2B5EF4-FFF2-40B4-BE49-F238E27FC236}">
                      <a16:creationId xmlns:a16="http://schemas.microsoft.com/office/drawing/2014/main" id="{56AEBC9E-5623-DC84-0F47-1DB0E1596437}"/>
                    </a:ext>
                  </a:extLst>
                </p:cNvPr>
                <p:cNvSpPr txBox="1"/>
                <p:nvPr/>
              </p:nvSpPr>
              <p:spPr>
                <a:xfrm>
                  <a:off x="3892382" y="2596148"/>
                  <a:ext cx="36215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𝑔</m:t>
                            </m:r>
                          </m:e>
                        </m:acc>
                        <m:r>
                          <a:rPr lang="en-US" b="0" i="1" noProof="0" smtClean="0">
                            <a:latin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40" name="CasellaDiTesto 39">
                  <a:extLst>
                    <a:ext uri="{FF2B5EF4-FFF2-40B4-BE49-F238E27FC236}">
                      <a16:creationId xmlns:a16="http://schemas.microsoft.com/office/drawing/2014/main" id="{56AEBC9E-5623-DC84-0F47-1DB0E1596437}"/>
                    </a:ext>
                  </a:extLst>
                </p:cNvPr>
                <p:cNvSpPr txBox="1">
                  <a:spLocks noRot="1" noChangeAspect="1" noMove="1" noResize="1" noEditPoints="1" noAdjustHandles="1" noChangeArrowheads="1" noChangeShapeType="1" noTextEdit="1"/>
                </p:cNvSpPr>
                <p:nvPr/>
              </p:nvSpPr>
              <p:spPr>
                <a:xfrm>
                  <a:off x="3892382" y="2596148"/>
                  <a:ext cx="362150" cy="215444"/>
                </a:xfrm>
                <a:prstGeom prst="rect">
                  <a:avLst/>
                </a:prstGeom>
                <a:blipFill>
                  <a:blip r:embed="rId7"/>
                  <a:stretch>
                    <a:fillRect l="-26087" t="-30000" r="-39130" b="-15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BC2C45FF-1330-4258-593F-68D5D2BD39EE}"/>
                    </a:ext>
                  </a:extLst>
                </p:cNvPr>
                <p:cNvSpPr txBox="1"/>
                <p:nvPr/>
              </p:nvSpPr>
              <p:spPr>
                <a:xfrm>
                  <a:off x="5592571" y="1580399"/>
                  <a:ext cx="514821"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41" name="CasellaDiTesto 40">
                  <a:extLst>
                    <a:ext uri="{FF2B5EF4-FFF2-40B4-BE49-F238E27FC236}">
                      <a16:creationId xmlns:a16="http://schemas.microsoft.com/office/drawing/2014/main" id="{BC2C45FF-1330-4258-593F-68D5D2BD39EE}"/>
                    </a:ext>
                  </a:extLst>
                </p:cNvPr>
                <p:cNvSpPr txBox="1">
                  <a:spLocks noRot="1" noChangeAspect="1" noMove="1" noResize="1" noEditPoints="1" noAdjustHandles="1" noChangeArrowheads="1" noChangeShapeType="1" noTextEdit="1"/>
                </p:cNvSpPr>
                <p:nvPr/>
              </p:nvSpPr>
              <p:spPr>
                <a:xfrm>
                  <a:off x="5592571" y="1580399"/>
                  <a:ext cx="514821" cy="222690"/>
                </a:xfrm>
                <a:prstGeom prst="rect">
                  <a:avLst/>
                </a:prstGeom>
                <a:blipFill>
                  <a:blip r:embed="rId8"/>
                  <a:stretch>
                    <a:fillRect l="-21212" t="-33333" r="-30303" b="-1777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F6656643-76F3-BDF6-376A-F054395F6B9B}"/>
                    </a:ext>
                  </a:extLst>
                </p:cNvPr>
                <p:cNvSpPr txBox="1"/>
                <p:nvPr/>
              </p:nvSpPr>
              <p:spPr>
                <a:xfrm>
                  <a:off x="5531028" y="3686062"/>
                  <a:ext cx="511807"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42" name="CasellaDiTesto 41">
                  <a:extLst>
                    <a:ext uri="{FF2B5EF4-FFF2-40B4-BE49-F238E27FC236}">
                      <a16:creationId xmlns:a16="http://schemas.microsoft.com/office/drawing/2014/main" id="{F6656643-76F3-BDF6-376A-F054395F6B9B}"/>
                    </a:ext>
                  </a:extLst>
                </p:cNvPr>
                <p:cNvSpPr txBox="1">
                  <a:spLocks noRot="1" noChangeAspect="1" noMove="1" noResize="1" noEditPoints="1" noAdjustHandles="1" noChangeArrowheads="1" noChangeShapeType="1" noTextEdit="1"/>
                </p:cNvSpPr>
                <p:nvPr/>
              </p:nvSpPr>
              <p:spPr>
                <a:xfrm>
                  <a:off x="5531028" y="3686062"/>
                  <a:ext cx="511807" cy="222690"/>
                </a:xfrm>
                <a:prstGeom prst="rect">
                  <a:avLst/>
                </a:prstGeom>
                <a:blipFill>
                  <a:blip r:embed="rId9"/>
                  <a:stretch>
                    <a:fillRect l="-18182" t="-33333" r="-30303" b="-166667"/>
                  </a:stretch>
                </a:blipFill>
              </p:spPr>
              <p:txBody>
                <a:bodyPr/>
                <a:lstStyle/>
                <a:p>
                  <a:r>
                    <a:rPr lang="it-IT">
                      <a:noFill/>
                    </a:rPr>
                    <a:t> </a:t>
                  </a:r>
                </a:p>
              </p:txBody>
            </p:sp>
          </mc:Fallback>
        </mc:AlternateContent>
        <p:sp>
          <p:nvSpPr>
            <p:cNvPr id="44" name="Rettangolo 43">
              <a:extLst>
                <a:ext uri="{FF2B5EF4-FFF2-40B4-BE49-F238E27FC236}">
                  <a16:creationId xmlns:a16="http://schemas.microsoft.com/office/drawing/2014/main" id="{1355FDDB-A9A9-CB56-94BD-12B16A935128}"/>
                </a:ext>
              </a:extLst>
            </p:cNvPr>
            <p:cNvSpPr/>
            <p:nvPr/>
          </p:nvSpPr>
          <p:spPr>
            <a:xfrm>
              <a:off x="4154135" y="1307690"/>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5" name="Rettangolo 44">
              <a:extLst>
                <a:ext uri="{FF2B5EF4-FFF2-40B4-BE49-F238E27FC236}">
                  <a16:creationId xmlns:a16="http://schemas.microsoft.com/office/drawing/2014/main" id="{514F0C49-406C-62F0-B37C-539B5467AED5}"/>
                </a:ext>
              </a:extLst>
            </p:cNvPr>
            <p:cNvSpPr/>
            <p:nvPr/>
          </p:nvSpPr>
          <p:spPr>
            <a:xfrm>
              <a:off x="4109887" y="3315436"/>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6" name="Rettangolo 45">
              <a:extLst>
                <a:ext uri="{FF2B5EF4-FFF2-40B4-BE49-F238E27FC236}">
                  <a16:creationId xmlns:a16="http://schemas.microsoft.com/office/drawing/2014/main" id="{A30FD3EF-B4FB-FCDB-3D80-41C1309DB681}"/>
                </a:ext>
              </a:extLst>
            </p:cNvPr>
            <p:cNvSpPr/>
            <p:nvPr/>
          </p:nvSpPr>
          <p:spPr>
            <a:xfrm>
              <a:off x="4977590" y="1307689"/>
              <a:ext cx="481780" cy="766915"/>
            </a:xfrm>
            <a:prstGeom prst="rect">
              <a:avLst/>
            </a:prstGeom>
            <a:solidFill>
              <a:schemeClr val="tx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7" name="Rettangolo 46">
              <a:extLst>
                <a:ext uri="{FF2B5EF4-FFF2-40B4-BE49-F238E27FC236}">
                  <a16:creationId xmlns:a16="http://schemas.microsoft.com/office/drawing/2014/main" id="{DDF44F43-9F0C-80F9-D597-29ED77BCEA53}"/>
                </a:ext>
              </a:extLst>
            </p:cNvPr>
            <p:cNvSpPr/>
            <p:nvPr/>
          </p:nvSpPr>
          <p:spPr>
            <a:xfrm>
              <a:off x="4977590" y="3315383"/>
              <a:ext cx="481780" cy="766915"/>
            </a:xfrm>
            <a:prstGeom prst="rect">
              <a:avLst/>
            </a:prstGeom>
            <a:solidFill>
              <a:schemeClr val="bg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cxnSp>
          <p:nvCxnSpPr>
            <p:cNvPr id="49" name="Connettore 4 48">
              <a:extLst>
                <a:ext uri="{FF2B5EF4-FFF2-40B4-BE49-F238E27FC236}">
                  <a16:creationId xmlns:a16="http://schemas.microsoft.com/office/drawing/2014/main" id="{83FBD3BE-56DA-A4B4-1121-24813B816451}"/>
                </a:ext>
              </a:extLst>
            </p:cNvPr>
            <p:cNvCxnSpPr>
              <a:stCxn id="7" idx="3"/>
              <a:endCxn id="44" idx="1"/>
            </p:cNvCxnSpPr>
            <p:nvPr/>
          </p:nvCxnSpPr>
          <p:spPr>
            <a:xfrm flipV="1">
              <a:off x="3812460" y="1691148"/>
              <a:ext cx="341675" cy="1"/>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2" name="Connettore 4 51">
              <a:extLst>
                <a:ext uri="{FF2B5EF4-FFF2-40B4-BE49-F238E27FC236}">
                  <a16:creationId xmlns:a16="http://schemas.microsoft.com/office/drawing/2014/main" id="{178EB5C9-48EB-1FB8-127B-E028F1D9A8C2}"/>
                </a:ext>
              </a:extLst>
            </p:cNvPr>
            <p:cNvCxnSpPr>
              <a:cxnSpLocks/>
              <a:stCxn id="11" idx="3"/>
              <a:endCxn id="45" idx="1"/>
            </p:cNvCxnSpPr>
            <p:nvPr/>
          </p:nvCxnSpPr>
          <p:spPr>
            <a:xfrm>
              <a:off x="3812460" y="3698841"/>
              <a:ext cx="297427"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Connettore 4 54">
              <a:extLst>
                <a:ext uri="{FF2B5EF4-FFF2-40B4-BE49-F238E27FC236}">
                  <a16:creationId xmlns:a16="http://schemas.microsoft.com/office/drawing/2014/main" id="{0C3D42DD-EF7D-66AE-F8C7-2737C7C4205C}"/>
                </a:ext>
              </a:extLst>
            </p:cNvPr>
            <p:cNvCxnSpPr>
              <a:cxnSpLocks/>
              <a:stCxn id="45" idx="3"/>
              <a:endCxn id="47" idx="1"/>
            </p:cNvCxnSpPr>
            <p:nvPr/>
          </p:nvCxnSpPr>
          <p:spPr>
            <a:xfrm flipV="1">
              <a:off x="4591667" y="3698841"/>
              <a:ext cx="385923"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8" name="Connettore 4 57">
              <a:extLst>
                <a:ext uri="{FF2B5EF4-FFF2-40B4-BE49-F238E27FC236}">
                  <a16:creationId xmlns:a16="http://schemas.microsoft.com/office/drawing/2014/main" id="{4CAD21C2-FA6C-BA6D-27EA-4161E6554559}"/>
                </a:ext>
              </a:extLst>
            </p:cNvPr>
            <p:cNvCxnSpPr>
              <a:cxnSpLocks/>
              <a:stCxn id="44" idx="3"/>
              <a:endCxn id="46" idx="1"/>
            </p:cNvCxnSpPr>
            <p:nvPr/>
          </p:nvCxnSpPr>
          <p:spPr>
            <a:xfrm flipV="1">
              <a:off x="4635915" y="1691147"/>
              <a:ext cx="341675" cy="1"/>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1" name="Connettore 2 90">
              <a:extLst>
                <a:ext uri="{FF2B5EF4-FFF2-40B4-BE49-F238E27FC236}">
                  <a16:creationId xmlns:a16="http://schemas.microsoft.com/office/drawing/2014/main" id="{A8C5B7A7-5A83-B118-1AAD-201AB140B665}"/>
                </a:ext>
              </a:extLst>
            </p:cNvPr>
            <p:cNvCxnSpPr>
              <a:cxnSpLocks/>
              <a:stCxn id="3" idx="3"/>
              <a:endCxn id="4" idx="1"/>
            </p:cNvCxnSpPr>
            <p:nvPr/>
          </p:nvCxnSpPr>
          <p:spPr>
            <a:xfrm>
              <a:off x="1145453" y="2707045"/>
              <a:ext cx="2711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2" name="Connettore 2 91">
              <a:extLst>
                <a:ext uri="{FF2B5EF4-FFF2-40B4-BE49-F238E27FC236}">
                  <a16:creationId xmlns:a16="http://schemas.microsoft.com/office/drawing/2014/main" id="{1B79C92E-49A4-D34A-AFCC-FA64D548327E}"/>
                </a:ext>
              </a:extLst>
            </p:cNvPr>
            <p:cNvCxnSpPr>
              <a:cxnSpLocks/>
              <a:stCxn id="4" idx="3"/>
              <a:endCxn id="5" idx="1"/>
            </p:cNvCxnSpPr>
            <p:nvPr/>
          </p:nvCxnSpPr>
          <p:spPr>
            <a:xfrm>
              <a:off x="1898366" y="2707045"/>
              <a:ext cx="2207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8" name="Gruppo 7">
            <a:extLst>
              <a:ext uri="{FF2B5EF4-FFF2-40B4-BE49-F238E27FC236}">
                <a16:creationId xmlns:a16="http://schemas.microsoft.com/office/drawing/2014/main" id="{D30C85E9-332E-A0E6-0341-BC561E75C974}"/>
              </a:ext>
            </a:extLst>
          </p:cNvPr>
          <p:cNvGrpSpPr/>
          <p:nvPr/>
        </p:nvGrpSpPr>
        <p:grpSpPr>
          <a:xfrm>
            <a:off x="2556966" y="2976557"/>
            <a:ext cx="4525612" cy="1399187"/>
            <a:chOff x="441137" y="1283977"/>
            <a:chExt cx="5666255" cy="2798374"/>
          </a:xfrm>
        </p:grpSpPr>
        <p:sp>
          <p:nvSpPr>
            <p:cNvPr id="9" name="Rettangolo 8">
              <a:extLst>
                <a:ext uri="{FF2B5EF4-FFF2-40B4-BE49-F238E27FC236}">
                  <a16:creationId xmlns:a16="http://schemas.microsoft.com/office/drawing/2014/main" id="{0B9D26E0-A3BE-CF55-349E-75ACED75ABF7}"/>
                </a:ext>
              </a:extLst>
            </p:cNvPr>
            <p:cNvSpPr/>
            <p:nvPr/>
          </p:nvSpPr>
          <p:spPr>
            <a:xfrm>
              <a:off x="663673"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2" name="Rettangolo 11">
              <a:extLst>
                <a:ext uri="{FF2B5EF4-FFF2-40B4-BE49-F238E27FC236}">
                  <a16:creationId xmlns:a16="http://schemas.microsoft.com/office/drawing/2014/main" id="{9ED3BAFA-3C82-3BDC-B2EE-DC64CDA74811}"/>
                </a:ext>
              </a:extLst>
            </p:cNvPr>
            <p:cNvSpPr/>
            <p:nvPr/>
          </p:nvSpPr>
          <p:spPr>
            <a:xfrm>
              <a:off x="1416586"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3" name="Rettangolo 12">
              <a:extLst>
                <a:ext uri="{FF2B5EF4-FFF2-40B4-BE49-F238E27FC236}">
                  <a16:creationId xmlns:a16="http://schemas.microsoft.com/office/drawing/2014/main" id="{39A2B83F-95D4-920E-FD96-BD2F63F4A4B9}"/>
                </a:ext>
              </a:extLst>
            </p:cNvPr>
            <p:cNvSpPr/>
            <p:nvPr/>
          </p:nvSpPr>
          <p:spPr>
            <a:xfrm>
              <a:off x="2119100" y="1940129"/>
              <a:ext cx="481779" cy="1533832"/>
            </a:xfrm>
            <a:prstGeom prst="rect">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ttangolo 13">
              <a:extLst>
                <a:ext uri="{FF2B5EF4-FFF2-40B4-BE49-F238E27FC236}">
                  <a16:creationId xmlns:a16="http://schemas.microsoft.com/office/drawing/2014/main" id="{C8476C19-A627-73C5-2E14-593A7090EF01}"/>
                </a:ext>
              </a:extLst>
            </p:cNvPr>
            <p:cNvSpPr/>
            <p:nvPr/>
          </p:nvSpPr>
          <p:spPr>
            <a:xfrm>
              <a:off x="3330680" y="1307691"/>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6" name="Rettangolo 15">
              <a:extLst>
                <a:ext uri="{FF2B5EF4-FFF2-40B4-BE49-F238E27FC236}">
                  <a16:creationId xmlns:a16="http://schemas.microsoft.com/office/drawing/2014/main" id="{6CC26EC9-6D39-BDE5-2E78-54435ADE9980}"/>
                </a:ext>
              </a:extLst>
            </p:cNvPr>
            <p:cNvSpPr/>
            <p:nvPr/>
          </p:nvSpPr>
          <p:spPr>
            <a:xfrm>
              <a:off x="3330680" y="2320845"/>
              <a:ext cx="481780" cy="766915"/>
            </a:xfrm>
            <a:prstGeom prst="rect">
              <a:avLst/>
            </a:prstGeom>
            <a:solidFill>
              <a:schemeClr val="accent2"/>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9" name="Rettangolo 18">
              <a:extLst>
                <a:ext uri="{FF2B5EF4-FFF2-40B4-BE49-F238E27FC236}">
                  <a16:creationId xmlns:a16="http://schemas.microsoft.com/office/drawing/2014/main" id="{267B9878-4B13-1EA6-8CDF-CC75A4737F5A}"/>
                </a:ext>
              </a:extLst>
            </p:cNvPr>
            <p:cNvSpPr/>
            <p:nvPr/>
          </p:nvSpPr>
          <p:spPr>
            <a:xfrm>
              <a:off x="3330680" y="3315383"/>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1FB66A4D-F420-CB8C-9101-562AE86DD465}"/>
                    </a:ext>
                  </a:extLst>
                </p:cNvPr>
                <p:cNvSpPr txBox="1"/>
                <p:nvPr/>
              </p:nvSpPr>
              <p:spPr>
                <a:xfrm>
                  <a:off x="441137" y="2507937"/>
                  <a:ext cx="222534" cy="430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𝑋</m:t>
                        </m:r>
                      </m:oMath>
                    </m:oMathPara>
                  </a14:m>
                  <a:endParaRPr lang="en-US" b="0" noProof="0" dirty="0"/>
                </a:p>
              </p:txBody>
            </p:sp>
          </mc:Choice>
          <mc:Fallback xmlns="">
            <p:sp>
              <p:nvSpPr>
                <p:cNvPr id="21" name="CasellaDiTesto 20">
                  <a:extLst>
                    <a:ext uri="{FF2B5EF4-FFF2-40B4-BE49-F238E27FC236}">
                      <a16:creationId xmlns:a16="http://schemas.microsoft.com/office/drawing/2014/main" id="{1FB66A4D-F420-CB8C-9101-562AE86DD465}"/>
                    </a:ext>
                  </a:extLst>
                </p:cNvPr>
                <p:cNvSpPr txBox="1">
                  <a:spLocks noRot="1" noChangeAspect="1" noMove="1" noResize="1" noEditPoints="1" noAdjustHandles="1" noChangeArrowheads="1" noChangeShapeType="1" noTextEdit="1"/>
                </p:cNvSpPr>
                <p:nvPr/>
              </p:nvSpPr>
              <p:spPr>
                <a:xfrm>
                  <a:off x="441137" y="2507937"/>
                  <a:ext cx="222534" cy="430888"/>
                </a:xfrm>
                <a:prstGeom prst="rect">
                  <a:avLst/>
                </a:prstGeom>
                <a:blipFill>
                  <a:blip r:embed="rId10"/>
                  <a:stretch>
                    <a:fillRect l="-20000" r="-13333"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17674ED8-FDCA-53C9-082E-1415103D4408}"/>
                    </a:ext>
                  </a:extLst>
                </p:cNvPr>
                <p:cNvSpPr txBox="1"/>
                <p:nvPr/>
              </p:nvSpPr>
              <p:spPr>
                <a:xfrm rot="10800000" flipV="1">
                  <a:off x="2275774" y="2488427"/>
                  <a:ext cx="170035" cy="430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𝑍</m:t>
                        </m:r>
                      </m:oMath>
                    </m:oMathPara>
                  </a14:m>
                  <a:endParaRPr lang="en-US" b="0" noProof="0" dirty="0"/>
                </a:p>
              </p:txBody>
            </p:sp>
          </mc:Choice>
          <mc:Fallback xmlns="">
            <p:sp>
              <p:nvSpPr>
                <p:cNvPr id="22" name="CasellaDiTesto 21">
                  <a:extLst>
                    <a:ext uri="{FF2B5EF4-FFF2-40B4-BE49-F238E27FC236}">
                      <a16:creationId xmlns:a16="http://schemas.microsoft.com/office/drawing/2014/main" id="{17674ED8-FDCA-53C9-082E-1415103D4408}"/>
                    </a:ext>
                  </a:extLst>
                </p:cNvPr>
                <p:cNvSpPr txBox="1">
                  <a:spLocks noRot="1" noChangeAspect="1" noMove="1" noResize="1" noEditPoints="1" noAdjustHandles="1" noChangeArrowheads="1" noChangeShapeType="1" noTextEdit="1"/>
                </p:cNvSpPr>
                <p:nvPr/>
              </p:nvSpPr>
              <p:spPr>
                <a:xfrm rot="10800000" flipV="1">
                  <a:off x="2275774" y="2488427"/>
                  <a:ext cx="170035" cy="430888"/>
                </a:xfrm>
                <a:prstGeom prst="rect">
                  <a:avLst/>
                </a:prstGeom>
                <a:blipFill>
                  <a:blip r:embed="rId11"/>
                  <a:stretch>
                    <a:fillRect l="-33333" r="-25000"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695778BA-06FF-D6C6-6F2B-BF0046F68F92}"/>
                    </a:ext>
                  </a:extLst>
                </p:cNvPr>
                <p:cNvSpPr txBox="1"/>
                <p:nvPr/>
              </p:nvSpPr>
              <p:spPr>
                <a:xfrm>
                  <a:off x="2836456" y="3782847"/>
                  <a:ext cx="4583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=0</m:t>
                        </m:r>
                      </m:oMath>
                    </m:oMathPara>
                  </a14:m>
                  <a:endParaRPr lang="en-US" b="0" noProof="0" dirty="0"/>
                </a:p>
              </p:txBody>
            </p:sp>
          </mc:Choice>
          <mc:Fallback xmlns="">
            <p:sp>
              <p:nvSpPr>
                <p:cNvPr id="23" name="CasellaDiTesto 22">
                  <a:extLst>
                    <a:ext uri="{FF2B5EF4-FFF2-40B4-BE49-F238E27FC236}">
                      <a16:creationId xmlns:a16="http://schemas.microsoft.com/office/drawing/2014/main" id="{695778BA-06FF-D6C6-6F2B-BF0046F68F92}"/>
                    </a:ext>
                  </a:extLst>
                </p:cNvPr>
                <p:cNvSpPr txBox="1">
                  <a:spLocks noRot="1" noChangeAspect="1" noMove="1" noResize="1" noEditPoints="1" noAdjustHandles="1" noChangeArrowheads="1" noChangeShapeType="1" noTextEdit="1"/>
                </p:cNvSpPr>
                <p:nvPr/>
              </p:nvSpPr>
              <p:spPr>
                <a:xfrm>
                  <a:off x="2836456" y="3782847"/>
                  <a:ext cx="458395" cy="215444"/>
                </a:xfrm>
                <a:prstGeom prst="rect">
                  <a:avLst/>
                </a:prstGeom>
                <a:blipFill>
                  <a:blip r:embed="rId12"/>
                  <a:stretch>
                    <a:fillRect l="-13333" r="-26667" b="-10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9812A5E5-B77C-8463-6F30-ED6316C0C2DE}"/>
                    </a:ext>
                  </a:extLst>
                </p:cNvPr>
                <p:cNvSpPr txBox="1"/>
                <p:nvPr/>
              </p:nvSpPr>
              <p:spPr>
                <a:xfrm>
                  <a:off x="2768055" y="1283977"/>
                  <a:ext cx="4583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=1</m:t>
                        </m:r>
                      </m:oMath>
                    </m:oMathPara>
                  </a14:m>
                  <a:endParaRPr lang="en-US" b="0" noProof="0" dirty="0"/>
                </a:p>
              </p:txBody>
            </p:sp>
          </mc:Choice>
          <mc:Fallback xmlns="">
            <p:sp>
              <p:nvSpPr>
                <p:cNvPr id="26" name="CasellaDiTesto 25">
                  <a:extLst>
                    <a:ext uri="{FF2B5EF4-FFF2-40B4-BE49-F238E27FC236}">
                      <a16:creationId xmlns:a16="http://schemas.microsoft.com/office/drawing/2014/main" id="{9812A5E5-B77C-8463-6F30-ED6316C0C2DE}"/>
                    </a:ext>
                  </a:extLst>
                </p:cNvPr>
                <p:cNvSpPr txBox="1">
                  <a:spLocks noRot="1" noChangeAspect="1" noMove="1" noResize="1" noEditPoints="1" noAdjustHandles="1" noChangeArrowheads="1" noChangeShapeType="1" noTextEdit="1"/>
                </p:cNvSpPr>
                <p:nvPr/>
              </p:nvSpPr>
              <p:spPr>
                <a:xfrm>
                  <a:off x="2768055" y="1283977"/>
                  <a:ext cx="458395" cy="215444"/>
                </a:xfrm>
                <a:prstGeom prst="rect">
                  <a:avLst/>
                </a:prstGeom>
                <a:blipFill>
                  <a:blip r:embed="rId13"/>
                  <a:stretch>
                    <a:fillRect l="-13333" r="-26667" b="-111111"/>
                  </a:stretch>
                </a:blipFill>
              </p:spPr>
              <p:txBody>
                <a:bodyPr/>
                <a:lstStyle/>
                <a:p>
                  <a:r>
                    <a:rPr lang="it-IT">
                      <a:noFill/>
                    </a:rPr>
                    <a:t> </a:t>
                  </a:r>
                </a:p>
              </p:txBody>
            </p:sp>
          </mc:Fallback>
        </mc:AlternateContent>
        <p:cxnSp>
          <p:nvCxnSpPr>
            <p:cNvPr id="27" name="Connettore 4 26">
              <a:extLst>
                <a:ext uri="{FF2B5EF4-FFF2-40B4-BE49-F238E27FC236}">
                  <a16:creationId xmlns:a16="http://schemas.microsoft.com/office/drawing/2014/main" id="{60012254-379B-E316-DBAC-252DB36D16D9}"/>
                </a:ext>
              </a:extLst>
            </p:cNvPr>
            <p:cNvCxnSpPr>
              <a:cxnSpLocks/>
              <a:stCxn id="13" idx="3"/>
              <a:endCxn id="14" idx="1"/>
            </p:cNvCxnSpPr>
            <p:nvPr/>
          </p:nvCxnSpPr>
          <p:spPr>
            <a:xfrm flipV="1">
              <a:off x="2600879" y="1691149"/>
              <a:ext cx="729801" cy="1015896"/>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Connettore 4 28">
              <a:extLst>
                <a:ext uri="{FF2B5EF4-FFF2-40B4-BE49-F238E27FC236}">
                  <a16:creationId xmlns:a16="http://schemas.microsoft.com/office/drawing/2014/main" id="{0118AC3B-08FE-76C1-8976-3D86F6517206}"/>
                </a:ext>
              </a:extLst>
            </p:cNvPr>
            <p:cNvCxnSpPr>
              <a:cxnSpLocks/>
              <a:stCxn id="13" idx="3"/>
              <a:endCxn id="16" idx="1"/>
            </p:cNvCxnSpPr>
            <p:nvPr/>
          </p:nvCxnSpPr>
          <p:spPr>
            <a:xfrm flipV="1">
              <a:off x="2600879" y="2704303"/>
              <a:ext cx="729801" cy="2742"/>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Connettore 4 29">
              <a:extLst>
                <a:ext uri="{FF2B5EF4-FFF2-40B4-BE49-F238E27FC236}">
                  <a16:creationId xmlns:a16="http://schemas.microsoft.com/office/drawing/2014/main" id="{9ACC36D8-AC9B-5817-BBCF-F149E8620209}"/>
                </a:ext>
              </a:extLst>
            </p:cNvPr>
            <p:cNvCxnSpPr>
              <a:cxnSpLocks/>
              <a:stCxn id="13" idx="3"/>
              <a:endCxn id="19" idx="1"/>
            </p:cNvCxnSpPr>
            <p:nvPr/>
          </p:nvCxnSpPr>
          <p:spPr>
            <a:xfrm>
              <a:off x="2600879" y="2707045"/>
              <a:ext cx="729801" cy="991796"/>
            </a:xfrm>
            <a:prstGeom prst="bentConnector3">
              <a:avLst/>
            </a:prstGeom>
            <a:ln w="95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88ED5390-7F0E-0562-3CA8-3AEC0DC042CF}"/>
                    </a:ext>
                  </a:extLst>
                </p:cNvPr>
                <p:cNvSpPr txBox="1"/>
                <p:nvPr/>
              </p:nvSpPr>
              <p:spPr>
                <a:xfrm>
                  <a:off x="3892382" y="2596148"/>
                  <a:ext cx="36215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𝑔</m:t>
                            </m:r>
                          </m:e>
                        </m:acc>
                        <m:r>
                          <a:rPr lang="en-US" b="0" i="1" noProof="0" smtClean="0">
                            <a:latin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31" name="CasellaDiTesto 30">
                  <a:extLst>
                    <a:ext uri="{FF2B5EF4-FFF2-40B4-BE49-F238E27FC236}">
                      <a16:creationId xmlns:a16="http://schemas.microsoft.com/office/drawing/2014/main" id="{88ED5390-7F0E-0562-3CA8-3AEC0DC042CF}"/>
                    </a:ext>
                  </a:extLst>
                </p:cNvPr>
                <p:cNvSpPr txBox="1">
                  <a:spLocks noRot="1" noChangeAspect="1" noMove="1" noResize="1" noEditPoints="1" noAdjustHandles="1" noChangeArrowheads="1" noChangeShapeType="1" noTextEdit="1"/>
                </p:cNvSpPr>
                <p:nvPr/>
              </p:nvSpPr>
              <p:spPr>
                <a:xfrm>
                  <a:off x="3892382" y="2596148"/>
                  <a:ext cx="362150" cy="215444"/>
                </a:xfrm>
                <a:prstGeom prst="rect">
                  <a:avLst/>
                </a:prstGeom>
                <a:blipFill>
                  <a:blip r:embed="rId14"/>
                  <a:stretch>
                    <a:fillRect l="-20833" t="-44444" r="-33333" b="-16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0D9D861B-7AD8-111B-2D8A-31DB2ECE4C05}"/>
                    </a:ext>
                  </a:extLst>
                </p:cNvPr>
                <p:cNvSpPr txBox="1"/>
                <p:nvPr/>
              </p:nvSpPr>
              <p:spPr>
                <a:xfrm>
                  <a:off x="5592571" y="1580399"/>
                  <a:ext cx="514821"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32" name="CasellaDiTesto 31">
                  <a:extLst>
                    <a:ext uri="{FF2B5EF4-FFF2-40B4-BE49-F238E27FC236}">
                      <a16:creationId xmlns:a16="http://schemas.microsoft.com/office/drawing/2014/main" id="{0D9D861B-7AD8-111B-2D8A-31DB2ECE4C05}"/>
                    </a:ext>
                  </a:extLst>
                </p:cNvPr>
                <p:cNvSpPr txBox="1">
                  <a:spLocks noRot="1" noChangeAspect="1" noMove="1" noResize="1" noEditPoints="1" noAdjustHandles="1" noChangeArrowheads="1" noChangeShapeType="1" noTextEdit="1"/>
                </p:cNvSpPr>
                <p:nvPr/>
              </p:nvSpPr>
              <p:spPr>
                <a:xfrm>
                  <a:off x="5592571" y="1580399"/>
                  <a:ext cx="514821" cy="222690"/>
                </a:xfrm>
                <a:prstGeom prst="rect">
                  <a:avLst/>
                </a:prstGeom>
                <a:blipFill>
                  <a:blip r:embed="rId15"/>
                  <a:stretch>
                    <a:fillRect l="-21212" t="-44444" r="-33333" b="-16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92BC5A05-4425-2486-CA6D-DF98143E6C95}"/>
                    </a:ext>
                  </a:extLst>
                </p:cNvPr>
                <p:cNvSpPr txBox="1"/>
                <p:nvPr/>
              </p:nvSpPr>
              <p:spPr>
                <a:xfrm>
                  <a:off x="5531028" y="3686062"/>
                  <a:ext cx="511807"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33" name="CasellaDiTesto 32">
                  <a:extLst>
                    <a:ext uri="{FF2B5EF4-FFF2-40B4-BE49-F238E27FC236}">
                      <a16:creationId xmlns:a16="http://schemas.microsoft.com/office/drawing/2014/main" id="{92BC5A05-4425-2486-CA6D-DF98143E6C95}"/>
                    </a:ext>
                  </a:extLst>
                </p:cNvPr>
                <p:cNvSpPr txBox="1">
                  <a:spLocks noRot="1" noChangeAspect="1" noMove="1" noResize="1" noEditPoints="1" noAdjustHandles="1" noChangeArrowheads="1" noChangeShapeType="1" noTextEdit="1"/>
                </p:cNvSpPr>
                <p:nvPr/>
              </p:nvSpPr>
              <p:spPr>
                <a:xfrm>
                  <a:off x="5531028" y="3686062"/>
                  <a:ext cx="511807" cy="222690"/>
                </a:xfrm>
                <a:prstGeom prst="rect">
                  <a:avLst/>
                </a:prstGeom>
                <a:blipFill>
                  <a:blip r:embed="rId16"/>
                  <a:stretch>
                    <a:fillRect l="-18182" t="-30000" r="-30303" b="-150000"/>
                  </a:stretch>
                </a:blipFill>
              </p:spPr>
              <p:txBody>
                <a:bodyPr/>
                <a:lstStyle/>
                <a:p>
                  <a:r>
                    <a:rPr lang="it-IT">
                      <a:noFill/>
                    </a:rPr>
                    <a:t> </a:t>
                  </a:r>
                </a:p>
              </p:txBody>
            </p:sp>
          </mc:Fallback>
        </mc:AlternateContent>
        <p:sp>
          <p:nvSpPr>
            <p:cNvPr id="34" name="Rettangolo 33">
              <a:extLst>
                <a:ext uri="{FF2B5EF4-FFF2-40B4-BE49-F238E27FC236}">
                  <a16:creationId xmlns:a16="http://schemas.microsoft.com/office/drawing/2014/main" id="{0111D96E-817B-FB49-C037-C930FCC64CD0}"/>
                </a:ext>
              </a:extLst>
            </p:cNvPr>
            <p:cNvSpPr/>
            <p:nvPr/>
          </p:nvSpPr>
          <p:spPr>
            <a:xfrm>
              <a:off x="4154135" y="1307690"/>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35" name="Rettangolo 34">
              <a:extLst>
                <a:ext uri="{FF2B5EF4-FFF2-40B4-BE49-F238E27FC236}">
                  <a16:creationId xmlns:a16="http://schemas.microsoft.com/office/drawing/2014/main" id="{C9586122-D3AE-3CE0-C071-05F0199A6209}"/>
                </a:ext>
              </a:extLst>
            </p:cNvPr>
            <p:cNvSpPr/>
            <p:nvPr/>
          </p:nvSpPr>
          <p:spPr>
            <a:xfrm>
              <a:off x="4109887" y="3315436"/>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36" name="Rettangolo 35">
              <a:extLst>
                <a:ext uri="{FF2B5EF4-FFF2-40B4-BE49-F238E27FC236}">
                  <a16:creationId xmlns:a16="http://schemas.microsoft.com/office/drawing/2014/main" id="{402C8355-7038-C152-EA48-D6FECF47A31F}"/>
                </a:ext>
              </a:extLst>
            </p:cNvPr>
            <p:cNvSpPr/>
            <p:nvPr/>
          </p:nvSpPr>
          <p:spPr>
            <a:xfrm>
              <a:off x="4977590" y="1307689"/>
              <a:ext cx="481780" cy="766915"/>
            </a:xfrm>
            <a:prstGeom prst="rect">
              <a:avLst/>
            </a:prstGeom>
            <a:solidFill>
              <a:schemeClr val="tx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37" name="Rettangolo 36">
              <a:extLst>
                <a:ext uri="{FF2B5EF4-FFF2-40B4-BE49-F238E27FC236}">
                  <a16:creationId xmlns:a16="http://schemas.microsoft.com/office/drawing/2014/main" id="{8E30E934-CD34-C234-3530-FC232FF07CD2}"/>
                </a:ext>
              </a:extLst>
            </p:cNvPr>
            <p:cNvSpPr/>
            <p:nvPr/>
          </p:nvSpPr>
          <p:spPr>
            <a:xfrm>
              <a:off x="4977590" y="3315383"/>
              <a:ext cx="481780" cy="766915"/>
            </a:xfrm>
            <a:prstGeom prst="rect">
              <a:avLst/>
            </a:prstGeom>
            <a:solidFill>
              <a:schemeClr val="bg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cxnSp>
          <p:nvCxnSpPr>
            <p:cNvPr id="38" name="Connettore 4 37">
              <a:extLst>
                <a:ext uri="{FF2B5EF4-FFF2-40B4-BE49-F238E27FC236}">
                  <a16:creationId xmlns:a16="http://schemas.microsoft.com/office/drawing/2014/main" id="{28543F9F-9EA7-4CE4-D917-94AEB025CCFE}"/>
                </a:ext>
              </a:extLst>
            </p:cNvPr>
            <p:cNvCxnSpPr>
              <a:cxnSpLocks/>
              <a:stCxn id="14" idx="3"/>
              <a:endCxn id="34" idx="1"/>
            </p:cNvCxnSpPr>
            <p:nvPr/>
          </p:nvCxnSpPr>
          <p:spPr>
            <a:xfrm flipV="1">
              <a:off x="3812460" y="1691148"/>
              <a:ext cx="341675" cy="1"/>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Connettore 4 38">
              <a:extLst>
                <a:ext uri="{FF2B5EF4-FFF2-40B4-BE49-F238E27FC236}">
                  <a16:creationId xmlns:a16="http://schemas.microsoft.com/office/drawing/2014/main" id="{ACEE7E40-0894-F2D7-3A36-4502E2EDA02C}"/>
                </a:ext>
              </a:extLst>
            </p:cNvPr>
            <p:cNvCxnSpPr>
              <a:cxnSpLocks/>
              <a:stCxn id="19" idx="3"/>
              <a:endCxn id="35" idx="1"/>
            </p:cNvCxnSpPr>
            <p:nvPr/>
          </p:nvCxnSpPr>
          <p:spPr>
            <a:xfrm>
              <a:off x="3812460" y="3698841"/>
              <a:ext cx="297427"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Connettore 4 42">
              <a:extLst>
                <a:ext uri="{FF2B5EF4-FFF2-40B4-BE49-F238E27FC236}">
                  <a16:creationId xmlns:a16="http://schemas.microsoft.com/office/drawing/2014/main" id="{82A24052-CAE5-B149-CA1D-9F76480FB900}"/>
                </a:ext>
              </a:extLst>
            </p:cNvPr>
            <p:cNvCxnSpPr>
              <a:cxnSpLocks/>
              <a:stCxn id="35" idx="3"/>
              <a:endCxn id="37" idx="1"/>
            </p:cNvCxnSpPr>
            <p:nvPr/>
          </p:nvCxnSpPr>
          <p:spPr>
            <a:xfrm flipV="1">
              <a:off x="4591667" y="3698841"/>
              <a:ext cx="385923"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Connettore 4 47">
              <a:extLst>
                <a:ext uri="{FF2B5EF4-FFF2-40B4-BE49-F238E27FC236}">
                  <a16:creationId xmlns:a16="http://schemas.microsoft.com/office/drawing/2014/main" id="{64481D43-0540-F5AF-73C5-0B7A0401B12C}"/>
                </a:ext>
              </a:extLst>
            </p:cNvPr>
            <p:cNvCxnSpPr>
              <a:cxnSpLocks/>
              <a:stCxn id="34" idx="3"/>
              <a:endCxn id="36" idx="1"/>
            </p:cNvCxnSpPr>
            <p:nvPr/>
          </p:nvCxnSpPr>
          <p:spPr>
            <a:xfrm flipV="1">
              <a:off x="4635915" y="1691147"/>
              <a:ext cx="341675" cy="1"/>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Connettore 2 49">
              <a:extLst>
                <a:ext uri="{FF2B5EF4-FFF2-40B4-BE49-F238E27FC236}">
                  <a16:creationId xmlns:a16="http://schemas.microsoft.com/office/drawing/2014/main" id="{4E257FE1-CBDB-0FFC-7168-8ACF5F495AA1}"/>
                </a:ext>
              </a:extLst>
            </p:cNvPr>
            <p:cNvCxnSpPr>
              <a:cxnSpLocks/>
              <a:stCxn id="9" idx="3"/>
              <a:endCxn id="12" idx="1"/>
            </p:cNvCxnSpPr>
            <p:nvPr/>
          </p:nvCxnSpPr>
          <p:spPr>
            <a:xfrm>
              <a:off x="1145453" y="2707045"/>
              <a:ext cx="2711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Connettore 2 50">
              <a:extLst>
                <a:ext uri="{FF2B5EF4-FFF2-40B4-BE49-F238E27FC236}">
                  <a16:creationId xmlns:a16="http://schemas.microsoft.com/office/drawing/2014/main" id="{52256325-4438-684C-C5D5-DEDB675E0EA6}"/>
                </a:ext>
              </a:extLst>
            </p:cNvPr>
            <p:cNvCxnSpPr>
              <a:cxnSpLocks/>
              <a:stCxn id="12" idx="3"/>
              <a:endCxn id="13" idx="1"/>
            </p:cNvCxnSpPr>
            <p:nvPr/>
          </p:nvCxnSpPr>
          <p:spPr>
            <a:xfrm>
              <a:off x="1898366" y="2707045"/>
              <a:ext cx="2207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3" name="Rettangolo 52">
            <a:extLst>
              <a:ext uri="{FF2B5EF4-FFF2-40B4-BE49-F238E27FC236}">
                <a16:creationId xmlns:a16="http://schemas.microsoft.com/office/drawing/2014/main" id="{51A378D1-03E4-6A63-5F9A-5F32F93FDF60}"/>
              </a:ext>
            </a:extLst>
          </p:cNvPr>
          <p:cNvSpPr/>
          <p:nvPr/>
        </p:nvSpPr>
        <p:spPr>
          <a:xfrm>
            <a:off x="1806270" y="1935684"/>
            <a:ext cx="360000" cy="1440000"/>
          </a:xfrm>
          <a:prstGeom prst="rect">
            <a:avLst/>
          </a:prstGeom>
          <a:solidFill>
            <a:schemeClr val="accent4"/>
          </a:solidFill>
          <a:ln w="952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noProof="0" dirty="0"/>
          </a:p>
        </p:txBody>
      </p:sp>
      <p:cxnSp>
        <p:nvCxnSpPr>
          <p:cNvPr id="56" name="Connettore 4 55">
            <a:extLst>
              <a:ext uri="{FF2B5EF4-FFF2-40B4-BE49-F238E27FC236}">
                <a16:creationId xmlns:a16="http://schemas.microsoft.com/office/drawing/2014/main" id="{F4A2BA30-CC84-4676-2B58-9AC3D794EA0C}"/>
              </a:ext>
            </a:extLst>
          </p:cNvPr>
          <p:cNvCxnSpPr>
            <a:cxnSpLocks/>
            <a:stCxn id="53" idx="0"/>
            <a:endCxn id="15" idx="1"/>
          </p:cNvCxnSpPr>
          <p:nvPr/>
        </p:nvCxnSpPr>
        <p:spPr>
          <a:xfrm rot="5400000" flipH="1" flipV="1">
            <a:off x="2186336" y="1585008"/>
            <a:ext cx="150610" cy="5507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ttore 4 56">
            <a:extLst>
              <a:ext uri="{FF2B5EF4-FFF2-40B4-BE49-F238E27FC236}">
                <a16:creationId xmlns:a16="http://schemas.microsoft.com/office/drawing/2014/main" id="{8179A51D-F8AE-9492-6B4F-032ECBE81804}"/>
              </a:ext>
            </a:extLst>
          </p:cNvPr>
          <p:cNvCxnSpPr>
            <a:cxnSpLocks/>
            <a:stCxn id="53" idx="2"/>
            <a:endCxn id="21" idx="1"/>
          </p:cNvCxnSpPr>
          <p:nvPr/>
        </p:nvCxnSpPr>
        <p:spPr>
          <a:xfrm rot="16200000" flipH="1">
            <a:off x="2111331" y="3250623"/>
            <a:ext cx="320575" cy="5706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94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ppt_x"/>
                                          </p:val>
                                        </p:tav>
                                        <p:tav tm="100000">
                                          <p:val>
                                            <p:strVal val="#ppt_x"/>
                                          </p:val>
                                        </p:tav>
                                      </p:tavLst>
                                    </p:anim>
                                    <p:anim calcmode="lin" valueType="num">
                                      <p:cBhvr additive="base">
                                        <p:cTn id="1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6"/>
                                        </p:tgtEl>
                                        <p:attrNameLst>
                                          <p:attrName>ppt_x</p:attrName>
                                        </p:attrNameLst>
                                      </p:cBhvr>
                                      <p:tavLst>
                                        <p:tav tm="0">
                                          <p:val>
                                            <p:strVal val="ppt_x"/>
                                          </p:val>
                                        </p:tav>
                                        <p:tav tm="100000">
                                          <p:val>
                                            <p:strVal val="ppt_x"/>
                                          </p:val>
                                        </p:tav>
                                      </p:tavLst>
                                    </p:anim>
                                    <p:anim calcmode="lin" valueType="num">
                                      <p:cBhvr additive="base">
                                        <p:cTn id="21" dur="500"/>
                                        <p:tgtEl>
                                          <p:spTgt spid="6"/>
                                        </p:tgtEl>
                                        <p:attrNameLst>
                                          <p:attrName>ppt_y</p:attrName>
                                        </p:attrNameLst>
                                      </p:cBhvr>
                                      <p:tavLst>
                                        <p:tav tm="0">
                                          <p:val>
                                            <p:strVal val="ppt_y"/>
                                          </p:val>
                                        </p:tav>
                                        <p:tav tm="100000">
                                          <p:val>
                                            <p:strVal val="1+ppt_h/2"/>
                                          </p:val>
                                        </p:tav>
                                      </p:tavLst>
                                    </p:anim>
                                    <p:set>
                                      <p:cBhvr>
                                        <p:cTn id="22" dur="1" fill="hold">
                                          <p:stCondLst>
                                            <p:cond delay="499"/>
                                          </p:stCondLst>
                                        </p:cTn>
                                        <p:tgtEl>
                                          <p:spTgt spid="6"/>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8"/>
                                        </p:tgtEl>
                                        <p:attrNameLst>
                                          <p:attrName>ppt_x</p:attrName>
                                        </p:attrNameLst>
                                      </p:cBhvr>
                                      <p:tavLst>
                                        <p:tav tm="0">
                                          <p:val>
                                            <p:strVal val="ppt_x"/>
                                          </p:val>
                                        </p:tav>
                                        <p:tav tm="100000">
                                          <p:val>
                                            <p:strVal val="ppt_x"/>
                                          </p:val>
                                        </p:tav>
                                      </p:tavLst>
                                    </p:anim>
                                    <p:anim calcmode="lin" valueType="num">
                                      <p:cBhvr additive="base">
                                        <p:cTn id="25" dur="500"/>
                                        <p:tgtEl>
                                          <p:spTgt spid="8"/>
                                        </p:tgtEl>
                                        <p:attrNameLst>
                                          <p:attrName>ppt_y</p:attrName>
                                        </p:attrNameLst>
                                      </p:cBhvr>
                                      <p:tavLst>
                                        <p:tav tm="0">
                                          <p:val>
                                            <p:strVal val="ppt_y"/>
                                          </p:val>
                                        </p:tav>
                                        <p:tav tm="100000">
                                          <p:val>
                                            <p:strVal val="1+ppt_h/2"/>
                                          </p:val>
                                        </p:tav>
                                      </p:tavLst>
                                    </p:anim>
                                    <p:set>
                                      <p:cBhvr>
                                        <p:cTn id="26" dur="1" fill="hold">
                                          <p:stCondLst>
                                            <p:cond delay="499"/>
                                          </p:stCondLst>
                                        </p:cTn>
                                        <p:tgtEl>
                                          <p:spTgt spid="8"/>
                                        </p:tgtEl>
                                        <p:attrNameLst>
                                          <p:attrName>style.visibility</p:attrName>
                                        </p:attrNameLst>
                                      </p:cBhvr>
                                      <p:to>
                                        <p:strVal val="hidden"/>
                                      </p:to>
                                    </p:set>
                                  </p:childTnLst>
                                </p:cTn>
                              </p:par>
                              <p:par>
                                <p:cTn id="27" presetID="2" presetClass="exit" presetSubtype="4" fill="hold" grpId="1" nodeType="withEffect">
                                  <p:stCondLst>
                                    <p:cond delay="0"/>
                                  </p:stCondLst>
                                  <p:childTnLst>
                                    <p:anim calcmode="lin" valueType="num">
                                      <p:cBhvr additive="base">
                                        <p:cTn id="28" dur="500"/>
                                        <p:tgtEl>
                                          <p:spTgt spid="53"/>
                                        </p:tgtEl>
                                        <p:attrNameLst>
                                          <p:attrName>ppt_x</p:attrName>
                                        </p:attrNameLst>
                                      </p:cBhvr>
                                      <p:tavLst>
                                        <p:tav tm="0">
                                          <p:val>
                                            <p:strVal val="ppt_x"/>
                                          </p:val>
                                        </p:tav>
                                        <p:tav tm="100000">
                                          <p:val>
                                            <p:strVal val="ppt_x"/>
                                          </p:val>
                                        </p:tav>
                                      </p:tavLst>
                                    </p:anim>
                                    <p:anim calcmode="lin" valueType="num">
                                      <p:cBhvr additive="base">
                                        <p:cTn id="29" dur="500"/>
                                        <p:tgtEl>
                                          <p:spTgt spid="53"/>
                                        </p:tgtEl>
                                        <p:attrNameLst>
                                          <p:attrName>ppt_y</p:attrName>
                                        </p:attrNameLst>
                                      </p:cBhvr>
                                      <p:tavLst>
                                        <p:tav tm="0">
                                          <p:val>
                                            <p:strVal val="ppt_y"/>
                                          </p:val>
                                        </p:tav>
                                        <p:tav tm="100000">
                                          <p:val>
                                            <p:strVal val="1+ppt_h/2"/>
                                          </p:val>
                                        </p:tav>
                                      </p:tavLst>
                                    </p:anim>
                                    <p:set>
                                      <p:cBhvr>
                                        <p:cTn id="30" dur="1" fill="hold">
                                          <p:stCondLst>
                                            <p:cond delay="499"/>
                                          </p:stCondLst>
                                        </p:cTn>
                                        <p:tgtEl>
                                          <p:spTgt spid="53"/>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56"/>
                                        </p:tgtEl>
                                        <p:attrNameLst>
                                          <p:attrName>ppt_x</p:attrName>
                                        </p:attrNameLst>
                                      </p:cBhvr>
                                      <p:tavLst>
                                        <p:tav tm="0">
                                          <p:val>
                                            <p:strVal val="ppt_x"/>
                                          </p:val>
                                        </p:tav>
                                        <p:tav tm="100000">
                                          <p:val>
                                            <p:strVal val="ppt_x"/>
                                          </p:val>
                                        </p:tav>
                                      </p:tavLst>
                                    </p:anim>
                                    <p:anim calcmode="lin" valueType="num">
                                      <p:cBhvr additive="base">
                                        <p:cTn id="33" dur="500"/>
                                        <p:tgtEl>
                                          <p:spTgt spid="56"/>
                                        </p:tgtEl>
                                        <p:attrNameLst>
                                          <p:attrName>ppt_y</p:attrName>
                                        </p:attrNameLst>
                                      </p:cBhvr>
                                      <p:tavLst>
                                        <p:tav tm="0">
                                          <p:val>
                                            <p:strVal val="ppt_y"/>
                                          </p:val>
                                        </p:tav>
                                        <p:tav tm="100000">
                                          <p:val>
                                            <p:strVal val="1+ppt_h/2"/>
                                          </p:val>
                                        </p:tav>
                                      </p:tavLst>
                                    </p:anim>
                                    <p:set>
                                      <p:cBhvr>
                                        <p:cTn id="34" dur="1" fill="hold">
                                          <p:stCondLst>
                                            <p:cond delay="499"/>
                                          </p:stCondLst>
                                        </p:cTn>
                                        <p:tgtEl>
                                          <p:spTgt spid="56"/>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57"/>
                                        </p:tgtEl>
                                        <p:attrNameLst>
                                          <p:attrName>ppt_x</p:attrName>
                                        </p:attrNameLst>
                                      </p:cBhvr>
                                      <p:tavLst>
                                        <p:tav tm="0">
                                          <p:val>
                                            <p:strVal val="ppt_x"/>
                                          </p:val>
                                        </p:tav>
                                        <p:tav tm="100000">
                                          <p:val>
                                            <p:strVal val="ppt_x"/>
                                          </p:val>
                                        </p:tav>
                                      </p:tavLst>
                                    </p:anim>
                                    <p:anim calcmode="lin" valueType="num">
                                      <p:cBhvr additive="base">
                                        <p:cTn id="37" dur="500"/>
                                        <p:tgtEl>
                                          <p:spTgt spid="57"/>
                                        </p:tgtEl>
                                        <p:attrNameLst>
                                          <p:attrName>ppt_y</p:attrName>
                                        </p:attrNameLst>
                                      </p:cBhvr>
                                      <p:tavLst>
                                        <p:tav tm="0">
                                          <p:val>
                                            <p:strVal val="ppt_y"/>
                                          </p:val>
                                        </p:tav>
                                        <p:tav tm="100000">
                                          <p:val>
                                            <p:strVal val="1+ppt_h/2"/>
                                          </p:val>
                                        </p:tav>
                                      </p:tavLst>
                                    </p:anim>
                                    <p:set>
                                      <p:cBhvr>
                                        <p:cTn id="38"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86473-CB26-0C44-A580-5662D7E1C0E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232524F-6624-258F-5060-FDD08DB25742}"/>
              </a:ext>
            </a:extLst>
          </p:cNvPr>
          <p:cNvSpPr>
            <a:spLocks noGrp="1"/>
          </p:cNvSpPr>
          <p:nvPr>
            <p:ph type="title"/>
          </p:nvPr>
        </p:nvSpPr>
        <p:spPr/>
        <p:txBody>
          <a:bodyPr/>
          <a:lstStyle/>
          <a:p>
            <a:r>
              <a:rPr lang="en-US" noProof="0" dirty="0"/>
              <a:t>Siamese Network</a:t>
            </a:r>
          </a:p>
        </p:txBody>
      </p:sp>
      <p:grpSp>
        <p:nvGrpSpPr>
          <p:cNvPr id="6" name="Gruppo 5">
            <a:extLst>
              <a:ext uri="{FF2B5EF4-FFF2-40B4-BE49-F238E27FC236}">
                <a16:creationId xmlns:a16="http://schemas.microsoft.com/office/drawing/2014/main" id="{F2DB991C-3A18-1189-47CD-6CE0AA3BCB4A}"/>
              </a:ext>
            </a:extLst>
          </p:cNvPr>
          <p:cNvGrpSpPr/>
          <p:nvPr/>
        </p:nvGrpSpPr>
        <p:grpSpPr>
          <a:xfrm>
            <a:off x="1929480" y="1075313"/>
            <a:ext cx="2973957" cy="1101038"/>
            <a:chOff x="663673" y="1112852"/>
            <a:chExt cx="5394781" cy="2969499"/>
          </a:xfrm>
        </p:grpSpPr>
        <p:sp>
          <p:nvSpPr>
            <p:cNvPr id="3" name="Rettangolo 2">
              <a:extLst>
                <a:ext uri="{FF2B5EF4-FFF2-40B4-BE49-F238E27FC236}">
                  <a16:creationId xmlns:a16="http://schemas.microsoft.com/office/drawing/2014/main" id="{9EAB8723-8E2D-81E7-C547-615CCA225159}"/>
                </a:ext>
              </a:extLst>
            </p:cNvPr>
            <p:cNvSpPr/>
            <p:nvPr/>
          </p:nvSpPr>
          <p:spPr>
            <a:xfrm>
              <a:off x="663673"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 name="Rettangolo 3">
              <a:extLst>
                <a:ext uri="{FF2B5EF4-FFF2-40B4-BE49-F238E27FC236}">
                  <a16:creationId xmlns:a16="http://schemas.microsoft.com/office/drawing/2014/main" id="{326F24D1-A0D8-0393-0824-C8E050EA8629}"/>
                </a:ext>
              </a:extLst>
            </p:cNvPr>
            <p:cNvSpPr/>
            <p:nvPr/>
          </p:nvSpPr>
          <p:spPr>
            <a:xfrm>
              <a:off x="1416586"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5" name="Rettangolo 4">
              <a:extLst>
                <a:ext uri="{FF2B5EF4-FFF2-40B4-BE49-F238E27FC236}">
                  <a16:creationId xmlns:a16="http://schemas.microsoft.com/office/drawing/2014/main" id="{CAE4DBBA-95B1-5DC7-4963-8DF3B4B9009A}"/>
                </a:ext>
              </a:extLst>
            </p:cNvPr>
            <p:cNvSpPr/>
            <p:nvPr/>
          </p:nvSpPr>
          <p:spPr>
            <a:xfrm>
              <a:off x="2119098" y="1940129"/>
              <a:ext cx="481780" cy="1533832"/>
            </a:xfrm>
            <a:prstGeom prst="rect">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ttangolo 6">
              <a:extLst>
                <a:ext uri="{FF2B5EF4-FFF2-40B4-BE49-F238E27FC236}">
                  <a16:creationId xmlns:a16="http://schemas.microsoft.com/office/drawing/2014/main" id="{F0C9AA53-1AD2-66F9-522C-AD379CBBDF27}"/>
                </a:ext>
              </a:extLst>
            </p:cNvPr>
            <p:cNvSpPr/>
            <p:nvPr/>
          </p:nvSpPr>
          <p:spPr>
            <a:xfrm>
              <a:off x="3330680" y="1307691"/>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0" name="Rettangolo 9">
              <a:extLst>
                <a:ext uri="{FF2B5EF4-FFF2-40B4-BE49-F238E27FC236}">
                  <a16:creationId xmlns:a16="http://schemas.microsoft.com/office/drawing/2014/main" id="{B36F2F32-1B78-F943-D21E-E4B836BF0A54}"/>
                </a:ext>
              </a:extLst>
            </p:cNvPr>
            <p:cNvSpPr/>
            <p:nvPr/>
          </p:nvSpPr>
          <p:spPr>
            <a:xfrm>
              <a:off x="3330680" y="2320845"/>
              <a:ext cx="481780" cy="766915"/>
            </a:xfrm>
            <a:prstGeom prst="rect">
              <a:avLst/>
            </a:prstGeom>
            <a:solidFill>
              <a:schemeClr val="accent2"/>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1" name="Rettangolo 10">
              <a:extLst>
                <a:ext uri="{FF2B5EF4-FFF2-40B4-BE49-F238E27FC236}">
                  <a16:creationId xmlns:a16="http://schemas.microsoft.com/office/drawing/2014/main" id="{2431B7E4-17B3-C507-F8DE-3BCB253EF97D}"/>
                </a:ext>
              </a:extLst>
            </p:cNvPr>
            <p:cNvSpPr/>
            <p:nvPr/>
          </p:nvSpPr>
          <p:spPr>
            <a:xfrm>
              <a:off x="3330680" y="3315383"/>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11E437D6-4286-2782-3568-6DF18125334C}"/>
                    </a:ext>
                  </a:extLst>
                </p:cNvPr>
                <p:cNvSpPr txBox="1"/>
                <p:nvPr/>
              </p:nvSpPr>
              <p:spPr>
                <a:xfrm>
                  <a:off x="811128" y="2384128"/>
                  <a:ext cx="16946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𝑋</m:t>
                        </m:r>
                      </m:oMath>
                    </m:oMathPara>
                  </a14:m>
                  <a:endParaRPr lang="en-US" b="0" noProof="0" dirty="0"/>
                </a:p>
              </p:txBody>
            </p:sp>
          </mc:Choice>
          <mc:Fallback xmlns="">
            <p:sp>
              <p:nvSpPr>
                <p:cNvPr id="15" name="CasellaDiTesto 14">
                  <a:extLst>
                    <a:ext uri="{FF2B5EF4-FFF2-40B4-BE49-F238E27FC236}">
                      <a16:creationId xmlns:a16="http://schemas.microsoft.com/office/drawing/2014/main" id="{11E437D6-4286-2782-3568-6DF18125334C}"/>
                    </a:ext>
                  </a:extLst>
                </p:cNvPr>
                <p:cNvSpPr txBox="1">
                  <a:spLocks noRot="1" noChangeAspect="1" noMove="1" noResize="1" noEditPoints="1" noAdjustHandles="1" noChangeArrowheads="1" noChangeShapeType="1" noTextEdit="1"/>
                </p:cNvSpPr>
                <p:nvPr/>
              </p:nvSpPr>
              <p:spPr>
                <a:xfrm>
                  <a:off x="811128" y="2384128"/>
                  <a:ext cx="169468" cy="215444"/>
                </a:xfrm>
                <a:prstGeom prst="rect">
                  <a:avLst/>
                </a:prstGeom>
                <a:blipFill>
                  <a:blip r:embed="rId3"/>
                  <a:stretch>
                    <a:fillRect l="-62500" r="-75000" b="-15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D812D585-9C61-57FF-5193-DFC9D055B087}"/>
                    </a:ext>
                  </a:extLst>
                </p:cNvPr>
                <p:cNvSpPr txBox="1"/>
                <p:nvPr/>
              </p:nvSpPr>
              <p:spPr>
                <a:xfrm rot="10800000" flipV="1">
                  <a:off x="2273520" y="2382917"/>
                  <a:ext cx="7230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𝑍</m:t>
                        </m:r>
                      </m:oMath>
                    </m:oMathPara>
                  </a14:m>
                  <a:endParaRPr lang="en-US" b="0" noProof="0" dirty="0"/>
                </a:p>
              </p:txBody>
            </p:sp>
          </mc:Choice>
          <mc:Fallback xmlns="">
            <p:sp>
              <p:nvSpPr>
                <p:cNvPr id="17" name="CasellaDiTesto 16">
                  <a:extLst>
                    <a:ext uri="{FF2B5EF4-FFF2-40B4-BE49-F238E27FC236}">
                      <a16:creationId xmlns:a16="http://schemas.microsoft.com/office/drawing/2014/main" id="{D812D585-9C61-57FF-5193-DFC9D055B087}"/>
                    </a:ext>
                  </a:extLst>
                </p:cNvPr>
                <p:cNvSpPr txBox="1">
                  <a:spLocks noRot="1" noChangeAspect="1" noMove="1" noResize="1" noEditPoints="1" noAdjustHandles="1" noChangeArrowheads="1" noChangeShapeType="1" noTextEdit="1"/>
                </p:cNvSpPr>
                <p:nvPr/>
              </p:nvSpPr>
              <p:spPr>
                <a:xfrm rot="10800000" flipV="1">
                  <a:off x="2273520" y="2382917"/>
                  <a:ext cx="72306" cy="215444"/>
                </a:xfrm>
                <a:prstGeom prst="rect">
                  <a:avLst/>
                </a:prstGeom>
                <a:blipFill>
                  <a:blip r:embed="rId4"/>
                  <a:stretch>
                    <a:fillRect l="-100000" r="-180000" b="-15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C47675F0-6FFD-D5AF-E894-BF11C3516BA1}"/>
                    </a:ext>
                  </a:extLst>
                </p:cNvPr>
                <p:cNvSpPr txBox="1"/>
                <p:nvPr/>
              </p:nvSpPr>
              <p:spPr>
                <a:xfrm>
                  <a:off x="2507385" y="3700731"/>
                  <a:ext cx="4583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=0</m:t>
                        </m:r>
                      </m:oMath>
                    </m:oMathPara>
                  </a14:m>
                  <a:endParaRPr lang="en-US" b="0" noProof="0" dirty="0"/>
                </a:p>
              </p:txBody>
            </p:sp>
          </mc:Choice>
          <mc:Fallback xmlns="">
            <p:sp>
              <p:nvSpPr>
                <p:cNvPr id="18" name="CasellaDiTesto 17">
                  <a:extLst>
                    <a:ext uri="{FF2B5EF4-FFF2-40B4-BE49-F238E27FC236}">
                      <a16:creationId xmlns:a16="http://schemas.microsoft.com/office/drawing/2014/main" id="{C47675F0-6FFD-D5AF-E894-BF11C3516BA1}"/>
                    </a:ext>
                  </a:extLst>
                </p:cNvPr>
                <p:cNvSpPr txBox="1">
                  <a:spLocks noRot="1" noChangeAspect="1" noMove="1" noResize="1" noEditPoints="1" noAdjustHandles="1" noChangeArrowheads="1" noChangeShapeType="1" noTextEdit="1"/>
                </p:cNvSpPr>
                <p:nvPr/>
              </p:nvSpPr>
              <p:spPr>
                <a:xfrm>
                  <a:off x="2507385" y="3700731"/>
                  <a:ext cx="458394" cy="215444"/>
                </a:xfrm>
                <a:prstGeom prst="rect">
                  <a:avLst/>
                </a:prstGeom>
                <a:blipFill>
                  <a:blip r:embed="rId5"/>
                  <a:stretch>
                    <a:fillRect l="-18182" r="-72727" b="-1857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CC0AC94F-5AF0-9130-32A1-51D0EEAA3A94}"/>
                    </a:ext>
                  </a:extLst>
                </p:cNvPr>
                <p:cNvSpPr txBox="1"/>
                <p:nvPr/>
              </p:nvSpPr>
              <p:spPr>
                <a:xfrm>
                  <a:off x="2452393" y="1112852"/>
                  <a:ext cx="4583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=1</m:t>
                        </m:r>
                      </m:oMath>
                    </m:oMathPara>
                  </a14:m>
                  <a:endParaRPr lang="en-US" b="0" noProof="0" dirty="0"/>
                </a:p>
              </p:txBody>
            </p:sp>
          </mc:Choice>
          <mc:Fallback xmlns="">
            <p:sp>
              <p:nvSpPr>
                <p:cNvPr id="20" name="CasellaDiTesto 19">
                  <a:extLst>
                    <a:ext uri="{FF2B5EF4-FFF2-40B4-BE49-F238E27FC236}">
                      <a16:creationId xmlns:a16="http://schemas.microsoft.com/office/drawing/2014/main" id="{CC0AC94F-5AF0-9130-32A1-51D0EEAA3A94}"/>
                    </a:ext>
                  </a:extLst>
                </p:cNvPr>
                <p:cNvSpPr txBox="1">
                  <a:spLocks noRot="1" noChangeAspect="1" noMove="1" noResize="1" noEditPoints="1" noAdjustHandles="1" noChangeArrowheads="1" noChangeShapeType="1" noTextEdit="1"/>
                </p:cNvSpPr>
                <p:nvPr/>
              </p:nvSpPr>
              <p:spPr>
                <a:xfrm>
                  <a:off x="2452393" y="1112852"/>
                  <a:ext cx="458394" cy="215444"/>
                </a:xfrm>
                <a:prstGeom prst="rect">
                  <a:avLst/>
                </a:prstGeom>
                <a:blipFill>
                  <a:blip r:embed="rId6"/>
                  <a:stretch>
                    <a:fillRect l="-19048" r="-80952" b="-150000"/>
                  </a:stretch>
                </a:blipFill>
              </p:spPr>
              <p:txBody>
                <a:bodyPr/>
                <a:lstStyle/>
                <a:p>
                  <a:r>
                    <a:rPr lang="it-IT">
                      <a:noFill/>
                    </a:rPr>
                    <a:t> </a:t>
                  </a:r>
                </a:p>
              </p:txBody>
            </p:sp>
          </mc:Fallback>
        </mc:AlternateContent>
        <p:cxnSp>
          <p:nvCxnSpPr>
            <p:cNvPr id="24" name="Connettore 4 23">
              <a:extLst>
                <a:ext uri="{FF2B5EF4-FFF2-40B4-BE49-F238E27FC236}">
                  <a16:creationId xmlns:a16="http://schemas.microsoft.com/office/drawing/2014/main" id="{947262E6-095E-4BFF-BAAD-AA3A0D88CE72}"/>
                </a:ext>
              </a:extLst>
            </p:cNvPr>
            <p:cNvCxnSpPr>
              <a:stCxn id="5" idx="3"/>
              <a:endCxn id="7" idx="1"/>
            </p:cNvCxnSpPr>
            <p:nvPr/>
          </p:nvCxnSpPr>
          <p:spPr>
            <a:xfrm flipV="1">
              <a:off x="2600879" y="1691149"/>
              <a:ext cx="729801" cy="1015896"/>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Connettore 4 24">
              <a:extLst>
                <a:ext uri="{FF2B5EF4-FFF2-40B4-BE49-F238E27FC236}">
                  <a16:creationId xmlns:a16="http://schemas.microsoft.com/office/drawing/2014/main" id="{84AD42D9-C0FB-62E4-494D-8FFE3A32DE06}"/>
                </a:ext>
              </a:extLst>
            </p:cNvPr>
            <p:cNvCxnSpPr>
              <a:cxnSpLocks/>
              <a:stCxn id="5" idx="3"/>
              <a:endCxn id="10" idx="1"/>
            </p:cNvCxnSpPr>
            <p:nvPr/>
          </p:nvCxnSpPr>
          <p:spPr>
            <a:xfrm flipV="1">
              <a:off x="2600879" y="2704303"/>
              <a:ext cx="729801" cy="2742"/>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Connettore 4 27">
              <a:extLst>
                <a:ext uri="{FF2B5EF4-FFF2-40B4-BE49-F238E27FC236}">
                  <a16:creationId xmlns:a16="http://schemas.microsoft.com/office/drawing/2014/main" id="{90498B30-137C-20A7-9716-0A8201CFCB41}"/>
                </a:ext>
              </a:extLst>
            </p:cNvPr>
            <p:cNvCxnSpPr>
              <a:cxnSpLocks/>
              <a:stCxn id="5" idx="3"/>
              <a:endCxn id="11" idx="1"/>
            </p:cNvCxnSpPr>
            <p:nvPr/>
          </p:nvCxnSpPr>
          <p:spPr>
            <a:xfrm>
              <a:off x="2600879" y="2707045"/>
              <a:ext cx="729801" cy="991796"/>
            </a:xfrm>
            <a:prstGeom prst="bentConnector3">
              <a:avLst/>
            </a:prstGeom>
            <a:ln w="95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CasellaDiTesto 39">
                  <a:extLst>
                    <a:ext uri="{FF2B5EF4-FFF2-40B4-BE49-F238E27FC236}">
                      <a16:creationId xmlns:a16="http://schemas.microsoft.com/office/drawing/2014/main" id="{78A59BF5-4425-45C7-EA44-454AA176AEA4}"/>
                    </a:ext>
                  </a:extLst>
                </p:cNvPr>
                <p:cNvSpPr txBox="1"/>
                <p:nvPr/>
              </p:nvSpPr>
              <p:spPr>
                <a:xfrm>
                  <a:off x="3875228" y="2395448"/>
                  <a:ext cx="36215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𝑔</m:t>
                            </m:r>
                          </m:e>
                        </m:acc>
                        <m:r>
                          <a:rPr lang="en-US" b="0" i="1" noProof="0" smtClean="0">
                            <a:latin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40" name="CasellaDiTesto 39">
                  <a:extLst>
                    <a:ext uri="{FF2B5EF4-FFF2-40B4-BE49-F238E27FC236}">
                      <a16:creationId xmlns:a16="http://schemas.microsoft.com/office/drawing/2014/main" id="{78A59BF5-4425-45C7-EA44-454AA176AEA4}"/>
                    </a:ext>
                  </a:extLst>
                </p:cNvPr>
                <p:cNvSpPr txBox="1">
                  <a:spLocks noRot="1" noChangeAspect="1" noMove="1" noResize="1" noEditPoints="1" noAdjustHandles="1" noChangeArrowheads="1" noChangeShapeType="1" noTextEdit="1"/>
                </p:cNvSpPr>
                <p:nvPr/>
              </p:nvSpPr>
              <p:spPr>
                <a:xfrm>
                  <a:off x="3875228" y="2395448"/>
                  <a:ext cx="362150" cy="215444"/>
                </a:xfrm>
                <a:prstGeom prst="rect">
                  <a:avLst/>
                </a:prstGeom>
                <a:blipFill>
                  <a:blip r:embed="rId7"/>
                  <a:stretch>
                    <a:fillRect l="-29412" t="-25000" r="-88235" b="-21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69CF4379-A1B0-D955-C409-DABC548724A4}"/>
                    </a:ext>
                  </a:extLst>
                </p:cNvPr>
                <p:cNvSpPr txBox="1"/>
                <p:nvPr/>
              </p:nvSpPr>
              <p:spPr>
                <a:xfrm>
                  <a:off x="5543633" y="1467642"/>
                  <a:ext cx="514821" cy="2226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41" name="CasellaDiTesto 40">
                  <a:extLst>
                    <a:ext uri="{FF2B5EF4-FFF2-40B4-BE49-F238E27FC236}">
                      <a16:creationId xmlns:a16="http://schemas.microsoft.com/office/drawing/2014/main" id="{69CF4379-A1B0-D955-C409-DABC548724A4}"/>
                    </a:ext>
                  </a:extLst>
                </p:cNvPr>
                <p:cNvSpPr txBox="1">
                  <a:spLocks noRot="1" noChangeAspect="1" noMove="1" noResize="1" noEditPoints="1" noAdjustHandles="1" noChangeArrowheads="1" noChangeShapeType="1" noTextEdit="1"/>
                </p:cNvSpPr>
                <p:nvPr/>
              </p:nvSpPr>
              <p:spPr>
                <a:xfrm>
                  <a:off x="5543633" y="1467642"/>
                  <a:ext cx="514821" cy="222691"/>
                </a:xfrm>
                <a:prstGeom prst="rect">
                  <a:avLst/>
                </a:prstGeom>
                <a:blipFill>
                  <a:blip r:embed="rId8"/>
                  <a:stretch>
                    <a:fillRect l="-26087" t="-42857" r="-91304" b="-24285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9DEF5218-55A2-8CA7-5CB2-7186B4E7C9AD}"/>
                    </a:ext>
                  </a:extLst>
                </p:cNvPr>
                <p:cNvSpPr txBox="1"/>
                <p:nvPr/>
              </p:nvSpPr>
              <p:spPr>
                <a:xfrm>
                  <a:off x="5543633" y="3476149"/>
                  <a:ext cx="511808" cy="2226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42" name="CasellaDiTesto 41">
                  <a:extLst>
                    <a:ext uri="{FF2B5EF4-FFF2-40B4-BE49-F238E27FC236}">
                      <a16:creationId xmlns:a16="http://schemas.microsoft.com/office/drawing/2014/main" id="{9DEF5218-55A2-8CA7-5CB2-7186B4E7C9AD}"/>
                    </a:ext>
                  </a:extLst>
                </p:cNvPr>
                <p:cNvSpPr txBox="1">
                  <a:spLocks noRot="1" noChangeAspect="1" noMove="1" noResize="1" noEditPoints="1" noAdjustHandles="1" noChangeArrowheads="1" noChangeShapeType="1" noTextEdit="1"/>
                </p:cNvSpPr>
                <p:nvPr/>
              </p:nvSpPr>
              <p:spPr>
                <a:xfrm>
                  <a:off x="5543633" y="3476149"/>
                  <a:ext cx="511808" cy="222691"/>
                </a:xfrm>
                <a:prstGeom prst="rect">
                  <a:avLst/>
                </a:prstGeom>
                <a:blipFill>
                  <a:blip r:embed="rId9"/>
                  <a:stretch>
                    <a:fillRect l="-26087" t="-37500" r="-91304" b="-212500"/>
                  </a:stretch>
                </a:blipFill>
              </p:spPr>
              <p:txBody>
                <a:bodyPr/>
                <a:lstStyle/>
                <a:p>
                  <a:r>
                    <a:rPr lang="it-IT">
                      <a:noFill/>
                    </a:rPr>
                    <a:t> </a:t>
                  </a:r>
                </a:p>
              </p:txBody>
            </p:sp>
          </mc:Fallback>
        </mc:AlternateContent>
        <p:sp>
          <p:nvSpPr>
            <p:cNvPr id="44" name="Rettangolo 43">
              <a:extLst>
                <a:ext uri="{FF2B5EF4-FFF2-40B4-BE49-F238E27FC236}">
                  <a16:creationId xmlns:a16="http://schemas.microsoft.com/office/drawing/2014/main" id="{ED402B4C-F43D-A8EF-E852-5815426592EB}"/>
                </a:ext>
              </a:extLst>
            </p:cNvPr>
            <p:cNvSpPr/>
            <p:nvPr/>
          </p:nvSpPr>
          <p:spPr>
            <a:xfrm>
              <a:off x="4154135" y="1307690"/>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5" name="Rettangolo 44">
              <a:extLst>
                <a:ext uri="{FF2B5EF4-FFF2-40B4-BE49-F238E27FC236}">
                  <a16:creationId xmlns:a16="http://schemas.microsoft.com/office/drawing/2014/main" id="{2D914166-7580-BD4A-A9E4-66D36F8B0E34}"/>
                </a:ext>
              </a:extLst>
            </p:cNvPr>
            <p:cNvSpPr/>
            <p:nvPr/>
          </p:nvSpPr>
          <p:spPr>
            <a:xfrm>
              <a:off x="4109887" y="3315436"/>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6" name="Rettangolo 45">
              <a:extLst>
                <a:ext uri="{FF2B5EF4-FFF2-40B4-BE49-F238E27FC236}">
                  <a16:creationId xmlns:a16="http://schemas.microsoft.com/office/drawing/2014/main" id="{EC1AC2F1-939A-A0B9-7CD0-5FCCEA180ECD}"/>
                </a:ext>
              </a:extLst>
            </p:cNvPr>
            <p:cNvSpPr/>
            <p:nvPr/>
          </p:nvSpPr>
          <p:spPr>
            <a:xfrm>
              <a:off x="4977590" y="1307689"/>
              <a:ext cx="481780" cy="766915"/>
            </a:xfrm>
            <a:prstGeom prst="rect">
              <a:avLst/>
            </a:prstGeom>
            <a:solidFill>
              <a:schemeClr val="tx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7" name="Rettangolo 46">
              <a:extLst>
                <a:ext uri="{FF2B5EF4-FFF2-40B4-BE49-F238E27FC236}">
                  <a16:creationId xmlns:a16="http://schemas.microsoft.com/office/drawing/2014/main" id="{C0C92943-F45A-06BF-4F8E-AD9ECCD9701A}"/>
                </a:ext>
              </a:extLst>
            </p:cNvPr>
            <p:cNvSpPr/>
            <p:nvPr/>
          </p:nvSpPr>
          <p:spPr>
            <a:xfrm>
              <a:off x="4977590" y="3315383"/>
              <a:ext cx="481780" cy="766915"/>
            </a:xfrm>
            <a:prstGeom prst="rect">
              <a:avLst/>
            </a:prstGeom>
            <a:solidFill>
              <a:schemeClr val="bg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cxnSp>
          <p:nvCxnSpPr>
            <p:cNvPr id="49" name="Connettore 4 48">
              <a:extLst>
                <a:ext uri="{FF2B5EF4-FFF2-40B4-BE49-F238E27FC236}">
                  <a16:creationId xmlns:a16="http://schemas.microsoft.com/office/drawing/2014/main" id="{E8A9EBF0-004D-DBC4-8709-0B42EC329BDB}"/>
                </a:ext>
              </a:extLst>
            </p:cNvPr>
            <p:cNvCxnSpPr>
              <a:stCxn id="7" idx="3"/>
              <a:endCxn id="44" idx="1"/>
            </p:cNvCxnSpPr>
            <p:nvPr/>
          </p:nvCxnSpPr>
          <p:spPr>
            <a:xfrm flipV="1">
              <a:off x="3812460" y="1691148"/>
              <a:ext cx="341675" cy="1"/>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2" name="Connettore 4 51">
              <a:extLst>
                <a:ext uri="{FF2B5EF4-FFF2-40B4-BE49-F238E27FC236}">
                  <a16:creationId xmlns:a16="http://schemas.microsoft.com/office/drawing/2014/main" id="{A1430EB6-388B-D8FB-22D9-4997BF90146C}"/>
                </a:ext>
              </a:extLst>
            </p:cNvPr>
            <p:cNvCxnSpPr>
              <a:cxnSpLocks/>
              <a:stCxn id="11" idx="3"/>
              <a:endCxn id="45" idx="1"/>
            </p:cNvCxnSpPr>
            <p:nvPr/>
          </p:nvCxnSpPr>
          <p:spPr>
            <a:xfrm>
              <a:off x="3812460" y="3698841"/>
              <a:ext cx="297427"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Connettore 4 54">
              <a:extLst>
                <a:ext uri="{FF2B5EF4-FFF2-40B4-BE49-F238E27FC236}">
                  <a16:creationId xmlns:a16="http://schemas.microsoft.com/office/drawing/2014/main" id="{89365DF1-7868-DC52-EECD-09A05B0A6FFE}"/>
                </a:ext>
              </a:extLst>
            </p:cNvPr>
            <p:cNvCxnSpPr>
              <a:cxnSpLocks/>
              <a:stCxn id="45" idx="3"/>
              <a:endCxn id="47" idx="1"/>
            </p:cNvCxnSpPr>
            <p:nvPr/>
          </p:nvCxnSpPr>
          <p:spPr>
            <a:xfrm flipV="1">
              <a:off x="4591667" y="3698841"/>
              <a:ext cx="385923"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8" name="Connettore 4 57">
              <a:extLst>
                <a:ext uri="{FF2B5EF4-FFF2-40B4-BE49-F238E27FC236}">
                  <a16:creationId xmlns:a16="http://schemas.microsoft.com/office/drawing/2014/main" id="{FD5D574C-EB84-A0CA-CEA2-66963323EC2A}"/>
                </a:ext>
              </a:extLst>
            </p:cNvPr>
            <p:cNvCxnSpPr>
              <a:cxnSpLocks/>
              <a:stCxn id="44" idx="3"/>
              <a:endCxn id="46" idx="1"/>
            </p:cNvCxnSpPr>
            <p:nvPr/>
          </p:nvCxnSpPr>
          <p:spPr>
            <a:xfrm flipV="1">
              <a:off x="4635915" y="1691147"/>
              <a:ext cx="341675" cy="1"/>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1" name="Connettore 2 90">
              <a:extLst>
                <a:ext uri="{FF2B5EF4-FFF2-40B4-BE49-F238E27FC236}">
                  <a16:creationId xmlns:a16="http://schemas.microsoft.com/office/drawing/2014/main" id="{81579F8C-CC0E-85F3-AC14-283895D63A23}"/>
                </a:ext>
              </a:extLst>
            </p:cNvPr>
            <p:cNvCxnSpPr>
              <a:cxnSpLocks/>
              <a:stCxn id="3" idx="3"/>
              <a:endCxn id="4" idx="1"/>
            </p:cNvCxnSpPr>
            <p:nvPr/>
          </p:nvCxnSpPr>
          <p:spPr>
            <a:xfrm>
              <a:off x="1145453" y="2707045"/>
              <a:ext cx="2711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2" name="Connettore 2 91">
              <a:extLst>
                <a:ext uri="{FF2B5EF4-FFF2-40B4-BE49-F238E27FC236}">
                  <a16:creationId xmlns:a16="http://schemas.microsoft.com/office/drawing/2014/main" id="{DE346E83-5A61-049F-7BC1-46EA05C343B1}"/>
                </a:ext>
              </a:extLst>
            </p:cNvPr>
            <p:cNvCxnSpPr>
              <a:cxnSpLocks/>
              <a:stCxn id="4" idx="3"/>
              <a:endCxn id="5" idx="1"/>
            </p:cNvCxnSpPr>
            <p:nvPr/>
          </p:nvCxnSpPr>
          <p:spPr>
            <a:xfrm>
              <a:off x="1898366" y="2707045"/>
              <a:ext cx="2207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8" name="Gruppo 7">
            <a:extLst>
              <a:ext uri="{FF2B5EF4-FFF2-40B4-BE49-F238E27FC236}">
                <a16:creationId xmlns:a16="http://schemas.microsoft.com/office/drawing/2014/main" id="{ECF75CB5-FDB6-B5D1-BC65-EB3CBB79D796}"/>
              </a:ext>
            </a:extLst>
          </p:cNvPr>
          <p:cNvGrpSpPr/>
          <p:nvPr/>
        </p:nvGrpSpPr>
        <p:grpSpPr>
          <a:xfrm>
            <a:off x="1929480" y="3176966"/>
            <a:ext cx="3000934" cy="1133037"/>
            <a:chOff x="663673" y="1096794"/>
            <a:chExt cx="5443717" cy="2985557"/>
          </a:xfrm>
        </p:grpSpPr>
        <p:sp>
          <p:nvSpPr>
            <p:cNvPr id="9" name="Rettangolo 8">
              <a:extLst>
                <a:ext uri="{FF2B5EF4-FFF2-40B4-BE49-F238E27FC236}">
                  <a16:creationId xmlns:a16="http://schemas.microsoft.com/office/drawing/2014/main" id="{EB8D697D-746D-DC7D-F337-37104A0A0B0D}"/>
                </a:ext>
              </a:extLst>
            </p:cNvPr>
            <p:cNvSpPr/>
            <p:nvPr/>
          </p:nvSpPr>
          <p:spPr>
            <a:xfrm>
              <a:off x="663673"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2" name="Rettangolo 11">
              <a:extLst>
                <a:ext uri="{FF2B5EF4-FFF2-40B4-BE49-F238E27FC236}">
                  <a16:creationId xmlns:a16="http://schemas.microsoft.com/office/drawing/2014/main" id="{A4F3E89F-5096-A9A8-B367-4C2B4E011ABC}"/>
                </a:ext>
              </a:extLst>
            </p:cNvPr>
            <p:cNvSpPr/>
            <p:nvPr/>
          </p:nvSpPr>
          <p:spPr>
            <a:xfrm>
              <a:off x="1416586"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3" name="Rettangolo 12">
              <a:extLst>
                <a:ext uri="{FF2B5EF4-FFF2-40B4-BE49-F238E27FC236}">
                  <a16:creationId xmlns:a16="http://schemas.microsoft.com/office/drawing/2014/main" id="{1E9BFF0A-364C-CD99-3BC0-39D886113FD6}"/>
                </a:ext>
              </a:extLst>
            </p:cNvPr>
            <p:cNvSpPr/>
            <p:nvPr/>
          </p:nvSpPr>
          <p:spPr>
            <a:xfrm>
              <a:off x="2119098" y="1940130"/>
              <a:ext cx="481780" cy="1533833"/>
            </a:xfrm>
            <a:prstGeom prst="rect">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ttangolo 13">
              <a:extLst>
                <a:ext uri="{FF2B5EF4-FFF2-40B4-BE49-F238E27FC236}">
                  <a16:creationId xmlns:a16="http://schemas.microsoft.com/office/drawing/2014/main" id="{EE819431-1076-DBB9-6C5C-C79FD7073E12}"/>
                </a:ext>
              </a:extLst>
            </p:cNvPr>
            <p:cNvSpPr/>
            <p:nvPr/>
          </p:nvSpPr>
          <p:spPr>
            <a:xfrm>
              <a:off x="3330680" y="1307691"/>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6" name="Rettangolo 15">
              <a:extLst>
                <a:ext uri="{FF2B5EF4-FFF2-40B4-BE49-F238E27FC236}">
                  <a16:creationId xmlns:a16="http://schemas.microsoft.com/office/drawing/2014/main" id="{0471068F-4A77-B427-3110-E4650A906C5F}"/>
                </a:ext>
              </a:extLst>
            </p:cNvPr>
            <p:cNvSpPr/>
            <p:nvPr/>
          </p:nvSpPr>
          <p:spPr>
            <a:xfrm>
              <a:off x="3330680" y="2320845"/>
              <a:ext cx="481780" cy="766915"/>
            </a:xfrm>
            <a:prstGeom prst="rect">
              <a:avLst/>
            </a:prstGeom>
            <a:solidFill>
              <a:schemeClr val="accent2"/>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9" name="Rettangolo 18">
              <a:extLst>
                <a:ext uri="{FF2B5EF4-FFF2-40B4-BE49-F238E27FC236}">
                  <a16:creationId xmlns:a16="http://schemas.microsoft.com/office/drawing/2014/main" id="{B89F3297-8191-E1C8-76C1-573ADC2596A5}"/>
                </a:ext>
              </a:extLst>
            </p:cNvPr>
            <p:cNvSpPr/>
            <p:nvPr/>
          </p:nvSpPr>
          <p:spPr>
            <a:xfrm>
              <a:off x="3330680" y="3315383"/>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E2D8AE99-8C9A-97A5-0EDF-0648763A4551}"/>
                    </a:ext>
                  </a:extLst>
                </p:cNvPr>
                <p:cNvSpPr txBox="1"/>
                <p:nvPr/>
              </p:nvSpPr>
              <p:spPr>
                <a:xfrm>
                  <a:off x="799673" y="2380705"/>
                  <a:ext cx="169468" cy="215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𝑋</m:t>
                        </m:r>
                      </m:oMath>
                    </m:oMathPara>
                  </a14:m>
                  <a:endParaRPr lang="en-US" b="0" noProof="0" dirty="0"/>
                </a:p>
              </p:txBody>
            </p:sp>
          </mc:Choice>
          <mc:Fallback xmlns="">
            <p:sp>
              <p:nvSpPr>
                <p:cNvPr id="21" name="CasellaDiTesto 20">
                  <a:extLst>
                    <a:ext uri="{FF2B5EF4-FFF2-40B4-BE49-F238E27FC236}">
                      <a16:creationId xmlns:a16="http://schemas.microsoft.com/office/drawing/2014/main" id="{E2D8AE99-8C9A-97A5-0EDF-0648763A4551}"/>
                    </a:ext>
                  </a:extLst>
                </p:cNvPr>
                <p:cNvSpPr txBox="1">
                  <a:spLocks noRot="1" noChangeAspect="1" noMove="1" noResize="1" noEditPoints="1" noAdjustHandles="1" noChangeArrowheads="1" noChangeShapeType="1" noTextEdit="1"/>
                </p:cNvSpPr>
                <p:nvPr/>
              </p:nvSpPr>
              <p:spPr>
                <a:xfrm>
                  <a:off x="799673" y="2380705"/>
                  <a:ext cx="169468" cy="215443"/>
                </a:xfrm>
                <a:prstGeom prst="rect">
                  <a:avLst/>
                </a:prstGeom>
                <a:blipFill>
                  <a:blip r:embed="rId10"/>
                  <a:stretch>
                    <a:fillRect l="-44444" r="-66667" b="-1857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E924807C-17B3-F3A1-1293-6CB4479EFEE4}"/>
                    </a:ext>
                  </a:extLst>
                </p:cNvPr>
                <p:cNvSpPr txBox="1"/>
                <p:nvPr/>
              </p:nvSpPr>
              <p:spPr>
                <a:xfrm rot="10800000" flipV="1">
                  <a:off x="2273521" y="2384505"/>
                  <a:ext cx="72306" cy="21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𝑍</m:t>
                        </m:r>
                      </m:oMath>
                    </m:oMathPara>
                  </a14:m>
                  <a:endParaRPr lang="en-US" b="0" noProof="0" dirty="0"/>
                </a:p>
              </p:txBody>
            </p:sp>
          </mc:Choice>
          <mc:Fallback xmlns="">
            <p:sp>
              <p:nvSpPr>
                <p:cNvPr id="22" name="CasellaDiTesto 21">
                  <a:extLst>
                    <a:ext uri="{FF2B5EF4-FFF2-40B4-BE49-F238E27FC236}">
                      <a16:creationId xmlns:a16="http://schemas.microsoft.com/office/drawing/2014/main" id="{E924807C-17B3-F3A1-1293-6CB4479EFEE4}"/>
                    </a:ext>
                  </a:extLst>
                </p:cNvPr>
                <p:cNvSpPr txBox="1">
                  <a:spLocks noRot="1" noChangeAspect="1" noMove="1" noResize="1" noEditPoints="1" noAdjustHandles="1" noChangeArrowheads="1" noChangeShapeType="1" noTextEdit="1"/>
                </p:cNvSpPr>
                <p:nvPr/>
              </p:nvSpPr>
              <p:spPr>
                <a:xfrm rot="10800000" flipV="1">
                  <a:off x="2273521" y="2384505"/>
                  <a:ext cx="72306" cy="215443"/>
                </a:xfrm>
                <a:prstGeom prst="rect">
                  <a:avLst/>
                </a:prstGeom>
                <a:blipFill>
                  <a:blip r:embed="rId11"/>
                  <a:stretch>
                    <a:fillRect l="-100000" r="-180000" b="-15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FFF0B2D4-8D28-4979-9B6D-896401106993}"/>
                    </a:ext>
                  </a:extLst>
                </p:cNvPr>
                <p:cNvSpPr txBox="1"/>
                <p:nvPr/>
              </p:nvSpPr>
              <p:spPr>
                <a:xfrm>
                  <a:off x="2569074" y="3701841"/>
                  <a:ext cx="458394" cy="215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=0</m:t>
                        </m:r>
                      </m:oMath>
                    </m:oMathPara>
                  </a14:m>
                  <a:endParaRPr lang="en-US" b="0" noProof="0" dirty="0"/>
                </a:p>
              </p:txBody>
            </p:sp>
          </mc:Choice>
          <mc:Fallback xmlns="">
            <p:sp>
              <p:nvSpPr>
                <p:cNvPr id="23" name="CasellaDiTesto 22">
                  <a:extLst>
                    <a:ext uri="{FF2B5EF4-FFF2-40B4-BE49-F238E27FC236}">
                      <a16:creationId xmlns:a16="http://schemas.microsoft.com/office/drawing/2014/main" id="{FFF0B2D4-8D28-4979-9B6D-896401106993}"/>
                    </a:ext>
                  </a:extLst>
                </p:cNvPr>
                <p:cNvSpPr txBox="1">
                  <a:spLocks noRot="1" noChangeAspect="1" noMove="1" noResize="1" noEditPoints="1" noAdjustHandles="1" noChangeArrowheads="1" noChangeShapeType="1" noTextEdit="1"/>
                </p:cNvSpPr>
                <p:nvPr/>
              </p:nvSpPr>
              <p:spPr>
                <a:xfrm>
                  <a:off x="2569074" y="3701841"/>
                  <a:ext cx="458394" cy="215443"/>
                </a:xfrm>
                <a:prstGeom prst="rect">
                  <a:avLst/>
                </a:prstGeom>
                <a:blipFill>
                  <a:blip r:embed="rId12"/>
                  <a:stretch>
                    <a:fillRect l="-19048" r="-80952" b="-15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9E65C911-032D-24DD-D479-88C8A79DB577}"/>
                    </a:ext>
                  </a:extLst>
                </p:cNvPr>
                <p:cNvSpPr txBox="1"/>
                <p:nvPr/>
              </p:nvSpPr>
              <p:spPr>
                <a:xfrm>
                  <a:off x="2576847" y="1096794"/>
                  <a:ext cx="458394" cy="215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=1</m:t>
                        </m:r>
                      </m:oMath>
                    </m:oMathPara>
                  </a14:m>
                  <a:endParaRPr lang="en-US" b="0" noProof="0" dirty="0"/>
                </a:p>
              </p:txBody>
            </p:sp>
          </mc:Choice>
          <mc:Fallback xmlns="">
            <p:sp>
              <p:nvSpPr>
                <p:cNvPr id="26" name="CasellaDiTesto 25">
                  <a:extLst>
                    <a:ext uri="{FF2B5EF4-FFF2-40B4-BE49-F238E27FC236}">
                      <a16:creationId xmlns:a16="http://schemas.microsoft.com/office/drawing/2014/main" id="{9E65C911-032D-24DD-D479-88C8A79DB577}"/>
                    </a:ext>
                  </a:extLst>
                </p:cNvPr>
                <p:cNvSpPr txBox="1">
                  <a:spLocks noRot="1" noChangeAspect="1" noMove="1" noResize="1" noEditPoints="1" noAdjustHandles="1" noChangeArrowheads="1" noChangeShapeType="1" noTextEdit="1"/>
                </p:cNvSpPr>
                <p:nvPr/>
              </p:nvSpPr>
              <p:spPr>
                <a:xfrm>
                  <a:off x="2576847" y="1096794"/>
                  <a:ext cx="458394" cy="215443"/>
                </a:xfrm>
                <a:prstGeom prst="rect">
                  <a:avLst/>
                </a:prstGeom>
                <a:blipFill>
                  <a:blip r:embed="rId13"/>
                  <a:stretch>
                    <a:fillRect l="-25000" r="-85000" b="-171429"/>
                  </a:stretch>
                </a:blipFill>
              </p:spPr>
              <p:txBody>
                <a:bodyPr/>
                <a:lstStyle/>
                <a:p>
                  <a:r>
                    <a:rPr lang="it-IT">
                      <a:noFill/>
                    </a:rPr>
                    <a:t> </a:t>
                  </a:r>
                </a:p>
              </p:txBody>
            </p:sp>
          </mc:Fallback>
        </mc:AlternateContent>
        <p:cxnSp>
          <p:nvCxnSpPr>
            <p:cNvPr id="27" name="Connettore 4 26">
              <a:extLst>
                <a:ext uri="{FF2B5EF4-FFF2-40B4-BE49-F238E27FC236}">
                  <a16:creationId xmlns:a16="http://schemas.microsoft.com/office/drawing/2014/main" id="{B4B8C3D3-2E21-F44A-8EB7-0E6379DBB367}"/>
                </a:ext>
              </a:extLst>
            </p:cNvPr>
            <p:cNvCxnSpPr>
              <a:cxnSpLocks/>
              <a:stCxn id="13" idx="3"/>
              <a:endCxn id="14" idx="1"/>
            </p:cNvCxnSpPr>
            <p:nvPr/>
          </p:nvCxnSpPr>
          <p:spPr>
            <a:xfrm flipV="1">
              <a:off x="2600879" y="1691149"/>
              <a:ext cx="729801" cy="1015896"/>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Connettore 4 28">
              <a:extLst>
                <a:ext uri="{FF2B5EF4-FFF2-40B4-BE49-F238E27FC236}">
                  <a16:creationId xmlns:a16="http://schemas.microsoft.com/office/drawing/2014/main" id="{A70A73F1-B4A2-D036-706D-F2B6B127531E}"/>
                </a:ext>
              </a:extLst>
            </p:cNvPr>
            <p:cNvCxnSpPr>
              <a:cxnSpLocks/>
              <a:stCxn id="13" idx="3"/>
              <a:endCxn id="16" idx="1"/>
            </p:cNvCxnSpPr>
            <p:nvPr/>
          </p:nvCxnSpPr>
          <p:spPr>
            <a:xfrm flipV="1">
              <a:off x="2600879" y="2704303"/>
              <a:ext cx="729801" cy="2742"/>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Connettore 4 29">
              <a:extLst>
                <a:ext uri="{FF2B5EF4-FFF2-40B4-BE49-F238E27FC236}">
                  <a16:creationId xmlns:a16="http://schemas.microsoft.com/office/drawing/2014/main" id="{CAA0E8D1-2CDE-630E-4F4A-4E94BCA97F36}"/>
                </a:ext>
              </a:extLst>
            </p:cNvPr>
            <p:cNvCxnSpPr>
              <a:cxnSpLocks/>
              <a:stCxn id="13" idx="3"/>
              <a:endCxn id="19" idx="1"/>
            </p:cNvCxnSpPr>
            <p:nvPr/>
          </p:nvCxnSpPr>
          <p:spPr>
            <a:xfrm>
              <a:off x="2600879" y="2707045"/>
              <a:ext cx="729801" cy="991796"/>
            </a:xfrm>
            <a:prstGeom prst="bentConnector3">
              <a:avLst/>
            </a:prstGeom>
            <a:ln w="95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70D1E925-7A3A-E762-6FC0-AA0FD482C91A}"/>
                    </a:ext>
                  </a:extLst>
                </p:cNvPr>
                <p:cNvSpPr txBox="1"/>
                <p:nvPr/>
              </p:nvSpPr>
              <p:spPr>
                <a:xfrm>
                  <a:off x="3875228" y="2479552"/>
                  <a:ext cx="362150" cy="215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𝑔</m:t>
                            </m:r>
                          </m:e>
                        </m:acc>
                        <m:r>
                          <a:rPr lang="en-US" b="0" i="1" noProof="0" smtClean="0">
                            <a:latin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31" name="CasellaDiTesto 30">
                  <a:extLst>
                    <a:ext uri="{FF2B5EF4-FFF2-40B4-BE49-F238E27FC236}">
                      <a16:creationId xmlns:a16="http://schemas.microsoft.com/office/drawing/2014/main" id="{70D1E925-7A3A-E762-6FC0-AA0FD482C91A}"/>
                    </a:ext>
                  </a:extLst>
                </p:cNvPr>
                <p:cNvSpPr txBox="1">
                  <a:spLocks noRot="1" noChangeAspect="1" noMove="1" noResize="1" noEditPoints="1" noAdjustHandles="1" noChangeArrowheads="1" noChangeShapeType="1" noTextEdit="1"/>
                </p:cNvSpPr>
                <p:nvPr/>
              </p:nvSpPr>
              <p:spPr>
                <a:xfrm>
                  <a:off x="3875228" y="2479552"/>
                  <a:ext cx="362150" cy="215443"/>
                </a:xfrm>
                <a:prstGeom prst="rect">
                  <a:avLst/>
                </a:prstGeom>
                <a:blipFill>
                  <a:blip r:embed="rId14"/>
                  <a:stretch>
                    <a:fillRect l="-29412" t="-37500" r="-88235" b="-212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CD9918D0-24A7-20F1-1171-1C956DA608F9}"/>
                    </a:ext>
                  </a:extLst>
                </p:cNvPr>
                <p:cNvSpPr txBox="1"/>
                <p:nvPr/>
              </p:nvSpPr>
              <p:spPr>
                <a:xfrm>
                  <a:off x="5592569" y="1464511"/>
                  <a:ext cx="514821" cy="222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32" name="CasellaDiTesto 31">
                  <a:extLst>
                    <a:ext uri="{FF2B5EF4-FFF2-40B4-BE49-F238E27FC236}">
                      <a16:creationId xmlns:a16="http://schemas.microsoft.com/office/drawing/2014/main" id="{CD9918D0-24A7-20F1-1171-1C956DA608F9}"/>
                    </a:ext>
                  </a:extLst>
                </p:cNvPr>
                <p:cNvSpPr txBox="1">
                  <a:spLocks noRot="1" noChangeAspect="1" noMove="1" noResize="1" noEditPoints="1" noAdjustHandles="1" noChangeArrowheads="1" noChangeShapeType="1" noTextEdit="1"/>
                </p:cNvSpPr>
                <p:nvPr/>
              </p:nvSpPr>
              <p:spPr>
                <a:xfrm>
                  <a:off x="5592569" y="1464511"/>
                  <a:ext cx="514821" cy="222689"/>
                </a:xfrm>
                <a:prstGeom prst="rect">
                  <a:avLst/>
                </a:prstGeom>
                <a:blipFill>
                  <a:blip r:embed="rId15"/>
                  <a:stretch>
                    <a:fillRect l="-25000" t="-42857" r="-83333" b="-2571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A3F89EF1-D91E-A074-D106-EB851779FCC3}"/>
                    </a:ext>
                  </a:extLst>
                </p:cNvPr>
                <p:cNvSpPr txBox="1"/>
                <p:nvPr/>
              </p:nvSpPr>
              <p:spPr>
                <a:xfrm>
                  <a:off x="5531027" y="3473963"/>
                  <a:ext cx="511808" cy="222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33" name="CasellaDiTesto 32">
                  <a:extLst>
                    <a:ext uri="{FF2B5EF4-FFF2-40B4-BE49-F238E27FC236}">
                      <a16:creationId xmlns:a16="http://schemas.microsoft.com/office/drawing/2014/main" id="{A3F89EF1-D91E-A074-D106-EB851779FCC3}"/>
                    </a:ext>
                  </a:extLst>
                </p:cNvPr>
                <p:cNvSpPr txBox="1">
                  <a:spLocks noRot="1" noChangeAspect="1" noMove="1" noResize="1" noEditPoints="1" noAdjustHandles="1" noChangeArrowheads="1" noChangeShapeType="1" noTextEdit="1"/>
                </p:cNvSpPr>
                <p:nvPr/>
              </p:nvSpPr>
              <p:spPr>
                <a:xfrm>
                  <a:off x="5531027" y="3473963"/>
                  <a:ext cx="511808" cy="222689"/>
                </a:xfrm>
                <a:prstGeom prst="rect">
                  <a:avLst/>
                </a:prstGeom>
                <a:blipFill>
                  <a:blip r:embed="rId16"/>
                  <a:stretch>
                    <a:fillRect l="-26087" t="-42857" r="-91304" b="-257143"/>
                  </a:stretch>
                </a:blipFill>
              </p:spPr>
              <p:txBody>
                <a:bodyPr/>
                <a:lstStyle/>
                <a:p>
                  <a:r>
                    <a:rPr lang="it-IT">
                      <a:noFill/>
                    </a:rPr>
                    <a:t> </a:t>
                  </a:r>
                </a:p>
              </p:txBody>
            </p:sp>
          </mc:Fallback>
        </mc:AlternateContent>
        <p:sp>
          <p:nvSpPr>
            <p:cNvPr id="34" name="Rettangolo 33">
              <a:extLst>
                <a:ext uri="{FF2B5EF4-FFF2-40B4-BE49-F238E27FC236}">
                  <a16:creationId xmlns:a16="http://schemas.microsoft.com/office/drawing/2014/main" id="{6A3A8A11-62A6-A57E-45F1-C5821F10167E}"/>
                </a:ext>
              </a:extLst>
            </p:cNvPr>
            <p:cNvSpPr/>
            <p:nvPr/>
          </p:nvSpPr>
          <p:spPr>
            <a:xfrm>
              <a:off x="4154135" y="1307690"/>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35" name="Rettangolo 34">
              <a:extLst>
                <a:ext uri="{FF2B5EF4-FFF2-40B4-BE49-F238E27FC236}">
                  <a16:creationId xmlns:a16="http://schemas.microsoft.com/office/drawing/2014/main" id="{6168E394-FFFA-16D0-E7C3-4F5F1A6182D2}"/>
                </a:ext>
              </a:extLst>
            </p:cNvPr>
            <p:cNvSpPr/>
            <p:nvPr/>
          </p:nvSpPr>
          <p:spPr>
            <a:xfrm>
              <a:off x="4109887" y="3315436"/>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36" name="Rettangolo 35">
              <a:extLst>
                <a:ext uri="{FF2B5EF4-FFF2-40B4-BE49-F238E27FC236}">
                  <a16:creationId xmlns:a16="http://schemas.microsoft.com/office/drawing/2014/main" id="{16D31D6F-D7DE-BE36-FDDB-BD6626F3C1A5}"/>
                </a:ext>
              </a:extLst>
            </p:cNvPr>
            <p:cNvSpPr/>
            <p:nvPr/>
          </p:nvSpPr>
          <p:spPr>
            <a:xfrm>
              <a:off x="4977590" y="1307689"/>
              <a:ext cx="481780" cy="766915"/>
            </a:xfrm>
            <a:prstGeom prst="rect">
              <a:avLst/>
            </a:prstGeom>
            <a:solidFill>
              <a:schemeClr val="tx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37" name="Rettangolo 36">
              <a:extLst>
                <a:ext uri="{FF2B5EF4-FFF2-40B4-BE49-F238E27FC236}">
                  <a16:creationId xmlns:a16="http://schemas.microsoft.com/office/drawing/2014/main" id="{2A4F2E23-0A35-2898-C7D7-761E2D7784CF}"/>
                </a:ext>
              </a:extLst>
            </p:cNvPr>
            <p:cNvSpPr/>
            <p:nvPr/>
          </p:nvSpPr>
          <p:spPr>
            <a:xfrm>
              <a:off x="4977590" y="3315383"/>
              <a:ext cx="481780" cy="766915"/>
            </a:xfrm>
            <a:prstGeom prst="rect">
              <a:avLst/>
            </a:prstGeom>
            <a:solidFill>
              <a:schemeClr val="bg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cxnSp>
          <p:nvCxnSpPr>
            <p:cNvPr id="38" name="Connettore 4 37">
              <a:extLst>
                <a:ext uri="{FF2B5EF4-FFF2-40B4-BE49-F238E27FC236}">
                  <a16:creationId xmlns:a16="http://schemas.microsoft.com/office/drawing/2014/main" id="{597B7EB9-3E60-F82A-C2D3-C02B4E47A5B5}"/>
                </a:ext>
              </a:extLst>
            </p:cNvPr>
            <p:cNvCxnSpPr>
              <a:cxnSpLocks/>
              <a:stCxn id="14" idx="3"/>
              <a:endCxn id="34" idx="1"/>
            </p:cNvCxnSpPr>
            <p:nvPr/>
          </p:nvCxnSpPr>
          <p:spPr>
            <a:xfrm flipV="1">
              <a:off x="3812460" y="1691148"/>
              <a:ext cx="341675" cy="1"/>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Connettore 4 38">
              <a:extLst>
                <a:ext uri="{FF2B5EF4-FFF2-40B4-BE49-F238E27FC236}">
                  <a16:creationId xmlns:a16="http://schemas.microsoft.com/office/drawing/2014/main" id="{838B86BE-0558-D765-F273-79E5715DD085}"/>
                </a:ext>
              </a:extLst>
            </p:cNvPr>
            <p:cNvCxnSpPr>
              <a:cxnSpLocks/>
              <a:stCxn id="19" idx="3"/>
              <a:endCxn id="35" idx="1"/>
            </p:cNvCxnSpPr>
            <p:nvPr/>
          </p:nvCxnSpPr>
          <p:spPr>
            <a:xfrm>
              <a:off x="3812460" y="3698841"/>
              <a:ext cx="297427"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Connettore 4 42">
              <a:extLst>
                <a:ext uri="{FF2B5EF4-FFF2-40B4-BE49-F238E27FC236}">
                  <a16:creationId xmlns:a16="http://schemas.microsoft.com/office/drawing/2014/main" id="{A2666380-9BC0-B2C3-8B45-9E2800C550EA}"/>
                </a:ext>
              </a:extLst>
            </p:cNvPr>
            <p:cNvCxnSpPr>
              <a:cxnSpLocks/>
              <a:stCxn id="35" idx="3"/>
              <a:endCxn id="37" idx="1"/>
            </p:cNvCxnSpPr>
            <p:nvPr/>
          </p:nvCxnSpPr>
          <p:spPr>
            <a:xfrm flipV="1">
              <a:off x="4591667" y="3698841"/>
              <a:ext cx="385923"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Connettore 4 47">
              <a:extLst>
                <a:ext uri="{FF2B5EF4-FFF2-40B4-BE49-F238E27FC236}">
                  <a16:creationId xmlns:a16="http://schemas.microsoft.com/office/drawing/2014/main" id="{EB4FF318-3C8A-03B2-0BE2-D38917A002BE}"/>
                </a:ext>
              </a:extLst>
            </p:cNvPr>
            <p:cNvCxnSpPr>
              <a:cxnSpLocks/>
              <a:stCxn id="34" idx="3"/>
              <a:endCxn id="36" idx="1"/>
            </p:cNvCxnSpPr>
            <p:nvPr/>
          </p:nvCxnSpPr>
          <p:spPr>
            <a:xfrm flipV="1">
              <a:off x="4635915" y="1691147"/>
              <a:ext cx="341675" cy="1"/>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Connettore 2 49">
              <a:extLst>
                <a:ext uri="{FF2B5EF4-FFF2-40B4-BE49-F238E27FC236}">
                  <a16:creationId xmlns:a16="http://schemas.microsoft.com/office/drawing/2014/main" id="{784B8158-0C11-98B6-6298-C7E1ACCA9E84}"/>
                </a:ext>
              </a:extLst>
            </p:cNvPr>
            <p:cNvCxnSpPr>
              <a:cxnSpLocks/>
              <a:stCxn id="9" idx="3"/>
              <a:endCxn id="12" idx="1"/>
            </p:cNvCxnSpPr>
            <p:nvPr/>
          </p:nvCxnSpPr>
          <p:spPr>
            <a:xfrm>
              <a:off x="1145453" y="2707045"/>
              <a:ext cx="2711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Connettore 2 50">
              <a:extLst>
                <a:ext uri="{FF2B5EF4-FFF2-40B4-BE49-F238E27FC236}">
                  <a16:creationId xmlns:a16="http://schemas.microsoft.com/office/drawing/2014/main" id="{D2F628EA-1B24-917B-C6B1-0BBBF77F8508}"/>
                </a:ext>
              </a:extLst>
            </p:cNvPr>
            <p:cNvCxnSpPr>
              <a:cxnSpLocks/>
              <a:stCxn id="12" idx="3"/>
              <a:endCxn id="13" idx="1"/>
            </p:cNvCxnSpPr>
            <p:nvPr/>
          </p:nvCxnSpPr>
          <p:spPr>
            <a:xfrm>
              <a:off x="1898366" y="2707045"/>
              <a:ext cx="2207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grpSp>
      <p:cxnSp>
        <p:nvCxnSpPr>
          <p:cNvPr id="56" name="Connettore 4 55">
            <a:extLst>
              <a:ext uri="{FF2B5EF4-FFF2-40B4-BE49-F238E27FC236}">
                <a16:creationId xmlns:a16="http://schemas.microsoft.com/office/drawing/2014/main" id="{E21E9BD9-1C4A-9588-5578-2D5B800CCCD8}"/>
              </a:ext>
            </a:extLst>
          </p:cNvPr>
          <p:cNvCxnSpPr>
            <a:cxnSpLocks/>
            <a:stCxn id="66" idx="0"/>
            <a:endCxn id="3" idx="1"/>
          </p:cNvCxnSpPr>
          <p:nvPr/>
        </p:nvCxnSpPr>
        <p:spPr>
          <a:xfrm rot="5400000" flipH="1" flipV="1">
            <a:off x="1324285" y="1306264"/>
            <a:ext cx="245047" cy="9653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ttore 4 56">
            <a:extLst>
              <a:ext uri="{FF2B5EF4-FFF2-40B4-BE49-F238E27FC236}">
                <a16:creationId xmlns:a16="http://schemas.microsoft.com/office/drawing/2014/main" id="{1288DDD4-6010-F1DB-4F0C-017C8620DC4F}"/>
              </a:ext>
            </a:extLst>
          </p:cNvPr>
          <p:cNvCxnSpPr>
            <a:cxnSpLocks/>
            <a:stCxn id="66" idx="2"/>
            <a:endCxn id="9" idx="1"/>
          </p:cNvCxnSpPr>
          <p:nvPr/>
        </p:nvCxnSpPr>
        <p:spPr>
          <a:xfrm rot="16200000" flipH="1">
            <a:off x="1228504" y="3087091"/>
            <a:ext cx="436608" cy="9653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Google Shape;82;p17">
            <a:extLst>
              <a:ext uri="{FF2B5EF4-FFF2-40B4-BE49-F238E27FC236}">
                <a16:creationId xmlns:a16="http://schemas.microsoft.com/office/drawing/2014/main" id="{C5A819BD-75AF-0CD3-E0B4-E0C55368E899}"/>
              </a:ext>
            </a:extLst>
          </p:cNvPr>
          <p:cNvSpPr txBox="1"/>
          <p:nvPr/>
        </p:nvSpPr>
        <p:spPr>
          <a:xfrm>
            <a:off x="2915540" y="2427301"/>
            <a:ext cx="1383417" cy="368700"/>
          </a:xfrm>
          <a:prstGeom prst="rect">
            <a:avLst/>
          </a:prstGeom>
          <a:noFill/>
          <a:ln>
            <a:noFill/>
          </a:ln>
        </p:spPr>
        <p:txBody>
          <a:bodyPr spcFirstLastPara="1" wrap="square" lIns="91425" tIns="91425" rIns="91425" bIns="91425" anchor="t" anchorCtr="0">
            <a:noAutofit/>
          </a:bodyPr>
          <a:lstStyle/>
          <a:p>
            <a:r>
              <a:rPr lang="en-US" sz="1200" noProof="0" dirty="0">
                <a:solidFill>
                  <a:schemeClr val="dk1"/>
                </a:solidFill>
                <a:latin typeface="Montserrat" pitchFamily="2" charset="77"/>
                <a:ea typeface="Montserrat Medium"/>
                <a:cs typeface="Montserrat Medium"/>
                <a:sym typeface="Montserrat Medium"/>
              </a:rPr>
              <a:t>Shared weights</a:t>
            </a:r>
          </a:p>
        </p:txBody>
      </p:sp>
      <mc:AlternateContent xmlns:mc="http://schemas.openxmlformats.org/markup-compatibility/2006" xmlns:a14="http://schemas.microsoft.com/office/drawing/2010/main">
        <mc:Choice Requires="a14">
          <p:sp>
            <p:nvSpPr>
              <p:cNvPr id="62" name="CasellaDiTesto 61">
                <a:extLst>
                  <a:ext uri="{FF2B5EF4-FFF2-40B4-BE49-F238E27FC236}">
                    <a16:creationId xmlns:a16="http://schemas.microsoft.com/office/drawing/2014/main" id="{D7565B8A-980C-3867-E5BC-C2D8D4AD0FD0}"/>
                  </a:ext>
                </a:extLst>
              </p:cNvPr>
              <p:cNvSpPr txBox="1"/>
              <p:nvPr/>
            </p:nvSpPr>
            <p:spPr>
              <a:xfrm>
                <a:off x="1234341" y="1361766"/>
                <a:ext cx="26558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𝑋</m:t>
                          </m:r>
                        </m:e>
                        <m:sub>
                          <m:r>
                            <a:rPr lang="en-US" b="0" i="1" noProof="0" smtClean="0">
                              <a:latin typeface="Cambria Math" panose="02040503050406030204" pitchFamily="18" charset="0"/>
                            </a:rPr>
                            <m:t>1</m:t>
                          </m:r>
                        </m:sub>
                      </m:sSub>
                    </m:oMath>
                  </m:oMathPara>
                </a14:m>
                <a:endParaRPr lang="en-US" noProof="0" dirty="0"/>
              </a:p>
            </p:txBody>
          </p:sp>
        </mc:Choice>
        <mc:Fallback xmlns="">
          <p:sp>
            <p:nvSpPr>
              <p:cNvPr id="62" name="CasellaDiTesto 61">
                <a:extLst>
                  <a:ext uri="{FF2B5EF4-FFF2-40B4-BE49-F238E27FC236}">
                    <a16:creationId xmlns:a16="http://schemas.microsoft.com/office/drawing/2014/main" id="{D7565B8A-980C-3867-E5BC-C2D8D4AD0FD0}"/>
                  </a:ext>
                </a:extLst>
              </p:cNvPr>
              <p:cNvSpPr txBox="1">
                <a:spLocks noRot="1" noChangeAspect="1" noMove="1" noResize="1" noEditPoints="1" noAdjustHandles="1" noChangeArrowheads="1" noChangeShapeType="1" noTextEdit="1"/>
              </p:cNvSpPr>
              <p:nvPr/>
            </p:nvSpPr>
            <p:spPr>
              <a:xfrm>
                <a:off x="1234341" y="1361766"/>
                <a:ext cx="265589" cy="307777"/>
              </a:xfrm>
              <a:prstGeom prst="rect">
                <a:avLst/>
              </a:prstGeom>
              <a:blipFill>
                <a:blip r:embed="rId17"/>
                <a:stretch>
                  <a:fillRect r="-130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3" name="CasellaDiTesto 62">
                <a:extLst>
                  <a:ext uri="{FF2B5EF4-FFF2-40B4-BE49-F238E27FC236}">
                    <a16:creationId xmlns:a16="http://schemas.microsoft.com/office/drawing/2014/main" id="{A78E0BDA-C5A6-08B8-31DE-AA620C373953}"/>
                  </a:ext>
                </a:extLst>
              </p:cNvPr>
              <p:cNvSpPr txBox="1"/>
              <p:nvPr/>
            </p:nvSpPr>
            <p:spPr>
              <a:xfrm>
                <a:off x="1314013" y="3865045"/>
                <a:ext cx="26558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𝑋</m:t>
                          </m:r>
                        </m:e>
                        <m:sub>
                          <m:r>
                            <a:rPr lang="en-US" b="0" i="1" noProof="0" smtClean="0">
                              <a:latin typeface="Cambria Math" panose="02040503050406030204" pitchFamily="18" charset="0"/>
                            </a:rPr>
                            <m:t>2</m:t>
                          </m:r>
                        </m:sub>
                      </m:sSub>
                    </m:oMath>
                  </m:oMathPara>
                </a14:m>
                <a:endParaRPr lang="en-US" noProof="0" dirty="0"/>
              </a:p>
            </p:txBody>
          </p:sp>
        </mc:Choice>
        <mc:Fallback xmlns="">
          <p:sp>
            <p:nvSpPr>
              <p:cNvPr id="63" name="CasellaDiTesto 62">
                <a:extLst>
                  <a:ext uri="{FF2B5EF4-FFF2-40B4-BE49-F238E27FC236}">
                    <a16:creationId xmlns:a16="http://schemas.microsoft.com/office/drawing/2014/main" id="{A78E0BDA-C5A6-08B8-31DE-AA620C373953}"/>
                  </a:ext>
                </a:extLst>
              </p:cNvPr>
              <p:cNvSpPr txBox="1">
                <a:spLocks noRot="1" noChangeAspect="1" noMove="1" noResize="1" noEditPoints="1" noAdjustHandles="1" noChangeArrowheads="1" noChangeShapeType="1" noTextEdit="1"/>
              </p:cNvSpPr>
              <p:nvPr/>
            </p:nvSpPr>
            <p:spPr>
              <a:xfrm>
                <a:off x="1314013" y="3865045"/>
                <a:ext cx="265589" cy="307777"/>
              </a:xfrm>
              <a:prstGeom prst="rect">
                <a:avLst/>
              </a:prstGeom>
              <a:blipFill>
                <a:blip r:embed="rId18"/>
                <a:stretch>
                  <a:fillRect r="-1818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5" name="CasellaDiTesto 64">
                <a:extLst>
                  <a:ext uri="{FF2B5EF4-FFF2-40B4-BE49-F238E27FC236}">
                    <a16:creationId xmlns:a16="http://schemas.microsoft.com/office/drawing/2014/main" id="{43551600-BB80-FA85-9B17-28313D60FED3}"/>
                  </a:ext>
                </a:extLst>
              </p:cNvPr>
              <p:cNvSpPr txBox="1"/>
              <p:nvPr/>
            </p:nvSpPr>
            <p:spPr>
              <a:xfrm>
                <a:off x="5645667" y="2455404"/>
                <a:ext cx="3201646" cy="232692"/>
              </a:xfrm>
              <a:prstGeom prst="rect">
                <a:avLst/>
              </a:prstGeom>
              <a:noFill/>
            </p:spPr>
            <p:txBody>
              <a:bodyPr wrap="square" lIns="0" tIns="0" rIns="0" bIns="0" rtlCol="0">
                <a:spAutoFit/>
              </a:bodyPr>
              <a:lstStyle/>
              <a:p>
                <a14:m>
                  <m:oMath xmlns:m="http://schemas.openxmlformats.org/officeDocument/2006/math">
                    <m:r>
                      <a:rPr lang="en-US" i="1" noProof="0" smtClean="0">
                        <a:latin typeface="Cambria Math" panose="02040503050406030204" pitchFamily="18" charset="0"/>
                        <a:ea typeface="Cambria Math" panose="02040503050406030204" pitchFamily="18" charset="0"/>
                      </a:rPr>
                      <m:t>ℒ</m:t>
                    </m:r>
                    <m:r>
                      <a:rPr lang="en-US" b="0" i="1" noProof="0" smtClean="0">
                        <a:latin typeface="Cambria Math" panose="02040503050406030204" pitchFamily="18" charset="0"/>
                        <a:ea typeface="Cambria Math" panose="02040503050406030204" pitchFamily="18" charset="0"/>
                      </a:rPr>
                      <m:t>= </m:t>
                    </m:r>
                    <m:sSub>
                      <m:sSubPr>
                        <m:ctrlPr>
                          <a:rPr lang="en-US" i="1" noProof="0" smtClean="0">
                            <a:latin typeface="Cambria Math" panose="02040503050406030204" pitchFamily="18" charset="0"/>
                            <a:ea typeface="Cambria Math" panose="02040503050406030204" pitchFamily="18" charset="0"/>
                          </a:rPr>
                        </m:ctrlPr>
                      </m:sSubPr>
                      <m:e>
                        <m:sSub>
                          <m:sSubPr>
                            <m:ctrlPr>
                              <a:rPr lang="en-US" i="1" noProof="0" smtClean="0">
                                <a:latin typeface="Cambria Math" panose="02040503050406030204" pitchFamily="18" charset="0"/>
                                <a:ea typeface="Cambria Math" panose="02040503050406030204" pitchFamily="18" charset="0"/>
                              </a:rPr>
                            </m:ctrlPr>
                          </m:sSubPr>
                          <m:e>
                            <m:r>
                              <a:rPr lang="en-US" i="1" noProof="0" smtClean="0">
                                <a:latin typeface="Cambria Math" panose="02040503050406030204" pitchFamily="18" charset="0"/>
                                <a:ea typeface="Cambria Math" panose="02040503050406030204" pitchFamily="18" charset="0"/>
                              </a:rPr>
                              <m:t>ℒ</m:t>
                            </m:r>
                          </m:e>
                          <m:sub>
                            <m:r>
                              <a:rPr lang="en-US" i="1" noProof="0" smtClean="0">
                                <a:latin typeface="Cambria Math" panose="02040503050406030204" pitchFamily="18" charset="0"/>
                                <a:ea typeface="Cambria Math" panose="02040503050406030204" pitchFamily="18" charset="0"/>
                              </a:rPr>
                              <m:t>𝑓𝑎𝑐𝑡𝑢𝑎𝑙</m:t>
                            </m:r>
                            <m:r>
                              <a:rPr lang="en-US" i="1" noProof="0" smtClean="0">
                                <a:latin typeface="Cambria Math" panose="02040503050406030204" pitchFamily="18" charset="0"/>
                                <a:ea typeface="Cambria Math" panose="02040503050406030204" pitchFamily="18" charset="0"/>
                              </a:rPr>
                              <m:t> </m:t>
                            </m:r>
                          </m:sub>
                        </m:sSub>
                        <m:r>
                          <a:rPr lang="en-US" b="0" i="1" noProof="0" smtClean="0">
                            <a:latin typeface="Cambria Math" panose="02040503050406030204" pitchFamily="18" charset="0"/>
                            <a:ea typeface="Cambria Math" panose="02040503050406030204" pitchFamily="18" charset="0"/>
                          </a:rPr>
                          <m:t>+ </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𝜆</m:t>
                            </m:r>
                          </m:e>
                          <m:sub>
                            <m:r>
                              <a:rPr lang="en-US" b="0" i="1" noProof="0" smtClean="0">
                                <a:latin typeface="Cambria Math" panose="02040503050406030204" pitchFamily="18" charset="0"/>
                                <a:ea typeface="Cambria Math" panose="02040503050406030204" pitchFamily="18" charset="0"/>
                              </a:rPr>
                              <m:t>𝑏𝑎𝑙</m:t>
                            </m:r>
                          </m:sub>
                        </m:sSub>
                        <m:r>
                          <a:rPr lang="en-US" i="1" noProof="0" smtClean="0">
                            <a:latin typeface="Cambria Math" panose="02040503050406030204" pitchFamily="18" charset="0"/>
                            <a:ea typeface="Cambria Math" panose="02040503050406030204" pitchFamily="18" charset="0"/>
                          </a:rPr>
                          <m:t>ℒ</m:t>
                        </m:r>
                      </m:e>
                      <m:sub>
                        <m:r>
                          <a:rPr lang="en-US" b="0" i="1" noProof="0" smtClean="0">
                            <a:latin typeface="Cambria Math" panose="02040503050406030204" pitchFamily="18" charset="0"/>
                            <a:ea typeface="Cambria Math" panose="02040503050406030204" pitchFamily="18" charset="0"/>
                          </a:rPr>
                          <m:t>𝑎𝑢𝑡𝑜</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𝑏𝑎𝑙</m:t>
                        </m:r>
                        <m:r>
                          <a:rPr lang="en-US" i="1" noProof="0" smtClean="0">
                            <a:latin typeface="Cambria Math" panose="02040503050406030204" pitchFamily="18" charset="0"/>
                            <a:ea typeface="Cambria Math" panose="02040503050406030204" pitchFamily="18" charset="0"/>
                          </a:rPr>
                          <m:t> </m:t>
                        </m:r>
                      </m:sub>
                    </m:sSub>
                    <m:r>
                      <a:rPr lang="en-US" b="0" i="0"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𝜆</m:t>
                        </m:r>
                      </m:e>
                      <m:sub>
                        <m:r>
                          <a:rPr lang="en-US" b="0" i="1" noProof="0" smtClean="0">
                            <a:latin typeface="Cambria Math" panose="02040503050406030204" pitchFamily="18" charset="0"/>
                            <a:ea typeface="Cambria Math" panose="02040503050406030204" pitchFamily="18" charset="0"/>
                          </a:rPr>
                          <m:t>𝑐𝑡𝑟</m:t>
                        </m:r>
                      </m:sub>
                    </m:sSub>
                    <m:sSub>
                      <m:sSubPr>
                        <m:ctrlPr>
                          <a:rPr lang="en-US" i="1" noProof="0" smtClean="0">
                            <a:latin typeface="Cambria Math" panose="02040503050406030204" pitchFamily="18" charset="0"/>
                            <a:ea typeface="Cambria Math" panose="02040503050406030204" pitchFamily="18" charset="0"/>
                          </a:rPr>
                        </m:ctrlPr>
                      </m:sSubPr>
                      <m:e>
                        <m:r>
                          <a:rPr lang="en-US" i="1" noProof="0" smtClean="0">
                            <a:latin typeface="Cambria Math" panose="02040503050406030204" pitchFamily="18" charset="0"/>
                            <a:ea typeface="Cambria Math" panose="02040503050406030204" pitchFamily="18" charset="0"/>
                          </a:rPr>
                          <m:t>ℒ</m:t>
                        </m:r>
                      </m:e>
                      <m:sub>
                        <m:r>
                          <a:rPr lang="en-US" b="0" i="1" noProof="0" smtClean="0">
                            <a:latin typeface="Cambria Math" panose="02040503050406030204" pitchFamily="18" charset="0"/>
                            <a:ea typeface="Cambria Math" panose="02040503050406030204" pitchFamily="18" charset="0"/>
                          </a:rPr>
                          <m:t>𝑐𝑡𝑟</m:t>
                        </m:r>
                      </m:sub>
                    </m:sSub>
                  </m:oMath>
                </a14:m>
                <a:r>
                  <a:rPr lang="en-US" noProof="0" dirty="0"/>
                  <a:t> </a:t>
                </a:r>
              </a:p>
            </p:txBody>
          </p:sp>
        </mc:Choice>
        <mc:Fallback xmlns="">
          <p:sp>
            <p:nvSpPr>
              <p:cNvPr id="65" name="CasellaDiTesto 64">
                <a:extLst>
                  <a:ext uri="{FF2B5EF4-FFF2-40B4-BE49-F238E27FC236}">
                    <a16:creationId xmlns:a16="http://schemas.microsoft.com/office/drawing/2014/main" id="{43551600-BB80-FA85-9B17-28313D60FED3}"/>
                  </a:ext>
                </a:extLst>
              </p:cNvPr>
              <p:cNvSpPr txBox="1">
                <a:spLocks noRot="1" noChangeAspect="1" noMove="1" noResize="1" noEditPoints="1" noAdjustHandles="1" noChangeArrowheads="1" noChangeShapeType="1" noTextEdit="1"/>
              </p:cNvSpPr>
              <p:nvPr/>
            </p:nvSpPr>
            <p:spPr>
              <a:xfrm>
                <a:off x="5645667" y="2455404"/>
                <a:ext cx="3201646" cy="232692"/>
              </a:xfrm>
              <a:prstGeom prst="rect">
                <a:avLst/>
              </a:prstGeom>
              <a:blipFill>
                <a:blip r:embed="rId19"/>
                <a:stretch>
                  <a:fillRect l="-1976" t="-10526" b="-26316"/>
                </a:stretch>
              </a:blipFill>
            </p:spPr>
            <p:txBody>
              <a:bodyPr/>
              <a:lstStyle/>
              <a:p>
                <a:r>
                  <a:rPr lang="it-IT">
                    <a:noFill/>
                  </a:rPr>
                  <a:t> </a:t>
                </a:r>
              </a:p>
            </p:txBody>
          </p:sp>
        </mc:Fallback>
      </mc:AlternateContent>
      <p:sp>
        <p:nvSpPr>
          <p:cNvPr id="66" name="Rettangolo 65">
            <a:extLst>
              <a:ext uri="{FF2B5EF4-FFF2-40B4-BE49-F238E27FC236}">
                <a16:creationId xmlns:a16="http://schemas.microsoft.com/office/drawing/2014/main" id="{04AF133B-FA35-E102-6DA3-A0A4B7C1CAB4}"/>
              </a:ext>
            </a:extLst>
          </p:cNvPr>
          <p:cNvSpPr/>
          <p:nvPr/>
        </p:nvSpPr>
        <p:spPr>
          <a:xfrm>
            <a:off x="784136" y="1911459"/>
            <a:ext cx="360000" cy="1440000"/>
          </a:xfrm>
          <a:prstGeom prst="rect">
            <a:avLst/>
          </a:prstGeom>
          <a:solidFill>
            <a:schemeClr val="accent4"/>
          </a:solidFill>
          <a:ln w="9525">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noProof="0" dirty="0"/>
          </a:p>
        </p:txBody>
      </p:sp>
    </p:spTree>
    <p:extLst>
      <p:ext uri="{BB962C8B-B14F-4D97-AF65-F5344CB8AC3E}">
        <p14:creationId xmlns:p14="http://schemas.microsoft.com/office/powerpoint/2010/main" val="20349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500" fill="hold"/>
                                        <p:tgtEl>
                                          <p:spTgt spid="66"/>
                                        </p:tgtEl>
                                        <p:attrNameLst>
                                          <p:attrName>ppt_x</p:attrName>
                                        </p:attrNameLst>
                                      </p:cBhvr>
                                      <p:tavLst>
                                        <p:tav tm="0">
                                          <p:val>
                                            <p:strVal val="#ppt_x"/>
                                          </p:val>
                                        </p:tav>
                                        <p:tav tm="100000">
                                          <p:val>
                                            <p:strVal val="#ppt_x"/>
                                          </p:val>
                                        </p:tav>
                                      </p:tavLst>
                                    </p:anim>
                                    <p:anim calcmode="lin" valueType="num">
                                      <p:cBhvr additive="base">
                                        <p:cTn id="16" dur="500" fill="hold"/>
                                        <p:tgtEl>
                                          <p:spTgt spid="6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ppt_x"/>
                                          </p:val>
                                        </p:tav>
                                        <p:tav tm="100000">
                                          <p:val>
                                            <p:strVal val="#ppt_x"/>
                                          </p:val>
                                        </p:tav>
                                      </p:tavLst>
                                    </p:anim>
                                    <p:anim calcmode="lin" valueType="num">
                                      <p:cBhvr additive="base">
                                        <p:cTn id="20" dur="500" fill="hold"/>
                                        <p:tgtEl>
                                          <p:spTgt spid="5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500" fill="hold"/>
                                        <p:tgtEl>
                                          <p:spTgt spid="63"/>
                                        </p:tgtEl>
                                        <p:attrNameLst>
                                          <p:attrName>ppt_x</p:attrName>
                                        </p:attrNameLst>
                                      </p:cBhvr>
                                      <p:tavLst>
                                        <p:tav tm="0">
                                          <p:val>
                                            <p:strVal val="#ppt_x"/>
                                          </p:val>
                                        </p:tav>
                                        <p:tav tm="100000">
                                          <p:val>
                                            <p:strVal val="#ppt_x"/>
                                          </p:val>
                                        </p:tav>
                                      </p:tavLst>
                                    </p:anim>
                                    <p:anim calcmode="lin" valueType="num">
                                      <p:cBhvr additive="base">
                                        <p:cTn id="24" dur="500" fill="hold"/>
                                        <p:tgtEl>
                                          <p:spTgt spid="6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ppt_x"/>
                                          </p:val>
                                        </p:tav>
                                        <p:tav tm="100000">
                                          <p:val>
                                            <p:strVal val="#ppt_x"/>
                                          </p:val>
                                        </p:tav>
                                      </p:tavLst>
                                    </p:anim>
                                    <p:anim calcmode="lin" valueType="num">
                                      <p:cBhvr additive="base">
                                        <p:cTn id="3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additive="base">
                                        <p:cTn id="43" dur="500" fill="hold"/>
                                        <p:tgtEl>
                                          <p:spTgt spid="65"/>
                                        </p:tgtEl>
                                        <p:attrNameLst>
                                          <p:attrName>ppt_x</p:attrName>
                                        </p:attrNameLst>
                                      </p:cBhvr>
                                      <p:tavLst>
                                        <p:tav tm="0">
                                          <p:val>
                                            <p:strVal val="#ppt_x"/>
                                          </p:val>
                                        </p:tav>
                                        <p:tav tm="100000">
                                          <p:val>
                                            <p:strVal val="#ppt_x"/>
                                          </p:val>
                                        </p:tav>
                                      </p:tavLst>
                                    </p:anim>
                                    <p:anim calcmode="lin" valueType="num">
                                      <p:cBhvr additive="base">
                                        <p:cTn id="4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2" grpId="0"/>
      <p:bldP spid="63" grpId="0"/>
      <p:bldP spid="65" grpId="0"/>
      <p:bldP spid="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2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noProof="0" dirty="0">
                <a:solidFill>
                  <a:schemeClr val="dk1"/>
                </a:solidFill>
                <a:latin typeface="Montserrat SemiBold"/>
                <a:ea typeface="Montserrat SemiBold"/>
                <a:cs typeface="Montserrat SemiBold"/>
                <a:sym typeface="Montserrat SemiBold"/>
              </a:rPr>
              <a:t> IHDP dataset </a:t>
            </a:r>
            <a:endParaRPr lang="en-US" noProof="0" dirty="0"/>
          </a:p>
        </p:txBody>
      </p:sp>
      <p:sp>
        <p:nvSpPr>
          <p:cNvPr id="758" name="Google Shape;758;p27"/>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noProof="0" dirty="0">
                <a:solidFill>
                  <a:schemeClr val="dk1"/>
                </a:solidFill>
                <a:latin typeface="Montserrat"/>
                <a:ea typeface="Montserrat"/>
                <a:cs typeface="Montserrat"/>
                <a:sym typeface="Montserrat"/>
              </a:rPr>
              <a:t>https://</a:t>
            </a:r>
            <a:r>
              <a:rPr lang="en-US" sz="800" noProof="0" dirty="0" err="1">
                <a:solidFill>
                  <a:schemeClr val="dk1"/>
                </a:solidFill>
                <a:latin typeface="Montserrat"/>
                <a:ea typeface="Montserrat"/>
                <a:cs typeface="Montserrat"/>
                <a:sym typeface="Montserrat"/>
              </a:rPr>
              <a:t>www.fredjo.com</a:t>
            </a:r>
            <a:endParaRPr lang="en-US" sz="800" noProof="0" dirty="0">
              <a:solidFill>
                <a:schemeClr val="dk1"/>
              </a:solidFill>
              <a:latin typeface="Montserrat"/>
              <a:ea typeface="Montserrat"/>
              <a:cs typeface="Montserrat"/>
              <a:sym typeface="Montserrat"/>
            </a:endParaRPr>
          </a:p>
        </p:txBody>
      </p:sp>
      <p:sp>
        <p:nvSpPr>
          <p:cNvPr id="760" name="Google Shape;760;p27"/>
          <p:cNvSpPr/>
          <p:nvPr/>
        </p:nvSpPr>
        <p:spPr>
          <a:xfrm flipH="1">
            <a:off x="1616277" y="1334328"/>
            <a:ext cx="368700" cy="3687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01</a:t>
            </a:r>
          </a:p>
        </p:txBody>
      </p:sp>
      <p:sp>
        <p:nvSpPr>
          <p:cNvPr id="761" name="Google Shape;761;p27"/>
          <p:cNvSpPr/>
          <p:nvPr/>
        </p:nvSpPr>
        <p:spPr>
          <a:xfrm flipH="1">
            <a:off x="4387646" y="1334328"/>
            <a:ext cx="368700" cy="368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02</a:t>
            </a:r>
          </a:p>
        </p:txBody>
      </p:sp>
      <p:sp>
        <p:nvSpPr>
          <p:cNvPr id="769" name="Google Shape;769;p27"/>
          <p:cNvSpPr txBox="1"/>
          <p:nvPr/>
        </p:nvSpPr>
        <p:spPr>
          <a:xfrm>
            <a:off x="884577" y="1826092"/>
            <a:ext cx="1832100" cy="55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b="1" noProof="0" dirty="0">
                <a:solidFill>
                  <a:schemeClr val="dk1"/>
                </a:solidFill>
                <a:latin typeface="Montserrat SemiBold"/>
                <a:ea typeface="Montserrat SemiBold"/>
                <a:cs typeface="Montserrat SemiBold"/>
                <a:sym typeface="Montserrat SemiBold"/>
              </a:rPr>
              <a:t>Structure and dimensions</a:t>
            </a:r>
          </a:p>
        </p:txBody>
      </p:sp>
      <p:sp>
        <p:nvSpPr>
          <p:cNvPr id="770" name="Google Shape;770;p27"/>
          <p:cNvSpPr txBox="1"/>
          <p:nvPr/>
        </p:nvSpPr>
        <p:spPr>
          <a:xfrm>
            <a:off x="763953" y="2240827"/>
            <a:ext cx="2073349" cy="681300"/>
          </a:xfrm>
          <a:prstGeom prst="rect">
            <a:avLst/>
          </a:prstGeom>
          <a:noFill/>
          <a:ln>
            <a:noFill/>
          </a:ln>
        </p:spPr>
        <p:txBody>
          <a:bodyPr spcFirstLastPara="1" wrap="square" lIns="91425" tIns="91425" rIns="91425" bIns="91425" anchor="t" anchorCtr="0">
            <a:noAutofit/>
          </a:bodyPr>
          <a:lstStyle/>
          <a:p>
            <a:pPr marL="171450" indent="-171450">
              <a:buFont typeface="Arial" panose="020B0604020202020204" pitchFamily="34" charset="0"/>
              <a:buChar char="•"/>
            </a:pPr>
            <a:r>
              <a:rPr lang="en-US" sz="1200" noProof="0" dirty="0">
                <a:solidFill>
                  <a:schemeClr val="dk1"/>
                </a:solidFill>
                <a:latin typeface="Montserrat" pitchFamily="2" charset="77"/>
                <a:ea typeface="Montserrat Medium"/>
                <a:cs typeface="Montserrat Medium"/>
                <a:sym typeface="Montserrat Medium"/>
              </a:rPr>
              <a:t>672 subjects for realization</a:t>
            </a:r>
          </a:p>
          <a:p>
            <a:pPr marL="171450" indent="-171450">
              <a:buFont typeface="Arial" panose="020B0604020202020204" pitchFamily="34" charset="0"/>
              <a:buChar char="•"/>
            </a:pPr>
            <a:r>
              <a:rPr lang="en-US" sz="1200" noProof="0" dirty="0">
                <a:solidFill>
                  <a:schemeClr val="dk1"/>
                </a:solidFill>
                <a:latin typeface="Montserrat" pitchFamily="2" charset="77"/>
                <a:ea typeface="Montserrat Medium"/>
                <a:cs typeface="Montserrat Medium"/>
                <a:sym typeface="Montserrat Medium"/>
              </a:rPr>
              <a:t>25 clinical covariates </a:t>
            </a:r>
          </a:p>
          <a:p>
            <a:pPr marL="171450" indent="-171450">
              <a:buFont typeface="Arial" panose="020B0604020202020204" pitchFamily="34" charset="0"/>
              <a:buChar char="•"/>
            </a:pPr>
            <a:r>
              <a:rPr lang="en-US" sz="1200" noProof="0" dirty="0">
                <a:solidFill>
                  <a:schemeClr val="dk1"/>
                </a:solidFill>
                <a:latin typeface="Montserrat" pitchFamily="2" charset="77"/>
                <a:ea typeface="Montserrat Medium"/>
                <a:cs typeface="Montserrat Medium"/>
                <a:sym typeface="Montserrat Medium"/>
              </a:rPr>
              <a:t>1000 independent realizations</a:t>
            </a:r>
          </a:p>
        </p:txBody>
      </p:sp>
      <p:sp>
        <p:nvSpPr>
          <p:cNvPr id="773" name="Google Shape;773;p27"/>
          <p:cNvSpPr txBox="1"/>
          <p:nvPr/>
        </p:nvSpPr>
        <p:spPr>
          <a:xfrm>
            <a:off x="3851961" y="1920292"/>
            <a:ext cx="1440071" cy="36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b="1" noProof="0" dirty="0">
                <a:solidFill>
                  <a:schemeClr val="dk1"/>
                </a:solidFill>
                <a:latin typeface="Montserrat SemiBold"/>
                <a:ea typeface="Montserrat SemiBold"/>
                <a:cs typeface="Montserrat SemiBold"/>
                <a:sym typeface="Montserrat SemiBold"/>
              </a:rPr>
              <a:t>key variables</a:t>
            </a:r>
          </a:p>
        </p:txBody>
      </p:sp>
      <p:sp>
        <p:nvSpPr>
          <p:cNvPr id="774" name="Google Shape;774;p27"/>
          <p:cNvSpPr txBox="1"/>
          <p:nvPr/>
        </p:nvSpPr>
        <p:spPr>
          <a:xfrm>
            <a:off x="3344632" y="2228505"/>
            <a:ext cx="2454729" cy="681300"/>
          </a:xfrm>
          <a:prstGeom prst="rect">
            <a:avLst/>
          </a:prstGeom>
          <a:noFill/>
          <a:ln>
            <a:noFill/>
          </a:ln>
        </p:spPr>
        <p:txBody>
          <a:bodyPr spcFirstLastPara="1" wrap="square" lIns="91425" tIns="91425" rIns="91425" bIns="91425" anchor="t" anchorCtr="0">
            <a:noAutofit/>
          </a:bodyPr>
          <a:lstStyle/>
          <a:p>
            <a:pPr marL="171450" lvl="0" indent="-171450" algn="ctr" rtl="0">
              <a:spcBef>
                <a:spcPts val="0"/>
              </a:spcBef>
              <a:spcAft>
                <a:spcPts val="0"/>
              </a:spcAft>
              <a:buFont typeface="Arial" panose="020B0604020202020204" pitchFamily="34" charset="0"/>
              <a:buChar char="•"/>
            </a:pPr>
            <a:r>
              <a:rPr lang="en-US" sz="1200" b="1" i="1" noProof="0" dirty="0">
                <a:solidFill>
                  <a:schemeClr val="dk1"/>
                </a:solidFill>
                <a:latin typeface="Montserrat" pitchFamily="2" charset="77"/>
                <a:ea typeface="Montserrat Medium"/>
                <a:cs typeface="Montserrat Medium"/>
                <a:sym typeface="Montserrat Medium"/>
              </a:rPr>
              <a:t>T</a:t>
            </a:r>
            <a:r>
              <a:rPr lang="en-US" sz="1200" noProof="0" dirty="0">
                <a:solidFill>
                  <a:schemeClr val="dk1"/>
                </a:solidFill>
                <a:latin typeface="Montserrat" pitchFamily="2" charset="77"/>
                <a:ea typeface="Montserrat Medium"/>
                <a:cs typeface="Montserrat Medium"/>
                <a:sym typeface="Montserrat Medium"/>
              </a:rPr>
              <a:t>: treatment indicator</a:t>
            </a:r>
          </a:p>
          <a:p>
            <a:pPr marL="171450" lvl="0" indent="-171450" algn="ctr" rtl="0">
              <a:spcBef>
                <a:spcPts val="0"/>
              </a:spcBef>
              <a:spcAft>
                <a:spcPts val="0"/>
              </a:spcAft>
              <a:buFont typeface="Arial" panose="020B0604020202020204" pitchFamily="34" charset="0"/>
              <a:buChar char="•"/>
            </a:pPr>
            <a:r>
              <a:rPr lang="en-US" sz="1200" b="1" i="1" noProof="0" dirty="0">
                <a:solidFill>
                  <a:schemeClr val="dk1"/>
                </a:solidFill>
                <a:latin typeface="Montserrat" pitchFamily="2" charset="77"/>
                <a:ea typeface="Montserrat Medium"/>
                <a:cs typeface="Montserrat Medium"/>
                <a:sym typeface="Montserrat Medium"/>
              </a:rPr>
              <a:t>YF</a:t>
            </a:r>
            <a:r>
              <a:rPr lang="en-US" sz="1200" noProof="0" dirty="0">
                <a:solidFill>
                  <a:schemeClr val="dk1"/>
                </a:solidFill>
                <a:latin typeface="Montserrat" pitchFamily="2" charset="77"/>
                <a:ea typeface="Montserrat Medium"/>
                <a:cs typeface="Montserrat Medium"/>
                <a:sym typeface="Montserrat Medium"/>
              </a:rPr>
              <a:t>: observed “factual” outcome</a:t>
            </a:r>
          </a:p>
          <a:p>
            <a:pPr marL="171450" lvl="0" indent="-171450" algn="ctr" rtl="0">
              <a:spcBef>
                <a:spcPts val="0"/>
              </a:spcBef>
              <a:spcAft>
                <a:spcPts val="0"/>
              </a:spcAft>
              <a:buFont typeface="Arial" panose="020B0604020202020204" pitchFamily="34" charset="0"/>
              <a:buChar char="•"/>
            </a:pPr>
            <a:r>
              <a:rPr lang="en-US" sz="1200" b="1" i="1" noProof="0" dirty="0">
                <a:solidFill>
                  <a:schemeClr val="dk1"/>
                </a:solidFill>
                <a:latin typeface="Montserrat" pitchFamily="2" charset="77"/>
                <a:ea typeface="Montserrat Medium"/>
                <a:cs typeface="Montserrat Medium"/>
                <a:sym typeface="Montserrat Medium"/>
              </a:rPr>
              <a:t>YCF</a:t>
            </a:r>
            <a:r>
              <a:rPr lang="en-US" sz="1200" noProof="0" dirty="0">
                <a:solidFill>
                  <a:schemeClr val="dk1"/>
                </a:solidFill>
                <a:latin typeface="Montserrat" pitchFamily="2" charset="77"/>
                <a:ea typeface="Montserrat Medium"/>
                <a:cs typeface="Montserrat Medium"/>
                <a:sym typeface="Montserrat Medium"/>
              </a:rPr>
              <a:t>: “contrafactual” outcome </a:t>
            </a:r>
          </a:p>
          <a:p>
            <a:pPr marL="171450" lvl="0" indent="-171450" algn="ctr" rtl="0">
              <a:spcBef>
                <a:spcPts val="0"/>
              </a:spcBef>
              <a:spcAft>
                <a:spcPts val="0"/>
              </a:spcAft>
              <a:buFont typeface="Arial" panose="020B0604020202020204" pitchFamily="34" charset="0"/>
              <a:buChar char="•"/>
            </a:pPr>
            <a:r>
              <a:rPr lang="en-US" sz="1200" b="1" i="1" noProof="0" dirty="0">
                <a:solidFill>
                  <a:schemeClr val="dk1"/>
                </a:solidFill>
                <a:latin typeface="Montserrat" pitchFamily="2" charset="77"/>
                <a:ea typeface="Montserrat Medium"/>
                <a:cs typeface="Montserrat Medium"/>
                <a:sym typeface="Montserrat Medium"/>
              </a:rPr>
              <a:t>mu0</a:t>
            </a:r>
            <a:r>
              <a:rPr lang="en-US" sz="1200" i="1" noProof="0" dirty="0">
                <a:solidFill>
                  <a:schemeClr val="dk1"/>
                </a:solidFill>
                <a:latin typeface="Montserrat" pitchFamily="2" charset="77"/>
                <a:ea typeface="Montserrat Medium"/>
                <a:cs typeface="Montserrat Medium"/>
                <a:sym typeface="Montserrat Medium"/>
              </a:rPr>
              <a:t>, </a:t>
            </a:r>
            <a:r>
              <a:rPr lang="en-US" sz="1200" b="1" i="1" noProof="0" dirty="0">
                <a:solidFill>
                  <a:schemeClr val="dk1"/>
                </a:solidFill>
                <a:latin typeface="Montserrat" pitchFamily="2" charset="77"/>
                <a:ea typeface="Montserrat Medium"/>
                <a:cs typeface="Montserrat Medium"/>
                <a:sym typeface="Montserrat Medium"/>
              </a:rPr>
              <a:t>mu1</a:t>
            </a:r>
            <a:r>
              <a:rPr lang="en-US" sz="1200" noProof="0" dirty="0">
                <a:solidFill>
                  <a:schemeClr val="dk1"/>
                </a:solidFill>
                <a:latin typeface="Montserrat" pitchFamily="2" charset="77"/>
                <a:ea typeface="Montserrat Medium"/>
                <a:cs typeface="Montserrat Medium"/>
                <a:sym typeface="Montserrat Medium"/>
              </a:rPr>
              <a:t>: potential “ideal” outcomes without noise</a:t>
            </a:r>
          </a:p>
          <a:p>
            <a:pPr marL="171450" lvl="0" indent="-171450" algn="ctr" rtl="0">
              <a:spcBef>
                <a:spcPts val="0"/>
              </a:spcBef>
              <a:spcAft>
                <a:spcPts val="0"/>
              </a:spcAft>
              <a:buFont typeface="Arial" panose="020B0604020202020204" pitchFamily="34" charset="0"/>
              <a:buChar char="•"/>
            </a:pPr>
            <a:r>
              <a:rPr lang="en-US" sz="1200" b="1" i="1" noProof="0" dirty="0">
                <a:solidFill>
                  <a:schemeClr val="dk1"/>
                </a:solidFill>
                <a:latin typeface="Montserrat" pitchFamily="2" charset="77"/>
                <a:ea typeface="Montserrat Medium"/>
                <a:cs typeface="Montserrat Medium"/>
                <a:sym typeface="Montserrat Medium"/>
              </a:rPr>
              <a:t>u</a:t>
            </a:r>
            <a:r>
              <a:rPr lang="en-US" sz="1200" noProof="0" dirty="0">
                <a:solidFill>
                  <a:schemeClr val="dk1"/>
                </a:solidFill>
                <a:latin typeface="Montserrat" pitchFamily="2" charset="77"/>
                <a:ea typeface="Montserrat Medium"/>
                <a:cs typeface="Montserrat Medium"/>
                <a:sym typeface="Montserrat Medium"/>
              </a:rPr>
              <a:t>: fraction of units treated per realization</a:t>
            </a:r>
          </a:p>
          <a:p>
            <a:pPr marL="171450" lvl="0" indent="-171450" algn="ctr" rtl="0">
              <a:spcBef>
                <a:spcPts val="0"/>
              </a:spcBef>
              <a:spcAft>
                <a:spcPts val="0"/>
              </a:spcAft>
              <a:buFont typeface="Arial" panose="020B0604020202020204" pitchFamily="34" charset="0"/>
              <a:buChar char="•"/>
            </a:pPr>
            <a:r>
              <a:rPr lang="en-US" sz="1200" b="1" i="1" noProof="0" dirty="0">
                <a:solidFill>
                  <a:schemeClr val="dk1"/>
                </a:solidFill>
                <a:latin typeface="Montserrat" pitchFamily="2" charset="77"/>
                <a:ea typeface="Montserrat Medium"/>
                <a:cs typeface="Montserrat Medium"/>
                <a:sym typeface="Montserrat Medium"/>
              </a:rPr>
              <a:t>w</a:t>
            </a:r>
            <a:r>
              <a:rPr lang="en-US" sz="1200" i="1" noProof="0" dirty="0">
                <a:solidFill>
                  <a:schemeClr val="dk1"/>
                </a:solidFill>
                <a:latin typeface="Montserrat" pitchFamily="2" charset="77"/>
                <a:ea typeface="Montserrat Medium"/>
                <a:cs typeface="Montserrat Medium"/>
                <a:sym typeface="Montserrat Medium"/>
              </a:rPr>
              <a:t>:</a:t>
            </a:r>
            <a:r>
              <a:rPr lang="en-US" sz="1200" noProof="0" dirty="0">
                <a:solidFill>
                  <a:schemeClr val="dk1"/>
                </a:solidFill>
                <a:latin typeface="Montserrat" pitchFamily="2" charset="77"/>
                <a:ea typeface="Montserrat Medium"/>
                <a:cs typeface="Montserrat Medium"/>
                <a:sym typeface="Montserrat Medium"/>
              </a:rPr>
              <a:t> rebalancing weights to correct imbalances</a:t>
            </a:r>
          </a:p>
        </p:txBody>
      </p:sp>
      <p:sp>
        <p:nvSpPr>
          <p:cNvPr id="24" name="CasellaDiTesto 23">
            <a:extLst>
              <a:ext uri="{FF2B5EF4-FFF2-40B4-BE49-F238E27FC236}">
                <a16:creationId xmlns:a16="http://schemas.microsoft.com/office/drawing/2014/main" id="{AB6981A0-2159-6A11-0391-7617B26A039A}"/>
              </a:ext>
            </a:extLst>
          </p:cNvPr>
          <p:cNvSpPr txBox="1"/>
          <p:nvPr/>
        </p:nvSpPr>
        <p:spPr>
          <a:xfrm>
            <a:off x="6306691" y="2194792"/>
            <a:ext cx="2384760" cy="1754326"/>
          </a:xfrm>
          <a:prstGeom prst="rect">
            <a:avLst/>
          </a:prstGeom>
          <a:noFill/>
        </p:spPr>
        <p:txBody>
          <a:bodyPr wrap="square">
            <a:spAutoFit/>
          </a:bodyPr>
          <a:lstStyle/>
          <a:p>
            <a:pPr marL="285750" indent="-285750">
              <a:buFont typeface="Arial" panose="020B0604020202020204" pitchFamily="34" charset="0"/>
              <a:buChar char="•"/>
            </a:pPr>
            <a:r>
              <a:rPr lang="en-US" sz="1200" b="1" noProof="0" dirty="0">
                <a:latin typeface="Montserrat" pitchFamily="2" charset="77"/>
              </a:rPr>
              <a:t>% treated: </a:t>
            </a:r>
            <a:r>
              <a:rPr lang="en-US" sz="1200" noProof="0" dirty="0">
                <a:latin typeface="Montserrat" pitchFamily="2" charset="77"/>
              </a:rPr>
              <a:t>≃ 18.5% (range 17.5–19.5%)</a:t>
            </a:r>
          </a:p>
          <a:p>
            <a:pPr marL="285750" indent="-285750">
              <a:buFont typeface="Arial" panose="020B0604020202020204" pitchFamily="34" charset="0"/>
              <a:buChar char="•"/>
            </a:pPr>
            <a:r>
              <a:rPr lang="en-US" sz="1200" b="1" noProof="0" dirty="0">
                <a:latin typeface="Montserrat" pitchFamily="2" charset="77"/>
              </a:rPr>
              <a:t>Factual outcome (YF): </a:t>
            </a:r>
            <a:r>
              <a:rPr lang="en-US" sz="1200" noProof="0" dirty="0">
                <a:latin typeface="Montserrat" pitchFamily="2" charset="77"/>
              </a:rPr>
              <a:t>mean ≃ 3.17, </a:t>
            </a:r>
            <a:r>
              <a:rPr lang="en-US" sz="1200" noProof="0" dirty="0" err="1">
                <a:latin typeface="Montserrat" pitchFamily="2" charset="77"/>
              </a:rPr>
              <a:t>σ</a:t>
            </a:r>
            <a:r>
              <a:rPr lang="en-US" sz="1200" noProof="0" dirty="0">
                <a:latin typeface="Montserrat" pitchFamily="2" charset="77"/>
              </a:rPr>
              <a:t> ≃ 2.18 (min –1.54, max 11.27)</a:t>
            </a:r>
          </a:p>
          <a:p>
            <a:pPr marL="285750" indent="-285750">
              <a:buFont typeface="Arial" panose="020B0604020202020204" pitchFamily="34" charset="0"/>
              <a:buChar char="•"/>
            </a:pPr>
            <a:r>
              <a:rPr lang="en-US" sz="1200" b="1" noProof="0" dirty="0">
                <a:latin typeface="Montserrat" pitchFamily="2" charset="77"/>
              </a:rPr>
              <a:t>Covariates X: </a:t>
            </a:r>
            <a:r>
              <a:rPr lang="en-US" sz="1200" noProof="0" dirty="0">
                <a:latin typeface="Montserrat" pitchFamily="2" charset="77"/>
              </a:rPr>
              <a:t>values ​​centered on 0 (</a:t>
            </a:r>
            <a:r>
              <a:rPr lang="en-US" sz="1200" noProof="0" dirty="0" err="1">
                <a:latin typeface="Montserrat" pitchFamily="2" charset="77"/>
              </a:rPr>
              <a:t>μ</a:t>
            </a:r>
            <a:r>
              <a:rPr lang="en-US" sz="1200" noProof="0" dirty="0">
                <a:latin typeface="Montserrat" pitchFamily="2" charset="77"/>
              </a:rPr>
              <a:t> ≃ 0, </a:t>
            </a:r>
            <a:r>
              <a:rPr lang="en-US" sz="1200" noProof="0" dirty="0" err="1">
                <a:latin typeface="Montserrat" pitchFamily="2" charset="77"/>
              </a:rPr>
              <a:t>σ</a:t>
            </a:r>
            <a:r>
              <a:rPr lang="en-US" sz="1200" noProof="0" dirty="0">
                <a:latin typeface="Montserrat" pitchFamily="2" charset="77"/>
              </a:rPr>
              <a:t> ≃ 1; range –3.8 to +3.0)</a:t>
            </a:r>
          </a:p>
        </p:txBody>
      </p:sp>
      <p:sp>
        <p:nvSpPr>
          <p:cNvPr id="27" name="Google Shape;91;p17">
            <a:extLst>
              <a:ext uri="{FF2B5EF4-FFF2-40B4-BE49-F238E27FC236}">
                <a16:creationId xmlns:a16="http://schemas.microsoft.com/office/drawing/2014/main" id="{DFD0A08B-0559-5715-CCC9-76E1AE32DF55}"/>
              </a:ext>
            </a:extLst>
          </p:cNvPr>
          <p:cNvSpPr/>
          <p:nvPr/>
        </p:nvSpPr>
        <p:spPr>
          <a:xfrm>
            <a:off x="7314721" y="1334328"/>
            <a:ext cx="368700" cy="368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03</a:t>
            </a:r>
          </a:p>
        </p:txBody>
      </p:sp>
      <p:sp>
        <p:nvSpPr>
          <p:cNvPr id="28" name="Google Shape;773;p27">
            <a:extLst>
              <a:ext uri="{FF2B5EF4-FFF2-40B4-BE49-F238E27FC236}">
                <a16:creationId xmlns:a16="http://schemas.microsoft.com/office/drawing/2014/main" id="{2C88E4E4-7A21-38BD-41D2-3F00EC8D396F}"/>
              </a:ext>
            </a:extLst>
          </p:cNvPr>
          <p:cNvSpPr txBox="1"/>
          <p:nvPr/>
        </p:nvSpPr>
        <p:spPr>
          <a:xfrm>
            <a:off x="6779036" y="1920292"/>
            <a:ext cx="1440071" cy="368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b="1" noProof="0" dirty="0">
                <a:solidFill>
                  <a:schemeClr val="dk1"/>
                </a:solidFill>
                <a:latin typeface="Montserrat SemiBold"/>
                <a:ea typeface="Montserrat SemiBold"/>
                <a:cs typeface="Montserrat SemiBold"/>
                <a:sym typeface="Montserrat SemiBold"/>
              </a:rPr>
              <a:t>key variables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39">
          <a:extLst>
            <a:ext uri="{FF2B5EF4-FFF2-40B4-BE49-F238E27FC236}">
              <a16:creationId xmlns:a16="http://schemas.microsoft.com/office/drawing/2014/main" id="{115C9A3D-752A-8208-DA1C-436A08DD6F95}"/>
            </a:ext>
          </a:extLst>
        </p:cNvPr>
        <p:cNvGrpSpPr/>
        <p:nvPr/>
      </p:nvGrpSpPr>
      <p:grpSpPr>
        <a:xfrm>
          <a:off x="0" y="0"/>
          <a:ext cx="0" cy="0"/>
          <a:chOff x="0" y="0"/>
          <a:chExt cx="0" cy="0"/>
        </a:xfrm>
      </p:grpSpPr>
      <p:sp>
        <p:nvSpPr>
          <p:cNvPr id="140" name="Google Shape;140;p19">
            <a:extLst>
              <a:ext uri="{FF2B5EF4-FFF2-40B4-BE49-F238E27FC236}">
                <a16:creationId xmlns:a16="http://schemas.microsoft.com/office/drawing/2014/main" id="{1A6F1C7B-BA3B-064D-3C31-BF0F27E36A4F}"/>
              </a:ext>
            </a:extLst>
          </p:cNvPr>
          <p:cNvSpPr txBox="1">
            <a:spLocks noGrp="1"/>
          </p:cNvSpPr>
          <p:nvPr>
            <p:ph type="title"/>
          </p:nvPr>
        </p:nvSpPr>
        <p:spPr>
          <a:xfrm>
            <a:off x="452550" y="411475"/>
            <a:ext cx="8238900" cy="561600"/>
          </a:xfrm>
          <a:prstGeom prst="rect">
            <a:avLst/>
          </a:prstGeom>
        </p:spPr>
        <p:txBody>
          <a:bodyPr spcFirstLastPara="1" wrap="square" lIns="91425" tIns="91425" rIns="91425" bIns="91425" anchor="t" anchorCtr="0">
            <a:noAutofit/>
          </a:bodyPr>
          <a:lstStyle/>
          <a:p>
            <a:pPr algn="ctr"/>
            <a:r>
              <a:rPr lang="en-US" sz="2400" noProof="0" dirty="0">
                <a:solidFill>
                  <a:schemeClr val="dk1"/>
                </a:solidFill>
                <a:latin typeface="Montserrat SemiBold"/>
                <a:ea typeface="Montserrat SemiBold"/>
                <a:cs typeface="Montserrat SemiBold"/>
                <a:sym typeface="Montserrat SemiBold"/>
              </a:rPr>
              <a:t> IHDP dataset </a:t>
            </a:r>
          </a:p>
        </p:txBody>
      </p:sp>
      <p:sp>
        <p:nvSpPr>
          <p:cNvPr id="142" name="Google Shape;142;p19">
            <a:extLst>
              <a:ext uri="{FF2B5EF4-FFF2-40B4-BE49-F238E27FC236}">
                <a16:creationId xmlns:a16="http://schemas.microsoft.com/office/drawing/2014/main" id="{1468733E-7D52-A8E0-FE1A-626720442E73}"/>
              </a:ext>
            </a:extLst>
          </p:cNvPr>
          <p:cNvSpPr txBox="1"/>
          <p:nvPr/>
        </p:nvSpPr>
        <p:spPr>
          <a:xfrm>
            <a:off x="3454800" y="973075"/>
            <a:ext cx="2992800" cy="368700"/>
          </a:xfrm>
          <a:prstGeom prst="rect">
            <a:avLst/>
          </a:prstGeom>
          <a:noFill/>
          <a:ln>
            <a:noFill/>
          </a:ln>
        </p:spPr>
        <p:txBody>
          <a:bodyPr spcFirstLastPara="1" wrap="square" lIns="91425" tIns="91425" rIns="91425" bIns="91425" anchor="b" anchorCtr="0">
            <a:noAutofit/>
          </a:bodyPr>
          <a:lstStyle/>
          <a:p>
            <a:pPr algn="ctr"/>
            <a:endParaRPr lang="en-US" sz="1600" noProof="0" dirty="0">
              <a:solidFill>
                <a:schemeClr val="dk1"/>
              </a:solidFill>
              <a:latin typeface="Montserrat SemiBold"/>
              <a:ea typeface="Montserrat SemiBold"/>
              <a:cs typeface="Montserrat SemiBold"/>
              <a:sym typeface="Montserrat SemiBold"/>
            </a:endParaRPr>
          </a:p>
        </p:txBody>
      </p:sp>
      <p:pic>
        <p:nvPicPr>
          <p:cNvPr id="6" name="Immagine 5" descr="Immagine che contiene testo, schermata, linea, Carattere&#10;&#10;Il contenuto generato dall'IA potrebbe non essere corretto.">
            <a:extLst>
              <a:ext uri="{FF2B5EF4-FFF2-40B4-BE49-F238E27FC236}">
                <a16:creationId xmlns:a16="http://schemas.microsoft.com/office/drawing/2014/main" id="{BF54A9D9-B09C-44ED-6B4D-3E337EBAB060}"/>
              </a:ext>
            </a:extLst>
          </p:cNvPr>
          <p:cNvPicPr>
            <a:picLocks noChangeAspect="1"/>
          </p:cNvPicPr>
          <p:nvPr/>
        </p:nvPicPr>
        <p:blipFill>
          <a:blip r:embed="rId3"/>
          <a:stretch>
            <a:fillRect/>
          </a:stretch>
        </p:blipFill>
        <p:spPr>
          <a:xfrm>
            <a:off x="4380622" y="1494042"/>
            <a:ext cx="4310828" cy="2155414"/>
          </a:xfrm>
          <a:prstGeom prst="rect">
            <a:avLst/>
          </a:prstGeom>
        </p:spPr>
      </p:pic>
      <p:sp>
        <p:nvSpPr>
          <p:cNvPr id="3" name="CasellaDiTesto 2">
            <a:extLst>
              <a:ext uri="{FF2B5EF4-FFF2-40B4-BE49-F238E27FC236}">
                <a16:creationId xmlns:a16="http://schemas.microsoft.com/office/drawing/2014/main" id="{622CB529-C240-1AA7-33EE-D0F634688F92}"/>
              </a:ext>
            </a:extLst>
          </p:cNvPr>
          <p:cNvSpPr txBox="1"/>
          <p:nvPr/>
        </p:nvSpPr>
        <p:spPr>
          <a:xfrm>
            <a:off x="894218" y="2094696"/>
            <a:ext cx="3486404" cy="954107"/>
          </a:xfrm>
          <a:prstGeom prst="rect">
            <a:avLst/>
          </a:prstGeom>
          <a:noFill/>
        </p:spPr>
        <p:txBody>
          <a:bodyPr wrap="square">
            <a:spAutoFit/>
          </a:bodyPr>
          <a:lstStyle/>
          <a:p>
            <a:r>
              <a:rPr lang="en-US" noProof="0" dirty="0">
                <a:latin typeface="Montserrat" pitchFamily="2" charset="77"/>
              </a:rPr>
              <a:t>The proportion of treated units (u) in the 100 realizations varies between 17.5% and 19.5%, with an average of approximately 18.5%.</a:t>
            </a:r>
          </a:p>
        </p:txBody>
      </p:sp>
    </p:spTree>
    <p:extLst>
      <p:ext uri="{BB962C8B-B14F-4D97-AF65-F5344CB8AC3E}">
        <p14:creationId xmlns:p14="http://schemas.microsoft.com/office/powerpoint/2010/main" val="3774002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53FEAD-68A1-8BE2-B18E-8528B373631B}"/>
              </a:ext>
            </a:extLst>
          </p:cNvPr>
          <p:cNvSpPr>
            <a:spLocks noGrp="1"/>
          </p:cNvSpPr>
          <p:nvPr>
            <p:ph type="title"/>
          </p:nvPr>
        </p:nvSpPr>
        <p:spPr/>
        <p:txBody>
          <a:bodyPr/>
          <a:lstStyle/>
          <a:p>
            <a:r>
              <a:rPr lang="en-US" noProof="0" dirty="0"/>
              <a:t> IHDP dataset</a:t>
            </a:r>
          </a:p>
        </p:txBody>
      </p:sp>
      <p:pic>
        <p:nvPicPr>
          <p:cNvPr id="3" name="Immagine 2" descr="Immagine che contiene schermata, testo&#10;&#10;Il contenuto generato dall'IA potrebbe non essere corretto.">
            <a:extLst>
              <a:ext uri="{FF2B5EF4-FFF2-40B4-BE49-F238E27FC236}">
                <a16:creationId xmlns:a16="http://schemas.microsoft.com/office/drawing/2014/main" id="{F168D9B9-9585-3A5F-77AC-5C972A2668FC}"/>
              </a:ext>
            </a:extLst>
          </p:cNvPr>
          <p:cNvPicPr>
            <a:picLocks noChangeAspect="1"/>
          </p:cNvPicPr>
          <p:nvPr/>
        </p:nvPicPr>
        <p:blipFill>
          <a:blip r:embed="rId3"/>
          <a:stretch>
            <a:fillRect/>
          </a:stretch>
        </p:blipFill>
        <p:spPr>
          <a:xfrm>
            <a:off x="452550" y="1484462"/>
            <a:ext cx="4046910" cy="2605462"/>
          </a:xfrm>
          <a:prstGeom prst="rect">
            <a:avLst/>
          </a:prstGeom>
        </p:spPr>
      </p:pic>
      <p:sp>
        <p:nvSpPr>
          <p:cNvPr id="5" name="CasellaDiTesto 4">
            <a:extLst>
              <a:ext uri="{FF2B5EF4-FFF2-40B4-BE49-F238E27FC236}">
                <a16:creationId xmlns:a16="http://schemas.microsoft.com/office/drawing/2014/main" id="{85A8F03E-0F68-F3A5-353A-A15852AC0B5D}"/>
              </a:ext>
            </a:extLst>
          </p:cNvPr>
          <p:cNvSpPr txBox="1"/>
          <p:nvPr/>
        </p:nvSpPr>
        <p:spPr>
          <a:xfrm>
            <a:off x="4499460" y="1663809"/>
            <a:ext cx="4191990" cy="2246769"/>
          </a:xfrm>
          <a:prstGeom prst="rect">
            <a:avLst/>
          </a:prstGeom>
          <a:noFill/>
        </p:spPr>
        <p:txBody>
          <a:bodyPr wrap="square">
            <a:spAutoFit/>
          </a:bodyPr>
          <a:lstStyle/>
          <a:p>
            <a:r>
              <a:rPr lang="en-US" noProof="0" dirty="0">
                <a:latin typeface="Montserrat" pitchFamily="2" charset="77"/>
              </a:rPr>
              <a:t>the blue (mu0) and orange (mu1) dots show the potential outcomes without and with treatment compared to the observed outcome (YF).</a:t>
            </a:r>
          </a:p>
          <a:p>
            <a:endParaRPr lang="en-US" noProof="0" dirty="0">
              <a:latin typeface="Montserrat" pitchFamily="2" charset="77"/>
            </a:endParaRPr>
          </a:p>
          <a:p>
            <a:r>
              <a:rPr lang="en-US" noProof="0" dirty="0">
                <a:latin typeface="Montserrat" pitchFamily="2" charset="77"/>
              </a:rPr>
              <a:t>It is noted that mu1 tends to be higher than mu0, highlighting a positive average effect of the treatment, but with a large overlap between the two groups, indicating strong heterogeneity of the individual effects.</a:t>
            </a:r>
          </a:p>
        </p:txBody>
      </p:sp>
    </p:spTree>
    <p:extLst>
      <p:ext uri="{BB962C8B-B14F-4D97-AF65-F5344CB8AC3E}">
        <p14:creationId xmlns:p14="http://schemas.microsoft.com/office/powerpoint/2010/main" val="4209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r>
              <a:rPr lang="en-US" noProof="0" dirty="0"/>
              <a:t>Evaluation Metrics</a:t>
            </a:r>
          </a:p>
        </p:txBody>
      </p:sp>
      <p:sp>
        <p:nvSpPr>
          <p:cNvPr id="375" name="Google Shape;375;p24"/>
          <p:cNvSpPr txBox="1"/>
          <p:nvPr/>
        </p:nvSpPr>
        <p:spPr>
          <a:xfrm>
            <a:off x="422067" y="1942099"/>
            <a:ext cx="2868166" cy="561600"/>
          </a:xfrm>
          <a:prstGeom prst="rect">
            <a:avLst/>
          </a:prstGeom>
          <a:noFill/>
          <a:ln>
            <a:noFill/>
          </a:ln>
        </p:spPr>
        <p:txBody>
          <a:bodyPr spcFirstLastPara="1" wrap="square" lIns="91425" tIns="91425" rIns="91425" bIns="91425" anchor="ctr" anchorCtr="0">
            <a:noAutofit/>
          </a:bodyPr>
          <a:lstStyle/>
          <a:p>
            <a:pPr algn="ctr"/>
            <a:r>
              <a:rPr lang="en-US" b="1" noProof="0" dirty="0">
                <a:solidFill>
                  <a:schemeClr val="dk1"/>
                </a:solidFill>
                <a:latin typeface="Montserrat SemiBold"/>
                <a:ea typeface="Montserrat SemiBold"/>
                <a:cs typeface="Montserrat SemiBold"/>
                <a:sym typeface="Montserrat SemiBold"/>
              </a:rPr>
              <a:t>Precision in Estimation of Heterogeneous Effect</a:t>
            </a:r>
          </a:p>
        </p:txBody>
      </p:sp>
      <p:sp>
        <p:nvSpPr>
          <p:cNvPr id="376" name="Google Shape;376;p24"/>
          <p:cNvSpPr txBox="1"/>
          <p:nvPr/>
        </p:nvSpPr>
        <p:spPr>
          <a:xfrm>
            <a:off x="940100" y="2475994"/>
            <a:ext cx="1832100" cy="681300"/>
          </a:xfrm>
          <a:prstGeom prst="rect">
            <a:avLst/>
          </a:prstGeom>
          <a:noFill/>
          <a:ln>
            <a:noFill/>
          </a:ln>
        </p:spPr>
        <p:txBody>
          <a:bodyPr spcFirstLastPara="1" wrap="square" lIns="91425" tIns="91425" rIns="91425" bIns="91425" anchor="ctr" anchorCtr="0">
            <a:noAutofit/>
          </a:bodyPr>
          <a:lstStyle/>
          <a:p>
            <a:pPr algn="ctr"/>
            <a:r>
              <a:rPr lang="en-US" sz="1200" noProof="0" dirty="0">
                <a:solidFill>
                  <a:schemeClr val="dk1"/>
                </a:solidFill>
                <a:latin typeface="Montserrat" pitchFamily="2" charset="77"/>
                <a:ea typeface="Montserrat Medium"/>
                <a:cs typeface="Montserrat Medium"/>
                <a:sym typeface="Montserrat Medium"/>
              </a:rPr>
              <a:t>How wrong the algorithm is about individuals?</a:t>
            </a:r>
          </a:p>
        </p:txBody>
      </p:sp>
      <p:sp>
        <p:nvSpPr>
          <p:cNvPr id="377" name="Google Shape;377;p24"/>
          <p:cNvSpPr txBox="1"/>
          <p:nvPr/>
        </p:nvSpPr>
        <p:spPr>
          <a:xfrm>
            <a:off x="3640349" y="1942099"/>
            <a:ext cx="1832100" cy="561600"/>
          </a:xfrm>
          <a:prstGeom prst="rect">
            <a:avLst/>
          </a:prstGeom>
          <a:noFill/>
          <a:ln>
            <a:noFill/>
          </a:ln>
        </p:spPr>
        <p:txBody>
          <a:bodyPr spcFirstLastPara="1" wrap="square" lIns="91425" tIns="91425" rIns="91425" bIns="91425" anchor="ctr" anchorCtr="0">
            <a:noAutofit/>
          </a:bodyPr>
          <a:lstStyle/>
          <a:p>
            <a:pPr algn="ctr"/>
            <a:r>
              <a:rPr lang="en-US" b="1" noProof="0" dirty="0">
                <a:solidFill>
                  <a:schemeClr val="dk1"/>
                </a:solidFill>
                <a:latin typeface="Montserrat SemiBold"/>
                <a:ea typeface="Montserrat SemiBold"/>
                <a:cs typeface="Montserrat SemiBold"/>
                <a:sym typeface="Montserrat SemiBold"/>
              </a:rPr>
              <a:t>Average Estimation  error</a:t>
            </a:r>
          </a:p>
        </p:txBody>
      </p:sp>
      <p:sp>
        <p:nvSpPr>
          <p:cNvPr id="398" name="Google Shape;398;p24"/>
          <p:cNvSpPr/>
          <p:nvPr/>
        </p:nvSpPr>
        <p:spPr>
          <a:xfrm flipH="1">
            <a:off x="1671800" y="1525177"/>
            <a:ext cx="368700" cy="3687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01</a:t>
            </a:r>
          </a:p>
        </p:txBody>
      </p:sp>
      <p:sp>
        <p:nvSpPr>
          <p:cNvPr id="399" name="Google Shape;399;p24"/>
          <p:cNvSpPr/>
          <p:nvPr/>
        </p:nvSpPr>
        <p:spPr>
          <a:xfrm flipH="1">
            <a:off x="4372049" y="1525177"/>
            <a:ext cx="368700" cy="368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02</a:t>
            </a:r>
          </a:p>
        </p:txBody>
      </p:sp>
      <mc:AlternateContent xmlns:mc="http://schemas.openxmlformats.org/markup-compatibility/2006" xmlns:a14="http://schemas.microsoft.com/office/drawing/2010/main">
        <mc:Choice Requires="a14">
          <p:sp>
            <p:nvSpPr>
              <p:cNvPr id="3" name="Google Shape;376;p24">
                <a:extLst>
                  <a:ext uri="{FF2B5EF4-FFF2-40B4-BE49-F238E27FC236}">
                    <a16:creationId xmlns:a16="http://schemas.microsoft.com/office/drawing/2014/main" id="{3A45B67B-7885-DDF0-BC67-BA161EF3B122}"/>
                  </a:ext>
                </a:extLst>
              </p:cNvPr>
              <p:cNvSpPr txBox="1"/>
              <p:nvPr/>
            </p:nvSpPr>
            <p:spPr>
              <a:xfrm>
                <a:off x="786233" y="3170070"/>
                <a:ext cx="1832100" cy="681300"/>
              </a:xfrm>
              <a:prstGeom prst="rect">
                <a:avLst/>
              </a:prstGeom>
              <a:noFill/>
              <a:ln>
                <a:noFill/>
              </a:ln>
            </p:spPr>
            <p:txBody>
              <a:bodyPr spcFirstLastPara="1" wrap="square" lIns="91425" tIns="91425" rIns="91425" bIns="91425" anchor="ctr" anchorCtr="0">
                <a:noAutofit/>
              </a:bodyPr>
              <a:lstStyle/>
              <a:p>
                <a:pPr lvl="0" algn="ctr"/>
                <a14:m>
                  <m:oMath xmlns:m="http://schemas.openxmlformats.org/officeDocument/2006/math">
                    <m:rad>
                      <m:radPr>
                        <m:degHide m:val="on"/>
                        <m:ctrlPr>
                          <a:rPr lang="en-US" sz="1200" b="0" i="1" u="none" strike="noStrike" noProof="0" smtClean="0">
                            <a:solidFill>
                              <a:srgbClr val="000000"/>
                            </a:solidFill>
                            <a:effectLst/>
                            <a:latin typeface="Cambria Math" panose="02040503050406030204" pitchFamily="18" charset="0"/>
                          </a:rPr>
                        </m:ctrlPr>
                      </m:radPr>
                      <m:deg/>
                      <m:e>
                        <m:sSub>
                          <m:sSubPr>
                            <m:ctrlPr>
                              <a:rPr lang="en-US" sz="1200" b="0" i="1" u="none" strike="noStrike" noProof="0" smtClean="0">
                                <a:solidFill>
                                  <a:srgbClr val="000000"/>
                                </a:solidFill>
                                <a:effectLst/>
                                <a:latin typeface="Cambria Math" panose="02040503050406030204" pitchFamily="18" charset="0"/>
                              </a:rPr>
                            </m:ctrlPr>
                          </m:sSubPr>
                          <m:e>
                            <m:r>
                              <a:rPr lang="en-US" sz="1200" b="0" i="1" u="none" strike="noStrike" noProof="0" smtClean="0">
                                <a:solidFill>
                                  <a:srgbClr val="000000"/>
                                </a:solidFill>
                                <a:effectLst/>
                                <a:latin typeface="Cambria Math" panose="02040503050406030204" pitchFamily="18" charset="0"/>
                              </a:rPr>
                              <m:t>𝐸</m:t>
                            </m:r>
                          </m:e>
                          <m:sub>
                            <m:r>
                              <a:rPr lang="en-US" sz="1200" b="0" i="1" u="none" strike="noStrike" noProof="0" smtClean="0">
                                <a:solidFill>
                                  <a:srgbClr val="000000"/>
                                </a:solidFill>
                                <a:effectLst/>
                                <a:latin typeface="Cambria Math" panose="02040503050406030204" pitchFamily="18" charset="0"/>
                              </a:rPr>
                              <m:t>𝑋</m:t>
                            </m:r>
                          </m:sub>
                        </m:sSub>
                        <m:d>
                          <m:dPr>
                            <m:begChr m:val="["/>
                            <m:endChr m:val="]"/>
                            <m:ctrlPr>
                              <a:rPr lang="en-US" sz="1200" b="0" i="1" u="none" strike="noStrike" noProof="0" smtClean="0">
                                <a:solidFill>
                                  <a:srgbClr val="000000"/>
                                </a:solidFill>
                                <a:effectLst/>
                                <a:latin typeface="Cambria Math" panose="02040503050406030204" pitchFamily="18" charset="0"/>
                              </a:rPr>
                            </m:ctrlPr>
                          </m:dPr>
                          <m:e>
                            <m:sSup>
                              <m:sSupPr>
                                <m:ctrlPr>
                                  <a:rPr lang="en-US" sz="1200" b="0" i="1" u="none" strike="noStrike" noProof="0" smtClean="0">
                                    <a:solidFill>
                                      <a:srgbClr val="000000"/>
                                    </a:solidFill>
                                    <a:effectLst/>
                                    <a:latin typeface="Cambria Math" panose="02040503050406030204" pitchFamily="18" charset="0"/>
                                  </a:rPr>
                                </m:ctrlPr>
                              </m:sSupPr>
                              <m:e>
                                <m:r>
                                  <a:rPr lang="en-US" sz="1200" b="0" i="1" u="none" strike="noStrike" noProof="0" smtClean="0">
                                    <a:solidFill>
                                      <a:srgbClr val="000000"/>
                                    </a:solidFill>
                                    <a:effectLst/>
                                    <a:latin typeface="Cambria Math" panose="02040503050406030204" pitchFamily="18" charset="0"/>
                                  </a:rPr>
                                  <m:t>(</m:t>
                                </m:r>
                                <m:acc>
                                  <m:accPr>
                                    <m:chr m:val="̂"/>
                                    <m:ctrlPr>
                                      <a:rPr lang="en-US" sz="1200" b="0" i="1" u="none" strike="noStrike" noProof="0" smtClean="0">
                                        <a:solidFill>
                                          <a:srgbClr val="000000"/>
                                        </a:solidFill>
                                        <a:effectLst/>
                                        <a:latin typeface="Cambria Math" panose="02040503050406030204" pitchFamily="18" charset="0"/>
                                      </a:rPr>
                                    </m:ctrlPr>
                                  </m:accPr>
                                  <m:e>
                                    <m:r>
                                      <a:rPr lang="en-US" sz="1200" b="0" i="1" u="none" strike="noStrike" noProof="0" smtClean="0">
                                        <a:solidFill>
                                          <a:srgbClr val="000000"/>
                                        </a:solidFill>
                                        <a:effectLst/>
                                        <a:latin typeface="Cambria Math" panose="02040503050406030204" pitchFamily="18" charset="0"/>
                                        <a:ea typeface="Cambria Math" panose="02040503050406030204" pitchFamily="18" charset="0"/>
                                      </a:rPr>
                                      <m:t>𝜏</m:t>
                                    </m:r>
                                  </m:e>
                                </m:acc>
                                <m:d>
                                  <m:dPr>
                                    <m:ctrlPr>
                                      <a:rPr lang="en-US" sz="1200" b="0" i="1" u="none" strike="noStrike" noProof="0" smtClean="0">
                                        <a:solidFill>
                                          <a:srgbClr val="000000"/>
                                        </a:solidFill>
                                        <a:effectLst/>
                                        <a:latin typeface="Cambria Math" panose="02040503050406030204" pitchFamily="18" charset="0"/>
                                      </a:rPr>
                                    </m:ctrlPr>
                                  </m:dPr>
                                  <m:e>
                                    <m:r>
                                      <a:rPr lang="en-US" sz="1200" b="0" i="1" u="none" strike="noStrike" noProof="0" smtClean="0">
                                        <a:solidFill>
                                          <a:srgbClr val="000000"/>
                                        </a:solidFill>
                                        <a:effectLst/>
                                        <a:latin typeface="Cambria Math" panose="02040503050406030204" pitchFamily="18" charset="0"/>
                                      </a:rPr>
                                      <m:t>𝑥</m:t>
                                    </m:r>
                                  </m:e>
                                </m:d>
                                <m:r>
                                  <a:rPr lang="en-US" sz="1200" b="0" i="1" u="none" strike="noStrike" noProof="0" smtClean="0">
                                    <a:solidFill>
                                      <a:srgbClr val="000000"/>
                                    </a:solidFill>
                                    <a:effectLst/>
                                    <a:latin typeface="Cambria Math" panose="02040503050406030204" pitchFamily="18" charset="0"/>
                                  </a:rPr>
                                  <m:t>−</m:t>
                                </m:r>
                                <m:r>
                                  <a:rPr lang="en-US" sz="1200" b="0" i="1" u="none" strike="noStrike" noProof="0" smtClean="0">
                                    <a:solidFill>
                                      <a:srgbClr val="000000"/>
                                    </a:solidFill>
                                    <a:effectLst/>
                                    <a:latin typeface="Cambria Math" panose="02040503050406030204" pitchFamily="18" charset="0"/>
                                    <a:ea typeface="Cambria Math" panose="02040503050406030204" pitchFamily="18" charset="0"/>
                                  </a:rPr>
                                  <m:t>𝜏</m:t>
                                </m:r>
                                <m:r>
                                  <a:rPr lang="en-US" sz="1200" b="0" i="1" u="none" strike="noStrike" noProof="0" smtClean="0">
                                    <a:solidFill>
                                      <a:srgbClr val="000000"/>
                                    </a:solidFill>
                                    <a:effectLst/>
                                    <a:latin typeface="Cambria Math" panose="02040503050406030204" pitchFamily="18" charset="0"/>
                                    <a:ea typeface="Cambria Math" panose="02040503050406030204" pitchFamily="18" charset="0"/>
                                  </a:rPr>
                                  <m:t>(</m:t>
                                </m:r>
                                <m:r>
                                  <a:rPr lang="en-US" sz="1200" b="0" i="1" u="none" strike="noStrike" noProof="0" smtClean="0">
                                    <a:solidFill>
                                      <a:srgbClr val="000000"/>
                                    </a:solidFill>
                                    <a:effectLst/>
                                    <a:latin typeface="Cambria Math" panose="02040503050406030204" pitchFamily="18" charset="0"/>
                                    <a:ea typeface="Cambria Math" panose="02040503050406030204" pitchFamily="18" charset="0"/>
                                  </a:rPr>
                                  <m:t>𝑥</m:t>
                                </m:r>
                                <m:r>
                                  <a:rPr lang="en-US" sz="1200" b="0" i="1" u="none" strike="noStrike" noProof="0" smtClean="0">
                                    <a:solidFill>
                                      <a:srgbClr val="000000"/>
                                    </a:solidFill>
                                    <a:effectLst/>
                                    <a:latin typeface="Cambria Math" panose="02040503050406030204" pitchFamily="18" charset="0"/>
                                    <a:ea typeface="Cambria Math" panose="02040503050406030204" pitchFamily="18" charset="0"/>
                                  </a:rPr>
                                  <m:t>))</m:t>
                                </m:r>
                              </m:e>
                              <m:sup>
                                <m:r>
                                  <a:rPr lang="en-US" sz="1200" b="0" i="1" u="none" strike="noStrike" noProof="0" smtClean="0">
                                    <a:solidFill>
                                      <a:srgbClr val="000000"/>
                                    </a:solidFill>
                                    <a:effectLst/>
                                    <a:latin typeface="Cambria Math" panose="02040503050406030204" pitchFamily="18" charset="0"/>
                                  </a:rPr>
                                  <m:t>2</m:t>
                                </m:r>
                              </m:sup>
                            </m:sSup>
                          </m:e>
                        </m:d>
                      </m:e>
                    </m:rad>
                  </m:oMath>
                </a14:m>
                <a:r>
                  <a:rPr lang="en-US" sz="1200" b="0" i="0" u="none" strike="noStrike" noProof="0" dirty="0">
                    <a:solidFill>
                      <a:srgbClr val="000000"/>
                    </a:solidFill>
                    <a:effectLst/>
                    <a:latin typeface="Montserrat" pitchFamily="2" charset="77"/>
                  </a:rPr>
                  <a:t>​</a:t>
                </a:r>
                <a:endParaRPr lang="en-US" sz="900" noProof="0" dirty="0">
                  <a:solidFill>
                    <a:schemeClr val="dk1"/>
                  </a:solidFill>
                  <a:latin typeface="Montserrat" pitchFamily="2" charset="77"/>
                  <a:ea typeface="Montserrat Medium"/>
                  <a:cs typeface="Montserrat Medium"/>
                  <a:sym typeface="Montserrat Medium"/>
                </a:endParaRPr>
              </a:p>
            </p:txBody>
          </p:sp>
        </mc:Choice>
        <mc:Fallback xmlns="">
          <p:sp>
            <p:nvSpPr>
              <p:cNvPr id="3" name="Google Shape;376;p24">
                <a:extLst>
                  <a:ext uri="{FF2B5EF4-FFF2-40B4-BE49-F238E27FC236}">
                    <a16:creationId xmlns:a16="http://schemas.microsoft.com/office/drawing/2014/main" id="{3A45B67B-7885-DDF0-BC67-BA161EF3B122}"/>
                  </a:ext>
                </a:extLst>
              </p:cNvPr>
              <p:cNvSpPr txBox="1">
                <a:spLocks noRot="1" noChangeAspect="1" noMove="1" noResize="1" noEditPoints="1" noAdjustHandles="1" noChangeArrowheads="1" noChangeShapeType="1" noTextEdit="1"/>
              </p:cNvSpPr>
              <p:nvPr/>
            </p:nvSpPr>
            <p:spPr>
              <a:xfrm>
                <a:off x="786233" y="3170070"/>
                <a:ext cx="1832100" cy="681300"/>
              </a:xfrm>
              <a:prstGeom prst="rect">
                <a:avLst/>
              </a:prstGeom>
              <a:blipFill>
                <a:blip r:embed="rId3"/>
                <a:stretch>
                  <a:fillRect/>
                </a:stretch>
              </a:blipFill>
              <a:ln>
                <a:noFill/>
              </a:ln>
            </p:spPr>
            <p:txBody>
              <a:bodyPr/>
              <a:lstStyle/>
              <a:p>
                <a:r>
                  <a:rPr lang="it-IT">
                    <a:noFill/>
                  </a:rPr>
                  <a:t> </a:t>
                </a:r>
              </a:p>
            </p:txBody>
          </p:sp>
        </mc:Fallback>
      </mc:AlternateContent>
      <p:sp>
        <p:nvSpPr>
          <p:cNvPr id="5" name="Google Shape;376;p24">
            <a:extLst>
              <a:ext uri="{FF2B5EF4-FFF2-40B4-BE49-F238E27FC236}">
                <a16:creationId xmlns:a16="http://schemas.microsoft.com/office/drawing/2014/main" id="{D131B4FB-BACD-604C-CA89-37422C109901}"/>
              </a:ext>
            </a:extLst>
          </p:cNvPr>
          <p:cNvSpPr txBox="1"/>
          <p:nvPr/>
        </p:nvSpPr>
        <p:spPr>
          <a:xfrm>
            <a:off x="3640349" y="2577247"/>
            <a:ext cx="1832100" cy="681300"/>
          </a:xfrm>
          <a:prstGeom prst="rect">
            <a:avLst/>
          </a:prstGeom>
          <a:noFill/>
          <a:ln>
            <a:noFill/>
          </a:ln>
        </p:spPr>
        <p:txBody>
          <a:bodyPr spcFirstLastPara="1" wrap="square" lIns="91425" tIns="91425" rIns="91425" bIns="91425" anchor="ctr" anchorCtr="0">
            <a:noAutofit/>
          </a:bodyPr>
          <a:lstStyle/>
          <a:p>
            <a:pPr algn="ctr"/>
            <a:r>
              <a:rPr lang="en-US" sz="1200" b="0" i="0" u="none" strike="noStrike" noProof="0" dirty="0">
                <a:solidFill>
                  <a:srgbClr val="000000"/>
                </a:solidFill>
                <a:effectLst/>
                <a:latin typeface="Montserrat" pitchFamily="2" charset="77"/>
              </a:rPr>
              <a:t>How much the estimated mean differs from the true ATE​?</a:t>
            </a:r>
            <a:endParaRPr lang="en-US" sz="900" noProof="0" dirty="0">
              <a:solidFill>
                <a:schemeClr val="dk1"/>
              </a:solidFill>
              <a:latin typeface="Montserrat" pitchFamily="2" charset="77"/>
              <a:ea typeface="Montserrat Medium"/>
              <a:cs typeface="Montserrat Medium"/>
              <a:sym typeface="Montserrat Medium"/>
            </a:endParaRPr>
          </a:p>
        </p:txBody>
      </p:sp>
      <mc:AlternateContent xmlns:mc="http://schemas.openxmlformats.org/markup-compatibility/2006" xmlns:a14="http://schemas.microsoft.com/office/drawing/2010/main">
        <mc:Choice Requires="a14">
          <p:sp>
            <p:nvSpPr>
              <p:cNvPr id="6" name="Google Shape;376;p24">
                <a:extLst>
                  <a:ext uri="{FF2B5EF4-FFF2-40B4-BE49-F238E27FC236}">
                    <a16:creationId xmlns:a16="http://schemas.microsoft.com/office/drawing/2014/main" id="{48772957-8572-2E6D-3886-2FDC11FF3B3C}"/>
                  </a:ext>
                </a:extLst>
              </p:cNvPr>
              <p:cNvSpPr txBox="1"/>
              <p:nvPr/>
            </p:nvSpPr>
            <p:spPr>
              <a:xfrm>
                <a:off x="3654399" y="3170070"/>
                <a:ext cx="1832100" cy="681300"/>
              </a:xfrm>
              <a:prstGeom prst="rect">
                <a:avLst/>
              </a:prstGeom>
              <a:noFill/>
              <a:ln>
                <a:noFill/>
              </a:ln>
            </p:spPr>
            <p:txBody>
              <a:bodyPr spcFirstLastPara="1" wrap="square" lIns="91425" tIns="91425" rIns="91425" bIns="91425" anchor="ctr" anchorCtr="0">
                <a:no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1200" b="0" i="1" u="none" strike="noStrike" noProof="0" smtClean="0">
                              <a:solidFill>
                                <a:srgbClr val="000000"/>
                              </a:solidFill>
                              <a:effectLst/>
                              <a:latin typeface="Cambria Math" panose="02040503050406030204" pitchFamily="18" charset="0"/>
                            </a:rPr>
                          </m:ctrlPr>
                        </m:dPr>
                        <m:e>
                          <m:acc>
                            <m:accPr>
                              <m:chr m:val="̂"/>
                              <m:ctrlPr>
                                <a:rPr lang="en-US" sz="1200" b="0" i="1" u="none" strike="noStrike" noProof="0" smtClean="0">
                                  <a:solidFill>
                                    <a:srgbClr val="000000"/>
                                  </a:solidFill>
                                  <a:effectLst/>
                                  <a:latin typeface="Cambria Math" panose="02040503050406030204" pitchFamily="18" charset="0"/>
                                </a:rPr>
                              </m:ctrlPr>
                            </m:accPr>
                            <m:e>
                              <m:r>
                                <a:rPr lang="en-US" sz="1200" b="0" i="1" u="none" strike="noStrike" noProof="0" smtClean="0">
                                  <a:solidFill>
                                    <a:srgbClr val="000000"/>
                                  </a:solidFill>
                                  <a:effectLst/>
                                  <a:latin typeface="Cambria Math" panose="02040503050406030204" pitchFamily="18" charset="0"/>
                                </a:rPr>
                                <m:t>𝐴𝑇𝐸</m:t>
                              </m:r>
                            </m:e>
                          </m:acc>
                          <m:r>
                            <a:rPr lang="en-US" sz="1200" b="0" i="1" u="none" strike="noStrike" noProof="0" smtClean="0">
                              <a:solidFill>
                                <a:srgbClr val="000000"/>
                              </a:solidFill>
                              <a:effectLst/>
                              <a:latin typeface="Cambria Math" panose="02040503050406030204" pitchFamily="18" charset="0"/>
                            </a:rPr>
                            <m:t>−</m:t>
                          </m:r>
                          <m:r>
                            <a:rPr lang="en-US" sz="1200" b="0" i="1" u="none" strike="noStrike" noProof="0" smtClean="0">
                              <a:solidFill>
                                <a:srgbClr val="000000"/>
                              </a:solidFill>
                              <a:effectLst/>
                              <a:latin typeface="Cambria Math" panose="02040503050406030204" pitchFamily="18" charset="0"/>
                            </a:rPr>
                            <m:t>𝐴𝑇𝐸</m:t>
                          </m:r>
                        </m:e>
                      </m:d>
                      <m:r>
                        <a:rPr lang="en-US" sz="1200" b="0" i="1" u="none" strike="noStrike" noProof="0" smtClean="0">
                          <a:solidFill>
                            <a:srgbClr val="000000"/>
                          </a:solidFill>
                          <a:effectLst/>
                          <a:latin typeface="Cambria Math" panose="02040503050406030204" pitchFamily="18" charset="0"/>
                        </a:rPr>
                        <m:t>​</m:t>
                      </m:r>
                    </m:oMath>
                  </m:oMathPara>
                </a14:m>
                <a:endParaRPr lang="en-US" sz="900" noProof="0" dirty="0">
                  <a:solidFill>
                    <a:schemeClr val="dk1"/>
                  </a:solidFill>
                  <a:latin typeface="Montserrat" pitchFamily="2" charset="77"/>
                  <a:ea typeface="Montserrat Medium"/>
                  <a:cs typeface="Montserrat Medium"/>
                  <a:sym typeface="Montserrat Medium"/>
                </a:endParaRPr>
              </a:p>
            </p:txBody>
          </p:sp>
        </mc:Choice>
        <mc:Fallback xmlns="">
          <p:sp>
            <p:nvSpPr>
              <p:cNvPr id="6" name="Google Shape;376;p24">
                <a:extLst>
                  <a:ext uri="{FF2B5EF4-FFF2-40B4-BE49-F238E27FC236}">
                    <a16:creationId xmlns:a16="http://schemas.microsoft.com/office/drawing/2014/main" id="{48772957-8572-2E6D-3886-2FDC11FF3B3C}"/>
                  </a:ext>
                </a:extLst>
              </p:cNvPr>
              <p:cNvSpPr txBox="1">
                <a:spLocks noRot="1" noChangeAspect="1" noMove="1" noResize="1" noEditPoints="1" noAdjustHandles="1" noChangeArrowheads="1" noChangeShapeType="1" noTextEdit="1"/>
              </p:cNvSpPr>
              <p:nvPr/>
            </p:nvSpPr>
            <p:spPr>
              <a:xfrm>
                <a:off x="3654399" y="3170070"/>
                <a:ext cx="1832100" cy="681300"/>
              </a:xfrm>
              <a:prstGeom prst="rect">
                <a:avLst/>
              </a:prstGeom>
              <a:blipFill>
                <a:blip r:embed="rId4"/>
                <a:stretch>
                  <a:fillRect/>
                </a:stretch>
              </a:blipFill>
              <a:ln>
                <a:noFill/>
              </a:ln>
            </p:spPr>
            <p:txBody>
              <a:bodyPr/>
              <a:lstStyle/>
              <a:p>
                <a:r>
                  <a:rPr lang="it-IT">
                    <a:noFill/>
                  </a:rPr>
                  <a:t> </a:t>
                </a:r>
              </a:p>
            </p:txBody>
          </p:sp>
        </mc:Fallback>
      </mc:AlternateContent>
      <p:sp>
        <p:nvSpPr>
          <p:cNvPr id="8" name="Google Shape;377;p24">
            <a:extLst>
              <a:ext uri="{FF2B5EF4-FFF2-40B4-BE49-F238E27FC236}">
                <a16:creationId xmlns:a16="http://schemas.microsoft.com/office/drawing/2014/main" id="{2795C53F-CFFC-FD76-8933-FA6F885381F5}"/>
              </a:ext>
            </a:extLst>
          </p:cNvPr>
          <p:cNvSpPr txBox="1"/>
          <p:nvPr/>
        </p:nvSpPr>
        <p:spPr>
          <a:xfrm>
            <a:off x="5975813" y="1942099"/>
            <a:ext cx="2341024" cy="561600"/>
          </a:xfrm>
          <a:prstGeom prst="rect">
            <a:avLst/>
          </a:prstGeom>
          <a:noFill/>
          <a:ln>
            <a:noFill/>
          </a:ln>
        </p:spPr>
        <p:txBody>
          <a:bodyPr spcFirstLastPara="1" wrap="square" lIns="91425" tIns="91425" rIns="91425" bIns="91425" anchor="ctr" anchorCtr="0">
            <a:noAutofit/>
          </a:bodyPr>
          <a:lstStyle/>
          <a:p>
            <a:pPr algn="ctr"/>
            <a:r>
              <a:rPr lang="en-US" b="1" noProof="0" dirty="0">
                <a:solidFill>
                  <a:schemeClr val="dk1"/>
                </a:solidFill>
                <a:latin typeface="Montserrat SemiBold"/>
                <a:ea typeface="Montserrat SemiBold"/>
                <a:cs typeface="Montserrat SemiBold"/>
                <a:sym typeface="Montserrat SemiBold"/>
              </a:rPr>
              <a:t>One Shot Learning</a:t>
            </a:r>
          </a:p>
        </p:txBody>
      </p:sp>
      <p:sp>
        <p:nvSpPr>
          <p:cNvPr id="10" name="Google Shape;376;p24">
            <a:extLst>
              <a:ext uri="{FF2B5EF4-FFF2-40B4-BE49-F238E27FC236}">
                <a16:creationId xmlns:a16="http://schemas.microsoft.com/office/drawing/2014/main" id="{6CC1D328-76FF-58BB-E481-7F179133AB7E}"/>
              </a:ext>
            </a:extLst>
          </p:cNvPr>
          <p:cNvSpPr txBox="1"/>
          <p:nvPr/>
        </p:nvSpPr>
        <p:spPr>
          <a:xfrm>
            <a:off x="6037765" y="2475994"/>
            <a:ext cx="2217120" cy="681300"/>
          </a:xfrm>
          <a:prstGeom prst="rect">
            <a:avLst/>
          </a:prstGeom>
          <a:noFill/>
          <a:ln>
            <a:noFill/>
          </a:ln>
        </p:spPr>
        <p:txBody>
          <a:bodyPr spcFirstLastPara="1" wrap="square" lIns="91425" tIns="91425" rIns="91425" bIns="91425" anchor="ctr" anchorCtr="0">
            <a:noAutofit/>
          </a:bodyPr>
          <a:lstStyle/>
          <a:p>
            <a:pPr algn="ctr"/>
            <a:r>
              <a:rPr lang="en-US" sz="1200" b="0" i="0" u="none" strike="noStrike" noProof="0" dirty="0">
                <a:solidFill>
                  <a:srgbClr val="000000"/>
                </a:solidFill>
                <a:effectLst/>
                <a:latin typeface="Montserrat" pitchFamily="2" charset="77"/>
              </a:rPr>
              <a:t>How well does the Siamese network encode embeddings?​</a:t>
            </a:r>
            <a:endParaRPr lang="en-US" sz="900" noProof="0" dirty="0">
              <a:solidFill>
                <a:schemeClr val="dk1"/>
              </a:solidFill>
              <a:latin typeface="Montserrat" pitchFamily="2" charset="77"/>
              <a:ea typeface="Montserrat Medium"/>
              <a:cs typeface="Montserrat Medium"/>
              <a:sym typeface="Montserrat Medium"/>
            </a:endParaRPr>
          </a:p>
        </p:txBody>
      </p:sp>
      <p:sp>
        <p:nvSpPr>
          <p:cNvPr id="12" name="Google Shape;796;p28">
            <a:extLst>
              <a:ext uri="{FF2B5EF4-FFF2-40B4-BE49-F238E27FC236}">
                <a16:creationId xmlns:a16="http://schemas.microsoft.com/office/drawing/2014/main" id="{9EAC4CF1-8EC7-1153-F37F-84A396BF9E96}"/>
              </a:ext>
            </a:extLst>
          </p:cNvPr>
          <p:cNvSpPr/>
          <p:nvPr/>
        </p:nvSpPr>
        <p:spPr>
          <a:xfrm flipH="1">
            <a:off x="6961975" y="1525177"/>
            <a:ext cx="368700" cy="368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lvl="0"/>
            <a:r>
              <a:rPr lang="en-US" dirty="0"/>
              <a:t>Comparison of four learning rates on ATE &amp; PEHE</a:t>
            </a:r>
            <a:endParaRPr lang="en-US" noProof="0" dirty="0"/>
          </a:p>
        </p:txBody>
      </p:sp>
      <p:sp>
        <p:nvSpPr>
          <p:cNvPr id="374" name="Google Shape;374;p24"/>
          <p:cNvSpPr txBox="1"/>
          <p:nvPr/>
        </p:nvSpPr>
        <p:spPr>
          <a:xfrm>
            <a:off x="2108525" y="1042700"/>
            <a:ext cx="4927200" cy="359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600" noProof="0" dirty="0">
                <a:solidFill>
                  <a:schemeClr val="dk1"/>
                </a:solidFill>
                <a:latin typeface="Montserrat SemiBold"/>
                <a:ea typeface="Montserrat SemiBold"/>
                <a:cs typeface="Montserrat SemiBold"/>
                <a:sym typeface="Montserrat SemiBold"/>
              </a:rPr>
              <a:t>Grid Search</a:t>
            </a:r>
          </a:p>
        </p:txBody>
      </p:sp>
      <p:sp>
        <p:nvSpPr>
          <p:cNvPr id="375" name="Google Shape;375;p24"/>
          <p:cNvSpPr txBox="1"/>
          <p:nvPr/>
        </p:nvSpPr>
        <p:spPr>
          <a:xfrm>
            <a:off x="450450" y="2028186"/>
            <a:ext cx="1830900" cy="367733"/>
          </a:xfrm>
          <a:prstGeom prst="rect">
            <a:avLst/>
          </a:prstGeom>
          <a:noFill/>
          <a:ln>
            <a:noFill/>
          </a:ln>
        </p:spPr>
        <p:txBody>
          <a:bodyPr spcFirstLastPara="1" wrap="square" lIns="91425" tIns="91425" rIns="91425" bIns="91425" anchor="b" anchorCtr="0">
            <a:noAutofit/>
          </a:bodyPr>
          <a:lstStyle/>
          <a:p>
            <a:pPr lvl="0" algn="ctr"/>
            <a:r>
              <a:rPr lang="it-IT" b="1" dirty="0">
                <a:latin typeface="Montserrat" pitchFamily="2" charset="77"/>
              </a:rPr>
              <a:t>LR = 9.2·10⁻⁴</a:t>
            </a:r>
            <a:endParaRPr lang="en-US" b="1" noProof="0" dirty="0">
              <a:solidFill>
                <a:schemeClr val="dk1"/>
              </a:solidFill>
              <a:latin typeface="Montserrat" pitchFamily="2" charset="77"/>
              <a:ea typeface="Montserrat SemiBold"/>
              <a:cs typeface="Montserrat SemiBold"/>
              <a:sym typeface="Montserrat SemiBold"/>
            </a:endParaRPr>
          </a:p>
        </p:txBody>
      </p:sp>
      <p:sp>
        <p:nvSpPr>
          <p:cNvPr id="376" name="Google Shape;376;p24"/>
          <p:cNvSpPr txBox="1"/>
          <p:nvPr/>
        </p:nvSpPr>
        <p:spPr>
          <a:xfrm>
            <a:off x="448102" y="2366563"/>
            <a:ext cx="1832100" cy="681300"/>
          </a:xfrm>
          <a:prstGeom prst="rect">
            <a:avLst/>
          </a:prstGeom>
          <a:noFill/>
          <a:ln>
            <a:noFill/>
          </a:ln>
        </p:spPr>
        <p:txBody>
          <a:bodyPr spcFirstLastPara="1" wrap="square" lIns="91425" tIns="91425" rIns="91425" bIns="91425" anchor="t" anchorCtr="0">
            <a:noAutofit/>
          </a:bodyPr>
          <a:lstStyle/>
          <a:p>
            <a:pPr lvl="0" algn="ctr"/>
            <a:r>
              <a:rPr lang="it-IT" sz="1200" dirty="0">
                <a:latin typeface="Montserrat" pitchFamily="2" charset="77"/>
              </a:rPr>
              <a:t>High </a:t>
            </a:r>
            <a:r>
              <a:rPr lang="it-IT" sz="1200" dirty="0" err="1">
                <a:latin typeface="Montserrat" pitchFamily="2" charset="77"/>
              </a:rPr>
              <a:t>variance</a:t>
            </a:r>
            <a:r>
              <a:rPr lang="it-IT" sz="1200" dirty="0">
                <a:latin typeface="Montserrat" pitchFamily="2" charset="77"/>
              </a:rPr>
              <a:t> and </a:t>
            </a:r>
            <a:r>
              <a:rPr lang="it-IT" sz="1200" dirty="0" err="1">
                <a:latin typeface="Montserrat" pitchFamily="2" charset="77"/>
              </a:rPr>
              <a:t>unstable</a:t>
            </a:r>
            <a:r>
              <a:rPr lang="it-IT" sz="1200" dirty="0">
                <a:latin typeface="Montserrat" pitchFamily="2" charset="77"/>
              </a:rPr>
              <a:t> </a:t>
            </a:r>
            <a:r>
              <a:rPr lang="it-IT" sz="1200" dirty="0" err="1">
                <a:latin typeface="Montserrat" pitchFamily="2" charset="77"/>
              </a:rPr>
              <a:t>convergence</a:t>
            </a:r>
            <a:endParaRPr lang="en-US" sz="1200" noProof="0" dirty="0">
              <a:solidFill>
                <a:schemeClr val="dk1"/>
              </a:solidFill>
              <a:latin typeface="Montserrat" pitchFamily="2" charset="77"/>
              <a:ea typeface="Montserrat Medium"/>
              <a:cs typeface="Montserrat Medium"/>
              <a:sym typeface="Montserrat Medium"/>
            </a:endParaRPr>
          </a:p>
        </p:txBody>
      </p:sp>
      <p:sp>
        <p:nvSpPr>
          <p:cNvPr id="377" name="Google Shape;377;p24"/>
          <p:cNvSpPr txBox="1"/>
          <p:nvPr/>
        </p:nvSpPr>
        <p:spPr>
          <a:xfrm>
            <a:off x="2587533" y="2028186"/>
            <a:ext cx="1811940" cy="367733"/>
          </a:xfrm>
          <a:prstGeom prst="rect">
            <a:avLst/>
          </a:prstGeom>
          <a:noFill/>
          <a:ln>
            <a:noFill/>
          </a:ln>
        </p:spPr>
        <p:txBody>
          <a:bodyPr spcFirstLastPara="1" wrap="square" lIns="91425" tIns="91425" rIns="91425" bIns="91425" anchor="b" anchorCtr="0">
            <a:noAutofit/>
          </a:bodyPr>
          <a:lstStyle/>
          <a:p>
            <a:pPr lvl="0" algn="ctr"/>
            <a:r>
              <a:rPr lang="it-IT" b="1" dirty="0">
                <a:latin typeface="Montserrat" pitchFamily="2" charset="77"/>
              </a:rPr>
              <a:t>LR = 3.7·10⁻⁴ </a:t>
            </a:r>
            <a:endParaRPr lang="en-US" b="1" noProof="0" dirty="0">
              <a:solidFill>
                <a:schemeClr val="dk1"/>
              </a:solidFill>
              <a:latin typeface="Montserrat" pitchFamily="2" charset="77"/>
              <a:ea typeface="Montserrat SemiBold"/>
              <a:cs typeface="Montserrat SemiBold"/>
              <a:sym typeface="Montserrat SemiBold"/>
            </a:endParaRPr>
          </a:p>
        </p:txBody>
      </p:sp>
      <p:sp>
        <p:nvSpPr>
          <p:cNvPr id="378" name="Google Shape;378;p24"/>
          <p:cNvSpPr txBox="1"/>
          <p:nvPr/>
        </p:nvSpPr>
        <p:spPr>
          <a:xfrm>
            <a:off x="2585185" y="2366552"/>
            <a:ext cx="1832100" cy="681300"/>
          </a:xfrm>
          <a:prstGeom prst="rect">
            <a:avLst/>
          </a:prstGeom>
          <a:noFill/>
          <a:ln>
            <a:noFill/>
          </a:ln>
        </p:spPr>
        <p:txBody>
          <a:bodyPr spcFirstLastPara="1" wrap="square" lIns="91425" tIns="91425" rIns="91425" bIns="91425" anchor="t" anchorCtr="0">
            <a:noAutofit/>
          </a:bodyPr>
          <a:lstStyle/>
          <a:p>
            <a:pPr algn="ctr"/>
            <a:r>
              <a:rPr lang="it-IT" sz="1200" dirty="0">
                <a:latin typeface="Montserrat" pitchFamily="2" charset="77"/>
              </a:rPr>
              <a:t>Slow </a:t>
            </a:r>
            <a:r>
              <a:rPr lang="it-IT" sz="1200" dirty="0" err="1">
                <a:latin typeface="Montserrat" pitchFamily="2" charset="77"/>
              </a:rPr>
              <a:t>convergence</a:t>
            </a:r>
            <a:r>
              <a:rPr lang="it-IT" sz="1200" dirty="0">
                <a:latin typeface="Montserrat" pitchFamily="2" charset="77"/>
              </a:rPr>
              <a:t> with minor </a:t>
            </a:r>
            <a:r>
              <a:rPr lang="it-IT" sz="1200" dirty="0" err="1">
                <a:latin typeface="Montserrat" pitchFamily="2" charset="77"/>
              </a:rPr>
              <a:t>improvements</a:t>
            </a:r>
            <a:endParaRPr lang="it-IT" sz="1200" dirty="0">
              <a:latin typeface="Montserrat" pitchFamily="2" charset="77"/>
            </a:endParaRPr>
          </a:p>
          <a:p>
            <a:pPr algn="ctr"/>
            <a:br>
              <a:rPr lang="it-IT" sz="1200" dirty="0">
                <a:latin typeface="Montserrat" pitchFamily="2" charset="77"/>
              </a:rPr>
            </a:br>
            <a:endParaRPr lang="en-US" sz="1200" noProof="0" dirty="0">
              <a:solidFill>
                <a:schemeClr val="dk1"/>
              </a:solidFill>
              <a:latin typeface="Montserrat" pitchFamily="2" charset="77"/>
              <a:ea typeface="Montserrat Medium"/>
              <a:cs typeface="Montserrat Medium"/>
              <a:sym typeface="Montserrat Medium"/>
            </a:endParaRPr>
          </a:p>
        </p:txBody>
      </p:sp>
      <p:sp>
        <p:nvSpPr>
          <p:cNvPr id="379" name="Google Shape;379;p24"/>
          <p:cNvSpPr txBox="1"/>
          <p:nvPr/>
        </p:nvSpPr>
        <p:spPr>
          <a:xfrm>
            <a:off x="4724616" y="2028205"/>
            <a:ext cx="1830781" cy="367695"/>
          </a:xfrm>
          <a:prstGeom prst="rect">
            <a:avLst/>
          </a:prstGeom>
          <a:noFill/>
          <a:ln>
            <a:noFill/>
          </a:ln>
        </p:spPr>
        <p:txBody>
          <a:bodyPr spcFirstLastPara="1" wrap="square" lIns="91425" tIns="91425" rIns="91425" bIns="91425" anchor="b" anchorCtr="0">
            <a:noAutofit/>
          </a:bodyPr>
          <a:lstStyle/>
          <a:p>
            <a:pPr lvl="0" algn="ctr"/>
            <a:r>
              <a:rPr lang="it-IT" b="1" dirty="0">
                <a:latin typeface="Montserrat" pitchFamily="2" charset="77"/>
              </a:rPr>
              <a:t>LR = 6.5·10⁻⁴</a:t>
            </a:r>
            <a:endParaRPr lang="en-US" b="1" noProof="0" dirty="0">
              <a:solidFill>
                <a:schemeClr val="dk1"/>
              </a:solidFill>
              <a:latin typeface="Montserrat" pitchFamily="2" charset="77"/>
              <a:ea typeface="Montserrat SemiBold"/>
              <a:cs typeface="Montserrat SemiBold"/>
              <a:sym typeface="Montserrat SemiBold"/>
            </a:endParaRPr>
          </a:p>
        </p:txBody>
      </p:sp>
      <p:sp>
        <p:nvSpPr>
          <p:cNvPr id="380" name="Google Shape;380;p24"/>
          <p:cNvSpPr txBox="1"/>
          <p:nvPr/>
        </p:nvSpPr>
        <p:spPr>
          <a:xfrm>
            <a:off x="4722268" y="2366572"/>
            <a:ext cx="1832100" cy="681300"/>
          </a:xfrm>
          <a:prstGeom prst="rect">
            <a:avLst/>
          </a:prstGeom>
          <a:noFill/>
          <a:ln>
            <a:noFill/>
          </a:ln>
        </p:spPr>
        <p:txBody>
          <a:bodyPr spcFirstLastPara="1" wrap="square" lIns="91425" tIns="91425" rIns="91425" bIns="91425" anchor="t" anchorCtr="0">
            <a:noAutofit/>
          </a:bodyPr>
          <a:lstStyle/>
          <a:p>
            <a:pPr lvl="0" algn="ctr"/>
            <a:r>
              <a:rPr lang="it-IT" sz="1200" dirty="0" err="1">
                <a:latin typeface="Montserrat" pitchFamily="2" charset="77"/>
              </a:rPr>
              <a:t>Balanced</a:t>
            </a:r>
            <a:r>
              <a:rPr lang="it-IT" sz="1200" dirty="0">
                <a:latin typeface="Montserrat" pitchFamily="2" charset="77"/>
              </a:rPr>
              <a:t> </a:t>
            </a:r>
            <a:r>
              <a:rPr lang="it-IT" sz="1200" dirty="0" err="1">
                <a:latin typeface="Montserrat" pitchFamily="2" charset="77"/>
              </a:rPr>
              <a:t>convergence</a:t>
            </a:r>
            <a:r>
              <a:rPr lang="it-IT" sz="1200" dirty="0">
                <a:latin typeface="Montserrat" pitchFamily="2" charset="77"/>
              </a:rPr>
              <a:t> with moderate </a:t>
            </a:r>
            <a:r>
              <a:rPr lang="it-IT" sz="1200" dirty="0" err="1">
                <a:latin typeface="Montserrat" pitchFamily="2" charset="77"/>
              </a:rPr>
              <a:t>stability</a:t>
            </a:r>
            <a:endParaRPr lang="en-US" sz="1200" noProof="0" dirty="0">
              <a:solidFill>
                <a:schemeClr val="dk1"/>
              </a:solidFill>
              <a:latin typeface="Montserrat" pitchFamily="2" charset="77"/>
              <a:ea typeface="Montserrat Medium"/>
              <a:cs typeface="Montserrat Medium"/>
              <a:sym typeface="Montserrat Medium"/>
            </a:endParaRPr>
          </a:p>
        </p:txBody>
      </p:sp>
      <p:sp>
        <p:nvSpPr>
          <p:cNvPr id="381" name="Google Shape;381;p24"/>
          <p:cNvSpPr txBox="1"/>
          <p:nvPr/>
        </p:nvSpPr>
        <p:spPr>
          <a:xfrm>
            <a:off x="6861699" y="2032352"/>
            <a:ext cx="1829751" cy="359400"/>
          </a:xfrm>
          <a:prstGeom prst="rect">
            <a:avLst/>
          </a:prstGeom>
          <a:noFill/>
          <a:ln>
            <a:noFill/>
          </a:ln>
        </p:spPr>
        <p:txBody>
          <a:bodyPr spcFirstLastPara="1" wrap="square" lIns="91425" tIns="91425" rIns="91425" bIns="91425" anchor="b" anchorCtr="0">
            <a:noAutofit/>
          </a:bodyPr>
          <a:lstStyle/>
          <a:p>
            <a:pPr lvl="0" algn="ctr"/>
            <a:r>
              <a:rPr lang="it-IT" b="1" dirty="0">
                <a:latin typeface="Montserrat" pitchFamily="2" charset="77"/>
              </a:rPr>
              <a:t>LR = 2.6·10⁻⁴ </a:t>
            </a:r>
            <a:endParaRPr lang="en-US" b="1" noProof="0" dirty="0">
              <a:solidFill>
                <a:schemeClr val="dk1"/>
              </a:solidFill>
              <a:latin typeface="Montserrat" pitchFamily="2" charset="77"/>
              <a:ea typeface="Montserrat SemiBold"/>
              <a:cs typeface="Montserrat SemiBold"/>
              <a:sym typeface="Montserrat SemiBold"/>
            </a:endParaRPr>
          </a:p>
        </p:txBody>
      </p:sp>
      <p:sp>
        <p:nvSpPr>
          <p:cNvPr id="382" name="Google Shape;382;p24"/>
          <p:cNvSpPr txBox="1"/>
          <p:nvPr/>
        </p:nvSpPr>
        <p:spPr>
          <a:xfrm>
            <a:off x="6859350" y="2366572"/>
            <a:ext cx="1832100" cy="681300"/>
          </a:xfrm>
          <a:prstGeom prst="rect">
            <a:avLst/>
          </a:prstGeom>
          <a:noFill/>
          <a:ln>
            <a:noFill/>
          </a:ln>
        </p:spPr>
        <p:txBody>
          <a:bodyPr spcFirstLastPara="1" wrap="square" lIns="91425" tIns="91425" rIns="91425" bIns="91425" anchor="t" anchorCtr="0">
            <a:noAutofit/>
          </a:bodyPr>
          <a:lstStyle/>
          <a:p>
            <a:pPr lvl="0" algn="ctr"/>
            <a:r>
              <a:rPr lang="it-IT" sz="1200" dirty="0" err="1">
                <a:latin typeface="Montserrat" pitchFamily="2" charset="77"/>
              </a:rPr>
              <a:t>Optimal</a:t>
            </a:r>
            <a:r>
              <a:rPr lang="it-IT" sz="1200" dirty="0">
                <a:latin typeface="Montserrat" pitchFamily="2" charset="77"/>
              </a:rPr>
              <a:t> </a:t>
            </a:r>
            <a:r>
              <a:rPr lang="it-IT" sz="1200" dirty="0" err="1">
                <a:latin typeface="Montserrat" pitchFamily="2" charset="77"/>
              </a:rPr>
              <a:t>precision</a:t>
            </a:r>
            <a:r>
              <a:rPr lang="it-IT" sz="1200" dirty="0">
                <a:latin typeface="Montserrat" pitchFamily="2" charset="77"/>
              </a:rPr>
              <a:t> with minimal </a:t>
            </a:r>
            <a:r>
              <a:rPr lang="it-IT" sz="1200" dirty="0" err="1">
                <a:latin typeface="Montserrat" pitchFamily="2" charset="77"/>
              </a:rPr>
              <a:t>error</a:t>
            </a:r>
            <a:endParaRPr lang="en-US" sz="1200" noProof="0" dirty="0">
              <a:solidFill>
                <a:schemeClr val="dk1"/>
              </a:solidFill>
              <a:latin typeface="Montserrat" pitchFamily="2" charset="77"/>
              <a:ea typeface="Montserrat Medium"/>
              <a:cs typeface="Montserrat Medium"/>
              <a:sym typeface="Montserrat Medium"/>
            </a:endParaRPr>
          </a:p>
        </p:txBody>
      </p:sp>
      <p:cxnSp>
        <p:nvCxnSpPr>
          <p:cNvPr id="383" name="Google Shape;383;p24"/>
          <p:cNvCxnSpPr/>
          <p:nvPr/>
        </p:nvCxnSpPr>
        <p:spPr>
          <a:xfrm>
            <a:off x="628775" y="3171301"/>
            <a:ext cx="1568400" cy="0"/>
          </a:xfrm>
          <a:prstGeom prst="straightConnector1">
            <a:avLst/>
          </a:prstGeom>
          <a:noFill/>
          <a:ln w="9525" cap="flat" cmpd="sng">
            <a:solidFill>
              <a:schemeClr val="dk1"/>
            </a:solidFill>
            <a:prstDash val="solid"/>
            <a:round/>
            <a:headEnd type="none" w="med" len="med"/>
            <a:tailEnd type="none" w="med" len="med"/>
          </a:ln>
        </p:spPr>
      </p:cxnSp>
      <p:cxnSp>
        <p:nvCxnSpPr>
          <p:cNvPr id="385" name="Google Shape;385;p24"/>
          <p:cNvCxnSpPr/>
          <p:nvPr/>
        </p:nvCxnSpPr>
        <p:spPr>
          <a:xfrm>
            <a:off x="2765850" y="3171301"/>
            <a:ext cx="1568400" cy="0"/>
          </a:xfrm>
          <a:prstGeom prst="straightConnector1">
            <a:avLst/>
          </a:prstGeom>
          <a:noFill/>
          <a:ln w="9525" cap="flat" cmpd="sng">
            <a:solidFill>
              <a:schemeClr val="dk1"/>
            </a:solidFill>
            <a:prstDash val="solid"/>
            <a:round/>
            <a:headEnd type="none" w="med" len="med"/>
            <a:tailEnd type="none" w="med" len="med"/>
          </a:ln>
        </p:spPr>
      </p:cxnSp>
      <p:cxnSp>
        <p:nvCxnSpPr>
          <p:cNvPr id="387" name="Google Shape;387;p24"/>
          <p:cNvCxnSpPr/>
          <p:nvPr/>
        </p:nvCxnSpPr>
        <p:spPr>
          <a:xfrm>
            <a:off x="4928725" y="3171301"/>
            <a:ext cx="1568400" cy="0"/>
          </a:xfrm>
          <a:prstGeom prst="straightConnector1">
            <a:avLst/>
          </a:prstGeom>
          <a:noFill/>
          <a:ln w="9525" cap="flat" cmpd="sng">
            <a:solidFill>
              <a:schemeClr val="dk1"/>
            </a:solidFill>
            <a:prstDash val="solid"/>
            <a:round/>
            <a:headEnd type="none" w="med" len="med"/>
            <a:tailEnd type="none" w="med" len="med"/>
          </a:ln>
        </p:spPr>
      </p:cxnSp>
      <p:cxnSp>
        <p:nvCxnSpPr>
          <p:cNvPr id="389" name="Google Shape;389;p24"/>
          <p:cNvCxnSpPr/>
          <p:nvPr/>
        </p:nvCxnSpPr>
        <p:spPr>
          <a:xfrm>
            <a:off x="7035725" y="3171301"/>
            <a:ext cx="1568400" cy="0"/>
          </a:xfrm>
          <a:prstGeom prst="straightConnector1">
            <a:avLst/>
          </a:prstGeom>
          <a:noFill/>
          <a:ln w="9525" cap="flat" cmpd="sng">
            <a:solidFill>
              <a:schemeClr val="dk1"/>
            </a:solidFill>
            <a:prstDash val="solid"/>
            <a:round/>
            <a:headEnd type="none" w="med" len="med"/>
            <a:tailEnd type="none" w="med" len="med"/>
          </a:ln>
        </p:spPr>
      </p:cxnSp>
      <p:sp>
        <p:nvSpPr>
          <p:cNvPr id="391" name="Google Shape;391;p24"/>
          <p:cNvSpPr txBox="1"/>
          <p:nvPr/>
        </p:nvSpPr>
        <p:spPr>
          <a:xfrm>
            <a:off x="448102" y="3487218"/>
            <a:ext cx="1832100" cy="368700"/>
          </a:xfrm>
          <a:prstGeom prst="rect">
            <a:avLst/>
          </a:prstGeom>
          <a:noFill/>
          <a:ln>
            <a:noFill/>
          </a:ln>
        </p:spPr>
        <p:txBody>
          <a:bodyPr spcFirstLastPara="1" wrap="square" lIns="91425" tIns="91425" rIns="91425" bIns="91425" anchor="b" anchorCtr="0">
            <a:noAutofit/>
          </a:bodyPr>
          <a:lstStyle/>
          <a:p>
            <a:pPr lvl="0" algn="ctr"/>
            <a:r>
              <a:rPr lang="it-IT" dirty="0">
                <a:latin typeface="Montserrat" pitchFamily="2" charset="77"/>
              </a:rPr>
              <a:t>ATE≈0.1795, PEHE≈1.0315</a:t>
            </a:r>
            <a:endParaRPr lang="en-US" noProof="0" dirty="0">
              <a:solidFill>
                <a:schemeClr val="dk1"/>
              </a:solidFill>
              <a:latin typeface="Montserrat" pitchFamily="2" charset="77"/>
              <a:ea typeface="Montserrat SemiBold"/>
              <a:cs typeface="Montserrat SemiBold"/>
              <a:sym typeface="Montserrat SemiBold"/>
            </a:endParaRPr>
          </a:p>
        </p:txBody>
      </p:sp>
      <p:sp>
        <p:nvSpPr>
          <p:cNvPr id="392" name="Google Shape;392;p24"/>
          <p:cNvSpPr txBox="1"/>
          <p:nvPr/>
        </p:nvSpPr>
        <p:spPr>
          <a:xfrm>
            <a:off x="2586331" y="3487218"/>
            <a:ext cx="1832100" cy="368700"/>
          </a:xfrm>
          <a:prstGeom prst="rect">
            <a:avLst/>
          </a:prstGeom>
          <a:noFill/>
          <a:ln>
            <a:noFill/>
          </a:ln>
        </p:spPr>
        <p:txBody>
          <a:bodyPr spcFirstLastPara="1" wrap="square" lIns="91425" tIns="91425" rIns="91425" bIns="91425" anchor="b" anchorCtr="0">
            <a:noAutofit/>
          </a:bodyPr>
          <a:lstStyle/>
          <a:p>
            <a:pPr lvl="0" algn="ctr"/>
            <a:r>
              <a:rPr lang="it-IT" dirty="0">
                <a:latin typeface="Montserrat" pitchFamily="2" charset="77"/>
              </a:rPr>
              <a:t>ATE≈0.1729, PEHE≈1.0080 </a:t>
            </a:r>
            <a:endParaRPr lang="en-US" noProof="0" dirty="0">
              <a:solidFill>
                <a:schemeClr val="dk1"/>
              </a:solidFill>
              <a:latin typeface="Montserrat" pitchFamily="2" charset="77"/>
              <a:ea typeface="Montserrat SemiBold"/>
              <a:cs typeface="Montserrat SemiBold"/>
              <a:sym typeface="Montserrat SemiBold"/>
            </a:endParaRPr>
          </a:p>
        </p:txBody>
      </p:sp>
      <p:sp>
        <p:nvSpPr>
          <p:cNvPr id="393" name="Google Shape;393;p24"/>
          <p:cNvSpPr txBox="1"/>
          <p:nvPr/>
        </p:nvSpPr>
        <p:spPr>
          <a:xfrm>
            <a:off x="4724618" y="3487218"/>
            <a:ext cx="1832100" cy="368700"/>
          </a:xfrm>
          <a:prstGeom prst="rect">
            <a:avLst/>
          </a:prstGeom>
          <a:noFill/>
          <a:ln>
            <a:noFill/>
          </a:ln>
        </p:spPr>
        <p:txBody>
          <a:bodyPr spcFirstLastPara="1" wrap="square" lIns="91425" tIns="91425" rIns="91425" bIns="91425" anchor="b" anchorCtr="0">
            <a:noAutofit/>
          </a:bodyPr>
          <a:lstStyle/>
          <a:p>
            <a:pPr lvl="0" algn="ctr"/>
            <a:r>
              <a:rPr lang="it-IT" dirty="0">
                <a:latin typeface="Montserrat" pitchFamily="2" charset="77"/>
              </a:rPr>
              <a:t>ATE≈0.1495, PEHE≈0.6682</a:t>
            </a:r>
            <a:endParaRPr lang="en-US" noProof="0" dirty="0">
              <a:solidFill>
                <a:schemeClr val="dk1"/>
              </a:solidFill>
              <a:latin typeface="Montserrat" pitchFamily="2" charset="77"/>
              <a:ea typeface="Montserrat SemiBold"/>
              <a:cs typeface="Montserrat SemiBold"/>
              <a:sym typeface="Montserrat SemiBold"/>
            </a:endParaRPr>
          </a:p>
        </p:txBody>
      </p:sp>
      <p:sp>
        <p:nvSpPr>
          <p:cNvPr id="394" name="Google Shape;394;p24"/>
          <p:cNvSpPr txBox="1"/>
          <p:nvPr/>
        </p:nvSpPr>
        <p:spPr>
          <a:xfrm>
            <a:off x="6861699" y="3487218"/>
            <a:ext cx="1832100" cy="368700"/>
          </a:xfrm>
          <a:prstGeom prst="rect">
            <a:avLst/>
          </a:prstGeom>
          <a:noFill/>
          <a:ln>
            <a:noFill/>
          </a:ln>
        </p:spPr>
        <p:txBody>
          <a:bodyPr spcFirstLastPara="1" wrap="square" lIns="91425" tIns="91425" rIns="91425" bIns="91425" anchor="b" anchorCtr="0">
            <a:noAutofit/>
          </a:bodyPr>
          <a:lstStyle/>
          <a:p>
            <a:pPr lvl="0" algn="ctr"/>
            <a:r>
              <a:rPr lang="it-IT" dirty="0">
                <a:latin typeface="Montserrat" pitchFamily="2" charset="77"/>
              </a:rPr>
              <a:t>ATE≈0.1339, PEHE≈0.5416</a:t>
            </a:r>
            <a:endParaRPr lang="en-US" noProof="0" dirty="0">
              <a:solidFill>
                <a:schemeClr val="dk1"/>
              </a:solidFill>
              <a:latin typeface="Montserrat" pitchFamily="2" charset="77"/>
              <a:ea typeface="Montserrat SemiBold"/>
              <a:cs typeface="Montserrat SemiBold"/>
              <a:sym typeface="Montserrat SemiBold"/>
            </a:endParaRPr>
          </a:p>
        </p:txBody>
      </p:sp>
      <p:sp>
        <p:nvSpPr>
          <p:cNvPr id="395" name="Google Shape;395;p24"/>
          <p:cNvSpPr txBox="1"/>
          <p:nvPr/>
        </p:nvSpPr>
        <p:spPr>
          <a:xfrm>
            <a:off x="495575" y="4171834"/>
            <a:ext cx="3410700" cy="5616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it-IT" i="1" dirty="0" err="1">
                <a:latin typeface="Montserrat" pitchFamily="2" charset="77"/>
              </a:rPr>
              <a:t>Optimal</a:t>
            </a:r>
            <a:r>
              <a:rPr lang="it-IT" dirty="0">
                <a:latin typeface="Montserrat" pitchFamily="2" charset="77"/>
              </a:rPr>
              <a:t>: batch size = </a:t>
            </a:r>
            <a:r>
              <a:rPr lang="it-IT" b="1" dirty="0">
                <a:latin typeface="Montserrat" pitchFamily="2" charset="77"/>
              </a:rPr>
              <a:t>32</a:t>
            </a:r>
            <a:r>
              <a:rPr lang="it-IT" dirty="0">
                <a:latin typeface="Montserrat" pitchFamily="2" charset="77"/>
              </a:rPr>
              <a:t>, </a:t>
            </a:r>
            <a:r>
              <a:rPr lang="it-IT" dirty="0" err="1">
                <a:latin typeface="Montserrat" pitchFamily="2" charset="77"/>
              </a:rPr>
              <a:t>margin</a:t>
            </a:r>
            <a:r>
              <a:rPr lang="it-IT" dirty="0">
                <a:latin typeface="Montserrat" pitchFamily="2" charset="77"/>
              </a:rPr>
              <a:t> = </a:t>
            </a:r>
            <a:r>
              <a:rPr lang="it-IT" b="1" dirty="0">
                <a:latin typeface="Montserrat" pitchFamily="2" charset="77"/>
              </a:rPr>
              <a:t>0.75</a:t>
            </a:r>
            <a:endParaRPr lang="en-US" sz="1200" b="1" noProof="0" dirty="0">
              <a:solidFill>
                <a:schemeClr val="dk1"/>
              </a:solidFill>
              <a:latin typeface="Montserrat" pitchFamily="2" charset="77"/>
              <a:ea typeface="Montserrat Medium"/>
              <a:cs typeface="Montserrat Medium"/>
              <a:sym typeface="Montserrat Medium"/>
            </a:endParaRPr>
          </a:p>
        </p:txBody>
      </p:sp>
      <p:sp>
        <p:nvSpPr>
          <p:cNvPr id="396" name="Google Shape;396;p24"/>
          <p:cNvSpPr txBox="1"/>
          <p:nvPr/>
        </p:nvSpPr>
        <p:spPr>
          <a:xfrm>
            <a:off x="5330375" y="4171834"/>
            <a:ext cx="3410700" cy="5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it-IT" dirty="0" err="1">
                <a:latin typeface="Montserrat" pitchFamily="2" charset="77"/>
              </a:rPr>
              <a:t>Any</a:t>
            </a:r>
            <a:r>
              <a:rPr lang="it-IT" dirty="0">
                <a:latin typeface="Montserrat" pitchFamily="2" charset="77"/>
              </a:rPr>
              <a:t> ↑/↓ in BS or </a:t>
            </a:r>
            <a:r>
              <a:rPr lang="it-IT" dirty="0" err="1">
                <a:latin typeface="Montserrat" pitchFamily="2" charset="77"/>
              </a:rPr>
              <a:t>margin</a:t>
            </a:r>
            <a:r>
              <a:rPr lang="it-IT" dirty="0">
                <a:latin typeface="Montserrat" pitchFamily="2" charset="77"/>
              </a:rPr>
              <a:t> </a:t>
            </a:r>
            <a:r>
              <a:rPr lang="it-IT" dirty="0" err="1">
                <a:latin typeface="Montserrat" pitchFamily="2" charset="77"/>
              </a:rPr>
              <a:t>degrades</a:t>
            </a:r>
            <a:r>
              <a:rPr lang="it-IT" dirty="0">
                <a:latin typeface="Montserrat" pitchFamily="2" charset="77"/>
              </a:rPr>
              <a:t> </a:t>
            </a:r>
            <a:r>
              <a:rPr lang="it-IT" dirty="0" err="1">
                <a:latin typeface="Montserrat" pitchFamily="2" charset="77"/>
              </a:rPr>
              <a:t>results</a:t>
            </a:r>
            <a:endParaRPr lang="en-US" sz="1200" noProof="0" dirty="0">
              <a:solidFill>
                <a:schemeClr val="dk1"/>
              </a:solidFill>
              <a:latin typeface="Montserrat" pitchFamily="2" charset="77"/>
              <a:ea typeface="Montserrat Medium"/>
              <a:cs typeface="Montserrat Medium"/>
              <a:sym typeface="Montserrat Medium"/>
            </a:endParaRPr>
          </a:p>
        </p:txBody>
      </p:sp>
      <p:cxnSp>
        <p:nvCxnSpPr>
          <p:cNvPr id="397" name="Google Shape;397;p24"/>
          <p:cNvCxnSpPr>
            <a:cxnSpLocks/>
          </p:cNvCxnSpPr>
          <p:nvPr/>
        </p:nvCxnSpPr>
        <p:spPr>
          <a:xfrm>
            <a:off x="3906275" y="4452634"/>
            <a:ext cx="1424100" cy="0"/>
          </a:xfrm>
          <a:prstGeom prst="straightConnector1">
            <a:avLst/>
          </a:prstGeom>
          <a:noFill/>
          <a:ln w="9525" cap="flat" cmpd="sng">
            <a:solidFill>
              <a:schemeClr val="dk1"/>
            </a:solidFill>
            <a:prstDash val="solid"/>
            <a:round/>
            <a:headEnd type="none" w="med" len="med"/>
            <a:tailEnd type="triangle" w="med" len="med"/>
          </a:ln>
        </p:spPr>
      </p:cxnSp>
      <p:sp>
        <p:nvSpPr>
          <p:cNvPr id="398" name="Google Shape;398;p24"/>
          <p:cNvSpPr/>
          <p:nvPr/>
        </p:nvSpPr>
        <p:spPr>
          <a:xfrm flipH="1">
            <a:off x="1182150" y="1579738"/>
            <a:ext cx="368700" cy="3687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01</a:t>
            </a:r>
          </a:p>
        </p:txBody>
      </p:sp>
      <p:sp>
        <p:nvSpPr>
          <p:cNvPr id="399" name="Google Shape;399;p24"/>
          <p:cNvSpPr/>
          <p:nvPr/>
        </p:nvSpPr>
        <p:spPr>
          <a:xfrm flipH="1">
            <a:off x="3319225" y="1579738"/>
            <a:ext cx="368700" cy="368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02</a:t>
            </a:r>
          </a:p>
        </p:txBody>
      </p:sp>
      <p:sp>
        <p:nvSpPr>
          <p:cNvPr id="400" name="Google Shape;400;p24"/>
          <p:cNvSpPr/>
          <p:nvPr/>
        </p:nvSpPr>
        <p:spPr>
          <a:xfrm flipH="1">
            <a:off x="5457149" y="1579738"/>
            <a:ext cx="368700" cy="368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03</a:t>
            </a:r>
          </a:p>
        </p:txBody>
      </p:sp>
      <p:sp>
        <p:nvSpPr>
          <p:cNvPr id="401" name="Google Shape;401;p24"/>
          <p:cNvSpPr/>
          <p:nvPr/>
        </p:nvSpPr>
        <p:spPr>
          <a:xfrm flipH="1">
            <a:off x="7595072" y="1579738"/>
            <a:ext cx="368700" cy="368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12D7192B-69FE-C217-68DD-7AEB53134002}"/>
            </a:ext>
          </a:extLst>
        </p:cNvPr>
        <p:cNvGrpSpPr/>
        <p:nvPr/>
      </p:nvGrpSpPr>
      <p:grpSpPr>
        <a:xfrm>
          <a:off x="0" y="0"/>
          <a:ext cx="0" cy="0"/>
          <a:chOff x="0" y="0"/>
          <a:chExt cx="0" cy="0"/>
        </a:xfrm>
      </p:grpSpPr>
      <p:sp>
        <p:nvSpPr>
          <p:cNvPr id="372" name="Google Shape;372;p24">
            <a:extLst>
              <a:ext uri="{FF2B5EF4-FFF2-40B4-BE49-F238E27FC236}">
                <a16:creationId xmlns:a16="http://schemas.microsoft.com/office/drawing/2014/main" id="{AA5BAA12-C8E1-C451-42E9-F3D4D3D15284}"/>
              </a:ext>
            </a:extLst>
          </p:cNvPr>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lvl="0"/>
            <a:r>
              <a:rPr lang="en-US" dirty="0"/>
              <a:t>Model comparison</a:t>
            </a:r>
            <a:endParaRPr lang="en-US" noProof="0" dirty="0"/>
          </a:p>
        </p:txBody>
      </p:sp>
      <mc:AlternateContent xmlns:mc="http://schemas.openxmlformats.org/markup-compatibility/2006" xmlns:a14="http://schemas.microsoft.com/office/drawing/2010/main">
        <mc:Choice Requires="a14">
          <p:graphicFrame>
            <p:nvGraphicFramePr>
              <p:cNvPr id="2" name="Tabella 1">
                <a:extLst>
                  <a:ext uri="{FF2B5EF4-FFF2-40B4-BE49-F238E27FC236}">
                    <a16:creationId xmlns:a16="http://schemas.microsoft.com/office/drawing/2014/main" id="{8E2D31F8-C82D-233C-AA69-AA871D4A7204}"/>
                  </a:ext>
                </a:extLst>
              </p:cNvPr>
              <p:cNvGraphicFramePr>
                <a:graphicFrameLocks noGrp="1"/>
              </p:cNvGraphicFramePr>
              <p:nvPr>
                <p:extLst>
                  <p:ext uri="{D42A27DB-BD31-4B8C-83A1-F6EECF244321}">
                    <p14:modId xmlns:p14="http://schemas.microsoft.com/office/powerpoint/2010/main" val="1898555737"/>
                  </p:ext>
                </p:extLst>
              </p:nvPr>
            </p:nvGraphicFramePr>
            <p:xfrm>
              <a:off x="1615887" y="1772952"/>
              <a:ext cx="5912226" cy="1597596"/>
            </p:xfrm>
            <a:graphic>
              <a:graphicData uri="http://schemas.openxmlformats.org/drawingml/2006/table">
                <a:tbl>
                  <a:tblPr firstRow="1" bandRow="1">
                    <a:tableStyleId>{17292A2E-F333-43FB-9621-5CBBE7FDCDCB}</a:tableStyleId>
                  </a:tblPr>
                  <a:tblGrid>
                    <a:gridCol w="1970742">
                      <a:extLst>
                        <a:ext uri="{9D8B030D-6E8A-4147-A177-3AD203B41FA5}">
                          <a16:colId xmlns:a16="http://schemas.microsoft.com/office/drawing/2014/main" val="896630930"/>
                        </a:ext>
                      </a:extLst>
                    </a:gridCol>
                    <a:gridCol w="1970742">
                      <a:extLst>
                        <a:ext uri="{9D8B030D-6E8A-4147-A177-3AD203B41FA5}">
                          <a16:colId xmlns:a16="http://schemas.microsoft.com/office/drawing/2014/main" val="4279689511"/>
                        </a:ext>
                      </a:extLst>
                    </a:gridCol>
                    <a:gridCol w="1970742">
                      <a:extLst>
                        <a:ext uri="{9D8B030D-6E8A-4147-A177-3AD203B41FA5}">
                          <a16:colId xmlns:a16="http://schemas.microsoft.com/office/drawing/2014/main" val="2361380065"/>
                        </a:ext>
                      </a:extLst>
                    </a:gridCol>
                  </a:tblGrid>
                  <a:tr h="399399">
                    <a:tc>
                      <a:txBody>
                        <a:bodyPr/>
                        <a:lstStyle/>
                        <a:p>
                          <a:pPr algn="ctr"/>
                          <a:endParaRPr lang="it-IT" dirty="0">
                            <a:latin typeface="Montserrat" pitchFamily="2" charset="77"/>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it-IT" b="1" i="1" smtClean="0">
                                        <a:latin typeface="Cambria Math" panose="02040503050406030204" pitchFamily="18" charset="0"/>
                                        <a:ea typeface="Cambria Math" panose="02040503050406030204" pitchFamily="18" charset="0"/>
                                      </a:rPr>
                                      <m:t>𝜺</m:t>
                                    </m:r>
                                  </m:e>
                                  <m:sub>
                                    <m:r>
                                      <a:rPr lang="it-IT" b="1" i="1" smtClean="0">
                                        <a:latin typeface="Cambria Math" panose="02040503050406030204" pitchFamily="18" charset="0"/>
                                      </a:rPr>
                                      <m:t>𝑨𝑻𝑬</m:t>
                                    </m:r>
                                  </m:sub>
                                </m:sSub>
                              </m:oMath>
                            </m:oMathPara>
                          </a14:m>
                          <a:endParaRPr lang="it-IT" dirty="0">
                            <a:latin typeface="Montserrat" pitchFamily="2" charset="77"/>
                          </a:endParaRPr>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it-IT" b="1" i="1" smtClean="0">
                                        <a:latin typeface="Cambria Math" panose="02040503050406030204" pitchFamily="18" charset="0"/>
                                      </a:rPr>
                                    </m:ctrlPr>
                                  </m:radPr>
                                  <m:deg/>
                                  <m:e>
                                    <m:sSub>
                                      <m:sSubPr>
                                        <m:ctrlPr>
                                          <a:rPr lang="it-IT" b="1" i="1" smtClean="0">
                                            <a:latin typeface="Cambria Math" panose="02040503050406030204" pitchFamily="18" charset="0"/>
                                          </a:rPr>
                                        </m:ctrlPr>
                                      </m:sSubPr>
                                      <m:e>
                                        <m:r>
                                          <a:rPr lang="it-IT" b="1" i="1" smtClean="0">
                                            <a:latin typeface="Cambria Math" panose="02040503050406030204" pitchFamily="18" charset="0"/>
                                            <a:ea typeface="Cambria Math" panose="02040503050406030204" pitchFamily="18" charset="0"/>
                                          </a:rPr>
                                          <m:t>𝜺</m:t>
                                        </m:r>
                                      </m:e>
                                      <m:sub>
                                        <m:r>
                                          <a:rPr lang="it-IT" b="1" i="1" smtClean="0">
                                            <a:latin typeface="Cambria Math" panose="02040503050406030204" pitchFamily="18" charset="0"/>
                                          </a:rPr>
                                          <m:t>𝑷𝑬𝑯𝑬</m:t>
                                        </m:r>
                                      </m:sub>
                                    </m:sSub>
                                  </m:e>
                                </m:rad>
                              </m:oMath>
                            </m:oMathPara>
                          </a14:m>
                          <a:endParaRPr lang="it-IT" dirty="0">
                            <a:latin typeface="Montserrat" pitchFamily="2" charset="77"/>
                          </a:endParaRPr>
                        </a:p>
                      </a:txBody>
                      <a:tcPr/>
                    </a:tc>
                    <a:extLst>
                      <a:ext uri="{0D108BD9-81ED-4DB2-BD59-A6C34878D82A}">
                        <a16:rowId xmlns:a16="http://schemas.microsoft.com/office/drawing/2014/main" val="148992510"/>
                      </a:ext>
                    </a:extLst>
                  </a:tr>
                  <a:tr h="399399">
                    <a:tc>
                      <a:txBody>
                        <a:bodyPr/>
                        <a:lstStyle/>
                        <a:p>
                          <a:pPr algn="ctr"/>
                          <a:r>
                            <a:rPr lang="it-IT" dirty="0" err="1">
                              <a:latin typeface="Montserrat" pitchFamily="2" charset="77"/>
                            </a:rPr>
                            <a:t>TARnet</a:t>
                          </a:r>
                          <a:endParaRPr lang="it-IT" dirty="0">
                            <a:latin typeface="Montserrat" pitchFamily="2" charset="77"/>
                          </a:endParaRPr>
                        </a:p>
                      </a:txBody>
                      <a:tcPr/>
                    </a:tc>
                    <a:tc>
                      <a:txBody>
                        <a:bodyPr/>
                        <a:lstStyle/>
                        <a:p>
                          <a:pPr algn="ct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0.25 </m:t>
                                </m:r>
                                <m:r>
                                  <a:rPr lang="it-IT" b="0" i="1" smtClean="0">
                                    <a:latin typeface="Cambria Math" panose="02040503050406030204" pitchFamily="18" charset="0"/>
                                    <a:ea typeface="Cambria Math" panose="02040503050406030204" pitchFamily="18" charset="0"/>
                                  </a:rPr>
                                  <m:t>± .01</m:t>
                                </m:r>
                              </m:oMath>
                            </m:oMathPara>
                          </a14:m>
                          <a:endParaRPr lang="it-IT" dirty="0">
                            <a:latin typeface="Montserrat" pitchFamily="2" charset="77"/>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0.71 </m:t>
                                </m:r>
                                <m:r>
                                  <a:rPr lang="it-IT" b="0" i="1" smtClean="0">
                                    <a:latin typeface="Cambria Math" panose="02040503050406030204" pitchFamily="18" charset="0"/>
                                    <a:ea typeface="Cambria Math" panose="02040503050406030204" pitchFamily="18" charset="0"/>
                                  </a:rPr>
                                  <m:t>± .01</m:t>
                                </m:r>
                              </m:oMath>
                            </m:oMathPara>
                          </a14:m>
                          <a:endParaRPr lang="it-IT" dirty="0">
                            <a:latin typeface="Montserrat" pitchFamily="2" charset="77"/>
                          </a:endParaRPr>
                        </a:p>
                      </a:txBody>
                      <a:tcPr/>
                    </a:tc>
                    <a:extLst>
                      <a:ext uri="{0D108BD9-81ED-4DB2-BD59-A6C34878D82A}">
                        <a16:rowId xmlns:a16="http://schemas.microsoft.com/office/drawing/2014/main" val="3120250837"/>
                      </a:ext>
                    </a:extLst>
                  </a:tr>
                  <a:tr h="399399">
                    <a:tc>
                      <a:txBody>
                        <a:bodyPr/>
                        <a:lstStyle/>
                        <a:p>
                          <a:pPr algn="ctr"/>
                          <a:r>
                            <a:rPr lang="it-IT" dirty="0">
                              <a:latin typeface="Montserrat" pitchFamily="2" charset="77"/>
                            </a:rPr>
                            <a:t>BCAUSS</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0.15 </m:t>
                                </m:r>
                                <m:r>
                                  <a:rPr lang="it-IT" b="0" i="1" smtClean="0">
                                    <a:latin typeface="Cambria Math" panose="02040503050406030204" pitchFamily="18" charset="0"/>
                                    <a:ea typeface="Cambria Math" panose="02040503050406030204" pitchFamily="18" charset="0"/>
                                  </a:rPr>
                                  <m:t>± .00</m:t>
                                </m:r>
                              </m:oMath>
                            </m:oMathPara>
                          </a14:m>
                          <a:endParaRPr lang="it-IT" dirty="0">
                            <a:latin typeface="Montserrat" pitchFamily="2" charset="77"/>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m:t>
                                </m:r>
                              </m:oMath>
                            </m:oMathPara>
                          </a14:m>
                          <a:endParaRPr lang="it-IT" dirty="0">
                            <a:latin typeface="Montserrat" pitchFamily="2" charset="77"/>
                          </a:endParaRPr>
                        </a:p>
                      </a:txBody>
                      <a:tcPr/>
                    </a:tc>
                    <a:extLst>
                      <a:ext uri="{0D108BD9-81ED-4DB2-BD59-A6C34878D82A}">
                        <a16:rowId xmlns:a16="http://schemas.microsoft.com/office/drawing/2014/main" val="3573936150"/>
                      </a:ext>
                    </a:extLst>
                  </a:tr>
                  <a:tr h="399399">
                    <a:tc>
                      <a:txBody>
                        <a:bodyPr/>
                        <a:lstStyle/>
                        <a:p>
                          <a:pPr algn="ctr"/>
                          <a:r>
                            <a:rPr lang="it-IT" dirty="0" err="1">
                              <a:latin typeface="Montserrat" pitchFamily="2" charset="77"/>
                            </a:rPr>
                            <a:t>Ours</a:t>
                          </a:r>
                          <a:endParaRPr lang="it-IT" dirty="0">
                            <a:latin typeface="Montserrat" pitchFamily="2" charset="77"/>
                          </a:endParaRPr>
                        </a:p>
                      </a:txBody>
                      <a:tcPr/>
                    </a:tc>
                    <a:tc>
                      <a:txBody>
                        <a:bodyPr/>
                        <a:lstStyle/>
                        <a:p>
                          <a:pPr algn="ctr"/>
                          <a:r>
                            <a:rPr lang="it-IT" dirty="0">
                              <a:latin typeface="Montserrat" pitchFamily="2" charset="77"/>
                            </a:rPr>
                            <a:t>0.1339</a:t>
                          </a:r>
                        </a:p>
                      </a:txBody>
                      <a:tcPr/>
                    </a:tc>
                    <a:tc>
                      <a:txBody>
                        <a:bodyPr/>
                        <a:lstStyle/>
                        <a:p>
                          <a:pPr algn="ctr"/>
                          <a:r>
                            <a:rPr lang="it-IT" dirty="0">
                              <a:latin typeface="Montserrat" pitchFamily="2" charset="77"/>
                            </a:rPr>
                            <a:t>0.5416</a:t>
                          </a:r>
                        </a:p>
                      </a:txBody>
                      <a:tcPr/>
                    </a:tc>
                    <a:extLst>
                      <a:ext uri="{0D108BD9-81ED-4DB2-BD59-A6C34878D82A}">
                        <a16:rowId xmlns:a16="http://schemas.microsoft.com/office/drawing/2014/main" val="4152871719"/>
                      </a:ext>
                    </a:extLst>
                  </a:tr>
                </a:tbl>
              </a:graphicData>
            </a:graphic>
          </p:graphicFrame>
        </mc:Choice>
        <mc:Fallback xmlns="">
          <p:graphicFrame>
            <p:nvGraphicFramePr>
              <p:cNvPr id="2" name="Tabella 1">
                <a:extLst>
                  <a:ext uri="{FF2B5EF4-FFF2-40B4-BE49-F238E27FC236}">
                    <a16:creationId xmlns:a16="http://schemas.microsoft.com/office/drawing/2014/main" id="{8E2D31F8-C82D-233C-AA69-AA871D4A7204}"/>
                  </a:ext>
                </a:extLst>
              </p:cNvPr>
              <p:cNvGraphicFramePr>
                <a:graphicFrameLocks noGrp="1"/>
              </p:cNvGraphicFramePr>
              <p:nvPr>
                <p:extLst>
                  <p:ext uri="{D42A27DB-BD31-4B8C-83A1-F6EECF244321}">
                    <p14:modId xmlns:p14="http://schemas.microsoft.com/office/powerpoint/2010/main" val="1898555737"/>
                  </p:ext>
                </p:extLst>
              </p:nvPr>
            </p:nvGraphicFramePr>
            <p:xfrm>
              <a:off x="1615887" y="1772952"/>
              <a:ext cx="5912226" cy="1597596"/>
            </p:xfrm>
            <a:graphic>
              <a:graphicData uri="http://schemas.openxmlformats.org/drawingml/2006/table">
                <a:tbl>
                  <a:tblPr firstRow="1" bandRow="1">
                    <a:tableStyleId>{17292A2E-F333-43FB-9621-5CBBE7FDCDCB}</a:tableStyleId>
                  </a:tblPr>
                  <a:tblGrid>
                    <a:gridCol w="1970742">
                      <a:extLst>
                        <a:ext uri="{9D8B030D-6E8A-4147-A177-3AD203B41FA5}">
                          <a16:colId xmlns:a16="http://schemas.microsoft.com/office/drawing/2014/main" val="896630930"/>
                        </a:ext>
                      </a:extLst>
                    </a:gridCol>
                    <a:gridCol w="1970742">
                      <a:extLst>
                        <a:ext uri="{9D8B030D-6E8A-4147-A177-3AD203B41FA5}">
                          <a16:colId xmlns:a16="http://schemas.microsoft.com/office/drawing/2014/main" val="4279689511"/>
                        </a:ext>
                      </a:extLst>
                    </a:gridCol>
                    <a:gridCol w="1970742">
                      <a:extLst>
                        <a:ext uri="{9D8B030D-6E8A-4147-A177-3AD203B41FA5}">
                          <a16:colId xmlns:a16="http://schemas.microsoft.com/office/drawing/2014/main" val="2361380065"/>
                        </a:ext>
                      </a:extLst>
                    </a:gridCol>
                  </a:tblGrid>
                  <a:tr h="399399">
                    <a:tc>
                      <a:txBody>
                        <a:bodyPr/>
                        <a:lstStyle/>
                        <a:p>
                          <a:pPr algn="ctr"/>
                          <a:endParaRPr lang="it-IT" dirty="0">
                            <a:latin typeface="Montserrat" pitchFamily="2" charset="77"/>
                          </a:endParaRPr>
                        </a:p>
                      </a:txBody>
                      <a:tcPr/>
                    </a:tc>
                    <a:tc>
                      <a:txBody>
                        <a:bodyPr/>
                        <a:lstStyle/>
                        <a:p>
                          <a:endParaRPr lang="it-IT"/>
                        </a:p>
                      </a:txBody>
                      <a:tcPr>
                        <a:blipFill>
                          <a:blip r:embed="rId3"/>
                          <a:stretch>
                            <a:fillRect l="-100000" r="-100000" b="-300000"/>
                          </a:stretch>
                        </a:blipFill>
                      </a:tcPr>
                    </a:tc>
                    <a:tc>
                      <a:txBody>
                        <a:bodyPr/>
                        <a:lstStyle/>
                        <a:p>
                          <a:endParaRPr lang="it-IT"/>
                        </a:p>
                      </a:txBody>
                      <a:tcPr>
                        <a:blipFill>
                          <a:blip r:embed="rId3"/>
                          <a:stretch>
                            <a:fillRect l="-201290" r="-645" b="-300000"/>
                          </a:stretch>
                        </a:blipFill>
                      </a:tcPr>
                    </a:tc>
                    <a:extLst>
                      <a:ext uri="{0D108BD9-81ED-4DB2-BD59-A6C34878D82A}">
                        <a16:rowId xmlns:a16="http://schemas.microsoft.com/office/drawing/2014/main" val="148992510"/>
                      </a:ext>
                    </a:extLst>
                  </a:tr>
                  <a:tr h="399399">
                    <a:tc>
                      <a:txBody>
                        <a:bodyPr/>
                        <a:lstStyle/>
                        <a:p>
                          <a:pPr algn="ctr"/>
                          <a:r>
                            <a:rPr lang="it-IT" dirty="0" err="1">
                              <a:latin typeface="Montserrat" pitchFamily="2" charset="77"/>
                            </a:rPr>
                            <a:t>TARnet</a:t>
                          </a:r>
                          <a:endParaRPr lang="it-IT" dirty="0">
                            <a:latin typeface="Montserrat" pitchFamily="2" charset="77"/>
                          </a:endParaRPr>
                        </a:p>
                      </a:txBody>
                      <a:tcPr/>
                    </a:tc>
                    <a:tc>
                      <a:txBody>
                        <a:bodyPr/>
                        <a:lstStyle/>
                        <a:p>
                          <a:endParaRPr lang="it-IT"/>
                        </a:p>
                      </a:txBody>
                      <a:tcPr>
                        <a:blipFill>
                          <a:blip r:embed="rId3"/>
                          <a:stretch>
                            <a:fillRect l="-100000" t="-100000" r="-100000" b="-200000"/>
                          </a:stretch>
                        </a:blipFill>
                      </a:tcPr>
                    </a:tc>
                    <a:tc>
                      <a:txBody>
                        <a:bodyPr/>
                        <a:lstStyle/>
                        <a:p>
                          <a:endParaRPr lang="it-IT"/>
                        </a:p>
                      </a:txBody>
                      <a:tcPr>
                        <a:blipFill>
                          <a:blip r:embed="rId3"/>
                          <a:stretch>
                            <a:fillRect l="-201290" t="-100000" r="-645" b="-200000"/>
                          </a:stretch>
                        </a:blipFill>
                      </a:tcPr>
                    </a:tc>
                    <a:extLst>
                      <a:ext uri="{0D108BD9-81ED-4DB2-BD59-A6C34878D82A}">
                        <a16:rowId xmlns:a16="http://schemas.microsoft.com/office/drawing/2014/main" val="3120250837"/>
                      </a:ext>
                    </a:extLst>
                  </a:tr>
                  <a:tr h="399399">
                    <a:tc>
                      <a:txBody>
                        <a:bodyPr/>
                        <a:lstStyle/>
                        <a:p>
                          <a:pPr algn="ctr"/>
                          <a:r>
                            <a:rPr lang="it-IT" dirty="0">
                              <a:latin typeface="Montserrat" pitchFamily="2" charset="77"/>
                            </a:rPr>
                            <a:t>BCAUSS</a:t>
                          </a:r>
                        </a:p>
                      </a:txBody>
                      <a:tcPr/>
                    </a:tc>
                    <a:tc>
                      <a:txBody>
                        <a:bodyPr/>
                        <a:lstStyle/>
                        <a:p>
                          <a:endParaRPr lang="it-IT"/>
                        </a:p>
                      </a:txBody>
                      <a:tcPr>
                        <a:blipFill>
                          <a:blip r:embed="rId3"/>
                          <a:stretch>
                            <a:fillRect l="-100000" t="-206452" r="-100000" b="-106452"/>
                          </a:stretch>
                        </a:blipFill>
                      </a:tcPr>
                    </a:tc>
                    <a:tc>
                      <a:txBody>
                        <a:bodyPr/>
                        <a:lstStyle/>
                        <a:p>
                          <a:endParaRPr lang="it-IT"/>
                        </a:p>
                      </a:txBody>
                      <a:tcPr>
                        <a:blipFill>
                          <a:blip r:embed="rId3"/>
                          <a:stretch>
                            <a:fillRect l="-201290" t="-206452" r="-645" b="-106452"/>
                          </a:stretch>
                        </a:blipFill>
                      </a:tcPr>
                    </a:tc>
                    <a:extLst>
                      <a:ext uri="{0D108BD9-81ED-4DB2-BD59-A6C34878D82A}">
                        <a16:rowId xmlns:a16="http://schemas.microsoft.com/office/drawing/2014/main" val="3573936150"/>
                      </a:ext>
                    </a:extLst>
                  </a:tr>
                  <a:tr h="399399">
                    <a:tc>
                      <a:txBody>
                        <a:bodyPr/>
                        <a:lstStyle/>
                        <a:p>
                          <a:pPr algn="ctr"/>
                          <a:r>
                            <a:rPr lang="it-IT" dirty="0" err="1">
                              <a:latin typeface="Montserrat" pitchFamily="2" charset="77"/>
                            </a:rPr>
                            <a:t>Ours</a:t>
                          </a:r>
                          <a:endParaRPr lang="it-IT" dirty="0">
                            <a:latin typeface="Montserrat" pitchFamily="2" charset="77"/>
                          </a:endParaRPr>
                        </a:p>
                      </a:txBody>
                      <a:tcPr/>
                    </a:tc>
                    <a:tc>
                      <a:txBody>
                        <a:bodyPr/>
                        <a:lstStyle/>
                        <a:p>
                          <a:pPr algn="ctr"/>
                          <a:r>
                            <a:rPr lang="it-IT" dirty="0">
                              <a:latin typeface="Montserrat" pitchFamily="2" charset="77"/>
                            </a:rPr>
                            <a:t>0.1339</a:t>
                          </a:r>
                        </a:p>
                      </a:txBody>
                      <a:tcPr/>
                    </a:tc>
                    <a:tc>
                      <a:txBody>
                        <a:bodyPr/>
                        <a:lstStyle/>
                        <a:p>
                          <a:pPr algn="ctr"/>
                          <a:r>
                            <a:rPr lang="it-IT" dirty="0">
                              <a:latin typeface="Montserrat" pitchFamily="2" charset="77"/>
                            </a:rPr>
                            <a:t>0.5416</a:t>
                          </a:r>
                        </a:p>
                      </a:txBody>
                      <a:tcPr/>
                    </a:tc>
                    <a:extLst>
                      <a:ext uri="{0D108BD9-81ED-4DB2-BD59-A6C34878D82A}">
                        <a16:rowId xmlns:a16="http://schemas.microsoft.com/office/drawing/2014/main" val="4152871719"/>
                      </a:ext>
                    </a:extLst>
                  </a:tr>
                </a:tbl>
              </a:graphicData>
            </a:graphic>
          </p:graphicFrame>
        </mc:Fallback>
      </mc:AlternateContent>
    </p:spTree>
    <p:extLst>
      <p:ext uri="{BB962C8B-B14F-4D97-AF65-F5344CB8AC3E}">
        <p14:creationId xmlns:p14="http://schemas.microsoft.com/office/powerpoint/2010/main" val="3237288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3"/>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lvl="0">
              <a:buSzPts val="1100"/>
            </a:pPr>
            <a:r>
              <a:rPr lang="it-IT" dirty="0"/>
              <a:t>Benefits of the Contrastive Siamese Pattern</a:t>
            </a:r>
            <a:endParaRPr dirty="0"/>
          </a:p>
        </p:txBody>
      </p:sp>
      <p:sp>
        <p:nvSpPr>
          <p:cNvPr id="342" name="Google Shape;342;p23"/>
          <p:cNvSpPr txBox="1"/>
          <p:nvPr/>
        </p:nvSpPr>
        <p:spPr>
          <a:xfrm flipH="1">
            <a:off x="215750" y="1268591"/>
            <a:ext cx="2115300" cy="561600"/>
          </a:xfrm>
          <a:prstGeom prst="rect">
            <a:avLst/>
          </a:prstGeom>
          <a:noFill/>
          <a:ln>
            <a:noFill/>
          </a:ln>
        </p:spPr>
        <p:txBody>
          <a:bodyPr spcFirstLastPara="1" wrap="square" lIns="91425" tIns="91425" rIns="91425" bIns="91425" anchor="b" anchorCtr="0">
            <a:noAutofit/>
          </a:bodyPr>
          <a:lstStyle/>
          <a:p>
            <a:pPr lvl="0" algn="r"/>
            <a:r>
              <a:rPr lang="it-IT" b="1" dirty="0">
                <a:solidFill>
                  <a:schemeClr val="dk1"/>
                </a:solidFill>
                <a:latin typeface="Montserrat" pitchFamily="2" charset="77"/>
                <a:ea typeface="Montserrat SemiBold"/>
                <a:cs typeface="Montserrat SemiBold"/>
                <a:sym typeface="Montserrat SemiBold"/>
              </a:rPr>
              <a:t>ITE </a:t>
            </a:r>
            <a:r>
              <a:rPr lang="it-IT" b="1" dirty="0" err="1">
                <a:solidFill>
                  <a:schemeClr val="dk1"/>
                </a:solidFill>
                <a:latin typeface="Montserrat" pitchFamily="2" charset="77"/>
                <a:ea typeface="Montserrat SemiBold"/>
                <a:cs typeface="Montserrat SemiBold"/>
                <a:sym typeface="Montserrat SemiBold"/>
              </a:rPr>
              <a:t>Customization</a:t>
            </a:r>
            <a:endParaRPr b="1" dirty="0">
              <a:solidFill>
                <a:schemeClr val="dk1"/>
              </a:solidFill>
              <a:latin typeface="Montserrat" pitchFamily="2" charset="77"/>
              <a:ea typeface="Montserrat SemiBold"/>
              <a:cs typeface="Montserrat SemiBold"/>
              <a:sym typeface="Montserrat SemiBold"/>
            </a:endParaRPr>
          </a:p>
        </p:txBody>
      </p:sp>
      <p:sp>
        <p:nvSpPr>
          <p:cNvPr id="343" name="Google Shape;343;p23"/>
          <p:cNvSpPr txBox="1"/>
          <p:nvPr/>
        </p:nvSpPr>
        <p:spPr>
          <a:xfrm flipH="1">
            <a:off x="215750" y="1692725"/>
            <a:ext cx="2115300" cy="485100"/>
          </a:xfrm>
          <a:prstGeom prst="rect">
            <a:avLst/>
          </a:prstGeom>
          <a:noFill/>
          <a:ln>
            <a:noFill/>
          </a:ln>
        </p:spPr>
        <p:txBody>
          <a:bodyPr spcFirstLastPara="1" wrap="square" lIns="91425" tIns="91425" rIns="91425" bIns="91425" anchor="t" anchorCtr="0">
            <a:noAutofit/>
          </a:bodyPr>
          <a:lstStyle/>
          <a:p>
            <a:pPr lvl="0" algn="r"/>
            <a:r>
              <a:rPr lang="it-IT" sz="1200" dirty="0" err="1">
                <a:solidFill>
                  <a:schemeClr val="dk1"/>
                </a:solidFill>
                <a:latin typeface="Montserrat" pitchFamily="2" charset="77"/>
                <a:ea typeface="Montserrat Medium"/>
                <a:cs typeface="Montserrat Medium"/>
                <a:sym typeface="Montserrat Medium"/>
              </a:rPr>
              <a:t>Potential</a:t>
            </a:r>
            <a:r>
              <a:rPr lang="it-IT" sz="1200" dirty="0">
                <a:solidFill>
                  <a:schemeClr val="dk1"/>
                </a:solidFill>
                <a:latin typeface="Montserrat" pitchFamily="2" charset="77"/>
                <a:ea typeface="Montserrat Medium"/>
                <a:cs typeface="Montserrat Medium"/>
                <a:sym typeface="Montserrat Medium"/>
              </a:rPr>
              <a:t> estimate </a:t>
            </a:r>
            <a:r>
              <a:rPr lang="it-IT" sz="1200" dirty="0" err="1">
                <a:solidFill>
                  <a:schemeClr val="dk1"/>
                </a:solidFill>
                <a:latin typeface="Montserrat" pitchFamily="2" charset="77"/>
                <a:ea typeface="Montserrat Medium"/>
                <a:cs typeface="Montserrat Medium"/>
                <a:sym typeface="Montserrat Medium"/>
              </a:rPr>
              <a:t>tailored</a:t>
            </a:r>
            <a:r>
              <a:rPr lang="it-IT" sz="1200" dirty="0">
                <a:solidFill>
                  <a:schemeClr val="dk1"/>
                </a:solidFill>
                <a:latin typeface="Montserrat" pitchFamily="2" charset="77"/>
                <a:ea typeface="Montserrat Medium"/>
                <a:cs typeface="Montserrat Medium"/>
                <a:sym typeface="Montserrat Medium"/>
              </a:rPr>
              <a:t> for </a:t>
            </a:r>
            <a:r>
              <a:rPr lang="it-IT" sz="1200" dirty="0" err="1">
                <a:solidFill>
                  <a:schemeClr val="dk1"/>
                </a:solidFill>
                <a:latin typeface="Montserrat" pitchFamily="2" charset="77"/>
                <a:ea typeface="Montserrat Medium"/>
                <a:cs typeface="Montserrat Medium"/>
                <a:sym typeface="Montserrat Medium"/>
              </a:rPr>
              <a:t>each</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patient</a:t>
            </a:r>
            <a:endParaRPr sz="1200" dirty="0">
              <a:solidFill>
                <a:schemeClr val="dk1"/>
              </a:solidFill>
              <a:latin typeface="Montserrat" pitchFamily="2" charset="77"/>
              <a:ea typeface="Montserrat Medium"/>
              <a:cs typeface="Montserrat Medium"/>
              <a:sym typeface="Montserrat Medium"/>
            </a:endParaRPr>
          </a:p>
        </p:txBody>
      </p:sp>
      <p:sp>
        <p:nvSpPr>
          <p:cNvPr id="344" name="Google Shape;344;p23"/>
          <p:cNvSpPr txBox="1"/>
          <p:nvPr/>
        </p:nvSpPr>
        <p:spPr>
          <a:xfrm flipH="1">
            <a:off x="215750" y="2401573"/>
            <a:ext cx="2115300" cy="561600"/>
          </a:xfrm>
          <a:prstGeom prst="rect">
            <a:avLst/>
          </a:prstGeom>
          <a:noFill/>
          <a:ln>
            <a:noFill/>
          </a:ln>
        </p:spPr>
        <p:txBody>
          <a:bodyPr spcFirstLastPara="1" wrap="square" lIns="91425" tIns="91425" rIns="91425" bIns="91425" anchor="b" anchorCtr="0">
            <a:noAutofit/>
          </a:bodyPr>
          <a:lstStyle/>
          <a:p>
            <a:pPr lvl="0" algn="r"/>
            <a:r>
              <a:rPr lang="it-IT" b="1" dirty="0" err="1">
                <a:solidFill>
                  <a:schemeClr val="dk1"/>
                </a:solidFill>
                <a:latin typeface="Montserrat" pitchFamily="2" charset="77"/>
                <a:ea typeface="Montserrat SemiBold"/>
                <a:cs typeface="Montserrat SemiBold"/>
                <a:sym typeface="Montserrat SemiBold"/>
              </a:rPr>
              <a:t>Interpretable</a:t>
            </a:r>
            <a:r>
              <a:rPr lang="it-IT" b="1" dirty="0">
                <a:solidFill>
                  <a:schemeClr val="dk1"/>
                </a:solidFill>
                <a:latin typeface="Montserrat" pitchFamily="2" charset="77"/>
                <a:ea typeface="Montserrat SemiBold"/>
                <a:cs typeface="Montserrat SemiBold"/>
                <a:sym typeface="Montserrat SemiBold"/>
              </a:rPr>
              <a:t> </a:t>
            </a:r>
            <a:r>
              <a:rPr lang="it-IT" b="1" dirty="0" err="1">
                <a:solidFill>
                  <a:schemeClr val="dk1"/>
                </a:solidFill>
                <a:latin typeface="Montserrat" pitchFamily="2" charset="77"/>
                <a:ea typeface="Montserrat SemiBold"/>
                <a:cs typeface="Montserrat SemiBold"/>
                <a:sym typeface="Montserrat SemiBold"/>
              </a:rPr>
              <a:t>latent</a:t>
            </a:r>
            <a:r>
              <a:rPr lang="it-IT" b="1" dirty="0">
                <a:solidFill>
                  <a:schemeClr val="dk1"/>
                </a:solidFill>
                <a:latin typeface="Montserrat" pitchFamily="2" charset="77"/>
                <a:ea typeface="Montserrat SemiBold"/>
                <a:cs typeface="Montserrat SemiBold"/>
                <a:sym typeface="Montserrat SemiBold"/>
              </a:rPr>
              <a:t> </a:t>
            </a:r>
            <a:r>
              <a:rPr lang="it-IT" b="1" dirty="0" err="1">
                <a:solidFill>
                  <a:schemeClr val="dk1"/>
                </a:solidFill>
                <a:latin typeface="Montserrat" pitchFamily="2" charset="77"/>
                <a:ea typeface="Montserrat SemiBold"/>
                <a:cs typeface="Montserrat SemiBold"/>
                <a:sym typeface="Montserrat SemiBold"/>
              </a:rPr>
              <a:t>space</a:t>
            </a:r>
            <a:endParaRPr b="1" dirty="0">
              <a:solidFill>
                <a:schemeClr val="dk1"/>
              </a:solidFill>
              <a:latin typeface="Montserrat" pitchFamily="2" charset="77"/>
              <a:ea typeface="Montserrat SemiBold"/>
              <a:cs typeface="Montserrat SemiBold"/>
              <a:sym typeface="Montserrat SemiBold"/>
            </a:endParaRPr>
          </a:p>
        </p:txBody>
      </p:sp>
      <p:sp>
        <p:nvSpPr>
          <p:cNvPr id="345" name="Google Shape;345;p23"/>
          <p:cNvSpPr txBox="1"/>
          <p:nvPr/>
        </p:nvSpPr>
        <p:spPr>
          <a:xfrm flipH="1">
            <a:off x="215750" y="2825698"/>
            <a:ext cx="2115300" cy="485100"/>
          </a:xfrm>
          <a:prstGeom prst="rect">
            <a:avLst/>
          </a:prstGeom>
          <a:noFill/>
          <a:ln>
            <a:noFill/>
          </a:ln>
        </p:spPr>
        <p:txBody>
          <a:bodyPr spcFirstLastPara="1" wrap="square" lIns="91425" tIns="91425" rIns="91425" bIns="91425" anchor="t" anchorCtr="0">
            <a:noAutofit/>
          </a:bodyPr>
          <a:lstStyle/>
          <a:p>
            <a:pPr lvl="0" algn="r"/>
            <a:r>
              <a:rPr lang="it-IT" sz="1200" dirty="0">
                <a:solidFill>
                  <a:schemeClr val="dk1"/>
                </a:solidFill>
                <a:latin typeface="Montserrat" pitchFamily="2" charset="77"/>
                <a:ea typeface="Montserrat Medium"/>
                <a:cs typeface="Montserrat Medium"/>
                <a:sym typeface="Montserrat Medium"/>
              </a:rPr>
              <a:t>Clustering &amp; TSNE for </a:t>
            </a:r>
            <a:r>
              <a:rPr lang="it-IT" sz="1200" dirty="0" err="1">
                <a:solidFill>
                  <a:schemeClr val="dk1"/>
                </a:solidFill>
                <a:latin typeface="Montserrat" pitchFamily="2" charset="77"/>
                <a:ea typeface="Montserrat Medium"/>
                <a:cs typeface="Montserrat Medium"/>
                <a:sym typeface="Montserrat Medium"/>
              </a:rPr>
              <a:t>local</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explainability</a:t>
            </a:r>
            <a:endParaRPr sz="1200" dirty="0">
              <a:solidFill>
                <a:schemeClr val="dk1"/>
              </a:solidFill>
              <a:latin typeface="Montserrat" pitchFamily="2" charset="77"/>
              <a:ea typeface="Montserrat Medium"/>
              <a:cs typeface="Montserrat Medium"/>
              <a:sym typeface="Montserrat Medium"/>
            </a:endParaRPr>
          </a:p>
        </p:txBody>
      </p:sp>
      <p:sp>
        <p:nvSpPr>
          <p:cNvPr id="346" name="Google Shape;346;p23"/>
          <p:cNvSpPr txBox="1"/>
          <p:nvPr/>
        </p:nvSpPr>
        <p:spPr>
          <a:xfrm flipH="1">
            <a:off x="215750" y="3534537"/>
            <a:ext cx="2115300" cy="561600"/>
          </a:xfrm>
          <a:prstGeom prst="rect">
            <a:avLst/>
          </a:prstGeom>
          <a:noFill/>
          <a:ln>
            <a:noFill/>
          </a:ln>
        </p:spPr>
        <p:txBody>
          <a:bodyPr spcFirstLastPara="1" wrap="square" lIns="91425" tIns="91425" rIns="91425" bIns="91425" anchor="b" anchorCtr="0">
            <a:noAutofit/>
          </a:bodyPr>
          <a:lstStyle/>
          <a:p>
            <a:pPr lvl="0" algn="r"/>
            <a:r>
              <a:rPr lang="it-IT" b="1" dirty="0" err="1">
                <a:solidFill>
                  <a:schemeClr val="dk1"/>
                </a:solidFill>
                <a:latin typeface="Montserrat" pitchFamily="2" charset="77"/>
                <a:ea typeface="Montserrat SemiBold"/>
                <a:cs typeface="Montserrat SemiBold"/>
                <a:sym typeface="Montserrat SemiBold"/>
              </a:rPr>
              <a:t>Robustness</a:t>
            </a:r>
            <a:r>
              <a:rPr lang="it-IT" b="1" dirty="0">
                <a:solidFill>
                  <a:schemeClr val="dk1"/>
                </a:solidFill>
                <a:latin typeface="Montserrat" pitchFamily="2" charset="77"/>
                <a:ea typeface="Montserrat SemiBold"/>
                <a:cs typeface="Montserrat SemiBold"/>
                <a:sym typeface="Montserrat SemiBold"/>
              </a:rPr>
              <a:t> and balance</a:t>
            </a:r>
            <a:endParaRPr b="1" dirty="0">
              <a:solidFill>
                <a:schemeClr val="dk1"/>
              </a:solidFill>
              <a:latin typeface="Montserrat" pitchFamily="2" charset="77"/>
              <a:ea typeface="Montserrat SemiBold"/>
              <a:cs typeface="Montserrat SemiBold"/>
              <a:sym typeface="Montserrat SemiBold"/>
            </a:endParaRPr>
          </a:p>
        </p:txBody>
      </p:sp>
      <p:sp>
        <p:nvSpPr>
          <p:cNvPr id="347" name="Google Shape;347;p23"/>
          <p:cNvSpPr txBox="1"/>
          <p:nvPr/>
        </p:nvSpPr>
        <p:spPr>
          <a:xfrm flipH="1">
            <a:off x="215750" y="3958643"/>
            <a:ext cx="2115300" cy="485100"/>
          </a:xfrm>
          <a:prstGeom prst="rect">
            <a:avLst/>
          </a:prstGeom>
          <a:noFill/>
          <a:ln>
            <a:noFill/>
          </a:ln>
        </p:spPr>
        <p:txBody>
          <a:bodyPr spcFirstLastPara="1" wrap="square" lIns="91425" tIns="91425" rIns="91425" bIns="91425" anchor="t" anchorCtr="0">
            <a:noAutofit/>
          </a:bodyPr>
          <a:lstStyle/>
          <a:p>
            <a:pPr lvl="0" algn="r"/>
            <a:r>
              <a:rPr lang="it-IT" sz="1200" dirty="0">
                <a:solidFill>
                  <a:schemeClr val="dk1"/>
                </a:solidFill>
                <a:latin typeface="Montserrat" pitchFamily="2" charset="77"/>
                <a:ea typeface="Montserrat Medium"/>
                <a:cs typeface="Montserrat Medium"/>
                <a:sym typeface="Montserrat Medium"/>
              </a:rPr>
              <a:t>Batch 50/50 + </a:t>
            </a:r>
            <a:r>
              <a:rPr lang="it-IT" sz="1200" dirty="0" err="1">
                <a:solidFill>
                  <a:schemeClr val="dk1"/>
                </a:solidFill>
                <a:latin typeface="Montserrat" pitchFamily="2" charset="77"/>
                <a:ea typeface="Montserrat Medium"/>
                <a:cs typeface="Montserrat Medium"/>
                <a:sym typeface="Montserrat Medium"/>
              </a:rPr>
              <a:t>adaptive</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threshold</a:t>
            </a:r>
            <a:r>
              <a:rPr lang="it-IT" sz="1200" dirty="0">
                <a:solidFill>
                  <a:schemeClr val="dk1"/>
                </a:solidFill>
                <a:latin typeface="Montserrat" pitchFamily="2" charset="77"/>
                <a:ea typeface="Montserrat Medium"/>
                <a:cs typeface="Montserrat Medium"/>
                <a:sym typeface="Montserrat Medium"/>
              </a:rPr>
              <a:t> for </a:t>
            </a:r>
            <a:r>
              <a:rPr lang="it-IT" sz="1200" dirty="0" err="1">
                <a:solidFill>
                  <a:schemeClr val="dk1"/>
                </a:solidFill>
                <a:latin typeface="Montserrat" pitchFamily="2" charset="77"/>
                <a:ea typeface="Montserrat Medium"/>
                <a:cs typeface="Montserrat Medium"/>
                <a:sym typeface="Montserrat Medium"/>
              </a:rPr>
              <a:t>reduced</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bias</a:t>
            </a:r>
            <a:endParaRPr sz="1200" dirty="0">
              <a:solidFill>
                <a:schemeClr val="dk1"/>
              </a:solidFill>
              <a:latin typeface="Montserrat" pitchFamily="2" charset="77"/>
              <a:ea typeface="Montserrat Medium"/>
              <a:cs typeface="Montserrat Medium"/>
              <a:sym typeface="Montserrat Medium"/>
            </a:endParaRPr>
          </a:p>
        </p:txBody>
      </p:sp>
      <p:sp>
        <p:nvSpPr>
          <p:cNvPr id="348" name="Google Shape;348;p23"/>
          <p:cNvSpPr txBox="1"/>
          <p:nvPr/>
        </p:nvSpPr>
        <p:spPr>
          <a:xfrm flipH="1">
            <a:off x="6879212" y="1268591"/>
            <a:ext cx="2115300" cy="561600"/>
          </a:xfrm>
          <a:prstGeom prst="rect">
            <a:avLst/>
          </a:prstGeom>
          <a:noFill/>
          <a:ln>
            <a:noFill/>
          </a:ln>
        </p:spPr>
        <p:txBody>
          <a:bodyPr spcFirstLastPara="1" wrap="square" lIns="91425" tIns="91425" rIns="91425" bIns="91425" anchor="b" anchorCtr="0">
            <a:noAutofit/>
          </a:bodyPr>
          <a:lstStyle/>
          <a:p>
            <a:pPr lvl="0"/>
            <a:r>
              <a:rPr lang="it-IT" b="1" dirty="0">
                <a:solidFill>
                  <a:schemeClr val="dk1"/>
                </a:solidFill>
                <a:latin typeface="Montserrat" pitchFamily="2" charset="77"/>
                <a:ea typeface="Montserrat SemiBold"/>
                <a:cs typeface="Montserrat SemiBold"/>
                <a:sym typeface="Montserrat SemiBold"/>
              </a:rPr>
              <a:t>Dynamic hard </a:t>
            </a:r>
            <a:r>
              <a:rPr lang="it-IT" b="1" dirty="0" err="1">
                <a:solidFill>
                  <a:schemeClr val="dk1"/>
                </a:solidFill>
                <a:latin typeface="Montserrat" pitchFamily="2" charset="77"/>
                <a:ea typeface="Montserrat SemiBold"/>
                <a:cs typeface="Montserrat SemiBold"/>
                <a:sym typeface="Montserrat SemiBold"/>
              </a:rPr>
              <a:t>negatives</a:t>
            </a:r>
            <a:endParaRPr b="1" dirty="0">
              <a:solidFill>
                <a:schemeClr val="dk1"/>
              </a:solidFill>
              <a:latin typeface="Montserrat" pitchFamily="2" charset="77"/>
              <a:ea typeface="Montserrat SemiBold"/>
              <a:cs typeface="Montserrat SemiBold"/>
              <a:sym typeface="Montserrat SemiBold"/>
            </a:endParaRPr>
          </a:p>
        </p:txBody>
      </p:sp>
      <p:sp>
        <p:nvSpPr>
          <p:cNvPr id="349" name="Google Shape;349;p23"/>
          <p:cNvSpPr txBox="1"/>
          <p:nvPr/>
        </p:nvSpPr>
        <p:spPr>
          <a:xfrm flipH="1">
            <a:off x="6879212" y="1692725"/>
            <a:ext cx="2115300" cy="485100"/>
          </a:xfrm>
          <a:prstGeom prst="rect">
            <a:avLst/>
          </a:prstGeom>
          <a:noFill/>
          <a:ln>
            <a:noFill/>
          </a:ln>
        </p:spPr>
        <p:txBody>
          <a:bodyPr spcFirstLastPara="1" wrap="square" lIns="91425" tIns="91425" rIns="91425" bIns="91425" anchor="t" anchorCtr="0">
            <a:noAutofit/>
          </a:bodyPr>
          <a:lstStyle/>
          <a:p>
            <a:pPr lvl="0"/>
            <a:r>
              <a:rPr lang="it-IT" sz="1200" dirty="0">
                <a:solidFill>
                  <a:schemeClr val="dk1"/>
                </a:solidFill>
                <a:latin typeface="Montserrat" pitchFamily="2" charset="77"/>
                <a:ea typeface="Montserrat Medium"/>
                <a:cs typeface="Montserrat Medium"/>
                <a:sym typeface="Montserrat Medium"/>
              </a:rPr>
              <a:t>On-the-</a:t>
            </a:r>
            <a:r>
              <a:rPr lang="it-IT" sz="1200" dirty="0" err="1">
                <a:solidFill>
                  <a:schemeClr val="dk1"/>
                </a:solidFill>
                <a:latin typeface="Montserrat" pitchFamily="2" charset="77"/>
                <a:ea typeface="Montserrat Medium"/>
                <a:cs typeface="Montserrat Medium"/>
                <a:sym typeface="Montserrat Medium"/>
              </a:rPr>
              <a:t>fly</a:t>
            </a:r>
            <a:r>
              <a:rPr lang="it-IT" sz="1200" dirty="0">
                <a:solidFill>
                  <a:schemeClr val="dk1"/>
                </a:solidFill>
                <a:latin typeface="Montserrat" pitchFamily="2" charset="77"/>
                <a:ea typeface="Montserrat Medium"/>
                <a:cs typeface="Montserrat Medium"/>
                <a:sym typeface="Montserrat Medium"/>
              </a:rPr>
              <a:t> mining for discriminative features</a:t>
            </a:r>
            <a:endParaRPr sz="1200" dirty="0">
              <a:solidFill>
                <a:schemeClr val="dk1"/>
              </a:solidFill>
              <a:latin typeface="Montserrat" pitchFamily="2" charset="77"/>
              <a:ea typeface="Montserrat Medium"/>
              <a:cs typeface="Montserrat Medium"/>
              <a:sym typeface="Montserrat Medium"/>
            </a:endParaRPr>
          </a:p>
        </p:txBody>
      </p:sp>
      <p:sp>
        <p:nvSpPr>
          <p:cNvPr id="350" name="Google Shape;350;p23"/>
          <p:cNvSpPr txBox="1"/>
          <p:nvPr/>
        </p:nvSpPr>
        <p:spPr>
          <a:xfrm flipH="1">
            <a:off x="6879212" y="2401573"/>
            <a:ext cx="2115300" cy="561600"/>
          </a:xfrm>
          <a:prstGeom prst="rect">
            <a:avLst/>
          </a:prstGeom>
          <a:noFill/>
          <a:ln>
            <a:noFill/>
          </a:ln>
        </p:spPr>
        <p:txBody>
          <a:bodyPr spcFirstLastPara="1" wrap="square" lIns="91425" tIns="91425" rIns="91425" bIns="91425" anchor="b" anchorCtr="0">
            <a:noAutofit/>
          </a:bodyPr>
          <a:lstStyle/>
          <a:p>
            <a:pPr lvl="0"/>
            <a:r>
              <a:rPr lang="it-IT" b="1" dirty="0" err="1">
                <a:solidFill>
                  <a:schemeClr val="dk1"/>
                </a:solidFill>
                <a:latin typeface="Montserrat" pitchFamily="2" charset="77"/>
                <a:ea typeface="Montserrat SemiBold"/>
                <a:cs typeface="Montserrat SemiBold"/>
                <a:sym typeface="Montserrat SemiBold"/>
              </a:rPr>
              <a:t>Informed</a:t>
            </a:r>
            <a:r>
              <a:rPr lang="it-IT" b="1" dirty="0">
                <a:solidFill>
                  <a:schemeClr val="dk1"/>
                </a:solidFill>
                <a:latin typeface="Montserrat" pitchFamily="2" charset="77"/>
                <a:ea typeface="Montserrat SemiBold"/>
                <a:cs typeface="Montserrat SemiBold"/>
                <a:sym typeface="Montserrat SemiBold"/>
              </a:rPr>
              <a:t> Counseling</a:t>
            </a:r>
            <a:endParaRPr b="1" dirty="0">
              <a:solidFill>
                <a:schemeClr val="dk1"/>
              </a:solidFill>
              <a:latin typeface="Montserrat" pitchFamily="2" charset="77"/>
              <a:ea typeface="Montserrat SemiBold"/>
              <a:cs typeface="Montserrat SemiBold"/>
              <a:sym typeface="Montserrat SemiBold"/>
            </a:endParaRPr>
          </a:p>
        </p:txBody>
      </p:sp>
      <p:sp>
        <p:nvSpPr>
          <p:cNvPr id="351" name="Google Shape;351;p23"/>
          <p:cNvSpPr txBox="1"/>
          <p:nvPr/>
        </p:nvSpPr>
        <p:spPr>
          <a:xfrm flipH="1">
            <a:off x="6879212" y="2825698"/>
            <a:ext cx="2115300" cy="485100"/>
          </a:xfrm>
          <a:prstGeom prst="rect">
            <a:avLst/>
          </a:prstGeom>
          <a:noFill/>
          <a:ln>
            <a:noFill/>
          </a:ln>
        </p:spPr>
        <p:txBody>
          <a:bodyPr spcFirstLastPara="1" wrap="square" lIns="91425" tIns="91425" rIns="91425" bIns="91425" anchor="t" anchorCtr="0">
            <a:noAutofit/>
          </a:bodyPr>
          <a:lstStyle/>
          <a:p>
            <a:pPr lvl="0"/>
            <a:r>
              <a:rPr lang="it-IT" sz="1200" dirty="0">
                <a:solidFill>
                  <a:schemeClr val="dk1"/>
                </a:solidFill>
                <a:latin typeface="Montserrat" pitchFamily="2" charset="77"/>
                <a:ea typeface="Montserrat Medium"/>
                <a:cs typeface="Montserrat Medium"/>
                <a:sym typeface="Montserrat Medium"/>
              </a:rPr>
              <a:t>Display the group of </a:t>
            </a:r>
            <a:r>
              <a:rPr lang="it-IT" sz="1200" dirty="0" err="1">
                <a:solidFill>
                  <a:schemeClr val="dk1"/>
                </a:solidFill>
                <a:latin typeface="Montserrat" pitchFamily="2" charset="77"/>
                <a:ea typeface="Montserrat Medium"/>
                <a:cs typeface="Montserrat Medium"/>
                <a:sym typeface="Montserrat Medium"/>
              </a:rPr>
              <a:t>similar</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patients</a:t>
            </a:r>
            <a:r>
              <a:rPr lang="it-IT" sz="1200" dirty="0">
                <a:solidFill>
                  <a:schemeClr val="dk1"/>
                </a:solidFill>
                <a:latin typeface="Montserrat" pitchFamily="2" charset="77"/>
                <a:ea typeface="Montserrat Medium"/>
                <a:cs typeface="Montserrat Medium"/>
                <a:sym typeface="Montserrat Medium"/>
              </a:rPr>
              <a:t> to support the consensus</a:t>
            </a:r>
            <a:endParaRPr sz="1200" dirty="0">
              <a:solidFill>
                <a:schemeClr val="dk1"/>
              </a:solidFill>
              <a:latin typeface="Montserrat" pitchFamily="2" charset="77"/>
              <a:ea typeface="Montserrat Medium"/>
              <a:cs typeface="Montserrat Medium"/>
              <a:sym typeface="Montserrat Medium"/>
            </a:endParaRPr>
          </a:p>
        </p:txBody>
      </p:sp>
      <p:sp>
        <p:nvSpPr>
          <p:cNvPr id="352" name="Google Shape;352;p23"/>
          <p:cNvSpPr txBox="1"/>
          <p:nvPr/>
        </p:nvSpPr>
        <p:spPr>
          <a:xfrm flipH="1">
            <a:off x="6879212" y="3534537"/>
            <a:ext cx="2115300" cy="561600"/>
          </a:xfrm>
          <a:prstGeom prst="rect">
            <a:avLst/>
          </a:prstGeom>
          <a:noFill/>
          <a:ln>
            <a:noFill/>
          </a:ln>
        </p:spPr>
        <p:txBody>
          <a:bodyPr spcFirstLastPara="1" wrap="square" lIns="91425" tIns="91425" rIns="91425" bIns="91425" anchor="b" anchorCtr="0">
            <a:noAutofit/>
          </a:bodyPr>
          <a:lstStyle/>
          <a:p>
            <a:pPr lvl="0"/>
            <a:r>
              <a:rPr lang="it-IT" b="1" dirty="0" err="1">
                <a:solidFill>
                  <a:schemeClr val="dk1"/>
                </a:solidFill>
                <a:latin typeface="Montserrat" pitchFamily="2" charset="77"/>
                <a:ea typeface="Montserrat SemiBold"/>
                <a:cs typeface="Montserrat SemiBold"/>
                <a:sym typeface="Montserrat SemiBold"/>
              </a:rPr>
              <a:t>Fairness</a:t>
            </a:r>
            <a:r>
              <a:rPr lang="it-IT" b="1" dirty="0">
                <a:solidFill>
                  <a:schemeClr val="dk1"/>
                </a:solidFill>
                <a:latin typeface="Montserrat" pitchFamily="2" charset="77"/>
                <a:ea typeface="Montserrat SemiBold"/>
                <a:cs typeface="Montserrat SemiBold"/>
                <a:sym typeface="Montserrat SemiBold"/>
              </a:rPr>
              <a:t> and auditing</a:t>
            </a:r>
            <a:endParaRPr b="1" dirty="0">
              <a:solidFill>
                <a:schemeClr val="dk1"/>
              </a:solidFill>
              <a:latin typeface="Montserrat" pitchFamily="2" charset="77"/>
              <a:ea typeface="Montserrat SemiBold"/>
              <a:cs typeface="Montserrat SemiBold"/>
              <a:sym typeface="Montserrat SemiBold"/>
            </a:endParaRPr>
          </a:p>
        </p:txBody>
      </p:sp>
      <p:sp>
        <p:nvSpPr>
          <p:cNvPr id="353" name="Google Shape;353;p23"/>
          <p:cNvSpPr txBox="1"/>
          <p:nvPr/>
        </p:nvSpPr>
        <p:spPr>
          <a:xfrm flipH="1">
            <a:off x="6879212" y="3958643"/>
            <a:ext cx="2115300" cy="485100"/>
          </a:xfrm>
          <a:prstGeom prst="rect">
            <a:avLst/>
          </a:prstGeom>
          <a:noFill/>
          <a:ln>
            <a:noFill/>
          </a:ln>
        </p:spPr>
        <p:txBody>
          <a:bodyPr spcFirstLastPara="1" wrap="square" lIns="91425" tIns="91425" rIns="91425" bIns="91425" anchor="t" anchorCtr="0">
            <a:noAutofit/>
          </a:bodyPr>
          <a:lstStyle/>
          <a:p>
            <a:pPr lvl="0"/>
            <a:r>
              <a:rPr lang="it-IT" sz="1200" dirty="0">
                <a:solidFill>
                  <a:schemeClr val="dk1"/>
                </a:solidFill>
                <a:latin typeface="Montserrat" pitchFamily="2" charset="77"/>
                <a:ea typeface="Montserrat Medium"/>
                <a:cs typeface="Montserrat Medium"/>
                <a:sym typeface="Montserrat Medium"/>
              </a:rPr>
              <a:t>Check ITE </a:t>
            </a:r>
            <a:r>
              <a:rPr lang="it-IT" sz="1200" dirty="0" err="1">
                <a:solidFill>
                  <a:schemeClr val="dk1"/>
                </a:solidFill>
                <a:latin typeface="Montserrat" pitchFamily="2" charset="77"/>
                <a:ea typeface="Montserrat Medium"/>
                <a:cs typeface="Montserrat Medium"/>
                <a:sym typeface="Montserrat Medium"/>
              </a:rPr>
              <a:t>disparities</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between</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demographic</a:t>
            </a:r>
            <a:r>
              <a:rPr lang="it-IT" sz="1200" dirty="0">
                <a:solidFill>
                  <a:schemeClr val="dk1"/>
                </a:solidFill>
                <a:latin typeface="Montserrat" pitchFamily="2" charset="77"/>
                <a:ea typeface="Montserrat Medium"/>
                <a:cs typeface="Montserrat Medium"/>
                <a:sym typeface="Montserrat Medium"/>
              </a:rPr>
              <a:t> groups</a:t>
            </a:r>
            <a:endParaRPr sz="1200" dirty="0">
              <a:solidFill>
                <a:schemeClr val="dk1"/>
              </a:solidFill>
              <a:latin typeface="Montserrat" pitchFamily="2" charset="77"/>
              <a:ea typeface="Montserrat Medium"/>
              <a:cs typeface="Montserrat Medium"/>
              <a:sym typeface="Montserrat Medium"/>
            </a:endParaRPr>
          </a:p>
        </p:txBody>
      </p:sp>
      <p:sp>
        <p:nvSpPr>
          <p:cNvPr id="356" name="Google Shape;356;p23"/>
          <p:cNvSpPr/>
          <p:nvPr/>
        </p:nvSpPr>
        <p:spPr>
          <a:xfrm flipH="1">
            <a:off x="2507026" y="1365041"/>
            <a:ext cx="368700" cy="3687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dk1"/>
                </a:solidFill>
                <a:latin typeface="Montserrat SemiBold"/>
                <a:ea typeface="Montserrat SemiBold"/>
                <a:cs typeface="Montserrat SemiBold"/>
                <a:sym typeface="Montserrat SemiBold"/>
              </a:rPr>
              <a:t>01</a:t>
            </a:r>
            <a:endParaRPr sz="1200" dirty="0">
              <a:solidFill>
                <a:schemeClr val="dk1"/>
              </a:solidFill>
              <a:latin typeface="Montserrat SemiBold"/>
              <a:ea typeface="Montserrat SemiBold"/>
              <a:cs typeface="Montserrat SemiBold"/>
              <a:sym typeface="Montserrat SemiBold"/>
            </a:endParaRPr>
          </a:p>
        </p:txBody>
      </p:sp>
      <p:sp>
        <p:nvSpPr>
          <p:cNvPr id="357" name="Google Shape;357;p23"/>
          <p:cNvSpPr/>
          <p:nvPr/>
        </p:nvSpPr>
        <p:spPr>
          <a:xfrm flipH="1">
            <a:off x="2507025" y="2498023"/>
            <a:ext cx="368700" cy="368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02</a:t>
            </a:r>
            <a:endParaRPr sz="1200">
              <a:solidFill>
                <a:schemeClr val="dk1"/>
              </a:solidFill>
              <a:latin typeface="Montserrat SemiBold"/>
              <a:ea typeface="Montserrat SemiBold"/>
              <a:cs typeface="Montserrat SemiBold"/>
              <a:sym typeface="Montserrat SemiBold"/>
            </a:endParaRPr>
          </a:p>
        </p:txBody>
      </p:sp>
      <p:sp>
        <p:nvSpPr>
          <p:cNvPr id="358" name="Google Shape;358;p23"/>
          <p:cNvSpPr/>
          <p:nvPr/>
        </p:nvSpPr>
        <p:spPr>
          <a:xfrm flipH="1">
            <a:off x="2507025" y="3630987"/>
            <a:ext cx="368700" cy="368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03</a:t>
            </a:r>
            <a:endParaRPr sz="1200">
              <a:solidFill>
                <a:schemeClr val="dk1"/>
              </a:solidFill>
              <a:latin typeface="Montserrat SemiBold"/>
              <a:ea typeface="Montserrat SemiBold"/>
              <a:cs typeface="Montserrat SemiBold"/>
              <a:sym typeface="Montserrat SemiBold"/>
            </a:endParaRPr>
          </a:p>
        </p:txBody>
      </p:sp>
      <p:sp>
        <p:nvSpPr>
          <p:cNvPr id="359" name="Google Shape;359;p23"/>
          <p:cNvSpPr/>
          <p:nvPr/>
        </p:nvSpPr>
        <p:spPr>
          <a:xfrm flipH="1">
            <a:off x="6271450" y="1368640"/>
            <a:ext cx="368700" cy="368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dirty="0">
                <a:solidFill>
                  <a:schemeClr val="dk1"/>
                </a:solidFill>
                <a:latin typeface="Montserrat SemiBold"/>
                <a:ea typeface="Montserrat SemiBold"/>
                <a:cs typeface="Montserrat SemiBold"/>
                <a:sym typeface="Montserrat SemiBold"/>
              </a:rPr>
              <a:t>04</a:t>
            </a:r>
            <a:endParaRPr sz="1200" dirty="0">
              <a:solidFill>
                <a:schemeClr val="dk1"/>
              </a:solidFill>
              <a:latin typeface="Montserrat SemiBold"/>
              <a:ea typeface="Montserrat SemiBold"/>
              <a:cs typeface="Montserrat SemiBold"/>
              <a:sym typeface="Montserrat SemiBold"/>
            </a:endParaRPr>
          </a:p>
        </p:txBody>
      </p:sp>
      <p:sp>
        <p:nvSpPr>
          <p:cNvPr id="360" name="Google Shape;360;p23"/>
          <p:cNvSpPr/>
          <p:nvPr/>
        </p:nvSpPr>
        <p:spPr>
          <a:xfrm flipH="1">
            <a:off x="6271450" y="2498023"/>
            <a:ext cx="368700" cy="3687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chemeClr val="dk1"/>
                </a:solidFill>
                <a:latin typeface="Montserrat SemiBold"/>
                <a:ea typeface="Montserrat SemiBold"/>
                <a:cs typeface="Montserrat SemiBold"/>
                <a:sym typeface="Montserrat SemiBold"/>
              </a:rPr>
              <a:t>05</a:t>
            </a:r>
            <a:endParaRPr sz="1200">
              <a:solidFill>
                <a:schemeClr val="dk1"/>
              </a:solidFill>
              <a:latin typeface="Montserrat SemiBold"/>
              <a:ea typeface="Montserrat SemiBold"/>
              <a:cs typeface="Montserrat SemiBold"/>
              <a:sym typeface="Montserrat SemiBold"/>
            </a:endParaRPr>
          </a:p>
        </p:txBody>
      </p:sp>
      <p:sp>
        <p:nvSpPr>
          <p:cNvPr id="361" name="Google Shape;361;p23"/>
          <p:cNvSpPr/>
          <p:nvPr/>
        </p:nvSpPr>
        <p:spPr>
          <a:xfrm flipH="1">
            <a:off x="6271450" y="3630987"/>
            <a:ext cx="368700" cy="368700"/>
          </a:xfrm>
          <a:prstGeom prst="ellipse">
            <a:avLst/>
          </a:prstGeom>
          <a:solidFill>
            <a:schemeClr val="accent4"/>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chemeClr val="lt1"/>
                </a:solidFill>
                <a:latin typeface="Montserrat SemiBold"/>
                <a:ea typeface="Montserrat SemiBold"/>
                <a:cs typeface="Montserrat SemiBold"/>
                <a:sym typeface="Montserrat SemiBold"/>
              </a:rPr>
              <a:t>06</a:t>
            </a:r>
            <a:endParaRPr sz="1200">
              <a:solidFill>
                <a:schemeClr val="lt1"/>
              </a:solidFill>
              <a:latin typeface="Montserrat SemiBold"/>
              <a:ea typeface="Montserrat SemiBold"/>
              <a:cs typeface="Montserrat SemiBold"/>
              <a:sym typeface="Montserrat SemiBold"/>
            </a:endParaRPr>
          </a:p>
        </p:txBody>
      </p:sp>
      <p:cxnSp>
        <p:nvCxnSpPr>
          <p:cNvPr id="362" name="Google Shape;362;p23"/>
          <p:cNvCxnSpPr>
            <a:cxnSpLocks/>
            <a:stCxn id="356" idx="4"/>
            <a:endCxn id="357" idx="0"/>
          </p:cNvCxnSpPr>
          <p:nvPr/>
        </p:nvCxnSpPr>
        <p:spPr>
          <a:xfrm rot="5400000">
            <a:off x="2309235" y="2115882"/>
            <a:ext cx="764282" cy="1"/>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363" name="Google Shape;363;p23"/>
          <p:cNvCxnSpPr>
            <a:stCxn id="357" idx="4"/>
            <a:endCxn id="358" idx="0"/>
          </p:cNvCxnSpPr>
          <p:nvPr/>
        </p:nvCxnSpPr>
        <p:spPr>
          <a:xfrm>
            <a:off x="2691375" y="2866723"/>
            <a:ext cx="0" cy="764264"/>
          </a:xfrm>
          <a:prstGeom prst="straightConnector1">
            <a:avLst/>
          </a:prstGeom>
          <a:noFill/>
          <a:ln w="9525" cap="flat" cmpd="sng">
            <a:solidFill>
              <a:schemeClr val="dk1"/>
            </a:solidFill>
            <a:prstDash val="solid"/>
            <a:round/>
            <a:headEnd type="none" w="med" len="med"/>
            <a:tailEnd type="triangle" w="med" len="med"/>
          </a:ln>
        </p:spPr>
      </p:cxnSp>
      <p:cxnSp>
        <p:nvCxnSpPr>
          <p:cNvPr id="364" name="Google Shape;364;p23"/>
          <p:cNvCxnSpPr>
            <a:cxnSpLocks/>
            <a:stCxn id="358" idx="4"/>
            <a:endCxn id="1030" idx="2"/>
          </p:cNvCxnSpPr>
          <p:nvPr/>
        </p:nvCxnSpPr>
        <p:spPr>
          <a:xfrm rot="5400000" flipH="1" flipV="1">
            <a:off x="3355189" y="2833668"/>
            <a:ext cx="502205" cy="1829834"/>
          </a:xfrm>
          <a:prstGeom prst="bentConnector3">
            <a:avLst>
              <a:gd name="adj1" fmla="val -45519"/>
            </a:avLst>
          </a:prstGeom>
          <a:noFill/>
          <a:ln w="9525" cap="flat" cmpd="sng">
            <a:solidFill>
              <a:schemeClr val="dk1"/>
            </a:solidFill>
            <a:prstDash val="solid"/>
            <a:round/>
            <a:headEnd type="none" w="med" len="med"/>
            <a:tailEnd type="none" w="med" len="med"/>
          </a:ln>
        </p:spPr>
      </p:cxnSp>
      <p:cxnSp>
        <p:nvCxnSpPr>
          <p:cNvPr id="365" name="Google Shape;365;p23"/>
          <p:cNvCxnSpPr>
            <a:cxnSpLocks/>
            <a:stCxn id="1030" idx="0"/>
            <a:endCxn id="359" idx="6"/>
          </p:cNvCxnSpPr>
          <p:nvPr/>
        </p:nvCxnSpPr>
        <p:spPr>
          <a:xfrm rot="5400000" flipH="1" flipV="1">
            <a:off x="5048492" y="1025707"/>
            <a:ext cx="695674" cy="1750241"/>
          </a:xfrm>
          <a:prstGeom prst="bentConnector2">
            <a:avLst/>
          </a:prstGeom>
          <a:noFill/>
          <a:ln w="9525" cap="flat" cmpd="sng">
            <a:solidFill>
              <a:schemeClr val="dk1"/>
            </a:solidFill>
            <a:prstDash val="solid"/>
            <a:round/>
            <a:headEnd type="none" w="med" len="med"/>
            <a:tailEnd type="none" w="med" len="med"/>
          </a:ln>
        </p:spPr>
      </p:cxnSp>
      <p:pic>
        <p:nvPicPr>
          <p:cNvPr id="1030" name="Picture 6" descr="Living up to the Aspiration: how the van der Schaar Lab is revolutionising  healthcare // van der Schaar Lab">
            <a:extLst>
              <a:ext uri="{FF2B5EF4-FFF2-40B4-BE49-F238E27FC236}">
                <a16:creationId xmlns:a16="http://schemas.microsoft.com/office/drawing/2014/main" id="{377F3CC7-6EF0-2DF8-8521-1FCDC82EA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261" y="2248664"/>
            <a:ext cx="3251896" cy="124881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Google Shape;362;p23">
            <a:extLst>
              <a:ext uri="{FF2B5EF4-FFF2-40B4-BE49-F238E27FC236}">
                <a16:creationId xmlns:a16="http://schemas.microsoft.com/office/drawing/2014/main" id="{D1B02B25-05C8-121C-12F2-63F242AD85B3}"/>
              </a:ext>
            </a:extLst>
          </p:cNvPr>
          <p:cNvCxnSpPr>
            <a:cxnSpLocks/>
          </p:cNvCxnSpPr>
          <p:nvPr/>
        </p:nvCxnSpPr>
        <p:spPr>
          <a:xfrm rot="5400000">
            <a:off x="6068897" y="2115881"/>
            <a:ext cx="764282" cy="1"/>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16" name="Google Shape;362;p23">
            <a:extLst>
              <a:ext uri="{FF2B5EF4-FFF2-40B4-BE49-F238E27FC236}">
                <a16:creationId xmlns:a16="http://schemas.microsoft.com/office/drawing/2014/main" id="{23B3CB06-092D-6B73-D49C-3BD02A967964}"/>
              </a:ext>
            </a:extLst>
          </p:cNvPr>
          <p:cNvCxnSpPr>
            <a:cxnSpLocks/>
          </p:cNvCxnSpPr>
          <p:nvPr/>
        </p:nvCxnSpPr>
        <p:spPr>
          <a:xfrm rot="5400000">
            <a:off x="6068896" y="3248855"/>
            <a:ext cx="764282" cy="1"/>
          </a:xfrm>
          <a:prstGeom prst="bentConnector3">
            <a:avLst>
              <a:gd name="adj1" fmla="val 50000"/>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cxnSp>
        <p:nvCxnSpPr>
          <p:cNvPr id="106" name="Google Shape;106;p18"/>
          <p:cNvCxnSpPr>
            <a:cxnSpLocks/>
            <a:stCxn id="107" idx="4"/>
            <a:endCxn id="126" idx="0"/>
          </p:cNvCxnSpPr>
          <p:nvPr/>
        </p:nvCxnSpPr>
        <p:spPr>
          <a:xfrm>
            <a:off x="1389924" y="2224112"/>
            <a:ext cx="0" cy="1614859"/>
          </a:xfrm>
          <a:prstGeom prst="straightConnector1">
            <a:avLst/>
          </a:prstGeom>
          <a:noFill/>
          <a:ln w="9525" cap="flat" cmpd="sng">
            <a:solidFill>
              <a:schemeClr val="dk1"/>
            </a:solidFill>
            <a:prstDash val="solid"/>
            <a:round/>
            <a:headEnd type="none" w="med" len="med"/>
            <a:tailEnd type="none" w="med" len="med"/>
          </a:ln>
        </p:spPr>
      </p:cxnSp>
      <p:sp>
        <p:nvSpPr>
          <p:cNvPr id="109" name="Google Shape;109;p18"/>
          <p:cNvSpPr txBox="1">
            <a:spLocks noGrp="1"/>
          </p:cNvSpPr>
          <p:nvPr>
            <p:ph type="title"/>
          </p:nvPr>
        </p:nvSpPr>
        <p:spPr>
          <a:xfrm>
            <a:off x="358832" y="397140"/>
            <a:ext cx="8238900" cy="561600"/>
          </a:xfrm>
          <a:prstGeom prst="rect">
            <a:avLst/>
          </a:prstGeom>
          <a:ln>
            <a:noFill/>
          </a:ln>
        </p:spPr>
        <p:txBody>
          <a:bodyPr spcFirstLastPara="1" wrap="square" lIns="91425" tIns="91425" rIns="91425" bIns="91425" anchor="t" anchorCtr="0">
            <a:noAutofit/>
          </a:bodyPr>
          <a:lstStyle/>
          <a:p>
            <a:pPr>
              <a:buSzPts val="1100"/>
            </a:pPr>
            <a:r>
              <a:rPr lang="en-US" noProof="0" dirty="0"/>
              <a:t>Problem &amp; Data</a:t>
            </a:r>
          </a:p>
        </p:txBody>
      </p:sp>
      <p:sp>
        <p:nvSpPr>
          <p:cNvPr id="111" name="Google Shape;111;p18"/>
          <p:cNvSpPr txBox="1"/>
          <p:nvPr/>
        </p:nvSpPr>
        <p:spPr>
          <a:xfrm>
            <a:off x="2696704" y="1252976"/>
            <a:ext cx="3750592" cy="36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noProof="0" dirty="0">
                <a:solidFill>
                  <a:schemeClr val="dk1"/>
                </a:solidFill>
                <a:latin typeface="Montserrat SemiBold"/>
                <a:ea typeface="Montserrat SemiBold"/>
                <a:cs typeface="Montserrat SemiBold"/>
                <a:sym typeface="Montserrat SemiBold"/>
              </a:rPr>
              <a:t>Observational Casual Inference Setting</a:t>
            </a:r>
          </a:p>
        </p:txBody>
      </p:sp>
      <p:sp>
        <p:nvSpPr>
          <p:cNvPr id="112" name="Google Shape;112;p18"/>
          <p:cNvSpPr txBox="1"/>
          <p:nvPr/>
        </p:nvSpPr>
        <p:spPr>
          <a:xfrm>
            <a:off x="2339787" y="1855412"/>
            <a:ext cx="1819588" cy="368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noProof="0" dirty="0">
                <a:solidFill>
                  <a:schemeClr val="dk1"/>
                </a:solidFill>
                <a:latin typeface="Montserrat SemiBold"/>
                <a:ea typeface="Montserrat SemiBold"/>
                <a:cs typeface="Montserrat SemiBold"/>
                <a:sym typeface="Montserrat SemiBold"/>
              </a:rPr>
              <a:t>Goal</a:t>
            </a:r>
          </a:p>
        </p:txBody>
      </p:sp>
      <p:sp>
        <p:nvSpPr>
          <p:cNvPr id="113" name="Google Shape;113;p18"/>
          <p:cNvSpPr txBox="1"/>
          <p:nvPr/>
        </p:nvSpPr>
        <p:spPr>
          <a:xfrm>
            <a:off x="5293607" y="1802762"/>
            <a:ext cx="2644818" cy="474000"/>
          </a:xfrm>
          <a:prstGeom prst="rect">
            <a:avLst/>
          </a:prstGeom>
          <a:noFill/>
          <a:ln>
            <a:noFill/>
          </a:ln>
        </p:spPr>
        <p:txBody>
          <a:bodyPr spcFirstLastPara="1" wrap="square" lIns="91425" tIns="91425" rIns="91425" bIns="91425" anchor="ctr" anchorCtr="0">
            <a:noAutofit/>
          </a:bodyPr>
          <a:lstStyle/>
          <a:p>
            <a:r>
              <a:rPr lang="en-US" sz="1200" noProof="0" dirty="0">
                <a:solidFill>
                  <a:schemeClr val="dk1"/>
                </a:solidFill>
                <a:latin typeface="Montserrat" pitchFamily="2" charset="77"/>
                <a:ea typeface="Montserrat Medium"/>
                <a:cs typeface="Montserrat Medium"/>
                <a:sym typeface="Montserrat Medium"/>
              </a:rPr>
              <a:t>Estimate </a:t>
            </a:r>
            <a:r>
              <a:rPr lang="en-US" sz="1200" noProof="0" dirty="0" err="1">
                <a:solidFill>
                  <a:schemeClr val="dk1"/>
                </a:solidFill>
                <a:latin typeface="Montserrat Medium"/>
                <a:ea typeface="Montserrat Medium"/>
                <a:cs typeface="Montserrat Medium"/>
                <a:sym typeface="Montserrat Medium"/>
              </a:rPr>
              <a:t>τ</a:t>
            </a:r>
            <a:r>
              <a:rPr lang="en-US" sz="1200" noProof="0" dirty="0">
                <a:solidFill>
                  <a:schemeClr val="dk1"/>
                </a:solidFill>
                <a:latin typeface="Montserrat Medium"/>
                <a:ea typeface="Montserrat Medium"/>
                <a:cs typeface="Montserrat Medium"/>
                <a:sym typeface="Montserrat Medium"/>
              </a:rPr>
              <a:t>(</a:t>
            </a:r>
            <a:r>
              <a:rPr lang="en-US" sz="1200" noProof="0" dirty="0">
                <a:solidFill>
                  <a:schemeClr val="dk1"/>
                </a:solidFill>
                <a:latin typeface="Montserrat" pitchFamily="2" charset="77"/>
                <a:ea typeface="Montserrat Medium"/>
                <a:cs typeface="Montserrat Medium"/>
                <a:sym typeface="Montserrat Medium"/>
              </a:rPr>
              <a:t>x) = E[y(1) – y(0) | x]</a:t>
            </a:r>
          </a:p>
        </p:txBody>
      </p:sp>
      <p:sp>
        <p:nvSpPr>
          <p:cNvPr id="107" name="Google Shape;107;p18"/>
          <p:cNvSpPr/>
          <p:nvPr/>
        </p:nvSpPr>
        <p:spPr>
          <a:xfrm>
            <a:off x="1205574" y="1855412"/>
            <a:ext cx="368700" cy="3687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01</a:t>
            </a:r>
          </a:p>
        </p:txBody>
      </p:sp>
      <p:cxnSp>
        <p:nvCxnSpPr>
          <p:cNvPr id="114" name="Google Shape;114;p18"/>
          <p:cNvCxnSpPr>
            <a:cxnSpLocks/>
            <a:stCxn id="112" idx="3"/>
            <a:endCxn id="113" idx="1"/>
          </p:cNvCxnSpPr>
          <p:nvPr/>
        </p:nvCxnSpPr>
        <p:spPr>
          <a:xfrm>
            <a:off x="4159375" y="2039762"/>
            <a:ext cx="1134232"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8"/>
          <p:cNvCxnSpPr>
            <a:cxnSpLocks/>
            <a:stCxn id="111" idx="1"/>
            <a:endCxn id="107" idx="0"/>
          </p:cNvCxnSpPr>
          <p:nvPr/>
        </p:nvCxnSpPr>
        <p:spPr>
          <a:xfrm rot="10800000" flipV="1">
            <a:off x="1389924" y="1437326"/>
            <a:ext cx="1306780" cy="418086"/>
          </a:xfrm>
          <a:prstGeom prst="bentConnector2">
            <a:avLst/>
          </a:prstGeom>
          <a:noFill/>
          <a:ln w="9525" cap="flat" cmpd="sng">
            <a:solidFill>
              <a:schemeClr val="dk1"/>
            </a:solidFill>
            <a:prstDash val="solid"/>
            <a:round/>
            <a:headEnd type="none" w="med" len="med"/>
            <a:tailEnd type="none" w="med" len="med"/>
          </a:ln>
        </p:spPr>
      </p:cxnSp>
      <p:sp>
        <p:nvSpPr>
          <p:cNvPr id="116" name="Google Shape;116;p18"/>
          <p:cNvSpPr txBox="1"/>
          <p:nvPr/>
        </p:nvSpPr>
        <p:spPr>
          <a:xfrm>
            <a:off x="2339787" y="2476509"/>
            <a:ext cx="1819586" cy="368700"/>
          </a:xfrm>
          <a:prstGeom prst="rect">
            <a:avLst/>
          </a:prstGeom>
          <a:noFill/>
          <a:ln>
            <a:noFill/>
          </a:ln>
        </p:spPr>
        <p:txBody>
          <a:bodyPr spcFirstLastPara="1" wrap="square" lIns="91425" tIns="91425" rIns="91425" bIns="91425" anchor="b" anchorCtr="0">
            <a:noAutofit/>
          </a:bodyPr>
          <a:lstStyle/>
          <a:p>
            <a:pPr algn="ctr"/>
            <a:r>
              <a:rPr lang="en-US" noProof="0" dirty="0">
                <a:solidFill>
                  <a:schemeClr val="dk1"/>
                </a:solidFill>
                <a:latin typeface="Montserrat SemiBold"/>
                <a:ea typeface="Montserrat SemiBold"/>
                <a:cs typeface="Montserrat SemiBold"/>
                <a:sym typeface="Montserrat SemiBold"/>
              </a:rPr>
              <a:t>Variables</a:t>
            </a:r>
          </a:p>
        </p:txBody>
      </p:sp>
      <p:sp>
        <p:nvSpPr>
          <p:cNvPr id="117" name="Google Shape;117;p18"/>
          <p:cNvSpPr txBox="1"/>
          <p:nvPr/>
        </p:nvSpPr>
        <p:spPr>
          <a:xfrm>
            <a:off x="5293604" y="2423859"/>
            <a:ext cx="2644821" cy="474000"/>
          </a:xfrm>
          <a:prstGeom prst="rect">
            <a:avLst/>
          </a:prstGeom>
          <a:noFill/>
          <a:ln>
            <a:noFill/>
          </a:ln>
        </p:spPr>
        <p:txBody>
          <a:bodyPr spcFirstLastPara="1" wrap="square" lIns="91425" tIns="91425" rIns="91425" bIns="91425" anchor="ctr" anchorCtr="0">
            <a:noAutofit/>
          </a:bodyPr>
          <a:lstStyle/>
          <a:p>
            <a:pPr marL="171450" indent="-171450">
              <a:buFont typeface="Arial" panose="020B0604020202020204" pitchFamily="34" charset="0"/>
              <a:buChar char="•"/>
            </a:pPr>
            <a:r>
              <a:rPr lang="en-US" sz="1200" noProof="0" dirty="0">
                <a:solidFill>
                  <a:schemeClr val="dk1"/>
                </a:solidFill>
                <a:latin typeface="Montserrat" pitchFamily="2" charset="77"/>
                <a:ea typeface="Montserrat Medium"/>
                <a:cs typeface="Montserrat Medium"/>
                <a:sym typeface="Montserrat Medium"/>
              </a:rPr>
              <a:t>x: d‑dimensional features </a:t>
            </a:r>
          </a:p>
          <a:p>
            <a:pPr marL="171450" indent="-171450">
              <a:buFont typeface="Arial" panose="020B0604020202020204" pitchFamily="34" charset="0"/>
              <a:buChar char="•"/>
            </a:pPr>
            <a:r>
              <a:rPr lang="en-US" sz="1200" noProof="0" dirty="0">
                <a:solidFill>
                  <a:schemeClr val="dk1"/>
                </a:solidFill>
                <a:latin typeface="Montserrat" pitchFamily="2" charset="77"/>
                <a:ea typeface="Montserrat Medium"/>
                <a:cs typeface="Montserrat Medium"/>
                <a:sym typeface="Montserrat Medium"/>
              </a:rPr>
              <a:t>z: treatment (0/1) </a:t>
            </a:r>
          </a:p>
          <a:p>
            <a:pPr marL="171450" indent="-171450">
              <a:buFont typeface="Arial" panose="020B0604020202020204" pitchFamily="34" charset="0"/>
              <a:buChar char="•"/>
            </a:pPr>
            <a:r>
              <a:rPr lang="en-US" sz="1200" noProof="0" dirty="0">
                <a:solidFill>
                  <a:schemeClr val="dk1"/>
                </a:solidFill>
                <a:latin typeface="Montserrat" pitchFamily="2" charset="77"/>
                <a:ea typeface="Montserrat Medium"/>
                <a:cs typeface="Montserrat Medium"/>
                <a:sym typeface="Montserrat Medium"/>
              </a:rPr>
              <a:t>y: observed outcome</a:t>
            </a:r>
          </a:p>
        </p:txBody>
      </p:sp>
      <p:sp>
        <p:nvSpPr>
          <p:cNvPr id="118" name="Google Shape;118;p18"/>
          <p:cNvSpPr/>
          <p:nvPr/>
        </p:nvSpPr>
        <p:spPr>
          <a:xfrm>
            <a:off x="1205574" y="2476512"/>
            <a:ext cx="368700" cy="368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02</a:t>
            </a:r>
          </a:p>
        </p:txBody>
      </p:sp>
      <p:cxnSp>
        <p:nvCxnSpPr>
          <p:cNvPr id="119" name="Google Shape;119;p18"/>
          <p:cNvCxnSpPr>
            <a:cxnSpLocks/>
            <a:stCxn id="116" idx="3"/>
            <a:endCxn id="117" idx="1"/>
          </p:cNvCxnSpPr>
          <p:nvPr/>
        </p:nvCxnSpPr>
        <p:spPr>
          <a:xfrm>
            <a:off x="4159373" y="2660859"/>
            <a:ext cx="1134231" cy="0"/>
          </a:xfrm>
          <a:prstGeom prst="straightConnector1">
            <a:avLst/>
          </a:prstGeom>
          <a:noFill/>
          <a:ln w="9525" cap="flat" cmpd="sng">
            <a:solidFill>
              <a:schemeClr val="dk1"/>
            </a:solidFill>
            <a:prstDash val="solid"/>
            <a:round/>
            <a:headEnd type="none" w="med" len="med"/>
            <a:tailEnd type="none" w="med" len="med"/>
          </a:ln>
        </p:spPr>
      </p:cxnSp>
      <p:sp>
        <p:nvSpPr>
          <p:cNvPr id="120" name="Google Shape;120;p18"/>
          <p:cNvSpPr txBox="1"/>
          <p:nvPr/>
        </p:nvSpPr>
        <p:spPr>
          <a:xfrm>
            <a:off x="2339788" y="3202903"/>
            <a:ext cx="1819586" cy="368700"/>
          </a:xfrm>
          <a:prstGeom prst="rect">
            <a:avLst/>
          </a:prstGeom>
          <a:noFill/>
          <a:ln>
            <a:noFill/>
          </a:ln>
        </p:spPr>
        <p:txBody>
          <a:bodyPr spcFirstLastPara="1" wrap="square" lIns="91425" tIns="91425" rIns="91425" bIns="91425" anchor="b" anchorCtr="0">
            <a:noAutofit/>
          </a:bodyPr>
          <a:lstStyle/>
          <a:p>
            <a:pPr algn="ctr"/>
            <a:r>
              <a:rPr lang="en-US" noProof="0" dirty="0">
                <a:solidFill>
                  <a:schemeClr val="dk1"/>
                </a:solidFill>
                <a:latin typeface="Montserrat SemiBold"/>
                <a:ea typeface="Montserrat SemiBold"/>
                <a:cs typeface="Montserrat SemiBold"/>
                <a:sym typeface="Montserrat SemiBold"/>
              </a:rPr>
              <a:t>Key assumptions</a:t>
            </a:r>
          </a:p>
        </p:txBody>
      </p:sp>
      <p:sp>
        <p:nvSpPr>
          <p:cNvPr id="121" name="Google Shape;121;p18"/>
          <p:cNvSpPr txBox="1"/>
          <p:nvPr/>
        </p:nvSpPr>
        <p:spPr>
          <a:xfrm>
            <a:off x="5293610" y="3150253"/>
            <a:ext cx="2644815" cy="4740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b="0" i="0" u="none" strike="noStrike" noProof="0" dirty="0">
                <a:solidFill>
                  <a:srgbClr val="000000"/>
                </a:solidFill>
                <a:effectLst/>
                <a:latin typeface="Montserrat" pitchFamily="2" charset="77"/>
              </a:rPr>
              <a:t>SUTVA </a:t>
            </a:r>
          </a:p>
          <a:p>
            <a:pPr marL="171450" lvl="0" indent="-171450" algn="l" rtl="0">
              <a:spcBef>
                <a:spcPts val="0"/>
              </a:spcBef>
              <a:spcAft>
                <a:spcPts val="0"/>
              </a:spcAft>
              <a:buFont typeface="Arial" panose="020B0604020202020204" pitchFamily="34" charset="0"/>
              <a:buChar char="•"/>
            </a:pPr>
            <a:r>
              <a:rPr lang="en-US" sz="1200" b="0" i="0" u="none" strike="noStrike" noProof="0" dirty="0" err="1">
                <a:solidFill>
                  <a:srgbClr val="000000"/>
                </a:solidFill>
                <a:effectLst/>
                <a:latin typeface="Montserrat" pitchFamily="2" charset="77"/>
              </a:rPr>
              <a:t>Ignorability</a:t>
            </a:r>
            <a:r>
              <a:rPr lang="en-US" sz="1200" b="0" i="0" u="none" strike="noStrike" noProof="0" dirty="0">
                <a:solidFill>
                  <a:srgbClr val="000000"/>
                </a:solidFill>
                <a:effectLst/>
                <a:latin typeface="Montserrat" pitchFamily="2" charset="77"/>
              </a:rPr>
              <a:t> </a:t>
            </a:r>
          </a:p>
          <a:p>
            <a:pPr marL="171450" lvl="0" indent="-171450" algn="l" rtl="0">
              <a:spcBef>
                <a:spcPts val="0"/>
              </a:spcBef>
              <a:spcAft>
                <a:spcPts val="0"/>
              </a:spcAft>
              <a:buFont typeface="Arial" panose="020B0604020202020204" pitchFamily="34" charset="0"/>
              <a:buChar char="•"/>
            </a:pPr>
            <a:r>
              <a:rPr lang="en-US" sz="1200" b="0" i="0" u="none" strike="noStrike" noProof="0" dirty="0">
                <a:solidFill>
                  <a:srgbClr val="000000"/>
                </a:solidFill>
                <a:effectLst/>
                <a:latin typeface="Montserrat" pitchFamily="2" charset="77"/>
              </a:rPr>
              <a:t>Overlap</a:t>
            </a:r>
          </a:p>
        </p:txBody>
      </p:sp>
      <p:sp>
        <p:nvSpPr>
          <p:cNvPr id="122" name="Google Shape;122;p18"/>
          <p:cNvSpPr/>
          <p:nvPr/>
        </p:nvSpPr>
        <p:spPr>
          <a:xfrm>
            <a:off x="1205574" y="3202909"/>
            <a:ext cx="368700" cy="368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03</a:t>
            </a:r>
          </a:p>
        </p:txBody>
      </p:sp>
      <p:cxnSp>
        <p:nvCxnSpPr>
          <p:cNvPr id="123" name="Google Shape;123;p18"/>
          <p:cNvCxnSpPr>
            <a:cxnSpLocks/>
            <a:stCxn id="120" idx="3"/>
            <a:endCxn id="121" idx="1"/>
          </p:cNvCxnSpPr>
          <p:nvPr/>
        </p:nvCxnSpPr>
        <p:spPr>
          <a:xfrm>
            <a:off x="4159374" y="3387253"/>
            <a:ext cx="1134236" cy="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18"/>
          <p:cNvSpPr txBox="1"/>
          <p:nvPr/>
        </p:nvSpPr>
        <p:spPr>
          <a:xfrm>
            <a:off x="2339787" y="3838962"/>
            <a:ext cx="1819582" cy="368700"/>
          </a:xfrm>
          <a:prstGeom prst="rect">
            <a:avLst/>
          </a:prstGeom>
          <a:noFill/>
          <a:ln>
            <a:noFill/>
          </a:ln>
        </p:spPr>
        <p:txBody>
          <a:bodyPr spcFirstLastPara="1" wrap="square" lIns="91425" tIns="91425" rIns="91425" bIns="91425" anchor="b" anchorCtr="0">
            <a:noAutofit/>
          </a:bodyPr>
          <a:lstStyle/>
          <a:p>
            <a:pPr algn="ctr"/>
            <a:r>
              <a:rPr lang="en-US" noProof="0" dirty="0">
                <a:solidFill>
                  <a:schemeClr val="dk1"/>
                </a:solidFill>
                <a:latin typeface="Montserrat SemiBold"/>
                <a:ea typeface="Montserrat SemiBold"/>
                <a:cs typeface="Montserrat SemiBold"/>
                <a:sym typeface="Montserrat SemiBold"/>
              </a:rPr>
              <a:t>Dataset</a:t>
            </a:r>
          </a:p>
        </p:txBody>
      </p:sp>
      <p:sp>
        <p:nvSpPr>
          <p:cNvPr id="125" name="Google Shape;125;p18"/>
          <p:cNvSpPr txBox="1"/>
          <p:nvPr/>
        </p:nvSpPr>
        <p:spPr>
          <a:xfrm>
            <a:off x="5293604" y="3786312"/>
            <a:ext cx="3304123" cy="474000"/>
          </a:xfrm>
          <a:prstGeom prst="rect">
            <a:avLst/>
          </a:prstGeom>
          <a:noFill/>
          <a:ln>
            <a:noFill/>
          </a:ln>
        </p:spPr>
        <p:txBody>
          <a:bodyPr spcFirstLastPara="1" wrap="square" lIns="91425" tIns="91425" rIns="91425" bIns="91425" anchor="ctr" anchorCtr="0">
            <a:noAutofit/>
          </a:bodyPr>
          <a:lstStyle/>
          <a:p>
            <a:r>
              <a:rPr lang="en-US" sz="1200" noProof="0" dirty="0">
                <a:solidFill>
                  <a:schemeClr val="dk1"/>
                </a:solidFill>
                <a:latin typeface="Montserrat" pitchFamily="2" charset="77"/>
                <a:ea typeface="Montserrat Medium"/>
                <a:cs typeface="Montserrat Medium"/>
                <a:sym typeface="Montserrat Medium"/>
              </a:rPr>
              <a:t>IHDP — n = 747 units, d = 25 features</a:t>
            </a:r>
          </a:p>
        </p:txBody>
      </p:sp>
      <p:sp>
        <p:nvSpPr>
          <p:cNvPr id="126" name="Google Shape;126;p18"/>
          <p:cNvSpPr/>
          <p:nvPr/>
        </p:nvSpPr>
        <p:spPr>
          <a:xfrm>
            <a:off x="1205574" y="3838971"/>
            <a:ext cx="368700" cy="368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04</a:t>
            </a:r>
          </a:p>
        </p:txBody>
      </p:sp>
      <p:cxnSp>
        <p:nvCxnSpPr>
          <p:cNvPr id="127" name="Google Shape;127;p18"/>
          <p:cNvCxnSpPr>
            <a:cxnSpLocks/>
            <a:stCxn id="124" idx="3"/>
            <a:endCxn id="125" idx="1"/>
          </p:cNvCxnSpPr>
          <p:nvPr/>
        </p:nvCxnSpPr>
        <p:spPr>
          <a:xfrm>
            <a:off x="4159369" y="4023312"/>
            <a:ext cx="1134235" cy="0"/>
          </a:xfrm>
          <a:prstGeom prst="straightConnector1">
            <a:avLst/>
          </a:prstGeom>
          <a:noFill/>
          <a:ln w="9525" cap="flat" cmpd="sng">
            <a:solidFill>
              <a:schemeClr val="dk1"/>
            </a:solidFill>
            <a:prstDash val="solid"/>
            <a:round/>
            <a:headEnd type="none" w="med" len="med"/>
            <a:tailEnd type="none" w="med" len="med"/>
          </a:ln>
        </p:spPr>
      </p:cxnSp>
      <p:cxnSp>
        <p:nvCxnSpPr>
          <p:cNvPr id="131" name="Google Shape;131;p18"/>
          <p:cNvCxnSpPr>
            <a:cxnSpLocks/>
            <a:stCxn id="107" idx="6"/>
            <a:endCxn id="112" idx="1"/>
          </p:cNvCxnSpPr>
          <p:nvPr/>
        </p:nvCxnSpPr>
        <p:spPr>
          <a:xfrm>
            <a:off x="1574274" y="2039762"/>
            <a:ext cx="765513" cy="0"/>
          </a:xfrm>
          <a:prstGeom prst="straightConnector1">
            <a:avLst/>
          </a:prstGeom>
          <a:noFill/>
          <a:ln w="9525" cap="flat" cmpd="sng">
            <a:solidFill>
              <a:schemeClr val="dk1"/>
            </a:solidFill>
            <a:prstDash val="solid"/>
            <a:round/>
            <a:headEnd type="none" w="med" len="med"/>
            <a:tailEnd type="none" w="med" len="med"/>
          </a:ln>
        </p:spPr>
      </p:cxnSp>
      <p:cxnSp>
        <p:nvCxnSpPr>
          <p:cNvPr id="132" name="Google Shape;132;p18"/>
          <p:cNvCxnSpPr>
            <a:cxnSpLocks/>
            <a:stCxn id="118" idx="6"/>
            <a:endCxn id="116" idx="1"/>
          </p:cNvCxnSpPr>
          <p:nvPr/>
        </p:nvCxnSpPr>
        <p:spPr>
          <a:xfrm flipV="1">
            <a:off x="1574274" y="2660859"/>
            <a:ext cx="765513" cy="3"/>
          </a:xfrm>
          <a:prstGeom prst="straightConnector1">
            <a:avLst/>
          </a:prstGeom>
          <a:noFill/>
          <a:ln w="9525" cap="flat" cmpd="sng">
            <a:solidFill>
              <a:schemeClr val="dk1"/>
            </a:solidFill>
            <a:prstDash val="solid"/>
            <a:round/>
            <a:headEnd type="none" w="med" len="med"/>
            <a:tailEnd type="none" w="med" len="med"/>
          </a:ln>
        </p:spPr>
      </p:cxnSp>
      <p:cxnSp>
        <p:nvCxnSpPr>
          <p:cNvPr id="133" name="Google Shape;133;p18"/>
          <p:cNvCxnSpPr>
            <a:cxnSpLocks/>
            <a:stCxn id="122" idx="6"/>
            <a:endCxn id="120" idx="1"/>
          </p:cNvCxnSpPr>
          <p:nvPr/>
        </p:nvCxnSpPr>
        <p:spPr>
          <a:xfrm flipV="1">
            <a:off x="1574274" y="3387253"/>
            <a:ext cx="765514" cy="6"/>
          </a:xfrm>
          <a:prstGeom prst="straightConnector1">
            <a:avLst/>
          </a:prstGeom>
          <a:noFill/>
          <a:ln w="9525" cap="flat" cmpd="sng">
            <a:solidFill>
              <a:schemeClr val="dk1"/>
            </a:solidFill>
            <a:prstDash val="solid"/>
            <a:round/>
            <a:headEnd type="none" w="med" len="med"/>
            <a:tailEnd type="none" w="med" len="med"/>
          </a:ln>
        </p:spPr>
      </p:cxnSp>
      <p:cxnSp>
        <p:nvCxnSpPr>
          <p:cNvPr id="134" name="Google Shape;134;p18"/>
          <p:cNvCxnSpPr>
            <a:cxnSpLocks/>
            <a:stCxn id="126" idx="6"/>
            <a:endCxn id="124" idx="1"/>
          </p:cNvCxnSpPr>
          <p:nvPr/>
        </p:nvCxnSpPr>
        <p:spPr>
          <a:xfrm flipV="1">
            <a:off x="1574274" y="4023312"/>
            <a:ext cx="765513" cy="9"/>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452550" y="411475"/>
            <a:ext cx="8238900" cy="561600"/>
          </a:xfrm>
          <a:prstGeom prst="rect">
            <a:avLst/>
          </a:prstGeom>
        </p:spPr>
        <p:txBody>
          <a:bodyPr spcFirstLastPara="1" wrap="square" lIns="91425" tIns="91425" rIns="91425" bIns="91425" anchor="t" anchorCtr="0">
            <a:noAutofit/>
          </a:bodyPr>
          <a:lstStyle/>
          <a:p>
            <a:pPr lvl="0">
              <a:buSzPts val="1100"/>
            </a:pPr>
            <a:r>
              <a:rPr lang="it-IT" dirty="0"/>
              <a:t>Three </a:t>
            </a:r>
            <a:r>
              <a:rPr lang="it-IT" dirty="0" err="1"/>
              <a:t>directions</a:t>
            </a:r>
            <a:r>
              <a:rPr lang="it-IT" dirty="0"/>
              <a:t> to </a:t>
            </a:r>
            <a:r>
              <a:rPr lang="it-IT" dirty="0" err="1"/>
              <a:t>enhance</a:t>
            </a:r>
            <a:r>
              <a:rPr lang="it-IT" dirty="0"/>
              <a:t> the model</a:t>
            </a:r>
            <a:endParaRPr dirty="0"/>
          </a:p>
        </p:txBody>
      </p:sp>
      <p:sp>
        <p:nvSpPr>
          <p:cNvPr id="143" name="Google Shape;143;p19"/>
          <p:cNvSpPr txBox="1"/>
          <p:nvPr/>
        </p:nvSpPr>
        <p:spPr>
          <a:xfrm>
            <a:off x="452550" y="2458658"/>
            <a:ext cx="2243700" cy="368700"/>
          </a:xfrm>
          <a:prstGeom prst="rect">
            <a:avLst/>
          </a:prstGeom>
          <a:noFill/>
          <a:ln>
            <a:noFill/>
          </a:ln>
        </p:spPr>
        <p:txBody>
          <a:bodyPr spcFirstLastPara="1" wrap="square" lIns="91425" tIns="91425" rIns="91425" bIns="91425" anchor="ctr" anchorCtr="0">
            <a:noAutofit/>
          </a:bodyPr>
          <a:lstStyle/>
          <a:p>
            <a:pPr algn="ctr"/>
            <a:r>
              <a:rPr lang="it-IT" sz="1200" b="1" dirty="0">
                <a:latin typeface="Montserrat" pitchFamily="2" charset="77"/>
              </a:rPr>
              <a:t> </a:t>
            </a:r>
            <a:r>
              <a:rPr lang="it-IT" sz="1200" b="1" dirty="0" err="1">
                <a:latin typeface="Montserrat" pitchFamily="2" charset="77"/>
              </a:rPr>
              <a:t>Triplet</a:t>
            </a:r>
            <a:r>
              <a:rPr lang="it-IT" sz="1200" b="1" dirty="0">
                <a:latin typeface="Montserrat" pitchFamily="2" charset="77"/>
              </a:rPr>
              <a:t> Loss</a:t>
            </a:r>
            <a:endParaRPr lang="it-IT" sz="1200" b="1" dirty="0">
              <a:solidFill>
                <a:schemeClr val="dk1"/>
              </a:solidFill>
              <a:latin typeface="Montserrat" pitchFamily="2" charset="77"/>
              <a:ea typeface="Montserrat SemiBold"/>
              <a:cs typeface="Montserrat SemiBold"/>
              <a:sym typeface="Montserrat SemiBold"/>
            </a:endParaRPr>
          </a:p>
        </p:txBody>
      </p:sp>
      <p:sp>
        <p:nvSpPr>
          <p:cNvPr id="144" name="Google Shape;144;p19"/>
          <p:cNvSpPr txBox="1"/>
          <p:nvPr/>
        </p:nvSpPr>
        <p:spPr>
          <a:xfrm>
            <a:off x="3452400" y="2458655"/>
            <a:ext cx="2243700" cy="368700"/>
          </a:xfrm>
          <a:prstGeom prst="rect">
            <a:avLst/>
          </a:prstGeom>
          <a:noFill/>
          <a:ln>
            <a:noFill/>
          </a:ln>
        </p:spPr>
        <p:txBody>
          <a:bodyPr spcFirstLastPara="1" wrap="square" lIns="91425" tIns="91425" rIns="91425" bIns="91425" anchor="ctr" anchorCtr="0">
            <a:noAutofit/>
          </a:bodyPr>
          <a:lstStyle/>
          <a:p>
            <a:pPr algn="ctr"/>
            <a:r>
              <a:rPr lang="it-IT" sz="1200" b="1" dirty="0" err="1">
                <a:solidFill>
                  <a:schemeClr val="dk1"/>
                </a:solidFill>
                <a:latin typeface="Montserrat" pitchFamily="2" charset="77"/>
                <a:ea typeface="Montserrat SemiBold"/>
                <a:cs typeface="Montserrat SemiBold"/>
                <a:sym typeface="Montserrat SemiBold"/>
              </a:rPr>
              <a:t>Pair</a:t>
            </a:r>
            <a:r>
              <a:rPr lang="it-IT" sz="1200" b="1" dirty="0">
                <a:solidFill>
                  <a:schemeClr val="dk1"/>
                </a:solidFill>
                <a:latin typeface="Montserrat" pitchFamily="2" charset="77"/>
                <a:ea typeface="Montserrat SemiBold"/>
                <a:cs typeface="Montserrat SemiBold"/>
                <a:sym typeface="Montserrat SemiBold"/>
              </a:rPr>
              <a:t> mining via </a:t>
            </a:r>
            <a:r>
              <a:rPr lang="it-IT" sz="1200" b="1" dirty="0" err="1">
                <a:solidFill>
                  <a:schemeClr val="dk1"/>
                </a:solidFill>
                <a:latin typeface="Montserrat" pitchFamily="2" charset="77"/>
                <a:ea typeface="Montserrat SemiBold"/>
                <a:cs typeface="Montserrat SemiBold"/>
                <a:sym typeface="Montserrat SemiBold"/>
              </a:rPr>
              <a:t>Propensity</a:t>
            </a:r>
            <a:r>
              <a:rPr lang="it-IT" sz="1200" b="1" dirty="0">
                <a:solidFill>
                  <a:schemeClr val="dk1"/>
                </a:solidFill>
                <a:latin typeface="Montserrat" pitchFamily="2" charset="77"/>
                <a:ea typeface="Montserrat SemiBold"/>
                <a:cs typeface="Montserrat SemiBold"/>
                <a:sym typeface="Montserrat SemiBold"/>
              </a:rPr>
              <a:t> Score</a:t>
            </a:r>
          </a:p>
        </p:txBody>
      </p:sp>
      <p:sp>
        <p:nvSpPr>
          <p:cNvPr id="145" name="Google Shape;145;p19"/>
          <p:cNvSpPr txBox="1"/>
          <p:nvPr/>
        </p:nvSpPr>
        <p:spPr>
          <a:xfrm>
            <a:off x="6452250" y="2458652"/>
            <a:ext cx="2243700" cy="368700"/>
          </a:xfrm>
          <a:prstGeom prst="rect">
            <a:avLst/>
          </a:prstGeom>
          <a:noFill/>
          <a:ln>
            <a:noFill/>
          </a:ln>
        </p:spPr>
        <p:txBody>
          <a:bodyPr spcFirstLastPara="1" wrap="square" lIns="91425" tIns="91425" rIns="91425" bIns="91425" anchor="ctr" anchorCtr="0">
            <a:noAutofit/>
          </a:bodyPr>
          <a:lstStyle/>
          <a:p>
            <a:pPr lvl="0" algn="ctr"/>
            <a:r>
              <a:rPr lang="it-IT" sz="1200" b="1" dirty="0" err="1">
                <a:solidFill>
                  <a:schemeClr val="dk1"/>
                </a:solidFill>
                <a:latin typeface="Montserrat" pitchFamily="2" charset="77"/>
                <a:ea typeface="Montserrat SemiBold"/>
                <a:cs typeface="Montserrat SemiBold"/>
                <a:sym typeface="Montserrat SemiBold"/>
              </a:rPr>
              <a:t>Grid</a:t>
            </a:r>
            <a:r>
              <a:rPr lang="it-IT" sz="1200" b="1" dirty="0">
                <a:solidFill>
                  <a:schemeClr val="dk1"/>
                </a:solidFill>
                <a:latin typeface="Montserrat" pitchFamily="2" charset="77"/>
                <a:ea typeface="Montserrat SemiBold"/>
                <a:cs typeface="Montserrat SemiBold"/>
                <a:sym typeface="Montserrat SemiBold"/>
              </a:rPr>
              <a:t> </a:t>
            </a:r>
            <a:r>
              <a:rPr lang="it-IT" sz="1200" b="1" dirty="0" err="1">
                <a:solidFill>
                  <a:schemeClr val="dk1"/>
                </a:solidFill>
                <a:latin typeface="Montserrat" pitchFamily="2" charset="77"/>
                <a:ea typeface="Montserrat SemiBold"/>
                <a:cs typeface="Montserrat SemiBold"/>
                <a:sym typeface="Montserrat SemiBold"/>
              </a:rPr>
              <a:t>Search</a:t>
            </a:r>
            <a:endParaRPr lang="it-IT" sz="1200" b="1" dirty="0">
              <a:solidFill>
                <a:schemeClr val="dk1"/>
              </a:solidFill>
              <a:latin typeface="Montserrat" pitchFamily="2" charset="77"/>
              <a:ea typeface="Montserrat SemiBold"/>
              <a:cs typeface="Montserrat SemiBold"/>
              <a:sym typeface="Montserrat SemiBold"/>
            </a:endParaRPr>
          </a:p>
        </p:txBody>
      </p:sp>
      <p:cxnSp>
        <p:nvCxnSpPr>
          <p:cNvPr id="149" name="Google Shape;149;p19"/>
          <p:cNvCxnSpPr>
            <a:cxnSpLocks/>
          </p:cNvCxnSpPr>
          <p:nvPr/>
        </p:nvCxnSpPr>
        <p:spPr>
          <a:xfrm rot="5400000">
            <a:off x="2952275" y="-248142"/>
            <a:ext cx="246600" cy="29928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50" name="Google Shape;150;p19"/>
          <p:cNvCxnSpPr>
            <a:cxnSpLocks/>
          </p:cNvCxnSpPr>
          <p:nvPr/>
        </p:nvCxnSpPr>
        <p:spPr>
          <a:xfrm rot="-5400000" flipH="1">
            <a:off x="4449875" y="1247058"/>
            <a:ext cx="246600" cy="24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51" name="Google Shape;151;p19"/>
          <p:cNvCxnSpPr>
            <a:cxnSpLocks/>
          </p:cNvCxnSpPr>
          <p:nvPr/>
        </p:nvCxnSpPr>
        <p:spPr>
          <a:xfrm rot="-5400000" flipH="1">
            <a:off x="5947475" y="-250542"/>
            <a:ext cx="246600" cy="2997600"/>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60" name="Google Shape;160;p19"/>
          <p:cNvSpPr txBox="1"/>
          <p:nvPr/>
        </p:nvSpPr>
        <p:spPr>
          <a:xfrm>
            <a:off x="448050" y="3177822"/>
            <a:ext cx="2243700" cy="474000"/>
          </a:xfrm>
          <a:prstGeom prst="rect">
            <a:avLst/>
          </a:prstGeom>
          <a:noFill/>
          <a:ln>
            <a:noFill/>
          </a:ln>
        </p:spPr>
        <p:txBody>
          <a:bodyPr spcFirstLastPara="1" wrap="square" lIns="91425" tIns="91425" rIns="91425" bIns="91425" anchor="ctr" anchorCtr="0">
            <a:noAutofit/>
          </a:bodyPr>
          <a:lstStyle/>
          <a:p>
            <a:pPr algn="ctr"/>
            <a:r>
              <a:rPr lang="it-IT" sz="1200" dirty="0">
                <a:solidFill>
                  <a:schemeClr val="dk1"/>
                </a:solidFill>
                <a:latin typeface="Montserrat" pitchFamily="2" charset="77"/>
                <a:ea typeface="Montserrat Medium"/>
                <a:cs typeface="Montserrat Medium"/>
                <a:sym typeface="Montserrat Medium"/>
              </a:rPr>
              <a:t>Use </a:t>
            </a:r>
            <a:r>
              <a:rPr lang="it-IT" sz="1200" dirty="0" err="1">
                <a:solidFill>
                  <a:schemeClr val="dk1"/>
                </a:solidFill>
                <a:latin typeface="Montserrat" pitchFamily="2" charset="77"/>
                <a:ea typeface="Montserrat Medium"/>
                <a:cs typeface="Montserrat Medium"/>
                <a:sym typeface="Montserrat Medium"/>
              </a:rPr>
              <a:t>triplets</a:t>
            </a:r>
            <a:r>
              <a:rPr lang="it-IT" sz="1200" dirty="0">
                <a:solidFill>
                  <a:schemeClr val="dk1"/>
                </a:solidFill>
                <a:latin typeface="Montserrat" pitchFamily="2" charset="77"/>
                <a:ea typeface="Montserrat Medium"/>
                <a:cs typeface="Montserrat Medium"/>
                <a:sym typeface="Montserrat Medium"/>
              </a:rPr>
              <a:t> (anchor–positive–negative) </a:t>
            </a:r>
            <a:r>
              <a:rPr lang="it-IT" sz="1200" dirty="0" err="1">
                <a:solidFill>
                  <a:schemeClr val="dk1"/>
                </a:solidFill>
                <a:latin typeface="Montserrat" pitchFamily="2" charset="77"/>
                <a:ea typeface="Montserrat Medium"/>
                <a:cs typeface="Montserrat Medium"/>
                <a:sym typeface="Montserrat Medium"/>
              </a:rPr>
              <a:t>instead</a:t>
            </a:r>
            <a:r>
              <a:rPr lang="it-IT" sz="1200" dirty="0">
                <a:solidFill>
                  <a:schemeClr val="dk1"/>
                </a:solidFill>
                <a:latin typeface="Montserrat" pitchFamily="2" charset="77"/>
                <a:ea typeface="Montserrat Medium"/>
                <a:cs typeface="Montserrat Medium"/>
                <a:sym typeface="Montserrat Medium"/>
              </a:rPr>
              <a:t> of </a:t>
            </a:r>
            <a:r>
              <a:rPr lang="it-IT" sz="1200" dirty="0" err="1">
                <a:solidFill>
                  <a:schemeClr val="dk1"/>
                </a:solidFill>
                <a:latin typeface="Montserrat" pitchFamily="2" charset="77"/>
                <a:ea typeface="Montserrat Medium"/>
                <a:cs typeface="Montserrat Medium"/>
                <a:sym typeface="Montserrat Medium"/>
              </a:rPr>
              <a:t>simple</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pairs</a:t>
            </a:r>
            <a:r>
              <a:rPr lang="it-IT" sz="1200" dirty="0">
                <a:solidFill>
                  <a:schemeClr val="dk1"/>
                </a:solidFill>
                <a:latin typeface="Montserrat" pitchFamily="2" charset="77"/>
                <a:ea typeface="Montserrat Medium"/>
                <a:cs typeface="Montserrat Medium"/>
                <a:sym typeface="Montserrat Medium"/>
              </a:rPr>
              <a:t> to </a:t>
            </a:r>
            <a:r>
              <a:rPr lang="it-IT" sz="1200" dirty="0" err="1">
                <a:solidFill>
                  <a:schemeClr val="dk1"/>
                </a:solidFill>
                <a:latin typeface="Montserrat" pitchFamily="2" charset="77"/>
                <a:ea typeface="Montserrat Medium"/>
                <a:cs typeface="Montserrat Medium"/>
                <a:sym typeface="Montserrat Medium"/>
              </a:rPr>
              <a:t>push</a:t>
            </a:r>
            <a:r>
              <a:rPr lang="it-IT" sz="1200" dirty="0">
                <a:solidFill>
                  <a:schemeClr val="dk1"/>
                </a:solidFill>
                <a:latin typeface="Montserrat" pitchFamily="2" charset="77"/>
                <a:ea typeface="Montserrat Medium"/>
                <a:cs typeface="Montserrat Medium"/>
                <a:sym typeface="Montserrat Medium"/>
              </a:rPr>
              <a:t> the </a:t>
            </a:r>
            <a:r>
              <a:rPr lang="it-IT" sz="1200" dirty="0" err="1">
                <a:solidFill>
                  <a:schemeClr val="dk1"/>
                </a:solidFill>
                <a:latin typeface="Montserrat" pitchFamily="2" charset="77"/>
                <a:ea typeface="Montserrat Medium"/>
                <a:cs typeface="Montserrat Medium"/>
                <a:sym typeface="Montserrat Medium"/>
              </a:rPr>
              <a:t>embedding</a:t>
            </a:r>
            <a:r>
              <a:rPr lang="it-IT" sz="1200" dirty="0">
                <a:solidFill>
                  <a:schemeClr val="dk1"/>
                </a:solidFill>
                <a:latin typeface="Montserrat" pitchFamily="2" charset="77"/>
                <a:ea typeface="Montserrat Medium"/>
                <a:cs typeface="Montserrat Medium"/>
                <a:sym typeface="Montserrat Medium"/>
              </a:rPr>
              <a:t> to </a:t>
            </a:r>
            <a:r>
              <a:rPr lang="it-IT" sz="1200" dirty="0" err="1">
                <a:solidFill>
                  <a:schemeClr val="dk1"/>
                </a:solidFill>
                <a:latin typeface="Montserrat" pitchFamily="2" charset="77"/>
                <a:ea typeface="Montserrat Medium"/>
                <a:cs typeface="Montserrat Medium"/>
                <a:sym typeface="Montserrat Medium"/>
              </a:rPr>
              <a:t>better</a:t>
            </a:r>
            <a:r>
              <a:rPr lang="it-IT" sz="1200" dirty="0">
                <a:solidFill>
                  <a:schemeClr val="dk1"/>
                </a:solidFill>
                <a:latin typeface="Montserrat" pitchFamily="2" charset="77"/>
                <a:ea typeface="Montserrat Medium"/>
                <a:cs typeface="Montserrat Medium"/>
                <a:sym typeface="Montserrat Medium"/>
              </a:rPr>
              <a:t> separate borderline </a:t>
            </a:r>
            <a:r>
              <a:rPr lang="it-IT" sz="1200" dirty="0" err="1">
                <a:solidFill>
                  <a:schemeClr val="dk1"/>
                </a:solidFill>
                <a:latin typeface="Montserrat" pitchFamily="2" charset="77"/>
                <a:ea typeface="Montserrat Medium"/>
                <a:cs typeface="Montserrat Medium"/>
                <a:sym typeface="Montserrat Medium"/>
              </a:rPr>
              <a:t>cases</a:t>
            </a:r>
            <a:endParaRPr lang="it-IT" sz="1200" dirty="0">
              <a:solidFill>
                <a:schemeClr val="dk1"/>
              </a:solidFill>
              <a:latin typeface="Montserrat" pitchFamily="2" charset="77"/>
              <a:ea typeface="Montserrat Medium"/>
              <a:cs typeface="Montserrat Medium"/>
              <a:sym typeface="Montserrat Medium"/>
            </a:endParaRPr>
          </a:p>
          <a:p>
            <a:pPr marL="0" lvl="0" indent="0" algn="ctr" rtl="0">
              <a:spcBef>
                <a:spcPts val="0"/>
              </a:spcBef>
              <a:spcAft>
                <a:spcPts val="0"/>
              </a:spcAft>
              <a:buNone/>
            </a:pPr>
            <a:endParaRPr sz="1200" dirty="0">
              <a:solidFill>
                <a:schemeClr val="dk1"/>
              </a:solidFill>
              <a:latin typeface="Montserrat" pitchFamily="2" charset="77"/>
              <a:ea typeface="Montserrat Medium"/>
              <a:cs typeface="Montserrat Medium"/>
              <a:sym typeface="Montserrat Medium"/>
            </a:endParaRPr>
          </a:p>
        </p:txBody>
      </p:sp>
      <p:sp>
        <p:nvSpPr>
          <p:cNvPr id="169" name="Google Shape;169;p19"/>
          <p:cNvSpPr txBox="1"/>
          <p:nvPr/>
        </p:nvSpPr>
        <p:spPr>
          <a:xfrm>
            <a:off x="3452400" y="3544542"/>
            <a:ext cx="2243700" cy="474000"/>
          </a:xfrm>
          <a:prstGeom prst="rect">
            <a:avLst/>
          </a:prstGeom>
          <a:noFill/>
          <a:ln>
            <a:noFill/>
          </a:ln>
        </p:spPr>
        <p:txBody>
          <a:bodyPr spcFirstLastPara="1" wrap="square" lIns="91425" tIns="91425" rIns="91425" bIns="91425" anchor="ctr" anchorCtr="0">
            <a:noAutofit/>
          </a:bodyPr>
          <a:lstStyle/>
          <a:p>
            <a:pPr lvl="0" algn="ctr"/>
            <a:r>
              <a:rPr lang="it-IT" sz="1200" dirty="0" err="1">
                <a:solidFill>
                  <a:schemeClr val="dk1"/>
                </a:solidFill>
                <a:latin typeface="Montserrat" pitchFamily="2" charset="77"/>
                <a:ea typeface="Montserrat Medium"/>
                <a:cs typeface="Montserrat Medium"/>
                <a:sym typeface="Montserrat Medium"/>
              </a:rPr>
              <a:t>Define</a:t>
            </a:r>
            <a:r>
              <a:rPr lang="it-IT" sz="1200" dirty="0">
                <a:solidFill>
                  <a:schemeClr val="dk1"/>
                </a:solidFill>
                <a:latin typeface="Montserrat" pitchFamily="2" charset="77"/>
                <a:ea typeface="Montserrat Medium"/>
                <a:cs typeface="Montserrat Medium"/>
                <a:sym typeface="Montserrat Medium"/>
              </a:rPr>
              <a:t> “positive”/“negative” </a:t>
            </a:r>
            <a:r>
              <a:rPr lang="it-IT" sz="1200" dirty="0" err="1">
                <a:solidFill>
                  <a:schemeClr val="dk1"/>
                </a:solidFill>
                <a:latin typeface="Montserrat" pitchFamily="2" charset="77"/>
                <a:ea typeface="Montserrat Medium"/>
                <a:cs typeface="Montserrat Medium"/>
                <a:sym typeface="Montserrat Medium"/>
              </a:rPr>
              <a:t>pairs</a:t>
            </a:r>
            <a:r>
              <a:rPr lang="it-IT" sz="1200" dirty="0">
                <a:solidFill>
                  <a:schemeClr val="dk1"/>
                </a:solidFill>
                <a:latin typeface="Montserrat" pitchFamily="2" charset="77"/>
                <a:ea typeface="Montserrat Medium"/>
                <a:cs typeface="Montserrat Medium"/>
                <a:sym typeface="Montserrat Medium"/>
              </a:rPr>
              <a:t> based on </a:t>
            </a:r>
            <a:r>
              <a:rPr lang="it-IT" sz="1200" dirty="0" err="1">
                <a:solidFill>
                  <a:schemeClr val="dk1"/>
                </a:solidFill>
                <a:latin typeface="Montserrat" pitchFamily="2" charset="77"/>
                <a:ea typeface="Montserrat Medium"/>
                <a:cs typeface="Montserrat Medium"/>
                <a:sym typeface="Montserrat Medium"/>
              </a:rPr>
              <a:t>proximity</a:t>
            </a:r>
            <a:r>
              <a:rPr lang="it-IT" sz="1200" dirty="0">
                <a:solidFill>
                  <a:schemeClr val="dk1"/>
                </a:solidFill>
                <a:latin typeface="Montserrat" pitchFamily="2" charset="77"/>
                <a:ea typeface="Montserrat Medium"/>
                <a:cs typeface="Montserrat Medium"/>
                <a:sym typeface="Montserrat Medium"/>
              </a:rPr>
              <a:t> on </a:t>
            </a:r>
            <a:r>
              <a:rPr lang="it-IT" sz="1200" dirty="0" err="1">
                <a:solidFill>
                  <a:schemeClr val="dk1"/>
                </a:solidFill>
                <a:latin typeface="Montserrat" pitchFamily="2" charset="77"/>
                <a:ea typeface="Montserrat Medium"/>
                <a:cs typeface="Montserrat Medium"/>
                <a:sym typeface="Montserrat Medium"/>
              </a:rPr>
              <a:t>propensity</a:t>
            </a:r>
            <a:r>
              <a:rPr lang="it-IT" sz="1200" dirty="0">
                <a:solidFill>
                  <a:schemeClr val="dk1"/>
                </a:solidFill>
                <a:latin typeface="Montserrat" pitchFamily="2" charset="77"/>
                <a:ea typeface="Montserrat Medium"/>
                <a:cs typeface="Montserrat Medium"/>
                <a:sym typeface="Montserrat Medium"/>
              </a:rPr>
              <a:t> scores </a:t>
            </a:r>
            <a:r>
              <a:rPr lang="it-IT" sz="1200" dirty="0" err="1">
                <a:solidFill>
                  <a:schemeClr val="dk1"/>
                </a:solidFill>
                <a:latin typeface="Montserrat" pitchFamily="2" charset="77"/>
                <a:ea typeface="Montserrat Medium"/>
                <a:cs typeface="Montserrat Medium"/>
                <a:sym typeface="Montserrat Medium"/>
              </a:rPr>
              <a:t>rather</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than</a:t>
            </a:r>
            <a:r>
              <a:rPr lang="it-IT" sz="1200" dirty="0">
                <a:solidFill>
                  <a:schemeClr val="dk1"/>
                </a:solidFill>
                <a:latin typeface="Montserrat" pitchFamily="2" charset="77"/>
                <a:ea typeface="Montserrat Medium"/>
                <a:cs typeface="Montserrat Medium"/>
                <a:sym typeface="Montserrat Medium"/>
              </a:rPr>
              <a:t> ITE </a:t>
            </a:r>
            <a:r>
              <a:rPr lang="it-IT" sz="1200" dirty="0" err="1">
                <a:solidFill>
                  <a:schemeClr val="dk1"/>
                </a:solidFill>
                <a:latin typeface="Montserrat" pitchFamily="2" charset="77"/>
                <a:ea typeface="Montserrat Medium"/>
                <a:cs typeface="Montserrat Medium"/>
                <a:sym typeface="Montserrat Medium"/>
              </a:rPr>
              <a:t>estimates</a:t>
            </a:r>
            <a:endParaRPr lang="it-IT" sz="1200" dirty="0">
              <a:solidFill>
                <a:schemeClr val="dk1"/>
              </a:solidFill>
              <a:latin typeface="Montserrat" pitchFamily="2" charset="77"/>
              <a:ea typeface="Montserrat Medium"/>
              <a:cs typeface="Montserrat Medium"/>
              <a:sym typeface="Montserrat Medium"/>
            </a:endParaRPr>
          </a:p>
          <a:p>
            <a:pPr lvl="0" algn="ctr"/>
            <a:r>
              <a:rPr lang="it-IT" sz="1200" dirty="0" err="1">
                <a:solidFill>
                  <a:schemeClr val="dk1"/>
                </a:solidFill>
                <a:latin typeface="Montserrat" pitchFamily="2" charset="77"/>
                <a:ea typeface="Montserrat Medium"/>
                <a:cs typeface="Montserrat Medium"/>
                <a:sym typeface="Montserrat Medium"/>
              </a:rPr>
              <a:t>Provides</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direct</a:t>
            </a:r>
            <a:r>
              <a:rPr lang="it-IT" sz="1200" dirty="0">
                <a:solidFill>
                  <a:schemeClr val="dk1"/>
                </a:solidFill>
                <a:latin typeface="Montserrat" pitchFamily="2" charset="77"/>
                <a:ea typeface="Montserrat Medium"/>
                <a:cs typeface="Montserrat Medium"/>
                <a:sym typeface="Montserrat Medium"/>
              </a:rPr>
              <a:t> balance on treatment rates and </a:t>
            </a:r>
            <a:r>
              <a:rPr lang="it-IT" sz="1200" dirty="0" err="1">
                <a:solidFill>
                  <a:schemeClr val="dk1"/>
                </a:solidFill>
                <a:latin typeface="Montserrat" pitchFamily="2" charset="77"/>
                <a:ea typeface="Montserrat Medium"/>
                <a:cs typeface="Montserrat Medium"/>
                <a:sym typeface="Montserrat Medium"/>
              </a:rPr>
              <a:t>further</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reduces</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selection</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bias</a:t>
            </a:r>
            <a:endParaRPr lang="it-IT" sz="1200" dirty="0">
              <a:solidFill>
                <a:schemeClr val="dk1"/>
              </a:solidFill>
              <a:latin typeface="Montserrat" pitchFamily="2" charset="77"/>
              <a:ea typeface="Montserrat Medium"/>
              <a:cs typeface="Montserrat Medium"/>
              <a:sym typeface="Montserrat Medium"/>
            </a:endParaRPr>
          </a:p>
          <a:p>
            <a:pPr marL="0" lvl="0" indent="0" algn="ctr" rtl="0">
              <a:spcBef>
                <a:spcPts val="0"/>
              </a:spcBef>
              <a:spcAft>
                <a:spcPts val="0"/>
              </a:spcAft>
              <a:buNone/>
            </a:pPr>
            <a:endParaRPr sz="1200" dirty="0">
              <a:solidFill>
                <a:schemeClr val="dk1"/>
              </a:solidFill>
              <a:latin typeface="Montserrat" pitchFamily="2" charset="77"/>
              <a:ea typeface="Montserrat Medium"/>
              <a:cs typeface="Montserrat Medium"/>
              <a:sym typeface="Montserrat Medium"/>
            </a:endParaRPr>
          </a:p>
        </p:txBody>
      </p:sp>
      <p:sp>
        <p:nvSpPr>
          <p:cNvPr id="178" name="Google Shape;178;p19"/>
          <p:cNvSpPr txBox="1"/>
          <p:nvPr/>
        </p:nvSpPr>
        <p:spPr>
          <a:xfrm>
            <a:off x="6447600" y="3070542"/>
            <a:ext cx="2243700" cy="474000"/>
          </a:xfrm>
          <a:prstGeom prst="rect">
            <a:avLst/>
          </a:prstGeom>
          <a:noFill/>
          <a:ln>
            <a:noFill/>
          </a:ln>
        </p:spPr>
        <p:txBody>
          <a:bodyPr spcFirstLastPara="1" wrap="square" lIns="91425" tIns="91425" rIns="91425" bIns="91425" anchor="ctr" anchorCtr="0">
            <a:noAutofit/>
          </a:bodyPr>
          <a:lstStyle/>
          <a:p>
            <a:pPr lvl="0" algn="ctr"/>
            <a:r>
              <a:rPr lang="it-IT" sz="1200" dirty="0" err="1">
                <a:solidFill>
                  <a:schemeClr val="dk1"/>
                </a:solidFill>
                <a:latin typeface="Montserrat" pitchFamily="2" charset="77"/>
                <a:ea typeface="Montserrat Medium"/>
                <a:cs typeface="Montserrat Medium"/>
                <a:sym typeface="Montserrat Medium"/>
              </a:rPr>
              <a:t>It</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requires</a:t>
            </a:r>
            <a:r>
              <a:rPr lang="it-IT" sz="1200" dirty="0">
                <a:solidFill>
                  <a:schemeClr val="dk1"/>
                </a:solidFill>
                <a:latin typeface="Montserrat" pitchFamily="2" charset="77"/>
                <a:ea typeface="Montserrat Medium"/>
                <a:cs typeface="Montserrat Medium"/>
                <a:sym typeface="Montserrat Medium"/>
              </a:rPr>
              <a:t> a high </a:t>
            </a:r>
            <a:r>
              <a:rPr lang="it-IT" sz="1200" dirty="0" err="1">
                <a:solidFill>
                  <a:schemeClr val="dk1"/>
                </a:solidFill>
                <a:latin typeface="Montserrat" pitchFamily="2" charset="77"/>
                <a:ea typeface="Montserrat Medium"/>
                <a:cs typeface="Montserrat Medium"/>
                <a:sym typeface="Montserrat Medium"/>
              </a:rPr>
              <a:t>computational</a:t>
            </a:r>
            <a:r>
              <a:rPr lang="it-IT" sz="1200" dirty="0">
                <a:solidFill>
                  <a:schemeClr val="dk1"/>
                </a:solidFill>
                <a:latin typeface="Montserrat" pitchFamily="2" charset="77"/>
                <a:ea typeface="Montserrat Medium"/>
                <a:cs typeface="Montserrat Medium"/>
                <a:sym typeface="Montserrat Medium"/>
              </a:rPr>
              <a:t> budget and time, </a:t>
            </a:r>
            <a:r>
              <a:rPr lang="it-IT" sz="1200" dirty="0" err="1">
                <a:solidFill>
                  <a:schemeClr val="dk1"/>
                </a:solidFill>
                <a:latin typeface="Montserrat" pitchFamily="2" charset="77"/>
                <a:ea typeface="Montserrat Medium"/>
                <a:cs typeface="Montserrat Medium"/>
                <a:sym typeface="Montserrat Medium"/>
              </a:rPr>
              <a:t>but</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allows</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finding</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optimal</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configurations</a:t>
            </a:r>
            <a:endParaRPr sz="1200" dirty="0">
              <a:solidFill>
                <a:schemeClr val="dk1"/>
              </a:solidFill>
              <a:latin typeface="Montserrat" pitchFamily="2" charset="77"/>
              <a:ea typeface="Montserrat Medium"/>
              <a:cs typeface="Montserrat Medium"/>
              <a:sym typeface="Montserrat Medium"/>
            </a:endParaRPr>
          </a:p>
        </p:txBody>
      </p:sp>
      <p:pic>
        <p:nvPicPr>
          <p:cNvPr id="3" name="Picture 2" descr="What is Triplet Loss">
            <a:extLst>
              <a:ext uri="{FF2B5EF4-FFF2-40B4-BE49-F238E27FC236}">
                <a16:creationId xmlns:a16="http://schemas.microsoft.com/office/drawing/2014/main" id="{B2D2EEE1-110B-B6EA-CC19-554B61DB5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50" y="1343576"/>
            <a:ext cx="2334223" cy="104918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yperparameter tuning. Grid search and random search | Your Data Teacher">
            <a:extLst>
              <a:ext uri="{FF2B5EF4-FFF2-40B4-BE49-F238E27FC236}">
                <a16:creationId xmlns:a16="http://schemas.microsoft.com/office/drawing/2014/main" id="{78B84F15-85BB-90BD-CFB0-7E9808182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5675" y="1415699"/>
            <a:ext cx="1445063" cy="1156051"/>
          </a:xfrm>
          <a:prstGeom prst="rect">
            <a:avLst/>
          </a:prstGeom>
          <a:noFill/>
          <a:extLst>
            <a:ext uri="{909E8E84-426E-40DD-AFC4-6F175D3DCCD1}">
              <a14:hiddenFill xmlns:a14="http://schemas.microsoft.com/office/drawing/2010/main">
                <a:solidFill>
                  <a:srgbClr val="FFFFFF"/>
                </a:solidFill>
              </a14:hiddenFill>
            </a:ext>
          </a:extLst>
        </p:spPr>
      </p:pic>
      <p:pic>
        <p:nvPicPr>
          <p:cNvPr id="2" name="Immagine 1" descr="Immagine che contiene schermata, testo&#10;&#10;Il contenuto generato dall'IA potrebbe non essere corretto.">
            <a:extLst>
              <a:ext uri="{FF2B5EF4-FFF2-40B4-BE49-F238E27FC236}">
                <a16:creationId xmlns:a16="http://schemas.microsoft.com/office/drawing/2014/main" id="{B0995A61-9354-E965-B6F6-6B49EE7D744A}"/>
              </a:ext>
            </a:extLst>
          </p:cNvPr>
          <p:cNvPicPr>
            <a:picLocks noChangeAspect="1"/>
          </p:cNvPicPr>
          <p:nvPr/>
        </p:nvPicPr>
        <p:blipFill>
          <a:blip r:embed="rId5"/>
          <a:srcRect l="5611" t="4057" r="8589"/>
          <a:stretch>
            <a:fillRect/>
          </a:stretch>
        </p:blipFill>
        <p:spPr>
          <a:xfrm>
            <a:off x="3770275" y="1301998"/>
            <a:ext cx="1605800" cy="115605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784"/>
        <p:cNvGrpSpPr/>
        <p:nvPr/>
      </p:nvGrpSpPr>
      <p:grpSpPr>
        <a:xfrm>
          <a:off x="0" y="0"/>
          <a:ext cx="0" cy="0"/>
          <a:chOff x="0" y="0"/>
          <a:chExt cx="0" cy="0"/>
        </a:xfrm>
      </p:grpSpPr>
      <p:sp>
        <p:nvSpPr>
          <p:cNvPr id="785" name="Google Shape;785;p28"/>
          <p:cNvSpPr txBox="1">
            <a:spLocks noGrp="1"/>
          </p:cNvSpPr>
          <p:nvPr>
            <p:ph type="title"/>
          </p:nvPr>
        </p:nvSpPr>
        <p:spPr>
          <a:xfrm>
            <a:off x="452550" y="411475"/>
            <a:ext cx="8238900" cy="561600"/>
          </a:xfrm>
          <a:prstGeom prst="rect">
            <a:avLst/>
          </a:prstGeom>
        </p:spPr>
        <p:txBody>
          <a:bodyPr spcFirstLastPara="1" wrap="square" lIns="91425" tIns="91425" rIns="91425" bIns="91425" anchor="t" anchorCtr="0">
            <a:noAutofit/>
          </a:bodyPr>
          <a:lstStyle/>
          <a:p>
            <a:r>
              <a:rPr lang="en-US" noProof="0" dirty="0"/>
              <a:t>Unified Treatment-Conditioned CATE Network</a:t>
            </a:r>
          </a:p>
        </p:txBody>
      </p:sp>
      <mc:AlternateContent xmlns:mc="http://schemas.openxmlformats.org/markup-compatibility/2006" xmlns:a14="http://schemas.microsoft.com/office/drawing/2010/main">
        <mc:Choice Requires="a14">
          <p:sp>
            <p:nvSpPr>
              <p:cNvPr id="788" name="Google Shape;788;p28"/>
              <p:cNvSpPr txBox="1"/>
              <p:nvPr/>
            </p:nvSpPr>
            <p:spPr>
              <a:xfrm>
                <a:off x="3389502" y="1402177"/>
                <a:ext cx="3324000" cy="633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b="1" noProof="0" dirty="0">
                    <a:solidFill>
                      <a:schemeClr val="dk1"/>
                    </a:solidFill>
                    <a:latin typeface="Montserrat SemiBold"/>
                    <a:ea typeface="Montserrat SemiBold"/>
                    <a:cs typeface="Montserrat SemiBold"/>
                    <a:sym typeface="Montserrat SemiBold"/>
                  </a:rPr>
                  <a:t>Treatment chain </a:t>
                </a: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i="1" noProof="0" smtClean="0">
                              <a:solidFill>
                                <a:schemeClr val="dk1"/>
                              </a:solidFill>
                              <a:latin typeface="Cambria Math" panose="02040503050406030204" pitchFamily="18" charset="0"/>
                              <a:sym typeface="Montserrat SemiBold"/>
                            </a:rPr>
                          </m:ctrlPr>
                        </m:accPr>
                        <m:e>
                          <m:r>
                            <a:rPr lang="en-US" i="1" noProof="0" smtClean="0">
                              <a:solidFill>
                                <a:schemeClr val="dk1"/>
                              </a:solidFill>
                              <a:latin typeface="Cambria Math" panose="02040503050406030204" pitchFamily="18" charset="0"/>
                              <a:ea typeface="Cambria Math" panose="02040503050406030204" pitchFamily="18" charset="0"/>
                              <a:sym typeface="Montserrat SemiBold"/>
                            </a:rPr>
                            <m:t>𝜏</m:t>
                          </m:r>
                        </m:e>
                      </m:acc>
                      <m:r>
                        <a:rPr lang="en-US" b="0" i="1" noProof="0" smtClean="0">
                          <a:solidFill>
                            <a:schemeClr val="dk1"/>
                          </a:solidFill>
                          <a:latin typeface="Cambria Math" panose="02040503050406030204" pitchFamily="18" charset="0"/>
                          <a:sym typeface="Montserrat SemiBold"/>
                        </a:rPr>
                        <m:t>=[</m:t>
                      </m:r>
                      <m:r>
                        <m:rPr>
                          <m:sty m:val="p"/>
                        </m:rPr>
                        <a:rPr lang="en-US" b="0" i="1" noProof="0" smtClean="0">
                          <a:solidFill>
                            <a:schemeClr val="dk1"/>
                          </a:solidFill>
                          <a:latin typeface="Cambria Math" panose="02040503050406030204" pitchFamily="18" charset="0"/>
                          <a:ea typeface="Cambria Math" panose="02040503050406030204" pitchFamily="18" charset="0"/>
                          <a:sym typeface="Montserrat SemiBold"/>
                        </a:rPr>
                        <m:t>Φ</m:t>
                      </m:r>
                      <m:d>
                        <m:dPr>
                          <m:ctrlPr>
                            <a:rPr lang="en-US" b="0" i="1" noProof="0" smtClean="0">
                              <a:solidFill>
                                <a:schemeClr val="dk1"/>
                              </a:solidFill>
                              <a:latin typeface="Cambria Math" panose="02040503050406030204" pitchFamily="18" charset="0"/>
                              <a:ea typeface="Cambria Math" panose="02040503050406030204" pitchFamily="18" charset="0"/>
                              <a:sym typeface="Montserrat SemiBold"/>
                            </a:rPr>
                          </m:ctrlPr>
                        </m:dPr>
                        <m:e>
                          <m:r>
                            <a:rPr lang="en-US" b="0" i="1" noProof="0" smtClean="0">
                              <a:solidFill>
                                <a:schemeClr val="dk1"/>
                              </a:solidFill>
                              <a:latin typeface="Cambria Math" panose="02040503050406030204" pitchFamily="18" charset="0"/>
                              <a:ea typeface="Cambria Math" panose="02040503050406030204" pitchFamily="18" charset="0"/>
                              <a:sym typeface="Montserrat SemiBold"/>
                            </a:rPr>
                            <m:t>𝑥</m:t>
                          </m:r>
                          <m:r>
                            <a:rPr lang="en-US" b="0" i="1" noProof="0" smtClean="0">
                              <a:solidFill>
                                <a:schemeClr val="dk1"/>
                              </a:solidFill>
                              <a:latin typeface="Cambria Math" panose="02040503050406030204" pitchFamily="18" charset="0"/>
                              <a:ea typeface="Cambria Math" panose="02040503050406030204" pitchFamily="18" charset="0"/>
                              <a:sym typeface="Montserrat SemiBold"/>
                            </a:rPr>
                            <m:t>,</m:t>
                          </m:r>
                          <m:r>
                            <a:rPr lang="en-US" b="0" i="1" noProof="0" smtClean="0">
                              <a:solidFill>
                                <a:schemeClr val="dk1"/>
                              </a:solidFill>
                              <a:latin typeface="Cambria Math" panose="02040503050406030204" pitchFamily="18" charset="0"/>
                              <a:ea typeface="Cambria Math" panose="02040503050406030204" pitchFamily="18" charset="0"/>
                              <a:sym typeface="Montserrat SemiBold"/>
                            </a:rPr>
                            <m:t>𝑧</m:t>
                          </m:r>
                        </m:e>
                      </m:d>
                      <m:r>
                        <a:rPr lang="en-US" b="0" i="1" noProof="0" smtClean="0">
                          <a:solidFill>
                            <a:schemeClr val="dk1"/>
                          </a:solidFill>
                          <a:latin typeface="Cambria Math" panose="02040503050406030204" pitchFamily="18" charset="0"/>
                          <a:ea typeface="Cambria Math" panose="02040503050406030204" pitchFamily="18" charset="0"/>
                          <a:sym typeface="Montserrat SemiBold"/>
                        </a:rPr>
                        <m:t>∈</m:t>
                      </m:r>
                      <m:sSup>
                        <m:sSupPr>
                          <m:ctrlPr>
                            <a:rPr lang="en-US" b="0" i="1" noProof="0" smtClean="0">
                              <a:solidFill>
                                <a:schemeClr val="dk1"/>
                              </a:solidFill>
                              <a:latin typeface="Cambria Math" panose="02040503050406030204" pitchFamily="18" charset="0"/>
                              <a:ea typeface="Cambria Math" panose="02040503050406030204" pitchFamily="18" charset="0"/>
                              <a:sym typeface="Montserrat SemiBold"/>
                            </a:rPr>
                          </m:ctrlPr>
                        </m:sSupPr>
                        <m:e>
                          <m:r>
                            <a:rPr lang="en-US" b="0" i="1" noProof="0" smtClean="0">
                              <a:solidFill>
                                <a:schemeClr val="dk1"/>
                              </a:solidFill>
                              <a:latin typeface="Cambria Math" panose="02040503050406030204" pitchFamily="18" charset="0"/>
                              <a:ea typeface="Cambria Math" panose="02040503050406030204" pitchFamily="18" charset="0"/>
                              <a:sym typeface="Montserrat SemiBold"/>
                            </a:rPr>
                            <m:t>ℜ</m:t>
                          </m:r>
                        </m:e>
                        <m:sup>
                          <m:r>
                            <a:rPr lang="en-US" b="0" i="1" noProof="0" smtClean="0">
                              <a:solidFill>
                                <a:schemeClr val="dk1"/>
                              </a:solidFill>
                              <a:latin typeface="Cambria Math" panose="02040503050406030204" pitchFamily="18" charset="0"/>
                              <a:ea typeface="Cambria Math" panose="02040503050406030204" pitchFamily="18" charset="0"/>
                              <a:sym typeface="Montserrat SemiBold"/>
                            </a:rPr>
                            <m:t>𝑘</m:t>
                          </m:r>
                          <m:r>
                            <a:rPr lang="en-US" b="0" i="1" noProof="0" smtClean="0">
                              <a:solidFill>
                                <a:schemeClr val="dk1"/>
                              </a:solidFill>
                              <a:latin typeface="Cambria Math" panose="02040503050406030204" pitchFamily="18" charset="0"/>
                              <a:ea typeface="Cambria Math" panose="02040503050406030204" pitchFamily="18" charset="0"/>
                              <a:sym typeface="Montserrat SemiBold"/>
                            </a:rPr>
                            <m:t>+1</m:t>
                          </m:r>
                        </m:sup>
                      </m:sSup>
                      <m:r>
                        <a:rPr lang="en-US" b="0" i="1" noProof="0" smtClean="0">
                          <a:solidFill>
                            <a:schemeClr val="dk1"/>
                          </a:solidFill>
                          <a:latin typeface="Cambria Math" panose="02040503050406030204" pitchFamily="18" charset="0"/>
                          <a:sym typeface="Montserrat SemiBold"/>
                        </a:rPr>
                        <m:t>]</m:t>
                      </m:r>
                    </m:oMath>
                  </m:oMathPara>
                </a14:m>
                <a:endParaRPr lang="en-US" noProof="0" dirty="0">
                  <a:solidFill>
                    <a:schemeClr val="dk1"/>
                  </a:solidFill>
                  <a:latin typeface="Montserrat SemiBold"/>
                  <a:ea typeface="Montserrat SemiBold"/>
                  <a:cs typeface="Montserrat SemiBold"/>
                  <a:sym typeface="Montserrat SemiBold"/>
                </a:endParaRPr>
              </a:p>
            </p:txBody>
          </p:sp>
        </mc:Choice>
        <mc:Fallback xmlns="">
          <p:sp>
            <p:nvSpPr>
              <p:cNvPr id="788" name="Google Shape;788;p28"/>
              <p:cNvSpPr txBox="1">
                <a:spLocks noRot="1" noChangeAspect="1" noMove="1" noResize="1" noEditPoints="1" noAdjustHandles="1" noChangeArrowheads="1" noChangeShapeType="1" noTextEdit="1"/>
              </p:cNvSpPr>
              <p:nvPr/>
            </p:nvSpPr>
            <p:spPr>
              <a:xfrm>
                <a:off x="3389502" y="1402177"/>
                <a:ext cx="3324000" cy="633000"/>
              </a:xfrm>
              <a:prstGeom prst="rect">
                <a:avLst/>
              </a:prstGeom>
              <a:blipFill>
                <a:blip r:embed="rId3"/>
                <a:stretch>
                  <a:fillRect l="-380"/>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89" name="Google Shape;789;p28"/>
              <p:cNvSpPr txBox="1"/>
              <p:nvPr/>
            </p:nvSpPr>
            <p:spPr>
              <a:xfrm>
                <a:off x="3389502" y="2255250"/>
                <a:ext cx="3324000" cy="633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b="1" noProof="0" dirty="0">
                    <a:solidFill>
                      <a:schemeClr val="dk1"/>
                    </a:solidFill>
                    <a:latin typeface="Montserrat SemiBold"/>
                    <a:ea typeface="Montserrat SemiBold"/>
                    <a:cs typeface="Montserrat SemiBold"/>
                    <a:sym typeface="Montserrat SemiBold"/>
                  </a:rPr>
                  <a:t>New Function</a:t>
                </a:r>
              </a:p>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noProof="0" smtClean="0">
                          <a:solidFill>
                            <a:schemeClr val="dk1"/>
                          </a:solidFill>
                          <a:latin typeface="Cambria Math" panose="02040503050406030204" pitchFamily="18" charset="0"/>
                          <a:ea typeface="Montserrat SemiBold"/>
                          <a:cs typeface="Montserrat SemiBold"/>
                          <a:sym typeface="Montserrat SemiBold"/>
                        </a:rPr>
                        <m:t>𝑓</m:t>
                      </m:r>
                      <m:d>
                        <m:dPr>
                          <m:ctrlPr>
                            <a:rPr lang="en-US" b="0" i="1" noProof="0" smtClean="0">
                              <a:solidFill>
                                <a:schemeClr val="dk1"/>
                              </a:solidFill>
                              <a:latin typeface="Cambria Math" panose="02040503050406030204" pitchFamily="18" charset="0"/>
                              <a:ea typeface="Montserrat SemiBold"/>
                              <a:cs typeface="Montserrat SemiBold"/>
                              <a:sym typeface="Montserrat SemiBold"/>
                            </a:rPr>
                          </m:ctrlPr>
                        </m:dPr>
                        <m:e>
                          <m:r>
                            <a:rPr lang="en-US" b="0" i="1" noProof="0" smtClean="0">
                              <a:solidFill>
                                <a:schemeClr val="dk1"/>
                              </a:solidFill>
                              <a:latin typeface="Cambria Math" panose="02040503050406030204" pitchFamily="18" charset="0"/>
                              <a:ea typeface="Montserrat SemiBold"/>
                              <a:cs typeface="Montserrat SemiBold"/>
                              <a:sym typeface="Montserrat SemiBold"/>
                            </a:rPr>
                            <m:t>𝑥</m:t>
                          </m:r>
                          <m:r>
                            <a:rPr lang="en-US" b="0" i="1" noProof="0" smtClean="0">
                              <a:solidFill>
                                <a:schemeClr val="dk1"/>
                              </a:solidFill>
                              <a:latin typeface="Cambria Math" panose="02040503050406030204" pitchFamily="18" charset="0"/>
                              <a:ea typeface="Montserrat SemiBold"/>
                              <a:cs typeface="Montserrat SemiBold"/>
                              <a:sym typeface="Montserrat SemiBold"/>
                            </a:rPr>
                            <m:t>,</m:t>
                          </m:r>
                          <m:r>
                            <a:rPr lang="en-US" b="0" i="1" noProof="0" smtClean="0">
                              <a:solidFill>
                                <a:schemeClr val="dk1"/>
                              </a:solidFill>
                              <a:latin typeface="Cambria Math" panose="02040503050406030204" pitchFamily="18" charset="0"/>
                              <a:ea typeface="Montserrat SemiBold"/>
                              <a:cs typeface="Montserrat SemiBold"/>
                              <a:sym typeface="Montserrat SemiBold"/>
                            </a:rPr>
                            <m:t>𝑧</m:t>
                          </m:r>
                        </m:e>
                      </m:d>
                      <m:r>
                        <a:rPr lang="en-US" b="0" i="1" noProof="0" smtClean="0">
                          <a:solidFill>
                            <a:schemeClr val="dk1"/>
                          </a:solidFill>
                          <a:latin typeface="Cambria Math" panose="02040503050406030204" pitchFamily="18" charset="0"/>
                          <a:ea typeface="Montserrat SemiBold"/>
                          <a:cs typeface="Montserrat SemiBold"/>
                          <a:sym typeface="Montserrat SemiBold"/>
                        </a:rPr>
                        <m:t>=</m:t>
                      </m:r>
                      <m:r>
                        <a:rPr lang="en-US" b="0" i="1" noProof="0" smtClean="0">
                          <a:solidFill>
                            <a:schemeClr val="dk1"/>
                          </a:solidFill>
                          <a:latin typeface="Cambria Math" panose="02040503050406030204" pitchFamily="18" charset="0"/>
                          <a:ea typeface="Montserrat SemiBold"/>
                          <a:cs typeface="Montserrat SemiBold"/>
                          <a:sym typeface="Montserrat SemiBold"/>
                        </a:rPr>
                        <m:t>𝑔</m:t>
                      </m:r>
                      <m:r>
                        <a:rPr lang="en-US" b="0" i="1" noProof="0" smtClean="0">
                          <a:solidFill>
                            <a:schemeClr val="dk1"/>
                          </a:solidFill>
                          <a:latin typeface="Cambria Math" panose="02040503050406030204" pitchFamily="18" charset="0"/>
                          <a:ea typeface="Montserrat SemiBold"/>
                          <a:cs typeface="Montserrat SemiBold"/>
                          <a:sym typeface="Montserrat SemiBold"/>
                        </a:rPr>
                        <m:t>([</m:t>
                      </m:r>
                      <m:r>
                        <m:rPr>
                          <m:sty m:val="p"/>
                        </m:rPr>
                        <a:rPr lang="en-US" b="0"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Φ</m:t>
                      </m:r>
                      <m:d>
                        <m:dPr>
                          <m:ctrlPr>
                            <a:rPr lang="en-US" b="0"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ctrlPr>
                        </m:dPr>
                        <m:e>
                          <m:r>
                            <a:rPr lang="en-US" b="0"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𝑥</m:t>
                          </m:r>
                        </m:e>
                      </m:d>
                      <m:r>
                        <a:rPr lang="en-US" b="0"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m:t>
                      </m:r>
                      <m:r>
                        <a:rPr lang="en-US" b="0"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𝑧</m:t>
                      </m:r>
                      <m:r>
                        <a:rPr lang="en-US" b="0" i="1" noProof="0" smtClean="0">
                          <a:solidFill>
                            <a:schemeClr val="dk1"/>
                          </a:solidFill>
                          <a:latin typeface="Cambria Math" panose="02040503050406030204" pitchFamily="18" charset="0"/>
                          <a:ea typeface="Montserrat SemiBold"/>
                          <a:cs typeface="Montserrat SemiBold"/>
                          <a:sym typeface="Montserrat SemiBold"/>
                        </a:rPr>
                        <m:t>])</m:t>
                      </m:r>
                    </m:oMath>
                  </m:oMathPara>
                </a14:m>
                <a:endParaRPr lang="en-US" noProof="0" dirty="0">
                  <a:solidFill>
                    <a:schemeClr val="dk1"/>
                  </a:solidFill>
                  <a:latin typeface="Montserrat SemiBold"/>
                  <a:ea typeface="Montserrat SemiBold"/>
                  <a:cs typeface="Montserrat SemiBold"/>
                  <a:sym typeface="Montserrat SemiBold"/>
                </a:endParaRPr>
              </a:p>
            </p:txBody>
          </p:sp>
        </mc:Choice>
        <mc:Fallback xmlns="">
          <p:sp>
            <p:nvSpPr>
              <p:cNvPr id="789" name="Google Shape;789;p28"/>
              <p:cNvSpPr txBox="1">
                <a:spLocks noRot="1" noChangeAspect="1" noMove="1" noResize="1" noEditPoints="1" noAdjustHandles="1" noChangeArrowheads="1" noChangeShapeType="1" noTextEdit="1"/>
              </p:cNvSpPr>
              <p:nvPr/>
            </p:nvSpPr>
            <p:spPr>
              <a:xfrm>
                <a:off x="3389502" y="2255250"/>
                <a:ext cx="3324000" cy="633000"/>
              </a:xfrm>
              <a:prstGeom prst="rect">
                <a:avLst/>
              </a:prstGeom>
              <a:blipFill>
                <a:blip r:embed="rId4"/>
                <a:stretch>
                  <a:fillRect l="-380"/>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90" name="Google Shape;790;p28"/>
              <p:cNvSpPr txBox="1"/>
              <p:nvPr/>
            </p:nvSpPr>
            <p:spPr>
              <a:xfrm>
                <a:off x="3389502" y="3108325"/>
                <a:ext cx="3324000" cy="633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b="1" noProof="0" dirty="0">
                    <a:solidFill>
                      <a:schemeClr val="dk1"/>
                    </a:solidFill>
                    <a:latin typeface="Montserrat SemiBold"/>
                    <a:ea typeface="Montserrat SemiBold"/>
                    <a:cs typeface="Montserrat SemiBold"/>
                    <a:sym typeface="Montserrat SemiBold"/>
                  </a:rPr>
                  <a:t>Unique Prediction</a:t>
                </a:r>
              </a:p>
              <a:p>
                <a:pPr lvl="0"/>
                <a14:m>
                  <m:oMath xmlns:m="http://schemas.openxmlformats.org/officeDocument/2006/math">
                    <m:acc>
                      <m:accPr>
                        <m:chr m:val="̂"/>
                        <m:ctrlPr>
                          <a:rPr lang="en-US" b="0" i="1" noProof="0" smtClean="0">
                            <a:solidFill>
                              <a:schemeClr val="dk1"/>
                            </a:solidFill>
                            <a:latin typeface="Cambria Math" panose="02040503050406030204" pitchFamily="18" charset="0"/>
                            <a:sym typeface="Montserrat SemiBold"/>
                          </a:rPr>
                        </m:ctrlPr>
                      </m:accPr>
                      <m:e>
                        <m:r>
                          <a:rPr lang="en-US" b="0" i="1" noProof="0" smtClean="0">
                            <a:solidFill>
                              <a:schemeClr val="dk1"/>
                            </a:solidFill>
                            <a:latin typeface="Cambria Math" panose="02040503050406030204" pitchFamily="18" charset="0"/>
                            <a:ea typeface="Cambria Math" panose="02040503050406030204" pitchFamily="18" charset="0"/>
                            <a:sym typeface="Montserrat SemiBold"/>
                          </a:rPr>
                          <m:t>𝜏</m:t>
                        </m:r>
                      </m:e>
                    </m:acc>
                    <m:r>
                      <a:rPr lang="en-US" b="0" i="1" noProof="0" smtClean="0">
                        <a:solidFill>
                          <a:schemeClr val="dk1"/>
                        </a:solidFill>
                        <a:latin typeface="Cambria Math" panose="02040503050406030204" pitchFamily="18" charset="0"/>
                        <a:sym typeface="Montserrat SemiBold"/>
                      </a:rPr>
                      <m:t>(</m:t>
                    </m:r>
                    <m:r>
                      <a:rPr lang="en-US" b="0" i="1" noProof="0" smtClean="0">
                        <a:solidFill>
                          <a:schemeClr val="dk1"/>
                        </a:solidFill>
                        <a:latin typeface="Cambria Math" panose="02040503050406030204" pitchFamily="18" charset="0"/>
                        <a:sym typeface="Montserrat SemiBold"/>
                      </a:rPr>
                      <m:t>𝑥</m:t>
                    </m:r>
                    <m:r>
                      <a:rPr lang="en-US" b="0" i="1" noProof="0" smtClean="0">
                        <a:solidFill>
                          <a:schemeClr val="dk1"/>
                        </a:solidFill>
                        <a:latin typeface="Cambria Math" panose="02040503050406030204" pitchFamily="18" charset="0"/>
                        <a:sym typeface="Montserrat SemiBold"/>
                      </a:rPr>
                      <m:t>)</m:t>
                    </m:r>
                  </m:oMath>
                </a14:m>
                <a:r>
                  <a:rPr lang="en-US" noProof="0" dirty="0">
                    <a:solidFill>
                      <a:schemeClr val="dk1"/>
                    </a:solidFill>
                    <a:ea typeface="Montserrat SemiBold"/>
                    <a:cs typeface="Montserrat SemiBold"/>
                    <a:sym typeface="Montserrat SemiBold"/>
                  </a:rPr>
                  <a:t> </a:t>
                </a:r>
                <a14:m>
                  <m:oMath xmlns:m="http://schemas.openxmlformats.org/officeDocument/2006/math">
                    <m:r>
                      <a:rPr lang="en-US" i="1" noProof="0" smtClean="0">
                        <a:solidFill>
                          <a:schemeClr val="dk1"/>
                        </a:solidFill>
                        <a:latin typeface="Cambria Math" panose="02040503050406030204" pitchFamily="18" charset="0"/>
                        <a:ea typeface="Montserrat SemiBold"/>
                        <a:cs typeface="Montserrat SemiBold"/>
                        <a:sym typeface="Montserrat SemiBold"/>
                      </a:rPr>
                      <m:t>=</m:t>
                    </m:r>
                    <m:r>
                      <a:rPr lang="en-US" i="1" noProof="0" smtClean="0">
                        <a:solidFill>
                          <a:schemeClr val="dk1"/>
                        </a:solidFill>
                        <a:latin typeface="Cambria Math" panose="02040503050406030204" pitchFamily="18" charset="0"/>
                        <a:ea typeface="Montserrat SemiBold"/>
                        <a:cs typeface="Montserrat SemiBold"/>
                        <a:sym typeface="Montserrat SemiBold"/>
                      </a:rPr>
                      <m:t>𝑔</m:t>
                    </m:r>
                    <m:d>
                      <m:dPr>
                        <m:ctrlPr>
                          <a:rPr lang="en-US" i="1" noProof="0" smtClean="0">
                            <a:solidFill>
                              <a:schemeClr val="dk1"/>
                            </a:solidFill>
                            <a:latin typeface="Cambria Math" panose="02040503050406030204" pitchFamily="18" charset="0"/>
                            <a:ea typeface="Montserrat SemiBold"/>
                            <a:cs typeface="Montserrat SemiBold"/>
                            <a:sym typeface="Montserrat SemiBold"/>
                          </a:rPr>
                        </m:ctrlPr>
                      </m:dPr>
                      <m:e>
                        <m:d>
                          <m:dPr>
                            <m:begChr m:val="["/>
                            <m:endChr m:val="]"/>
                            <m:ctrlPr>
                              <a:rPr lang="en-US" i="1" noProof="0" smtClean="0">
                                <a:solidFill>
                                  <a:schemeClr val="dk1"/>
                                </a:solidFill>
                                <a:latin typeface="Cambria Math" panose="02040503050406030204" pitchFamily="18" charset="0"/>
                                <a:ea typeface="Montserrat SemiBold"/>
                                <a:cs typeface="Montserrat SemiBold"/>
                                <a:sym typeface="Montserrat SemiBold"/>
                              </a:rPr>
                            </m:ctrlPr>
                          </m:dPr>
                          <m:e>
                            <m:r>
                              <m:rPr>
                                <m:sty m:val="p"/>
                              </m:rPr>
                              <a:rPr lang="en-US"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Φ</m:t>
                            </m:r>
                            <m:d>
                              <m:dPr>
                                <m:ctrlPr>
                                  <a:rPr lang="en-US"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ctrlPr>
                              </m:dPr>
                              <m:e>
                                <m:r>
                                  <a:rPr lang="en-US"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𝑥</m:t>
                                </m:r>
                              </m:e>
                            </m:d>
                            <m:r>
                              <a:rPr lang="en-US"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m:t>
                            </m:r>
                            <m:r>
                              <a:rPr lang="en-US" b="0"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1</m:t>
                            </m:r>
                          </m:e>
                        </m:d>
                        <m:r>
                          <a:rPr lang="en-US" b="0"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 </m:t>
                        </m:r>
                      </m:e>
                    </m:d>
                    <m:r>
                      <a:rPr lang="en-US" b="0"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m:t>
                    </m:r>
                    <m:r>
                      <a:rPr lang="en-US" i="1" noProof="0" smtClean="0">
                        <a:solidFill>
                          <a:schemeClr val="dk1"/>
                        </a:solidFill>
                        <a:latin typeface="Cambria Math" panose="02040503050406030204" pitchFamily="18" charset="0"/>
                        <a:ea typeface="Montserrat SemiBold"/>
                        <a:cs typeface="Montserrat SemiBold"/>
                        <a:sym typeface="Montserrat SemiBold"/>
                      </a:rPr>
                      <m:t>𝑔</m:t>
                    </m:r>
                    <m:d>
                      <m:dPr>
                        <m:ctrlPr>
                          <a:rPr lang="en-US" i="1" noProof="0" smtClean="0">
                            <a:solidFill>
                              <a:schemeClr val="dk1"/>
                            </a:solidFill>
                            <a:latin typeface="Cambria Math" panose="02040503050406030204" pitchFamily="18" charset="0"/>
                            <a:ea typeface="Montserrat SemiBold"/>
                            <a:cs typeface="Montserrat SemiBold"/>
                            <a:sym typeface="Montserrat SemiBold"/>
                          </a:rPr>
                        </m:ctrlPr>
                      </m:dPr>
                      <m:e>
                        <m:d>
                          <m:dPr>
                            <m:begChr m:val="["/>
                            <m:endChr m:val="]"/>
                            <m:ctrlPr>
                              <a:rPr lang="en-US" i="1" noProof="0" smtClean="0">
                                <a:solidFill>
                                  <a:schemeClr val="dk1"/>
                                </a:solidFill>
                                <a:latin typeface="Cambria Math" panose="02040503050406030204" pitchFamily="18" charset="0"/>
                                <a:ea typeface="Montserrat SemiBold"/>
                                <a:cs typeface="Montserrat SemiBold"/>
                                <a:sym typeface="Montserrat SemiBold"/>
                              </a:rPr>
                            </m:ctrlPr>
                          </m:dPr>
                          <m:e>
                            <m:r>
                              <m:rPr>
                                <m:sty m:val="p"/>
                              </m:rPr>
                              <a:rPr lang="en-US"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Φ</m:t>
                            </m:r>
                            <m:d>
                              <m:dPr>
                                <m:ctrlPr>
                                  <a:rPr lang="en-US"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ctrlPr>
                              </m:dPr>
                              <m:e>
                                <m:r>
                                  <a:rPr lang="en-US"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𝑥</m:t>
                                </m:r>
                              </m:e>
                            </m:d>
                            <m:r>
                              <a:rPr lang="en-US"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m:t>
                            </m:r>
                            <m:r>
                              <a:rPr lang="en-US" b="0"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0</m:t>
                            </m:r>
                          </m:e>
                        </m:d>
                        <m:r>
                          <a:rPr lang="en-US" i="1" noProof="0" smtClean="0">
                            <a:solidFill>
                              <a:schemeClr val="dk1"/>
                            </a:solidFill>
                            <a:latin typeface="Cambria Math" panose="02040503050406030204" pitchFamily="18" charset="0"/>
                            <a:ea typeface="Cambria Math" panose="02040503050406030204" pitchFamily="18" charset="0"/>
                            <a:cs typeface="Montserrat SemiBold"/>
                            <a:sym typeface="Montserrat SemiBold"/>
                          </a:rPr>
                          <m:t> </m:t>
                        </m:r>
                      </m:e>
                    </m:d>
                  </m:oMath>
                </a14:m>
                <a:endParaRPr lang="en-US" b="1" noProof="0" dirty="0">
                  <a:solidFill>
                    <a:schemeClr val="dk1"/>
                  </a:solidFill>
                  <a:latin typeface="Montserrat SemiBold"/>
                  <a:ea typeface="Montserrat SemiBold"/>
                  <a:cs typeface="Montserrat SemiBold"/>
                  <a:sym typeface="Montserrat SemiBold"/>
                </a:endParaRPr>
              </a:p>
            </p:txBody>
          </p:sp>
        </mc:Choice>
        <mc:Fallback xmlns="">
          <p:sp>
            <p:nvSpPr>
              <p:cNvPr id="790" name="Google Shape;790;p28"/>
              <p:cNvSpPr txBox="1">
                <a:spLocks noRot="1" noChangeAspect="1" noMove="1" noResize="1" noEditPoints="1" noAdjustHandles="1" noChangeArrowheads="1" noChangeShapeType="1" noTextEdit="1"/>
              </p:cNvSpPr>
              <p:nvPr/>
            </p:nvSpPr>
            <p:spPr>
              <a:xfrm>
                <a:off x="3389502" y="3108325"/>
                <a:ext cx="3324000" cy="633000"/>
              </a:xfrm>
              <a:prstGeom prst="rect">
                <a:avLst/>
              </a:prstGeom>
              <a:blipFill>
                <a:blip r:embed="rId5"/>
                <a:stretch>
                  <a:fillRect l="-380"/>
                </a:stretch>
              </a:blipFill>
              <a:ln>
                <a:noFill/>
              </a:ln>
            </p:spPr>
            <p:txBody>
              <a:bodyPr/>
              <a:lstStyle/>
              <a:p>
                <a:r>
                  <a:rPr lang="it-IT">
                    <a:noFill/>
                  </a:rPr>
                  <a:t> </a:t>
                </a:r>
              </a:p>
            </p:txBody>
          </p:sp>
        </mc:Fallback>
      </mc:AlternateContent>
      <p:sp>
        <p:nvSpPr>
          <p:cNvPr id="794" name="Google Shape;794;p28"/>
          <p:cNvSpPr/>
          <p:nvPr/>
        </p:nvSpPr>
        <p:spPr>
          <a:xfrm flipH="1">
            <a:off x="2917277" y="1534327"/>
            <a:ext cx="368700" cy="3687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01</a:t>
            </a:r>
          </a:p>
        </p:txBody>
      </p:sp>
      <p:sp>
        <p:nvSpPr>
          <p:cNvPr id="795" name="Google Shape;795;p28"/>
          <p:cNvSpPr/>
          <p:nvPr/>
        </p:nvSpPr>
        <p:spPr>
          <a:xfrm flipH="1">
            <a:off x="2917277" y="2387400"/>
            <a:ext cx="368700" cy="368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02</a:t>
            </a:r>
          </a:p>
        </p:txBody>
      </p:sp>
      <p:sp>
        <p:nvSpPr>
          <p:cNvPr id="796" name="Google Shape;796;p28"/>
          <p:cNvSpPr/>
          <p:nvPr/>
        </p:nvSpPr>
        <p:spPr>
          <a:xfrm flipH="1">
            <a:off x="2917277" y="3240475"/>
            <a:ext cx="368700" cy="368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03</a:t>
            </a:r>
          </a:p>
        </p:txBody>
      </p:sp>
      <mc:AlternateContent xmlns:mc="http://schemas.openxmlformats.org/markup-compatibility/2006" xmlns:a14="http://schemas.microsoft.com/office/drawing/2010/main">
        <mc:Choice Requires="a14">
          <p:sp>
            <p:nvSpPr>
              <p:cNvPr id="800" name="Google Shape;800;p28"/>
              <p:cNvSpPr txBox="1"/>
              <p:nvPr/>
            </p:nvSpPr>
            <p:spPr>
              <a:xfrm>
                <a:off x="577750" y="4222950"/>
                <a:ext cx="7992900" cy="368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US" sz="1200" noProof="0" dirty="0">
                    <a:solidFill>
                      <a:schemeClr val="dk1"/>
                    </a:solidFill>
                    <a:latin typeface="Montserrat" pitchFamily="2" charset="77"/>
                    <a:ea typeface="Montserrat Medium"/>
                    <a:cs typeface="Montserrat Medium"/>
                    <a:sym typeface="Montserrat Medium"/>
                  </a:rPr>
                  <a:t>Compute the embedding  </a:t>
                </a:r>
                <a14:m>
                  <m:oMath xmlns:m="http://schemas.openxmlformats.org/officeDocument/2006/math">
                    <m:r>
                      <a:rPr lang="en-US" sz="1200" b="0" i="1" noProof="0" smtClean="0">
                        <a:solidFill>
                          <a:schemeClr val="dk1"/>
                        </a:solidFill>
                        <a:latin typeface="Cambria Math" panose="02040503050406030204" pitchFamily="18" charset="0"/>
                        <a:ea typeface="Montserrat Medium"/>
                        <a:cs typeface="Montserrat Medium"/>
                        <a:sym typeface="Montserrat Medium"/>
                      </a:rPr>
                      <m:t>𝑟</m:t>
                    </m:r>
                    <m:r>
                      <a:rPr lang="en-US" sz="1200" b="0" i="1" noProof="0" smtClean="0">
                        <a:solidFill>
                          <a:schemeClr val="dk1"/>
                        </a:solidFill>
                        <a:latin typeface="Cambria Math" panose="02040503050406030204" pitchFamily="18" charset="0"/>
                        <a:ea typeface="Montserrat Medium"/>
                        <a:cs typeface="Montserrat Medium"/>
                        <a:sym typeface="Montserrat Medium"/>
                      </a:rPr>
                      <m:t>=</m:t>
                    </m:r>
                    <m:r>
                      <m:rPr>
                        <m:sty m:val="p"/>
                      </m:rPr>
                      <a:rPr lang="en-US" sz="1200" b="0" i="1" noProof="0" smtClean="0">
                        <a:solidFill>
                          <a:schemeClr val="dk1"/>
                        </a:solidFill>
                        <a:latin typeface="Cambria Math" panose="02040503050406030204" pitchFamily="18" charset="0"/>
                        <a:ea typeface="Cambria Math" panose="02040503050406030204" pitchFamily="18" charset="0"/>
                        <a:cs typeface="Montserrat Medium"/>
                        <a:sym typeface="Montserrat Medium"/>
                      </a:rPr>
                      <m:t>Φ</m:t>
                    </m:r>
                    <m:r>
                      <a:rPr lang="en-US" sz="1200" b="0" i="1" noProof="0" smtClean="0">
                        <a:solidFill>
                          <a:schemeClr val="dk1"/>
                        </a:solidFill>
                        <a:latin typeface="Cambria Math" panose="02040503050406030204" pitchFamily="18" charset="0"/>
                        <a:ea typeface="Cambria Math" panose="02040503050406030204" pitchFamily="18" charset="0"/>
                        <a:cs typeface="Montserrat Medium"/>
                        <a:sym typeface="Montserrat Medium"/>
                      </a:rPr>
                      <m:t>(</m:t>
                    </m:r>
                    <m:r>
                      <a:rPr lang="en-US" sz="1200" b="0" i="1" noProof="0" smtClean="0">
                        <a:solidFill>
                          <a:schemeClr val="dk1"/>
                        </a:solidFill>
                        <a:latin typeface="Cambria Math" panose="02040503050406030204" pitchFamily="18" charset="0"/>
                        <a:ea typeface="Cambria Math" panose="02040503050406030204" pitchFamily="18" charset="0"/>
                        <a:cs typeface="Montserrat Medium"/>
                        <a:sym typeface="Montserrat Medium"/>
                      </a:rPr>
                      <m:t>𝑥</m:t>
                    </m:r>
                    <m:r>
                      <a:rPr lang="en-US" sz="1200" b="0" i="1" noProof="0" smtClean="0">
                        <a:solidFill>
                          <a:schemeClr val="dk1"/>
                        </a:solidFill>
                        <a:latin typeface="Cambria Math" panose="02040503050406030204" pitchFamily="18" charset="0"/>
                        <a:ea typeface="Cambria Math" panose="02040503050406030204" pitchFamily="18" charset="0"/>
                        <a:cs typeface="Montserrat Medium"/>
                        <a:sym typeface="Montserrat Medium"/>
                      </a:rPr>
                      <m:t>)</m:t>
                    </m:r>
                  </m:oMath>
                </a14:m>
                <a:r>
                  <a:rPr lang="en-US" sz="1200" noProof="0" dirty="0">
                    <a:solidFill>
                      <a:schemeClr val="dk1"/>
                    </a:solidFill>
                    <a:latin typeface="Montserrat" pitchFamily="2" charset="77"/>
                    <a:ea typeface="Montserrat Medium"/>
                    <a:cs typeface="Montserrat Medium"/>
                    <a:sym typeface="Montserrat Medium"/>
                  </a:rPr>
                  <a:t> ; then </a:t>
                </a:r>
                <a14:m>
                  <m:oMath xmlns:m="http://schemas.openxmlformats.org/officeDocument/2006/math">
                    <m:r>
                      <a:rPr lang="en-US" sz="1200" b="0" i="0" noProof="0" smtClean="0">
                        <a:solidFill>
                          <a:schemeClr val="dk1"/>
                        </a:solidFill>
                        <a:latin typeface="Cambria Math" panose="02040503050406030204" pitchFamily="18" charset="0"/>
                        <a:sym typeface="Montserrat Medium"/>
                      </a:rPr>
                      <m:t> </m:t>
                    </m:r>
                    <m:acc>
                      <m:accPr>
                        <m:chr m:val="̂"/>
                        <m:ctrlPr>
                          <a:rPr lang="en-US" sz="1200" i="1" noProof="0" smtClean="0">
                            <a:solidFill>
                              <a:schemeClr val="dk1"/>
                            </a:solidFill>
                            <a:latin typeface="Cambria Math" panose="02040503050406030204" pitchFamily="18" charset="0"/>
                            <a:sym typeface="Montserrat Medium"/>
                          </a:rPr>
                        </m:ctrlPr>
                      </m:accPr>
                      <m:e>
                        <m:sSub>
                          <m:sSubPr>
                            <m:ctrlPr>
                              <a:rPr lang="en-US" sz="1200" i="1" noProof="0" smtClean="0">
                                <a:solidFill>
                                  <a:schemeClr val="dk1"/>
                                </a:solidFill>
                                <a:latin typeface="Cambria Math" panose="02040503050406030204" pitchFamily="18" charset="0"/>
                                <a:sym typeface="Montserrat Medium"/>
                              </a:rPr>
                            </m:ctrlPr>
                          </m:sSubPr>
                          <m:e>
                            <m:r>
                              <a:rPr lang="en-US" sz="1200" b="0" i="1" noProof="0" smtClean="0">
                                <a:solidFill>
                                  <a:schemeClr val="dk1"/>
                                </a:solidFill>
                                <a:latin typeface="Cambria Math" panose="02040503050406030204" pitchFamily="18" charset="0"/>
                                <a:sym typeface="Montserrat Medium"/>
                              </a:rPr>
                              <m:t>𝑦</m:t>
                            </m:r>
                          </m:e>
                          <m:sub>
                            <m:r>
                              <a:rPr lang="en-US" sz="1200" b="0" i="1" noProof="0" smtClean="0">
                                <a:solidFill>
                                  <a:schemeClr val="dk1"/>
                                </a:solidFill>
                                <a:latin typeface="Cambria Math" panose="02040503050406030204" pitchFamily="18" charset="0"/>
                                <a:sym typeface="Montserrat Medium"/>
                              </a:rPr>
                              <m:t>0</m:t>
                            </m:r>
                          </m:sub>
                        </m:sSub>
                      </m:e>
                    </m:acc>
                    <m:r>
                      <a:rPr lang="en-US" sz="1200" b="0" i="1" noProof="0" smtClean="0">
                        <a:solidFill>
                          <a:schemeClr val="dk1"/>
                        </a:solidFill>
                        <a:latin typeface="Cambria Math" panose="02040503050406030204" pitchFamily="18" charset="0"/>
                        <a:sym typeface="Montserrat Medium"/>
                      </a:rPr>
                      <m:t>=</m:t>
                    </m:r>
                    <m:r>
                      <a:rPr lang="en-US" sz="1200" b="0" i="1" noProof="0" smtClean="0">
                        <a:solidFill>
                          <a:schemeClr val="dk1"/>
                        </a:solidFill>
                        <a:latin typeface="Cambria Math" panose="02040503050406030204" pitchFamily="18" charset="0"/>
                        <a:sym typeface="Montserrat Medium"/>
                      </a:rPr>
                      <m:t>𝑔</m:t>
                    </m:r>
                    <m:r>
                      <a:rPr lang="en-US" sz="1200" b="0" i="1" noProof="0" smtClean="0">
                        <a:solidFill>
                          <a:schemeClr val="dk1"/>
                        </a:solidFill>
                        <a:latin typeface="Cambria Math" panose="02040503050406030204" pitchFamily="18" charset="0"/>
                        <a:sym typeface="Montserrat Medium"/>
                      </a:rPr>
                      <m:t>[</m:t>
                    </m:r>
                    <m:r>
                      <a:rPr lang="en-US" sz="1200" b="0" i="1" noProof="0" smtClean="0">
                        <a:solidFill>
                          <a:schemeClr val="dk1"/>
                        </a:solidFill>
                        <a:latin typeface="Cambria Math" panose="02040503050406030204" pitchFamily="18" charset="0"/>
                        <a:sym typeface="Montserrat Medium"/>
                      </a:rPr>
                      <m:t>𝑟</m:t>
                    </m:r>
                    <m:r>
                      <a:rPr lang="en-US" sz="1200" b="0" i="1" noProof="0" smtClean="0">
                        <a:solidFill>
                          <a:schemeClr val="dk1"/>
                        </a:solidFill>
                        <a:latin typeface="Cambria Math" panose="02040503050406030204" pitchFamily="18" charset="0"/>
                        <a:sym typeface="Montserrat Medium"/>
                      </a:rPr>
                      <m:t>,0]</m:t>
                    </m:r>
                  </m:oMath>
                </a14:m>
                <a:r>
                  <a:rPr lang="en-US" sz="1200" noProof="0" dirty="0">
                    <a:solidFill>
                      <a:schemeClr val="dk1"/>
                    </a:solidFill>
                    <a:latin typeface="Montserrat Medium"/>
                    <a:ea typeface="Montserrat Medium"/>
                    <a:cs typeface="Montserrat Medium"/>
                    <a:sym typeface="Montserrat Medium"/>
                  </a:rPr>
                  <a:t> e </a:t>
                </a:r>
                <a14:m>
                  <m:oMath xmlns:m="http://schemas.openxmlformats.org/officeDocument/2006/math">
                    <m:acc>
                      <m:accPr>
                        <m:chr m:val="̂"/>
                        <m:ctrlPr>
                          <a:rPr lang="en-US" sz="1200" i="1" noProof="0" smtClean="0">
                            <a:solidFill>
                              <a:schemeClr val="dk1"/>
                            </a:solidFill>
                            <a:latin typeface="Cambria Math" panose="02040503050406030204" pitchFamily="18" charset="0"/>
                            <a:sym typeface="Montserrat Medium"/>
                          </a:rPr>
                        </m:ctrlPr>
                      </m:accPr>
                      <m:e>
                        <m:sSub>
                          <m:sSubPr>
                            <m:ctrlPr>
                              <a:rPr lang="en-US" sz="1200" i="1" noProof="0" smtClean="0">
                                <a:solidFill>
                                  <a:schemeClr val="dk1"/>
                                </a:solidFill>
                                <a:latin typeface="Cambria Math" panose="02040503050406030204" pitchFamily="18" charset="0"/>
                                <a:sym typeface="Montserrat Medium"/>
                              </a:rPr>
                            </m:ctrlPr>
                          </m:sSubPr>
                          <m:e>
                            <m:r>
                              <a:rPr lang="en-US" sz="1200" i="1" noProof="0" smtClean="0">
                                <a:solidFill>
                                  <a:schemeClr val="dk1"/>
                                </a:solidFill>
                                <a:latin typeface="Cambria Math" panose="02040503050406030204" pitchFamily="18" charset="0"/>
                                <a:sym typeface="Montserrat Medium"/>
                              </a:rPr>
                              <m:t>𝑦</m:t>
                            </m:r>
                          </m:e>
                          <m:sub>
                            <m:r>
                              <a:rPr lang="en-US" sz="1200" b="0" i="1" noProof="0" smtClean="0">
                                <a:solidFill>
                                  <a:schemeClr val="dk1"/>
                                </a:solidFill>
                                <a:latin typeface="Cambria Math" panose="02040503050406030204" pitchFamily="18" charset="0"/>
                                <a:sym typeface="Montserrat Medium"/>
                              </a:rPr>
                              <m:t>1</m:t>
                            </m:r>
                          </m:sub>
                        </m:sSub>
                      </m:e>
                    </m:acc>
                    <m:r>
                      <a:rPr lang="en-US" sz="1200" i="1" noProof="0" smtClean="0">
                        <a:solidFill>
                          <a:schemeClr val="dk1"/>
                        </a:solidFill>
                        <a:latin typeface="Cambria Math" panose="02040503050406030204" pitchFamily="18" charset="0"/>
                        <a:sym typeface="Montserrat Medium"/>
                      </a:rPr>
                      <m:t>=</m:t>
                    </m:r>
                    <m:r>
                      <a:rPr lang="en-US" sz="1200" i="1" noProof="0" smtClean="0">
                        <a:solidFill>
                          <a:schemeClr val="dk1"/>
                        </a:solidFill>
                        <a:latin typeface="Cambria Math" panose="02040503050406030204" pitchFamily="18" charset="0"/>
                        <a:sym typeface="Montserrat Medium"/>
                      </a:rPr>
                      <m:t>𝑔</m:t>
                    </m:r>
                    <m:d>
                      <m:dPr>
                        <m:begChr m:val="["/>
                        <m:endChr m:val="]"/>
                        <m:ctrlPr>
                          <a:rPr lang="en-US" sz="1200" i="1" noProof="0" smtClean="0">
                            <a:solidFill>
                              <a:schemeClr val="dk1"/>
                            </a:solidFill>
                            <a:latin typeface="Cambria Math" panose="02040503050406030204" pitchFamily="18" charset="0"/>
                            <a:sym typeface="Montserrat Medium"/>
                          </a:rPr>
                        </m:ctrlPr>
                      </m:dPr>
                      <m:e>
                        <m:r>
                          <a:rPr lang="en-US" sz="1200" i="1" noProof="0" smtClean="0">
                            <a:solidFill>
                              <a:schemeClr val="dk1"/>
                            </a:solidFill>
                            <a:latin typeface="Cambria Math" panose="02040503050406030204" pitchFamily="18" charset="0"/>
                            <a:sym typeface="Montserrat Medium"/>
                          </a:rPr>
                          <m:t>𝑟</m:t>
                        </m:r>
                        <m:r>
                          <a:rPr lang="en-US" sz="1200" i="1" noProof="0" smtClean="0">
                            <a:solidFill>
                              <a:schemeClr val="dk1"/>
                            </a:solidFill>
                            <a:latin typeface="Cambria Math" panose="02040503050406030204" pitchFamily="18" charset="0"/>
                            <a:sym typeface="Montserrat Medium"/>
                          </a:rPr>
                          <m:t>,1</m:t>
                        </m:r>
                      </m:e>
                    </m:d>
                  </m:oMath>
                </a14:m>
                <a:r>
                  <a:rPr lang="en-US" sz="1200" noProof="0" dirty="0">
                    <a:solidFill>
                      <a:schemeClr val="dk1"/>
                    </a:solidFill>
                    <a:latin typeface="Montserrat Medium"/>
                    <a:ea typeface="Montserrat Medium"/>
                    <a:cs typeface="Montserrat Medium"/>
                    <a:sym typeface="Montserrat Medium"/>
                  </a:rPr>
                  <a:t> </a:t>
                </a:r>
                <a:r>
                  <a:rPr lang="en-US" sz="1200" noProof="0" dirty="0">
                    <a:latin typeface="Montserrat" pitchFamily="2" charset="77"/>
                  </a:rPr>
                  <a:t>finally</a:t>
                </a:r>
                <a:r>
                  <a:rPr lang="en-US" sz="1200" noProof="0" dirty="0"/>
                  <a:t> </a:t>
                </a:r>
                <a14:m>
                  <m:oMath xmlns:m="http://schemas.openxmlformats.org/officeDocument/2006/math">
                    <m:acc>
                      <m:accPr>
                        <m:chr m:val="̂"/>
                        <m:ctrlPr>
                          <a:rPr lang="en-US" sz="1200" i="1" noProof="0" smtClean="0">
                            <a:solidFill>
                              <a:schemeClr val="dk1"/>
                            </a:solidFill>
                            <a:latin typeface="Cambria Math" panose="02040503050406030204" pitchFamily="18" charset="0"/>
                            <a:sym typeface="Montserrat Medium"/>
                          </a:rPr>
                        </m:ctrlPr>
                      </m:accPr>
                      <m:e>
                        <m:r>
                          <a:rPr lang="en-US" sz="1200" i="1" noProof="0" smtClean="0">
                            <a:solidFill>
                              <a:schemeClr val="dk1"/>
                            </a:solidFill>
                            <a:latin typeface="Cambria Math" panose="02040503050406030204" pitchFamily="18" charset="0"/>
                            <a:ea typeface="Cambria Math" panose="02040503050406030204" pitchFamily="18" charset="0"/>
                            <a:sym typeface="Montserrat Medium"/>
                          </a:rPr>
                          <m:t>𝜏</m:t>
                        </m:r>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m:t>
                        </m:r>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𝑥</m:t>
                        </m:r>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m:t>
                        </m:r>
                      </m:e>
                    </m:acc>
                    <m:r>
                      <a:rPr lang="en-US" sz="1200" b="0" i="1" noProof="0" smtClean="0">
                        <a:solidFill>
                          <a:schemeClr val="dk1"/>
                        </a:solidFill>
                        <a:latin typeface="Cambria Math" panose="02040503050406030204" pitchFamily="18" charset="0"/>
                        <a:sym typeface="Montserrat Medium"/>
                      </a:rPr>
                      <m:t>= </m:t>
                    </m:r>
                    <m:acc>
                      <m:accPr>
                        <m:chr m:val="̂"/>
                        <m:ctrlPr>
                          <a:rPr lang="en-US" sz="1200" b="0" i="1" noProof="0" smtClean="0">
                            <a:solidFill>
                              <a:schemeClr val="dk1"/>
                            </a:solidFill>
                            <a:latin typeface="Cambria Math" panose="02040503050406030204" pitchFamily="18" charset="0"/>
                            <a:sym typeface="Montserrat Medium"/>
                          </a:rPr>
                        </m:ctrlPr>
                      </m:accPr>
                      <m:e>
                        <m:sSub>
                          <m:sSubPr>
                            <m:ctrlPr>
                              <a:rPr lang="en-US" sz="1200" b="0" i="1" noProof="0" smtClean="0">
                                <a:solidFill>
                                  <a:schemeClr val="dk1"/>
                                </a:solidFill>
                                <a:latin typeface="Cambria Math" panose="02040503050406030204" pitchFamily="18" charset="0"/>
                                <a:sym typeface="Montserrat Medium"/>
                              </a:rPr>
                            </m:ctrlPr>
                          </m:sSubPr>
                          <m:e>
                            <m:r>
                              <a:rPr lang="en-US" sz="1200" b="0" i="1" noProof="0" smtClean="0">
                                <a:solidFill>
                                  <a:schemeClr val="dk1"/>
                                </a:solidFill>
                                <a:latin typeface="Cambria Math" panose="02040503050406030204" pitchFamily="18" charset="0"/>
                                <a:sym typeface="Montserrat Medium"/>
                              </a:rPr>
                              <m:t>𝑦</m:t>
                            </m:r>
                          </m:e>
                          <m:sub>
                            <m:r>
                              <a:rPr lang="en-US" sz="1200" b="0" i="1" noProof="0" smtClean="0">
                                <a:solidFill>
                                  <a:schemeClr val="dk1"/>
                                </a:solidFill>
                                <a:latin typeface="Cambria Math" panose="02040503050406030204" pitchFamily="18" charset="0"/>
                                <a:sym typeface="Montserrat Medium"/>
                              </a:rPr>
                              <m:t>1</m:t>
                            </m:r>
                          </m:sub>
                        </m:sSub>
                        <m:r>
                          <a:rPr lang="en-US" sz="1200" b="0" i="1" noProof="0" smtClean="0">
                            <a:solidFill>
                              <a:schemeClr val="dk1"/>
                            </a:solidFill>
                            <a:latin typeface="Cambria Math" panose="02040503050406030204" pitchFamily="18" charset="0"/>
                            <a:sym typeface="Montserrat Medium"/>
                          </a:rPr>
                          <m:t> </m:t>
                        </m:r>
                      </m:e>
                    </m:acc>
                    <m:r>
                      <a:rPr lang="en-US" sz="1200" b="0" i="1" noProof="0" smtClean="0">
                        <a:solidFill>
                          <a:schemeClr val="dk1"/>
                        </a:solidFill>
                        <a:latin typeface="Cambria Math" panose="02040503050406030204" pitchFamily="18" charset="0"/>
                        <a:sym typeface="Montserrat Medium"/>
                      </a:rPr>
                      <m:t> − </m:t>
                    </m:r>
                    <m:acc>
                      <m:accPr>
                        <m:chr m:val="̂"/>
                        <m:ctrlPr>
                          <a:rPr lang="en-US" sz="1200" b="0" i="1" noProof="0" smtClean="0">
                            <a:solidFill>
                              <a:schemeClr val="dk1"/>
                            </a:solidFill>
                            <a:latin typeface="Cambria Math" panose="02040503050406030204" pitchFamily="18" charset="0"/>
                            <a:sym typeface="Montserrat Medium"/>
                          </a:rPr>
                        </m:ctrlPr>
                      </m:accPr>
                      <m:e>
                        <m:sSub>
                          <m:sSubPr>
                            <m:ctrlPr>
                              <a:rPr lang="en-US" sz="1200" b="0" i="1" noProof="0" smtClean="0">
                                <a:solidFill>
                                  <a:schemeClr val="dk1"/>
                                </a:solidFill>
                                <a:latin typeface="Cambria Math" panose="02040503050406030204" pitchFamily="18" charset="0"/>
                                <a:sym typeface="Montserrat Medium"/>
                              </a:rPr>
                            </m:ctrlPr>
                          </m:sSubPr>
                          <m:e>
                            <m:r>
                              <a:rPr lang="en-US" sz="1200" b="0" i="1" noProof="0" smtClean="0">
                                <a:solidFill>
                                  <a:schemeClr val="dk1"/>
                                </a:solidFill>
                                <a:latin typeface="Cambria Math" panose="02040503050406030204" pitchFamily="18" charset="0"/>
                                <a:sym typeface="Montserrat Medium"/>
                              </a:rPr>
                              <m:t>𝑦</m:t>
                            </m:r>
                          </m:e>
                          <m:sub>
                            <m:r>
                              <a:rPr lang="en-US" sz="1200" b="0" i="1" noProof="0" smtClean="0">
                                <a:solidFill>
                                  <a:schemeClr val="dk1"/>
                                </a:solidFill>
                                <a:latin typeface="Cambria Math" panose="02040503050406030204" pitchFamily="18" charset="0"/>
                                <a:sym typeface="Montserrat Medium"/>
                              </a:rPr>
                              <m:t>0</m:t>
                            </m:r>
                          </m:sub>
                        </m:sSub>
                      </m:e>
                    </m:acc>
                  </m:oMath>
                </a14:m>
                <a:r>
                  <a:rPr lang="en-US" sz="1200" noProof="0" dirty="0">
                    <a:solidFill>
                      <a:schemeClr val="dk1"/>
                    </a:solidFill>
                    <a:latin typeface="Montserrat Medium"/>
                    <a:ea typeface="Montserrat Medium"/>
                    <a:cs typeface="Montserrat Medium"/>
                    <a:sym typeface="Montserrat Medium"/>
                  </a:rPr>
                  <a:t> </a:t>
                </a:r>
              </a:p>
            </p:txBody>
          </p:sp>
        </mc:Choice>
        <mc:Fallback xmlns="">
          <p:sp>
            <p:nvSpPr>
              <p:cNvPr id="800" name="Google Shape;800;p28"/>
              <p:cNvSpPr txBox="1">
                <a:spLocks noRot="1" noChangeAspect="1" noMove="1" noResize="1" noEditPoints="1" noAdjustHandles="1" noChangeArrowheads="1" noChangeShapeType="1" noTextEdit="1"/>
              </p:cNvSpPr>
              <p:nvPr/>
            </p:nvSpPr>
            <p:spPr>
              <a:xfrm>
                <a:off x="577750" y="4222950"/>
                <a:ext cx="7992900" cy="368700"/>
              </a:xfrm>
              <a:prstGeom prst="rect">
                <a:avLst/>
              </a:prstGeom>
              <a:blipFill>
                <a:blip r:embed="rId6"/>
                <a:stretch>
                  <a:fillRect/>
                </a:stretch>
              </a:blipFill>
              <a:ln w="9525" cap="flat" cmpd="sng">
                <a:solidFill>
                  <a:schemeClr val="dk1"/>
                </a:solidFill>
                <a:prstDash val="solid"/>
                <a:round/>
                <a:headEnd type="none" w="sm" len="sm"/>
                <a:tailEnd type="none" w="sm" len="sm"/>
              </a:ln>
            </p:spPr>
            <p:txBody>
              <a:bodyPr/>
              <a:lstStyle/>
              <a:p>
                <a:r>
                  <a:rPr lang="it-IT">
                    <a:noFill/>
                  </a:rPr>
                  <a:t> </a:t>
                </a:r>
              </a:p>
            </p:txBody>
          </p:sp>
        </mc:Fallback>
      </mc:AlternateContent>
      <p:cxnSp>
        <p:nvCxnSpPr>
          <p:cNvPr id="801" name="Google Shape;801;p28"/>
          <p:cNvCxnSpPr>
            <a:stCxn id="794" idx="4"/>
            <a:endCxn id="795" idx="0"/>
          </p:cNvCxnSpPr>
          <p:nvPr/>
        </p:nvCxnSpPr>
        <p:spPr>
          <a:xfrm>
            <a:off x="3101627" y="1903027"/>
            <a:ext cx="0" cy="484500"/>
          </a:xfrm>
          <a:prstGeom prst="straightConnector1">
            <a:avLst/>
          </a:prstGeom>
          <a:noFill/>
          <a:ln w="9525" cap="flat" cmpd="sng">
            <a:solidFill>
              <a:schemeClr val="dk1"/>
            </a:solidFill>
            <a:prstDash val="solid"/>
            <a:round/>
            <a:headEnd type="none" w="med" len="med"/>
            <a:tailEnd type="triangle" w="med" len="med"/>
          </a:ln>
        </p:spPr>
      </p:cxnSp>
      <p:cxnSp>
        <p:nvCxnSpPr>
          <p:cNvPr id="802" name="Google Shape;802;p28"/>
          <p:cNvCxnSpPr>
            <a:stCxn id="795" idx="4"/>
            <a:endCxn id="796" idx="0"/>
          </p:cNvCxnSpPr>
          <p:nvPr/>
        </p:nvCxnSpPr>
        <p:spPr>
          <a:xfrm>
            <a:off x="3101627" y="2756100"/>
            <a:ext cx="0" cy="4845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773807-9570-1889-A65A-BA03D3548531}"/>
              </a:ext>
            </a:extLst>
          </p:cNvPr>
          <p:cNvSpPr>
            <a:spLocks noGrp="1"/>
          </p:cNvSpPr>
          <p:nvPr>
            <p:ph type="title"/>
          </p:nvPr>
        </p:nvSpPr>
        <p:spPr/>
        <p:txBody>
          <a:bodyPr/>
          <a:lstStyle/>
          <a:p>
            <a:r>
              <a:rPr lang="en-US" noProof="0" dirty="0"/>
              <a:t>BCAUSS</a:t>
            </a:r>
          </a:p>
        </p:txBody>
      </p:sp>
      <p:sp>
        <p:nvSpPr>
          <p:cNvPr id="3" name="Rettangolo 2">
            <a:extLst>
              <a:ext uri="{FF2B5EF4-FFF2-40B4-BE49-F238E27FC236}">
                <a16:creationId xmlns:a16="http://schemas.microsoft.com/office/drawing/2014/main" id="{0F138F20-4CDE-31DF-F0AA-E605BEFCC759}"/>
              </a:ext>
            </a:extLst>
          </p:cNvPr>
          <p:cNvSpPr/>
          <p:nvPr/>
        </p:nvSpPr>
        <p:spPr>
          <a:xfrm>
            <a:off x="663673"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 name="Rettangolo 3">
            <a:extLst>
              <a:ext uri="{FF2B5EF4-FFF2-40B4-BE49-F238E27FC236}">
                <a16:creationId xmlns:a16="http://schemas.microsoft.com/office/drawing/2014/main" id="{7F647698-9FA7-36B5-39EE-BBD49E39816F}"/>
              </a:ext>
            </a:extLst>
          </p:cNvPr>
          <p:cNvSpPr/>
          <p:nvPr/>
        </p:nvSpPr>
        <p:spPr>
          <a:xfrm>
            <a:off x="1416586"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5" name="Rettangolo 4">
            <a:extLst>
              <a:ext uri="{FF2B5EF4-FFF2-40B4-BE49-F238E27FC236}">
                <a16:creationId xmlns:a16="http://schemas.microsoft.com/office/drawing/2014/main" id="{D7B05122-26AE-45B4-649A-265C4B8EBD85}"/>
              </a:ext>
            </a:extLst>
          </p:cNvPr>
          <p:cNvSpPr/>
          <p:nvPr/>
        </p:nvSpPr>
        <p:spPr>
          <a:xfrm>
            <a:off x="2119099" y="1940129"/>
            <a:ext cx="481780" cy="1533832"/>
          </a:xfrm>
          <a:prstGeom prst="rect">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ttangolo 6">
            <a:extLst>
              <a:ext uri="{FF2B5EF4-FFF2-40B4-BE49-F238E27FC236}">
                <a16:creationId xmlns:a16="http://schemas.microsoft.com/office/drawing/2014/main" id="{2B7EF4E0-D76F-704E-8689-663A7D735DF8}"/>
              </a:ext>
            </a:extLst>
          </p:cNvPr>
          <p:cNvSpPr/>
          <p:nvPr/>
        </p:nvSpPr>
        <p:spPr>
          <a:xfrm>
            <a:off x="3330680" y="1307691"/>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0" name="Rettangolo 9">
            <a:extLst>
              <a:ext uri="{FF2B5EF4-FFF2-40B4-BE49-F238E27FC236}">
                <a16:creationId xmlns:a16="http://schemas.microsoft.com/office/drawing/2014/main" id="{52F39286-BA31-9C80-2BF3-CDC1362C077C}"/>
              </a:ext>
            </a:extLst>
          </p:cNvPr>
          <p:cNvSpPr/>
          <p:nvPr/>
        </p:nvSpPr>
        <p:spPr>
          <a:xfrm>
            <a:off x="3330680" y="2320845"/>
            <a:ext cx="481780" cy="766915"/>
          </a:xfrm>
          <a:prstGeom prst="rect">
            <a:avLst/>
          </a:prstGeom>
          <a:solidFill>
            <a:schemeClr val="accent2"/>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1" name="Rettangolo 10">
            <a:extLst>
              <a:ext uri="{FF2B5EF4-FFF2-40B4-BE49-F238E27FC236}">
                <a16:creationId xmlns:a16="http://schemas.microsoft.com/office/drawing/2014/main" id="{F5C552E9-2CA1-8988-1217-B12C68F8C76C}"/>
              </a:ext>
            </a:extLst>
          </p:cNvPr>
          <p:cNvSpPr/>
          <p:nvPr/>
        </p:nvSpPr>
        <p:spPr>
          <a:xfrm>
            <a:off x="3330680" y="3315383"/>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DB4980BA-79B9-C275-69DB-3E8FED349CCF}"/>
                  </a:ext>
                </a:extLst>
              </p:cNvPr>
              <p:cNvSpPr txBox="1"/>
              <p:nvPr/>
            </p:nvSpPr>
            <p:spPr>
              <a:xfrm>
                <a:off x="406329" y="2602498"/>
                <a:ext cx="16946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𝑋</m:t>
                      </m:r>
                    </m:oMath>
                  </m:oMathPara>
                </a14:m>
                <a:endParaRPr lang="en-US" b="0" noProof="0" dirty="0"/>
              </a:p>
            </p:txBody>
          </p:sp>
        </mc:Choice>
        <mc:Fallback xmlns="">
          <p:sp>
            <p:nvSpPr>
              <p:cNvPr id="15" name="CasellaDiTesto 14">
                <a:extLst>
                  <a:ext uri="{FF2B5EF4-FFF2-40B4-BE49-F238E27FC236}">
                    <a16:creationId xmlns:a16="http://schemas.microsoft.com/office/drawing/2014/main" id="{DB4980BA-79B9-C275-69DB-3E8FED349CCF}"/>
                  </a:ext>
                </a:extLst>
              </p:cNvPr>
              <p:cNvSpPr txBox="1">
                <a:spLocks noRot="1" noChangeAspect="1" noMove="1" noResize="1" noEditPoints="1" noAdjustHandles="1" noChangeArrowheads="1" noChangeShapeType="1" noTextEdit="1"/>
              </p:cNvSpPr>
              <p:nvPr/>
            </p:nvSpPr>
            <p:spPr>
              <a:xfrm>
                <a:off x="406329" y="2602498"/>
                <a:ext cx="169469" cy="215444"/>
              </a:xfrm>
              <a:prstGeom prst="rect">
                <a:avLst/>
              </a:prstGeom>
              <a:blipFill>
                <a:blip r:embed="rId3"/>
                <a:stretch>
                  <a:fillRect l="-21429" r="-14286"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32390849-9CEC-23FF-8951-A2E5BF23A7F2}"/>
                  </a:ext>
                </a:extLst>
              </p:cNvPr>
              <p:cNvSpPr txBox="1"/>
              <p:nvPr/>
            </p:nvSpPr>
            <p:spPr>
              <a:xfrm flipV="1">
                <a:off x="2361814" y="2602498"/>
                <a:ext cx="7230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𝑍</m:t>
                      </m:r>
                    </m:oMath>
                  </m:oMathPara>
                </a14:m>
                <a:endParaRPr lang="en-US" b="0" noProof="0" dirty="0"/>
              </a:p>
            </p:txBody>
          </p:sp>
        </mc:Choice>
        <mc:Fallback xmlns="">
          <p:sp>
            <p:nvSpPr>
              <p:cNvPr id="17" name="CasellaDiTesto 16">
                <a:extLst>
                  <a:ext uri="{FF2B5EF4-FFF2-40B4-BE49-F238E27FC236}">
                    <a16:creationId xmlns:a16="http://schemas.microsoft.com/office/drawing/2014/main" id="{32390849-9CEC-23FF-8951-A2E5BF23A7F2}"/>
                  </a:ext>
                </a:extLst>
              </p:cNvPr>
              <p:cNvSpPr txBox="1">
                <a:spLocks noRot="1" noChangeAspect="1" noMove="1" noResize="1" noEditPoints="1" noAdjustHandles="1" noChangeArrowheads="1" noChangeShapeType="1" noTextEdit="1"/>
              </p:cNvSpPr>
              <p:nvPr/>
            </p:nvSpPr>
            <p:spPr>
              <a:xfrm flipV="1">
                <a:off x="2361814" y="2602498"/>
                <a:ext cx="72306" cy="215444"/>
              </a:xfrm>
              <a:prstGeom prst="rect">
                <a:avLst/>
              </a:prstGeom>
              <a:blipFill>
                <a:blip r:embed="rId4"/>
                <a:stretch>
                  <a:fillRect l="-100000" t="-5556" r="-714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08458BEC-CB92-547B-4108-5A8416E305B9}"/>
                  </a:ext>
                </a:extLst>
              </p:cNvPr>
              <p:cNvSpPr txBox="1"/>
              <p:nvPr/>
            </p:nvSpPr>
            <p:spPr>
              <a:xfrm>
                <a:off x="2829918" y="3720199"/>
                <a:ext cx="4583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=0</m:t>
                      </m:r>
                    </m:oMath>
                  </m:oMathPara>
                </a14:m>
                <a:endParaRPr lang="en-US" b="0" noProof="0" dirty="0"/>
              </a:p>
            </p:txBody>
          </p:sp>
        </mc:Choice>
        <mc:Fallback xmlns="">
          <p:sp>
            <p:nvSpPr>
              <p:cNvPr id="18" name="CasellaDiTesto 17">
                <a:extLst>
                  <a:ext uri="{FF2B5EF4-FFF2-40B4-BE49-F238E27FC236}">
                    <a16:creationId xmlns:a16="http://schemas.microsoft.com/office/drawing/2014/main" id="{08458BEC-CB92-547B-4108-5A8416E305B9}"/>
                  </a:ext>
                </a:extLst>
              </p:cNvPr>
              <p:cNvSpPr txBox="1">
                <a:spLocks noRot="1" noChangeAspect="1" noMove="1" noResize="1" noEditPoints="1" noAdjustHandles="1" noChangeArrowheads="1" noChangeShapeType="1" noTextEdit="1"/>
              </p:cNvSpPr>
              <p:nvPr/>
            </p:nvSpPr>
            <p:spPr>
              <a:xfrm>
                <a:off x="2829918" y="3720199"/>
                <a:ext cx="458395" cy="215444"/>
              </a:xfrm>
              <a:prstGeom prst="rect">
                <a:avLst/>
              </a:prstGeom>
              <a:blipFill>
                <a:blip r:embed="rId5"/>
                <a:stretch>
                  <a:fillRect l="-5405" r="-8108" b="-526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EF5C1885-D59B-F46B-B12B-B825476FF7CD}"/>
                  </a:ext>
                </a:extLst>
              </p:cNvPr>
              <p:cNvSpPr txBox="1"/>
              <p:nvPr/>
            </p:nvSpPr>
            <p:spPr>
              <a:xfrm>
                <a:off x="2872285" y="1475702"/>
                <a:ext cx="4583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=1</m:t>
                      </m:r>
                    </m:oMath>
                  </m:oMathPara>
                </a14:m>
                <a:endParaRPr lang="en-US" b="0" noProof="0" dirty="0"/>
              </a:p>
            </p:txBody>
          </p:sp>
        </mc:Choice>
        <mc:Fallback xmlns="">
          <p:sp>
            <p:nvSpPr>
              <p:cNvPr id="20" name="CasellaDiTesto 19">
                <a:extLst>
                  <a:ext uri="{FF2B5EF4-FFF2-40B4-BE49-F238E27FC236}">
                    <a16:creationId xmlns:a16="http://schemas.microsoft.com/office/drawing/2014/main" id="{EF5C1885-D59B-F46B-B12B-B825476FF7CD}"/>
                  </a:ext>
                </a:extLst>
              </p:cNvPr>
              <p:cNvSpPr txBox="1">
                <a:spLocks noRot="1" noChangeAspect="1" noMove="1" noResize="1" noEditPoints="1" noAdjustHandles="1" noChangeArrowheads="1" noChangeShapeType="1" noTextEdit="1"/>
              </p:cNvSpPr>
              <p:nvPr/>
            </p:nvSpPr>
            <p:spPr>
              <a:xfrm>
                <a:off x="2872285" y="1475702"/>
                <a:ext cx="458395" cy="215444"/>
              </a:xfrm>
              <a:prstGeom prst="rect">
                <a:avLst/>
              </a:prstGeom>
              <a:blipFill>
                <a:blip r:embed="rId6"/>
                <a:stretch>
                  <a:fillRect l="-5405" r="-5405" b="-11765"/>
                </a:stretch>
              </a:blipFill>
            </p:spPr>
            <p:txBody>
              <a:bodyPr/>
              <a:lstStyle/>
              <a:p>
                <a:r>
                  <a:rPr lang="it-IT">
                    <a:noFill/>
                  </a:rPr>
                  <a:t> </a:t>
                </a:r>
              </a:p>
            </p:txBody>
          </p:sp>
        </mc:Fallback>
      </mc:AlternateContent>
      <p:cxnSp>
        <p:nvCxnSpPr>
          <p:cNvPr id="24" name="Connettore 4 23">
            <a:extLst>
              <a:ext uri="{FF2B5EF4-FFF2-40B4-BE49-F238E27FC236}">
                <a16:creationId xmlns:a16="http://schemas.microsoft.com/office/drawing/2014/main" id="{FC50F95F-ACD5-82A7-D199-0933FCA03F44}"/>
              </a:ext>
            </a:extLst>
          </p:cNvPr>
          <p:cNvCxnSpPr>
            <a:stCxn id="5" idx="3"/>
            <a:endCxn id="7" idx="1"/>
          </p:cNvCxnSpPr>
          <p:nvPr/>
        </p:nvCxnSpPr>
        <p:spPr>
          <a:xfrm flipV="1">
            <a:off x="2600879" y="1691149"/>
            <a:ext cx="729801" cy="1015896"/>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Connettore 4 24">
            <a:extLst>
              <a:ext uri="{FF2B5EF4-FFF2-40B4-BE49-F238E27FC236}">
                <a16:creationId xmlns:a16="http://schemas.microsoft.com/office/drawing/2014/main" id="{933DF7DE-A2ED-05E5-11BA-4074239F00F4}"/>
              </a:ext>
            </a:extLst>
          </p:cNvPr>
          <p:cNvCxnSpPr>
            <a:cxnSpLocks/>
            <a:stCxn id="5" idx="3"/>
            <a:endCxn id="10" idx="1"/>
          </p:cNvCxnSpPr>
          <p:nvPr/>
        </p:nvCxnSpPr>
        <p:spPr>
          <a:xfrm flipV="1">
            <a:off x="2600879" y="2704303"/>
            <a:ext cx="729801" cy="2742"/>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Connettore 4 27">
            <a:extLst>
              <a:ext uri="{FF2B5EF4-FFF2-40B4-BE49-F238E27FC236}">
                <a16:creationId xmlns:a16="http://schemas.microsoft.com/office/drawing/2014/main" id="{52695D2A-8E34-ADE3-5B94-7D55A22317A5}"/>
              </a:ext>
            </a:extLst>
          </p:cNvPr>
          <p:cNvCxnSpPr>
            <a:cxnSpLocks/>
            <a:stCxn id="5" idx="3"/>
            <a:endCxn id="11" idx="1"/>
          </p:cNvCxnSpPr>
          <p:nvPr/>
        </p:nvCxnSpPr>
        <p:spPr>
          <a:xfrm>
            <a:off x="2600879" y="2707045"/>
            <a:ext cx="729801" cy="991796"/>
          </a:xfrm>
          <a:prstGeom prst="bentConnector3">
            <a:avLst/>
          </a:prstGeom>
          <a:ln w="95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CasellaDiTesto 39">
                <a:extLst>
                  <a:ext uri="{FF2B5EF4-FFF2-40B4-BE49-F238E27FC236}">
                    <a16:creationId xmlns:a16="http://schemas.microsoft.com/office/drawing/2014/main" id="{A0F5D1BC-79C5-E176-B573-E75F2244D55D}"/>
                  </a:ext>
                </a:extLst>
              </p:cNvPr>
              <p:cNvSpPr txBox="1"/>
              <p:nvPr/>
            </p:nvSpPr>
            <p:spPr>
              <a:xfrm>
                <a:off x="3892382" y="2596148"/>
                <a:ext cx="36215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𝑔</m:t>
                          </m:r>
                        </m:e>
                      </m:acc>
                      <m:r>
                        <a:rPr lang="en-US" b="0" i="1" noProof="0" smtClean="0">
                          <a:latin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40" name="CasellaDiTesto 39">
                <a:extLst>
                  <a:ext uri="{FF2B5EF4-FFF2-40B4-BE49-F238E27FC236}">
                    <a16:creationId xmlns:a16="http://schemas.microsoft.com/office/drawing/2014/main" id="{A0F5D1BC-79C5-E176-B573-E75F2244D55D}"/>
                  </a:ext>
                </a:extLst>
              </p:cNvPr>
              <p:cNvSpPr txBox="1">
                <a:spLocks noRot="1" noChangeAspect="1" noMove="1" noResize="1" noEditPoints="1" noAdjustHandles="1" noChangeArrowheads="1" noChangeShapeType="1" noTextEdit="1"/>
              </p:cNvSpPr>
              <p:nvPr/>
            </p:nvSpPr>
            <p:spPr>
              <a:xfrm>
                <a:off x="3892382" y="2596148"/>
                <a:ext cx="362150" cy="215444"/>
              </a:xfrm>
              <a:prstGeom prst="rect">
                <a:avLst/>
              </a:prstGeom>
              <a:blipFill>
                <a:blip r:embed="rId7"/>
                <a:stretch>
                  <a:fillRect l="-10000" t="-16667" r="-13333" b="-3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9FC05F17-C019-318B-E890-7567210D758D}"/>
                  </a:ext>
                </a:extLst>
              </p:cNvPr>
              <p:cNvSpPr txBox="1"/>
              <p:nvPr/>
            </p:nvSpPr>
            <p:spPr>
              <a:xfrm>
                <a:off x="5592571" y="1580399"/>
                <a:ext cx="514821"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41" name="CasellaDiTesto 40">
                <a:extLst>
                  <a:ext uri="{FF2B5EF4-FFF2-40B4-BE49-F238E27FC236}">
                    <a16:creationId xmlns:a16="http://schemas.microsoft.com/office/drawing/2014/main" id="{9FC05F17-C019-318B-E890-7567210D758D}"/>
                  </a:ext>
                </a:extLst>
              </p:cNvPr>
              <p:cNvSpPr txBox="1">
                <a:spLocks noRot="1" noChangeAspect="1" noMove="1" noResize="1" noEditPoints="1" noAdjustHandles="1" noChangeArrowheads="1" noChangeShapeType="1" noTextEdit="1"/>
              </p:cNvSpPr>
              <p:nvPr/>
            </p:nvSpPr>
            <p:spPr>
              <a:xfrm>
                <a:off x="5592571" y="1580399"/>
                <a:ext cx="514821" cy="222690"/>
              </a:xfrm>
              <a:prstGeom prst="rect">
                <a:avLst/>
              </a:prstGeom>
              <a:blipFill>
                <a:blip r:embed="rId8"/>
                <a:stretch>
                  <a:fillRect l="-9756" t="-15789" r="-12195" b="-3157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71B9A7CA-A5A6-40E1-E894-4D03760F3AB0}"/>
                  </a:ext>
                </a:extLst>
              </p:cNvPr>
              <p:cNvSpPr txBox="1"/>
              <p:nvPr/>
            </p:nvSpPr>
            <p:spPr>
              <a:xfrm>
                <a:off x="5531028" y="3686062"/>
                <a:ext cx="511807"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42" name="CasellaDiTesto 41">
                <a:extLst>
                  <a:ext uri="{FF2B5EF4-FFF2-40B4-BE49-F238E27FC236}">
                    <a16:creationId xmlns:a16="http://schemas.microsoft.com/office/drawing/2014/main" id="{71B9A7CA-A5A6-40E1-E894-4D03760F3AB0}"/>
                  </a:ext>
                </a:extLst>
              </p:cNvPr>
              <p:cNvSpPr txBox="1">
                <a:spLocks noRot="1" noChangeAspect="1" noMove="1" noResize="1" noEditPoints="1" noAdjustHandles="1" noChangeArrowheads="1" noChangeShapeType="1" noTextEdit="1"/>
              </p:cNvSpPr>
              <p:nvPr/>
            </p:nvSpPr>
            <p:spPr>
              <a:xfrm>
                <a:off x="5531028" y="3686062"/>
                <a:ext cx="511807" cy="222690"/>
              </a:xfrm>
              <a:prstGeom prst="rect">
                <a:avLst/>
              </a:prstGeom>
              <a:blipFill>
                <a:blip r:embed="rId9"/>
                <a:stretch>
                  <a:fillRect l="-9756" t="-16667" r="-12195" b="-33333"/>
                </a:stretch>
              </a:blipFill>
            </p:spPr>
            <p:txBody>
              <a:bodyPr/>
              <a:lstStyle/>
              <a:p>
                <a:r>
                  <a:rPr lang="it-IT">
                    <a:noFill/>
                  </a:rPr>
                  <a:t> </a:t>
                </a:r>
              </a:p>
            </p:txBody>
          </p:sp>
        </mc:Fallback>
      </mc:AlternateContent>
      <p:sp>
        <p:nvSpPr>
          <p:cNvPr id="44" name="Rettangolo 43">
            <a:extLst>
              <a:ext uri="{FF2B5EF4-FFF2-40B4-BE49-F238E27FC236}">
                <a16:creationId xmlns:a16="http://schemas.microsoft.com/office/drawing/2014/main" id="{74B75321-B5BA-8C51-D2F9-3545A4A37206}"/>
              </a:ext>
            </a:extLst>
          </p:cNvPr>
          <p:cNvSpPr/>
          <p:nvPr/>
        </p:nvSpPr>
        <p:spPr>
          <a:xfrm>
            <a:off x="4154135" y="1307690"/>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5" name="Rettangolo 44">
            <a:extLst>
              <a:ext uri="{FF2B5EF4-FFF2-40B4-BE49-F238E27FC236}">
                <a16:creationId xmlns:a16="http://schemas.microsoft.com/office/drawing/2014/main" id="{B9683F52-266F-7E87-EA81-04D9D39C1760}"/>
              </a:ext>
            </a:extLst>
          </p:cNvPr>
          <p:cNvSpPr/>
          <p:nvPr/>
        </p:nvSpPr>
        <p:spPr>
          <a:xfrm>
            <a:off x="4109887" y="3315436"/>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6" name="Rettangolo 45">
            <a:extLst>
              <a:ext uri="{FF2B5EF4-FFF2-40B4-BE49-F238E27FC236}">
                <a16:creationId xmlns:a16="http://schemas.microsoft.com/office/drawing/2014/main" id="{C55CAAC6-18B1-92C1-C3E2-47C55D3655D0}"/>
              </a:ext>
            </a:extLst>
          </p:cNvPr>
          <p:cNvSpPr/>
          <p:nvPr/>
        </p:nvSpPr>
        <p:spPr>
          <a:xfrm>
            <a:off x="4977590" y="1307689"/>
            <a:ext cx="481780" cy="766915"/>
          </a:xfrm>
          <a:prstGeom prst="rect">
            <a:avLst/>
          </a:prstGeom>
          <a:solidFill>
            <a:schemeClr val="tx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7" name="Rettangolo 46">
            <a:extLst>
              <a:ext uri="{FF2B5EF4-FFF2-40B4-BE49-F238E27FC236}">
                <a16:creationId xmlns:a16="http://schemas.microsoft.com/office/drawing/2014/main" id="{3CA9883E-830D-2BDE-0455-4C671B27E86C}"/>
              </a:ext>
            </a:extLst>
          </p:cNvPr>
          <p:cNvSpPr/>
          <p:nvPr/>
        </p:nvSpPr>
        <p:spPr>
          <a:xfrm>
            <a:off x="4977590" y="3315383"/>
            <a:ext cx="481780" cy="766915"/>
          </a:xfrm>
          <a:prstGeom prst="rect">
            <a:avLst/>
          </a:prstGeom>
          <a:solidFill>
            <a:schemeClr val="bg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cxnSp>
        <p:nvCxnSpPr>
          <p:cNvPr id="49" name="Connettore 4 48">
            <a:extLst>
              <a:ext uri="{FF2B5EF4-FFF2-40B4-BE49-F238E27FC236}">
                <a16:creationId xmlns:a16="http://schemas.microsoft.com/office/drawing/2014/main" id="{33962A82-D089-88A7-6774-123EAB24AB03}"/>
              </a:ext>
            </a:extLst>
          </p:cNvPr>
          <p:cNvCxnSpPr>
            <a:stCxn id="7" idx="3"/>
            <a:endCxn id="44" idx="1"/>
          </p:cNvCxnSpPr>
          <p:nvPr/>
        </p:nvCxnSpPr>
        <p:spPr>
          <a:xfrm flipV="1">
            <a:off x="3812460" y="1691148"/>
            <a:ext cx="341675" cy="1"/>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2" name="Connettore 4 51">
            <a:extLst>
              <a:ext uri="{FF2B5EF4-FFF2-40B4-BE49-F238E27FC236}">
                <a16:creationId xmlns:a16="http://schemas.microsoft.com/office/drawing/2014/main" id="{9DE26521-0BAD-B322-F0CE-28E13866663F}"/>
              </a:ext>
            </a:extLst>
          </p:cNvPr>
          <p:cNvCxnSpPr>
            <a:cxnSpLocks/>
            <a:stCxn id="11" idx="3"/>
            <a:endCxn id="45" idx="1"/>
          </p:cNvCxnSpPr>
          <p:nvPr/>
        </p:nvCxnSpPr>
        <p:spPr>
          <a:xfrm>
            <a:off x="3812460" y="3698841"/>
            <a:ext cx="297427"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Connettore 4 54">
            <a:extLst>
              <a:ext uri="{FF2B5EF4-FFF2-40B4-BE49-F238E27FC236}">
                <a16:creationId xmlns:a16="http://schemas.microsoft.com/office/drawing/2014/main" id="{3AE6DD8F-203C-BFE5-A68C-8DBC2AE80F21}"/>
              </a:ext>
            </a:extLst>
          </p:cNvPr>
          <p:cNvCxnSpPr>
            <a:cxnSpLocks/>
            <a:stCxn id="45" idx="3"/>
            <a:endCxn id="47" idx="1"/>
          </p:cNvCxnSpPr>
          <p:nvPr/>
        </p:nvCxnSpPr>
        <p:spPr>
          <a:xfrm flipV="1">
            <a:off x="4591667" y="3698841"/>
            <a:ext cx="385923"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8" name="Connettore 4 57">
            <a:extLst>
              <a:ext uri="{FF2B5EF4-FFF2-40B4-BE49-F238E27FC236}">
                <a16:creationId xmlns:a16="http://schemas.microsoft.com/office/drawing/2014/main" id="{D68D924B-7D5A-1C79-9809-07B84385E8EE}"/>
              </a:ext>
            </a:extLst>
          </p:cNvPr>
          <p:cNvCxnSpPr>
            <a:cxnSpLocks/>
            <a:stCxn id="44" idx="3"/>
            <a:endCxn id="46" idx="1"/>
          </p:cNvCxnSpPr>
          <p:nvPr/>
        </p:nvCxnSpPr>
        <p:spPr>
          <a:xfrm flipV="1">
            <a:off x="4635915" y="1691147"/>
            <a:ext cx="341675" cy="1"/>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1" name="Connettore 2 90">
            <a:extLst>
              <a:ext uri="{FF2B5EF4-FFF2-40B4-BE49-F238E27FC236}">
                <a16:creationId xmlns:a16="http://schemas.microsoft.com/office/drawing/2014/main" id="{38CDBFBA-210C-52F1-5F21-D899E00586E6}"/>
              </a:ext>
            </a:extLst>
          </p:cNvPr>
          <p:cNvCxnSpPr>
            <a:cxnSpLocks/>
            <a:stCxn id="3" idx="3"/>
            <a:endCxn id="4" idx="1"/>
          </p:cNvCxnSpPr>
          <p:nvPr/>
        </p:nvCxnSpPr>
        <p:spPr>
          <a:xfrm>
            <a:off x="1145453" y="2707045"/>
            <a:ext cx="2711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2" name="Connettore 2 91">
            <a:extLst>
              <a:ext uri="{FF2B5EF4-FFF2-40B4-BE49-F238E27FC236}">
                <a16:creationId xmlns:a16="http://schemas.microsoft.com/office/drawing/2014/main" id="{3A4882E5-0103-66E6-BAFA-658DD37D5469}"/>
              </a:ext>
            </a:extLst>
          </p:cNvPr>
          <p:cNvCxnSpPr>
            <a:cxnSpLocks/>
            <a:stCxn id="4" idx="3"/>
            <a:endCxn id="5" idx="1"/>
          </p:cNvCxnSpPr>
          <p:nvPr/>
        </p:nvCxnSpPr>
        <p:spPr>
          <a:xfrm>
            <a:off x="1898366" y="2707045"/>
            <a:ext cx="2207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327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BCF63820-C45E-FA82-7194-3A57EBFAD480}"/>
            </a:ext>
          </a:extLst>
        </p:cNvPr>
        <p:cNvGrpSpPr/>
        <p:nvPr/>
      </p:nvGrpSpPr>
      <p:grpSpPr>
        <a:xfrm>
          <a:off x="0" y="0"/>
          <a:ext cx="0" cy="0"/>
          <a:chOff x="0" y="0"/>
          <a:chExt cx="0" cy="0"/>
        </a:xfrm>
      </p:grpSpPr>
      <p:sp>
        <p:nvSpPr>
          <p:cNvPr id="79" name="Google Shape;79;p17">
            <a:extLst>
              <a:ext uri="{FF2B5EF4-FFF2-40B4-BE49-F238E27FC236}">
                <a16:creationId xmlns:a16="http://schemas.microsoft.com/office/drawing/2014/main" id="{E92D82B5-C033-B575-45ED-5C1785CB5DFA}"/>
              </a:ext>
            </a:extLst>
          </p:cNvPr>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ctr" anchorCtr="0">
            <a:noAutofit/>
          </a:bodyPr>
          <a:lstStyle/>
          <a:p>
            <a:pPr lvl="0"/>
            <a:r>
              <a:rPr lang="it-IT" dirty="0" err="1">
                <a:solidFill>
                  <a:srgbClr val="000000"/>
                </a:solidFill>
              </a:rPr>
              <a:t>TARNet</a:t>
            </a:r>
            <a:r>
              <a:rPr lang="it-IT" dirty="0">
                <a:solidFill>
                  <a:srgbClr val="000000"/>
                </a:solidFill>
              </a:rPr>
              <a:t> Architecture</a:t>
            </a:r>
            <a:endParaRPr lang="en-US" noProof="0" dirty="0"/>
          </a:p>
        </p:txBody>
      </p:sp>
      <p:sp>
        <p:nvSpPr>
          <p:cNvPr id="100" name="Google Shape;100;p17">
            <a:extLst>
              <a:ext uri="{FF2B5EF4-FFF2-40B4-BE49-F238E27FC236}">
                <a16:creationId xmlns:a16="http://schemas.microsoft.com/office/drawing/2014/main" id="{AE9F2281-6810-8655-4CD5-8E9E5E895772}"/>
              </a:ext>
            </a:extLst>
          </p:cNvPr>
          <p:cNvSpPr txBox="1">
            <a:spLocks/>
          </p:cNvSpPr>
          <p:nvPr/>
        </p:nvSpPr>
        <p:spPr>
          <a:xfrm>
            <a:off x="1308539" y="3254591"/>
            <a:ext cx="1957574" cy="553968"/>
          </a:xfrm>
          <a:prstGeom prst="rect">
            <a:avLst/>
          </a:prstGeom>
          <a:noFill/>
          <a:ln>
            <a:noFill/>
          </a:ln>
        </p:spPr>
        <p:txBody>
          <a:bodyPr spcFirstLastPara="1" wrap="square" lIns="91425" tIns="91425" rIns="91425" bIns="91425" anchor="ctr" anchorCtr="0">
            <a:spAutoFit/>
          </a:bodyPr>
          <a:lstStyle/>
          <a:p>
            <a:r>
              <a:rPr lang="it-IT" sz="1200" i="1" dirty="0" err="1">
                <a:solidFill>
                  <a:schemeClr val="dk1"/>
                </a:solidFill>
                <a:latin typeface="Montserrat SemiBold"/>
                <a:ea typeface="Montserrat SemiBold"/>
                <a:cs typeface="Montserrat SemiBold"/>
                <a:sym typeface="Montserrat SemiBold"/>
              </a:rPr>
              <a:t>TARNet</a:t>
            </a:r>
            <a:r>
              <a:rPr lang="it-IT" sz="1200" dirty="0">
                <a:solidFill>
                  <a:schemeClr val="dk1"/>
                </a:solidFill>
                <a:latin typeface="Montserrat SemiBold"/>
                <a:ea typeface="Montserrat SemiBold"/>
                <a:cs typeface="Montserrat SemiBold"/>
                <a:sym typeface="Montserrat SemiBold"/>
              </a:rPr>
              <a:t> (Shalit et al., 2017)</a:t>
            </a:r>
            <a:r>
              <a:rPr lang="it-IT" sz="1200" baseline="30000" dirty="0">
                <a:solidFill>
                  <a:schemeClr val="dk1"/>
                </a:solidFill>
                <a:latin typeface="Montserrat SemiBold"/>
                <a:ea typeface="Montserrat SemiBold"/>
                <a:cs typeface="Montserrat SemiBold"/>
                <a:sym typeface="Montserrat SemiBold"/>
              </a:rPr>
              <a:t>1</a:t>
            </a:r>
          </a:p>
        </p:txBody>
      </p:sp>
      <p:sp>
        <p:nvSpPr>
          <p:cNvPr id="83" name="Google Shape;83;p17">
            <a:extLst>
              <a:ext uri="{FF2B5EF4-FFF2-40B4-BE49-F238E27FC236}">
                <a16:creationId xmlns:a16="http://schemas.microsoft.com/office/drawing/2014/main" id="{439DB1B0-E3CE-BE98-19CE-4F6FD00C30ED}"/>
              </a:ext>
            </a:extLst>
          </p:cNvPr>
          <p:cNvSpPr txBox="1"/>
          <p:nvPr/>
        </p:nvSpPr>
        <p:spPr>
          <a:xfrm>
            <a:off x="7037110" y="1819371"/>
            <a:ext cx="1324284" cy="400079"/>
          </a:xfrm>
          <a:prstGeom prst="rect">
            <a:avLst/>
          </a:prstGeom>
          <a:noFill/>
          <a:ln>
            <a:noFill/>
          </a:ln>
        </p:spPr>
        <p:txBody>
          <a:bodyPr spcFirstLastPara="1" wrap="square" lIns="91425" tIns="91425" rIns="91425" bIns="91425" anchor="ctr" anchorCtr="0">
            <a:spAutoFit/>
          </a:bodyPr>
          <a:lstStyle/>
          <a:p>
            <a:r>
              <a:rPr lang="en-US" b="1" noProof="0" dirty="0">
                <a:solidFill>
                  <a:schemeClr val="dk1"/>
                </a:solidFill>
                <a:latin typeface="Montserrat SemiBold"/>
                <a:ea typeface="Montserrat SemiBold"/>
                <a:cs typeface="Montserrat SemiBold"/>
                <a:sym typeface="Montserrat SemiBold"/>
              </a:rPr>
              <a:t>Factual loss</a:t>
            </a:r>
          </a:p>
        </p:txBody>
      </p:sp>
      <p:sp>
        <p:nvSpPr>
          <p:cNvPr id="81" name="Google Shape;81;p17">
            <a:extLst>
              <a:ext uri="{FF2B5EF4-FFF2-40B4-BE49-F238E27FC236}">
                <a16:creationId xmlns:a16="http://schemas.microsoft.com/office/drawing/2014/main" id="{3AEC34F7-0818-56AC-1C1C-0AE610DAC4D7}"/>
              </a:ext>
            </a:extLst>
          </p:cNvPr>
          <p:cNvSpPr txBox="1">
            <a:spLocks/>
          </p:cNvSpPr>
          <p:nvPr/>
        </p:nvSpPr>
        <p:spPr>
          <a:xfrm>
            <a:off x="4625595" y="1819371"/>
            <a:ext cx="1423312" cy="400079"/>
          </a:xfrm>
          <a:prstGeom prst="rect">
            <a:avLst/>
          </a:prstGeom>
          <a:noFill/>
          <a:ln>
            <a:noFill/>
          </a:ln>
        </p:spPr>
        <p:txBody>
          <a:bodyPr spcFirstLastPara="1" wrap="square" lIns="91425" tIns="91425" rIns="91425" bIns="91425" anchor="ctr" anchorCtr="0">
            <a:spAutoFit/>
          </a:bodyPr>
          <a:lstStyle/>
          <a:p>
            <a:r>
              <a:rPr lang="en-US" b="1" noProof="0" dirty="0">
                <a:solidFill>
                  <a:schemeClr val="dk1"/>
                </a:solidFill>
                <a:latin typeface="Montserrat SemiBold"/>
                <a:ea typeface="Montserrat SemiBold"/>
                <a:cs typeface="Montserrat SemiBold"/>
                <a:sym typeface="Montserrat SemiBold"/>
              </a:rPr>
              <a:t>Encoder </a:t>
            </a:r>
            <a:r>
              <a:rPr lang="en-US" b="1" noProof="0" dirty="0" err="1">
                <a:solidFill>
                  <a:schemeClr val="dk1"/>
                </a:solidFill>
                <a:latin typeface="Montserrat SemiBold"/>
                <a:ea typeface="Montserrat SemiBold"/>
                <a:cs typeface="Montserrat SemiBold"/>
                <a:sym typeface="Montserrat SemiBold"/>
              </a:rPr>
              <a:t>Φ</a:t>
            </a:r>
            <a:r>
              <a:rPr lang="en-US" b="1" noProof="0" dirty="0">
                <a:solidFill>
                  <a:schemeClr val="dk1"/>
                </a:solidFill>
                <a:latin typeface="Montserrat SemiBold"/>
                <a:ea typeface="Montserrat SemiBold"/>
                <a:cs typeface="Montserrat SemiBold"/>
                <a:sym typeface="Montserrat SemiBold"/>
              </a:rPr>
              <a:t>(x)</a:t>
            </a:r>
          </a:p>
        </p:txBody>
      </p:sp>
      <p:sp>
        <p:nvSpPr>
          <p:cNvPr id="82" name="Google Shape;82;p17">
            <a:extLst>
              <a:ext uri="{FF2B5EF4-FFF2-40B4-BE49-F238E27FC236}">
                <a16:creationId xmlns:a16="http://schemas.microsoft.com/office/drawing/2014/main" id="{53989F79-B7E9-3E9D-F582-68D419B90C21}"/>
              </a:ext>
            </a:extLst>
          </p:cNvPr>
          <p:cNvSpPr txBox="1"/>
          <p:nvPr/>
        </p:nvSpPr>
        <p:spPr>
          <a:xfrm>
            <a:off x="4472582" y="2195595"/>
            <a:ext cx="1729338" cy="129353"/>
          </a:xfrm>
          <a:prstGeom prst="rect">
            <a:avLst/>
          </a:prstGeom>
          <a:noFill/>
          <a:ln>
            <a:noFill/>
          </a:ln>
        </p:spPr>
        <p:txBody>
          <a:bodyPr spcFirstLastPara="1" wrap="square" lIns="91425" tIns="91425" rIns="91425" bIns="91425" anchor="ctr" anchorCtr="0">
            <a:noAutofit/>
          </a:bodyPr>
          <a:lstStyle/>
          <a:p>
            <a:r>
              <a:rPr lang="en-US" sz="1050" noProof="0" dirty="0">
                <a:solidFill>
                  <a:schemeClr val="dk1"/>
                </a:solidFill>
                <a:latin typeface="Montserrat" pitchFamily="2" charset="77"/>
                <a:ea typeface="Montserrat Medium"/>
                <a:cs typeface="Montserrat Medium"/>
                <a:sym typeface="Montserrat Medium"/>
              </a:rPr>
              <a:t>Balanced embedding</a:t>
            </a:r>
          </a:p>
        </p:txBody>
      </p:sp>
      <mc:AlternateContent xmlns:mc="http://schemas.openxmlformats.org/markup-compatibility/2006" xmlns:a14="http://schemas.microsoft.com/office/drawing/2010/main">
        <mc:Choice Requires="a14">
          <p:sp>
            <p:nvSpPr>
              <p:cNvPr id="84" name="Google Shape;84;p17">
                <a:extLst>
                  <a:ext uri="{FF2B5EF4-FFF2-40B4-BE49-F238E27FC236}">
                    <a16:creationId xmlns:a16="http://schemas.microsoft.com/office/drawing/2014/main" id="{2E4474A5-FF67-C0C6-4CF7-EB94337DF441}"/>
                  </a:ext>
                </a:extLst>
              </p:cNvPr>
              <p:cNvSpPr txBox="1"/>
              <p:nvPr/>
            </p:nvSpPr>
            <p:spPr>
              <a:xfrm>
                <a:off x="7112850" y="2086603"/>
                <a:ext cx="1156134" cy="369302"/>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14:m>
                  <m:oMathPara xmlns:m="http://schemas.openxmlformats.org/officeDocument/2006/math">
                    <m:oMathParaPr>
                      <m:jc m:val="left"/>
                    </m:oMathParaPr>
                    <m:oMath xmlns:m="http://schemas.openxmlformats.org/officeDocument/2006/math">
                      <m:r>
                        <a:rPr lang="en-US" sz="1200" b="0" i="1" noProof="0" smtClean="0">
                          <a:solidFill>
                            <a:schemeClr val="dk1"/>
                          </a:solidFill>
                          <a:latin typeface="Cambria Math" panose="02040503050406030204" pitchFamily="18" charset="0"/>
                          <a:sym typeface="Montserrat Medium"/>
                        </a:rPr>
                        <m:t>𝐿</m:t>
                      </m:r>
                      <m:d>
                        <m:dPr>
                          <m:ctrlPr>
                            <a:rPr lang="en-US" sz="1200" i="1" noProof="0" smtClean="0">
                              <a:solidFill>
                                <a:schemeClr val="dk1"/>
                              </a:solidFill>
                              <a:latin typeface="Cambria Math" panose="02040503050406030204" pitchFamily="18" charset="0"/>
                              <a:sym typeface="Montserrat Medium"/>
                            </a:rPr>
                          </m:ctrlPr>
                        </m:dPr>
                        <m:e>
                          <m:sSub>
                            <m:sSubPr>
                              <m:ctrlPr>
                                <a:rPr lang="en-US" sz="1200" i="1" noProof="0" smtClean="0">
                                  <a:solidFill>
                                    <a:schemeClr val="dk1"/>
                                  </a:solidFill>
                                  <a:latin typeface="Cambria Math" panose="02040503050406030204" pitchFamily="18" charset="0"/>
                                  <a:sym typeface="Montserrat Medium"/>
                                </a:rPr>
                              </m:ctrlPr>
                            </m:sSubPr>
                            <m:e>
                              <m:r>
                                <a:rPr lang="en-US" sz="1200" b="0" i="1" noProof="0" smtClean="0">
                                  <a:solidFill>
                                    <a:schemeClr val="dk1"/>
                                  </a:solidFill>
                                  <a:latin typeface="Cambria Math" panose="02040503050406030204" pitchFamily="18" charset="0"/>
                                  <a:sym typeface="Montserrat Medium"/>
                                </a:rPr>
                                <m:t>h</m:t>
                              </m:r>
                            </m:e>
                            <m:sub>
                              <m:r>
                                <a:rPr lang="en-US" sz="1200" b="0" i="1" noProof="0" smtClean="0">
                                  <a:solidFill>
                                    <a:schemeClr val="dk1"/>
                                  </a:solidFill>
                                  <a:latin typeface="Cambria Math" panose="02040503050406030204" pitchFamily="18" charset="0"/>
                                  <a:sym typeface="Montserrat Medium"/>
                                </a:rPr>
                                <m:t>𝑧</m:t>
                              </m:r>
                            </m:sub>
                          </m:sSub>
                          <m:r>
                            <a:rPr lang="en-US" sz="1200" b="0" i="1" noProof="0" smtClean="0">
                              <a:solidFill>
                                <a:schemeClr val="dk1"/>
                              </a:solidFill>
                              <a:latin typeface="Cambria Math" panose="02040503050406030204" pitchFamily="18" charset="0"/>
                              <a:sym typeface="Montserrat Medium"/>
                            </a:rPr>
                            <m:t>(</m:t>
                          </m:r>
                          <m:r>
                            <m:rPr>
                              <m:sty m:val="p"/>
                            </m:rPr>
                            <a:rPr lang="en-US" sz="1200" i="1" noProof="0" smtClean="0">
                              <a:solidFill>
                                <a:schemeClr val="dk1"/>
                              </a:solidFill>
                              <a:latin typeface="Cambria Math" panose="02040503050406030204" pitchFamily="18" charset="0"/>
                              <a:ea typeface="Cambria Math" panose="02040503050406030204" pitchFamily="18" charset="0"/>
                              <a:sym typeface="Montserrat Medium"/>
                            </a:rPr>
                            <m:t>Φ</m:t>
                          </m:r>
                          <m:d>
                            <m:dPr>
                              <m:ctrlPr>
                                <a:rPr lang="en-US" sz="1200" b="0" i="1" noProof="0" smtClean="0">
                                  <a:solidFill>
                                    <a:schemeClr val="dk1"/>
                                  </a:solidFill>
                                  <a:latin typeface="Cambria Math" panose="02040503050406030204" pitchFamily="18" charset="0"/>
                                  <a:ea typeface="Cambria Math" panose="02040503050406030204" pitchFamily="18" charset="0"/>
                                  <a:sym typeface="Montserrat Medium"/>
                                </a:rPr>
                              </m:ctrlPr>
                            </m:dPr>
                            <m:e>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𝑥</m:t>
                              </m:r>
                            </m:e>
                          </m:d>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m:t>
                          </m:r>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𝑦</m:t>
                          </m:r>
                          <m:r>
                            <a:rPr lang="en-US" sz="1200" b="0" i="1" noProof="0" smtClean="0">
                              <a:solidFill>
                                <a:schemeClr val="dk1"/>
                              </a:solidFill>
                              <a:latin typeface="Cambria Math" panose="02040503050406030204" pitchFamily="18" charset="0"/>
                              <a:sym typeface="Montserrat Medium"/>
                            </a:rPr>
                            <m:t>)</m:t>
                          </m:r>
                        </m:e>
                      </m:d>
                    </m:oMath>
                  </m:oMathPara>
                </a14:m>
                <a:endParaRPr lang="en-US" sz="1200" noProof="0" dirty="0">
                  <a:solidFill>
                    <a:schemeClr val="dk1"/>
                  </a:solidFill>
                  <a:latin typeface="Montserrat" pitchFamily="2" charset="77"/>
                  <a:ea typeface="Montserrat Medium"/>
                  <a:cs typeface="Montserrat Medium"/>
                  <a:sym typeface="Montserrat Medium"/>
                </a:endParaRPr>
              </a:p>
            </p:txBody>
          </p:sp>
        </mc:Choice>
        <mc:Fallback xmlns="">
          <p:sp>
            <p:nvSpPr>
              <p:cNvPr id="84" name="Google Shape;84;p17">
                <a:extLst>
                  <a:ext uri="{FF2B5EF4-FFF2-40B4-BE49-F238E27FC236}">
                    <a16:creationId xmlns:a16="http://schemas.microsoft.com/office/drawing/2014/main" id="{2E4474A5-FF67-C0C6-4CF7-EB94337DF441}"/>
                  </a:ext>
                </a:extLst>
              </p:cNvPr>
              <p:cNvSpPr txBox="1">
                <a:spLocks noRot="1" noChangeAspect="1" noMove="1" noResize="1" noEditPoints="1" noAdjustHandles="1" noChangeArrowheads="1" noChangeShapeType="1" noTextEdit="1"/>
              </p:cNvSpPr>
              <p:nvPr/>
            </p:nvSpPr>
            <p:spPr>
              <a:xfrm>
                <a:off x="7112850" y="2086603"/>
                <a:ext cx="1156134" cy="369302"/>
              </a:xfrm>
              <a:prstGeom prst="rect">
                <a:avLst/>
              </a:prstGeom>
              <a:blipFill>
                <a:blip r:embed="rId3"/>
                <a:stretch>
                  <a:fillRect/>
                </a:stretch>
              </a:blipFill>
              <a:ln>
                <a:noFill/>
              </a:ln>
            </p:spPr>
            <p:txBody>
              <a:bodyPr/>
              <a:lstStyle/>
              <a:p>
                <a:r>
                  <a:rPr lang="it-IT">
                    <a:noFill/>
                  </a:rPr>
                  <a:t> </a:t>
                </a:r>
              </a:p>
            </p:txBody>
          </p:sp>
        </mc:Fallback>
      </mc:AlternateContent>
      <p:sp>
        <p:nvSpPr>
          <p:cNvPr id="87" name="Google Shape;87;p17">
            <a:extLst>
              <a:ext uri="{FF2B5EF4-FFF2-40B4-BE49-F238E27FC236}">
                <a16:creationId xmlns:a16="http://schemas.microsoft.com/office/drawing/2014/main" id="{87FCF766-8E49-7AB0-F797-7117BC050E16}"/>
              </a:ext>
            </a:extLst>
          </p:cNvPr>
          <p:cNvSpPr txBox="1"/>
          <p:nvPr/>
        </p:nvSpPr>
        <p:spPr>
          <a:xfrm>
            <a:off x="6430244" y="3260481"/>
            <a:ext cx="2538016" cy="400079"/>
          </a:xfrm>
          <a:prstGeom prst="rect">
            <a:avLst/>
          </a:prstGeom>
          <a:noFill/>
          <a:ln>
            <a:noFill/>
          </a:ln>
        </p:spPr>
        <p:txBody>
          <a:bodyPr spcFirstLastPara="1" wrap="square" lIns="91425" tIns="91425" rIns="91425" bIns="91425" anchor="ctr" anchorCtr="0">
            <a:spAutoFit/>
          </a:bodyPr>
          <a:lstStyle/>
          <a:p>
            <a:pPr algn="ctr"/>
            <a:r>
              <a:rPr lang="en-US" b="1" dirty="0">
                <a:solidFill>
                  <a:schemeClr val="dk1"/>
                </a:solidFill>
                <a:latin typeface="Montserrat SemiBold"/>
                <a:ea typeface="Montserrat SemiBold"/>
                <a:cs typeface="Montserrat SemiBold"/>
                <a:sym typeface="Montserrat SemiBold"/>
              </a:rPr>
              <a:t>B</a:t>
            </a:r>
            <a:r>
              <a:rPr lang="en-US" b="1" noProof="0" dirty="0" err="1">
                <a:solidFill>
                  <a:schemeClr val="dk1"/>
                </a:solidFill>
                <a:latin typeface="Montserrat SemiBold"/>
                <a:ea typeface="Montserrat SemiBold"/>
                <a:cs typeface="Montserrat SemiBold"/>
                <a:sym typeface="Montserrat SemiBold"/>
              </a:rPr>
              <a:t>alancing</a:t>
            </a:r>
            <a:r>
              <a:rPr lang="en-US" b="1" noProof="0" dirty="0">
                <a:solidFill>
                  <a:schemeClr val="dk1"/>
                </a:solidFill>
                <a:latin typeface="Montserrat SemiBold"/>
                <a:ea typeface="Montserrat SemiBold"/>
                <a:cs typeface="Montserrat SemiBold"/>
                <a:sym typeface="Montserrat SemiBold"/>
              </a:rPr>
              <a:t> penalty</a:t>
            </a:r>
          </a:p>
        </p:txBody>
      </p:sp>
      <p:sp>
        <p:nvSpPr>
          <p:cNvPr id="85" name="Google Shape;85;p17">
            <a:extLst>
              <a:ext uri="{FF2B5EF4-FFF2-40B4-BE49-F238E27FC236}">
                <a16:creationId xmlns:a16="http://schemas.microsoft.com/office/drawing/2014/main" id="{C942673B-457D-FE62-6FB7-1DC58117EDFF}"/>
              </a:ext>
            </a:extLst>
          </p:cNvPr>
          <p:cNvSpPr txBox="1">
            <a:spLocks/>
          </p:cNvSpPr>
          <p:nvPr/>
        </p:nvSpPr>
        <p:spPr>
          <a:xfrm>
            <a:off x="4622112" y="3260481"/>
            <a:ext cx="1430278" cy="400079"/>
          </a:xfrm>
          <a:prstGeom prst="rect">
            <a:avLst/>
          </a:prstGeom>
          <a:noFill/>
          <a:ln>
            <a:noFill/>
          </a:ln>
        </p:spPr>
        <p:txBody>
          <a:bodyPr spcFirstLastPara="1" wrap="square" lIns="91425" tIns="91425" rIns="91425" bIns="91425" anchor="ctr" anchorCtr="0">
            <a:spAutoFit/>
          </a:bodyPr>
          <a:lstStyle/>
          <a:p>
            <a:r>
              <a:rPr lang="en-US" b="1" noProof="0" dirty="0">
                <a:solidFill>
                  <a:schemeClr val="dk1"/>
                </a:solidFill>
                <a:latin typeface="Montserrat SemiBold"/>
                <a:ea typeface="Montserrat SemiBold"/>
                <a:cs typeface="Montserrat SemiBold"/>
                <a:sym typeface="Montserrat SemiBold"/>
              </a:rPr>
              <a:t>Heads h₀ - h₁</a:t>
            </a:r>
          </a:p>
        </p:txBody>
      </p:sp>
      <p:sp>
        <p:nvSpPr>
          <p:cNvPr id="86" name="Google Shape;86;p17">
            <a:extLst>
              <a:ext uri="{FF2B5EF4-FFF2-40B4-BE49-F238E27FC236}">
                <a16:creationId xmlns:a16="http://schemas.microsoft.com/office/drawing/2014/main" id="{42A1963A-A249-9014-4805-AEAA4C09E6FD}"/>
              </a:ext>
            </a:extLst>
          </p:cNvPr>
          <p:cNvSpPr txBox="1">
            <a:spLocks/>
          </p:cNvSpPr>
          <p:nvPr/>
        </p:nvSpPr>
        <p:spPr>
          <a:xfrm>
            <a:off x="4244259" y="3531575"/>
            <a:ext cx="2185985" cy="369302"/>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US" sz="1200" b="0" i="0" u="none" strike="noStrike" noProof="0" dirty="0">
                <a:solidFill>
                  <a:srgbClr val="000000"/>
                </a:solidFill>
                <a:effectLst/>
                <a:latin typeface="Montserrat" pitchFamily="2" charset="77"/>
              </a:rPr>
              <a:t>Potential‑outcome heads</a:t>
            </a:r>
            <a:endParaRPr lang="en-US" sz="1200" noProof="0" dirty="0">
              <a:solidFill>
                <a:schemeClr val="dk1"/>
              </a:solidFill>
              <a:latin typeface="Montserrat" pitchFamily="2" charset="77"/>
              <a:ea typeface="Montserrat Medium"/>
              <a:cs typeface="Montserrat Medium"/>
              <a:sym typeface="Montserrat Medium"/>
            </a:endParaRPr>
          </a:p>
        </p:txBody>
      </p:sp>
      <mc:AlternateContent xmlns:mc="http://schemas.openxmlformats.org/markup-compatibility/2006" xmlns:a14="http://schemas.microsoft.com/office/drawing/2010/main">
        <mc:Choice Requires="a14">
          <p:sp>
            <p:nvSpPr>
              <p:cNvPr id="88" name="Google Shape;88;p17">
                <a:extLst>
                  <a:ext uri="{FF2B5EF4-FFF2-40B4-BE49-F238E27FC236}">
                    <a16:creationId xmlns:a16="http://schemas.microsoft.com/office/drawing/2014/main" id="{AFA37F89-3579-1883-91C0-FE50F6C615B2}"/>
                  </a:ext>
                </a:extLst>
              </p:cNvPr>
              <p:cNvSpPr txBox="1"/>
              <p:nvPr/>
            </p:nvSpPr>
            <p:spPr>
              <a:xfrm>
                <a:off x="7081836" y="3549387"/>
                <a:ext cx="908278" cy="376868"/>
              </a:xfrm>
              <a:prstGeom prst="rect">
                <a:avLst/>
              </a:prstGeom>
              <a:noFill/>
              <a:ln>
                <a:noFill/>
              </a:ln>
            </p:spPr>
            <p:txBody>
              <a:bodyPr spcFirstLastPara="1" wrap="square" lIns="91425" tIns="91425" rIns="91425" bIns="91425" anchor="ctr" anchorCtr="0">
                <a:spAutoFit/>
              </a:bodyPr>
              <a:lstStyle/>
              <a:p>
                <a:pPr/>
                <a14:m>
                  <m:oMathPara xmlns:m="http://schemas.openxmlformats.org/officeDocument/2006/math">
                    <m:oMathParaPr>
                      <m:jc m:val="left"/>
                    </m:oMathParaPr>
                    <m:oMath xmlns:m="http://schemas.openxmlformats.org/officeDocument/2006/math">
                      <m:r>
                        <a:rPr lang="en-US" sz="1200" b="0" i="1" noProof="0" smtClean="0">
                          <a:solidFill>
                            <a:schemeClr val="dk1"/>
                          </a:solidFill>
                          <a:latin typeface="Cambria Math" panose="02040503050406030204" pitchFamily="18" charset="0"/>
                          <a:ea typeface="Montserrat Medium"/>
                          <a:cs typeface="Montserrat Medium"/>
                          <a:sym typeface="Montserrat Medium"/>
                        </a:rPr>
                        <m:t>(</m:t>
                      </m:r>
                      <m:r>
                        <a:rPr lang="ar-AE" sz="1200" i="1">
                          <a:solidFill>
                            <a:schemeClr val="dk1"/>
                          </a:solidFill>
                          <a:latin typeface="Cambria Math" panose="02040503050406030204" pitchFamily="18" charset="0"/>
                          <a:ea typeface="Montserrat Medium"/>
                          <a:cs typeface="Montserrat Medium"/>
                          <a:sym typeface="Montserrat Medium"/>
                        </a:rPr>
                        <m:t>𝐼𝑃𝑀</m:t>
                      </m:r>
                      <m:r>
                        <a:rPr lang="ar-AE" sz="1200" i="1">
                          <a:solidFill>
                            <a:schemeClr val="dk1"/>
                          </a:solidFill>
                          <a:latin typeface="Cambria Math" panose="02040503050406030204" pitchFamily="18" charset="0"/>
                          <a:ea typeface="Montserrat Medium"/>
                          <a:cs typeface="Montserrat Medium"/>
                          <a:sym typeface="Montserrat Medium"/>
                        </a:rPr>
                        <m:t>(</m:t>
                      </m:r>
                      <m:sSubSup>
                        <m:sSubSupPr>
                          <m:ctrlPr>
                            <a:rPr lang="ar-AE" sz="1200" i="1">
                              <a:solidFill>
                                <a:schemeClr val="dk1"/>
                              </a:solidFill>
                              <a:latin typeface="Cambria Math" panose="02040503050406030204" pitchFamily="18" charset="0"/>
                              <a:sym typeface="Montserrat Medium"/>
                            </a:rPr>
                          </m:ctrlPr>
                        </m:sSubSupPr>
                        <m:e>
                          <m:r>
                            <a:rPr lang="ar-AE" sz="1200" i="1">
                              <a:solidFill>
                                <a:schemeClr val="dk1"/>
                              </a:solidFill>
                              <a:latin typeface="Cambria Math" panose="02040503050406030204" pitchFamily="18" charset="0"/>
                              <a:sym typeface="Montserrat Medium"/>
                            </a:rPr>
                            <m:t>𝑝</m:t>
                          </m:r>
                        </m:e>
                        <m:sub>
                          <m:r>
                            <m:rPr>
                              <m:sty m:val="p"/>
                            </m:rPr>
                            <a:rPr lang="el-GR" sz="1200" i="1">
                              <a:solidFill>
                                <a:schemeClr val="dk1"/>
                              </a:solidFill>
                              <a:latin typeface="Cambria Math" panose="02040503050406030204" pitchFamily="18" charset="0"/>
                              <a:ea typeface="Cambria Math" panose="02040503050406030204" pitchFamily="18" charset="0"/>
                              <a:sym typeface="Montserrat Medium"/>
                            </a:rPr>
                            <m:t>Φ</m:t>
                          </m:r>
                        </m:sub>
                        <m:sup>
                          <m:r>
                            <a:rPr lang="ar-AE" sz="1200" i="1">
                              <a:solidFill>
                                <a:schemeClr val="dk1"/>
                              </a:solidFill>
                              <a:latin typeface="Cambria Math" panose="02040503050406030204" pitchFamily="18" charset="0"/>
                              <a:sym typeface="Montserrat Medium"/>
                            </a:rPr>
                            <m:t>𝑡</m:t>
                          </m:r>
                          <m:r>
                            <a:rPr lang="ar-AE" sz="1200" i="1">
                              <a:solidFill>
                                <a:schemeClr val="dk1"/>
                              </a:solidFill>
                              <a:latin typeface="Cambria Math" panose="02040503050406030204" pitchFamily="18" charset="0"/>
                              <a:sym typeface="Montserrat Medium"/>
                            </a:rPr>
                            <m:t>=1</m:t>
                          </m:r>
                        </m:sup>
                      </m:sSubSup>
                      <m:r>
                        <a:rPr lang="ar-AE" sz="1200" i="1">
                          <a:solidFill>
                            <a:schemeClr val="dk1"/>
                          </a:solidFill>
                          <a:latin typeface="Cambria Math" panose="02040503050406030204" pitchFamily="18" charset="0"/>
                          <a:sym typeface="Montserrat Medium"/>
                        </a:rPr>
                        <m:t>,</m:t>
                      </m:r>
                      <m:sSubSup>
                        <m:sSubSupPr>
                          <m:ctrlPr>
                            <a:rPr lang="ar-AE" sz="1200" i="1">
                              <a:solidFill>
                                <a:schemeClr val="dk1"/>
                              </a:solidFill>
                              <a:latin typeface="Cambria Math" panose="02040503050406030204" pitchFamily="18" charset="0"/>
                              <a:sym typeface="Montserrat Medium"/>
                            </a:rPr>
                          </m:ctrlPr>
                        </m:sSubSupPr>
                        <m:e>
                          <m:r>
                            <a:rPr lang="ar-AE" sz="1200" i="1">
                              <a:solidFill>
                                <a:schemeClr val="dk1"/>
                              </a:solidFill>
                              <a:latin typeface="Cambria Math" panose="02040503050406030204" pitchFamily="18" charset="0"/>
                              <a:sym typeface="Montserrat Medium"/>
                            </a:rPr>
                            <m:t>𝑝</m:t>
                          </m:r>
                        </m:e>
                        <m:sub>
                          <m:r>
                            <m:rPr>
                              <m:sty m:val="p"/>
                            </m:rPr>
                            <a:rPr lang="el-GR" sz="1200" i="1">
                              <a:solidFill>
                                <a:schemeClr val="dk1"/>
                              </a:solidFill>
                              <a:latin typeface="Cambria Math" panose="02040503050406030204" pitchFamily="18" charset="0"/>
                              <a:ea typeface="Cambria Math" panose="02040503050406030204" pitchFamily="18" charset="0"/>
                              <a:sym typeface="Montserrat Medium"/>
                            </a:rPr>
                            <m:t>Φ</m:t>
                          </m:r>
                        </m:sub>
                        <m:sup>
                          <m:r>
                            <a:rPr lang="ar-AE" sz="1200" i="1">
                              <a:solidFill>
                                <a:schemeClr val="dk1"/>
                              </a:solidFill>
                              <a:latin typeface="Cambria Math" panose="02040503050406030204" pitchFamily="18" charset="0"/>
                              <a:sym typeface="Montserrat Medium"/>
                            </a:rPr>
                            <m:t>𝑡</m:t>
                          </m:r>
                          <m:r>
                            <a:rPr lang="ar-AE" sz="1200" i="1">
                              <a:solidFill>
                                <a:schemeClr val="dk1"/>
                              </a:solidFill>
                              <a:latin typeface="Cambria Math" panose="02040503050406030204" pitchFamily="18" charset="0"/>
                              <a:sym typeface="Montserrat Medium"/>
                            </a:rPr>
                            <m:t>=0</m:t>
                          </m:r>
                        </m:sup>
                      </m:sSubSup>
                      <m:r>
                        <a:rPr lang="ar-AE" sz="1200" i="1">
                          <a:solidFill>
                            <a:schemeClr val="dk1"/>
                          </a:solidFill>
                          <a:latin typeface="Cambria Math" panose="02040503050406030204" pitchFamily="18" charset="0"/>
                          <a:ea typeface="Montserrat Medium"/>
                          <a:cs typeface="Montserrat Medium"/>
                          <a:sym typeface="Montserrat Medium"/>
                        </a:rPr>
                        <m:t>)</m:t>
                      </m:r>
                    </m:oMath>
                  </m:oMathPara>
                </a14:m>
                <a:endParaRPr lang="ar-AE" sz="1200" dirty="0">
                  <a:solidFill>
                    <a:schemeClr val="dk1"/>
                  </a:solidFill>
                  <a:latin typeface="Montserrat" pitchFamily="2" charset="77"/>
                  <a:ea typeface="Montserrat Medium"/>
                  <a:cs typeface="Montserrat Medium"/>
                  <a:sym typeface="Montserrat Medium"/>
                </a:endParaRPr>
              </a:p>
            </p:txBody>
          </p:sp>
        </mc:Choice>
        <mc:Fallback xmlns="">
          <p:sp>
            <p:nvSpPr>
              <p:cNvPr id="88" name="Google Shape;88;p17">
                <a:extLst>
                  <a:ext uri="{FF2B5EF4-FFF2-40B4-BE49-F238E27FC236}">
                    <a16:creationId xmlns:a16="http://schemas.microsoft.com/office/drawing/2014/main" id="{AFA37F89-3579-1883-91C0-FE50F6C615B2}"/>
                  </a:ext>
                </a:extLst>
              </p:cNvPr>
              <p:cNvSpPr txBox="1">
                <a:spLocks noRot="1" noChangeAspect="1" noMove="1" noResize="1" noEditPoints="1" noAdjustHandles="1" noChangeArrowheads="1" noChangeShapeType="1" noTextEdit="1"/>
              </p:cNvSpPr>
              <p:nvPr/>
            </p:nvSpPr>
            <p:spPr>
              <a:xfrm>
                <a:off x="7081836" y="3549387"/>
                <a:ext cx="908278" cy="376868"/>
              </a:xfrm>
              <a:prstGeom prst="rect">
                <a:avLst/>
              </a:prstGeom>
              <a:blipFill>
                <a:blip r:embed="rId4"/>
                <a:stretch>
                  <a:fillRect r="-46575"/>
                </a:stretch>
              </a:blipFill>
              <a:ln>
                <a:noFill/>
              </a:ln>
            </p:spPr>
            <p:txBody>
              <a:bodyPr/>
              <a:lstStyle/>
              <a:p>
                <a:r>
                  <a:rPr lang="it-IT">
                    <a:noFill/>
                  </a:rPr>
                  <a:t> </a:t>
                </a:r>
              </a:p>
            </p:txBody>
          </p:sp>
        </mc:Fallback>
      </mc:AlternateContent>
      <p:sp>
        <p:nvSpPr>
          <p:cNvPr id="91" name="Google Shape;91;p17">
            <a:extLst>
              <a:ext uri="{FF2B5EF4-FFF2-40B4-BE49-F238E27FC236}">
                <a16:creationId xmlns:a16="http://schemas.microsoft.com/office/drawing/2014/main" id="{B82E6710-670A-AB18-9162-0E71B0FBDC4F}"/>
              </a:ext>
            </a:extLst>
          </p:cNvPr>
          <p:cNvSpPr/>
          <p:nvPr/>
        </p:nvSpPr>
        <p:spPr>
          <a:xfrm>
            <a:off x="7510734" y="1481448"/>
            <a:ext cx="368700" cy="368700"/>
          </a:xfrm>
          <a:prstGeom prst="ellipse">
            <a:avLst/>
          </a:prstGeom>
          <a:solidFill>
            <a:schemeClr val="bg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03</a:t>
            </a:r>
          </a:p>
        </p:txBody>
      </p:sp>
      <p:sp>
        <p:nvSpPr>
          <p:cNvPr id="89" name="Google Shape;89;p17">
            <a:extLst>
              <a:ext uri="{FF2B5EF4-FFF2-40B4-BE49-F238E27FC236}">
                <a16:creationId xmlns:a16="http://schemas.microsoft.com/office/drawing/2014/main" id="{E9A665A3-914E-AF6E-81C5-F633328F098B}"/>
              </a:ext>
            </a:extLst>
          </p:cNvPr>
          <p:cNvSpPr/>
          <p:nvPr/>
        </p:nvSpPr>
        <p:spPr>
          <a:xfrm>
            <a:off x="5152901" y="1470519"/>
            <a:ext cx="368700" cy="368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01</a:t>
            </a:r>
          </a:p>
        </p:txBody>
      </p:sp>
      <p:sp>
        <p:nvSpPr>
          <p:cNvPr id="90" name="Google Shape;90;p17">
            <a:extLst>
              <a:ext uri="{FF2B5EF4-FFF2-40B4-BE49-F238E27FC236}">
                <a16:creationId xmlns:a16="http://schemas.microsoft.com/office/drawing/2014/main" id="{216B2376-F380-9D40-21FA-9155F41054FE}"/>
              </a:ext>
            </a:extLst>
          </p:cNvPr>
          <p:cNvSpPr/>
          <p:nvPr/>
        </p:nvSpPr>
        <p:spPr>
          <a:xfrm>
            <a:off x="5152901" y="2825207"/>
            <a:ext cx="368700" cy="368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02</a:t>
            </a:r>
          </a:p>
        </p:txBody>
      </p:sp>
      <p:sp>
        <p:nvSpPr>
          <p:cNvPr id="92" name="Google Shape;92;p17">
            <a:extLst>
              <a:ext uri="{FF2B5EF4-FFF2-40B4-BE49-F238E27FC236}">
                <a16:creationId xmlns:a16="http://schemas.microsoft.com/office/drawing/2014/main" id="{9652B333-D820-DF4F-BEA6-106EEE02045C}"/>
              </a:ext>
            </a:extLst>
          </p:cNvPr>
          <p:cNvSpPr/>
          <p:nvPr/>
        </p:nvSpPr>
        <p:spPr>
          <a:xfrm>
            <a:off x="7510734" y="2825207"/>
            <a:ext cx="368700" cy="368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04</a:t>
            </a:r>
          </a:p>
        </p:txBody>
      </p:sp>
      <p:sp>
        <p:nvSpPr>
          <p:cNvPr id="10" name="Google Shape;100;p17">
            <a:extLst>
              <a:ext uri="{FF2B5EF4-FFF2-40B4-BE49-F238E27FC236}">
                <a16:creationId xmlns:a16="http://schemas.microsoft.com/office/drawing/2014/main" id="{9316C861-53C7-3055-DC7C-A0DC7F82FC94}"/>
              </a:ext>
            </a:extLst>
          </p:cNvPr>
          <p:cNvSpPr txBox="1"/>
          <p:nvPr/>
        </p:nvSpPr>
        <p:spPr>
          <a:xfrm>
            <a:off x="1035443" y="4866856"/>
            <a:ext cx="6954671" cy="271629"/>
          </a:xfrm>
          <a:prstGeom prst="rect">
            <a:avLst/>
          </a:prstGeom>
          <a:noFill/>
          <a:ln>
            <a:noFill/>
          </a:ln>
        </p:spPr>
        <p:txBody>
          <a:bodyPr spcFirstLastPara="1" wrap="square" lIns="91425" tIns="91425" rIns="91425" bIns="91425" anchor="ctr" anchorCtr="0">
            <a:noAutofit/>
          </a:bodyPr>
          <a:lstStyle/>
          <a:p>
            <a:pPr algn="ctr"/>
            <a:r>
              <a:rPr lang="it-IT" sz="800" baseline="30000" dirty="0">
                <a:latin typeface="Montserrat" pitchFamily="2" charset="77"/>
              </a:rPr>
              <a:t>1</a:t>
            </a:r>
            <a:r>
              <a:rPr lang="it-IT" sz="800" dirty="0">
                <a:latin typeface="Montserrat" pitchFamily="2" charset="77"/>
              </a:rPr>
              <a:t> </a:t>
            </a:r>
            <a:r>
              <a:rPr lang="it-IT" sz="800" dirty="0" err="1">
                <a:latin typeface="Montserrat" pitchFamily="2" charset="77"/>
              </a:rPr>
              <a:t>Estimating</a:t>
            </a:r>
            <a:r>
              <a:rPr lang="it-IT" sz="800" dirty="0">
                <a:latin typeface="Montserrat" pitchFamily="2" charset="77"/>
              </a:rPr>
              <a:t> </a:t>
            </a:r>
            <a:r>
              <a:rPr lang="it-IT" sz="800" dirty="0" err="1">
                <a:latin typeface="Montserrat" pitchFamily="2" charset="77"/>
              </a:rPr>
              <a:t>individual</a:t>
            </a:r>
            <a:r>
              <a:rPr lang="it-IT" sz="800" dirty="0">
                <a:latin typeface="Montserrat" pitchFamily="2" charset="77"/>
              </a:rPr>
              <a:t> treatment </a:t>
            </a:r>
            <a:r>
              <a:rPr lang="it-IT" sz="800" dirty="0" err="1">
                <a:latin typeface="Montserrat" pitchFamily="2" charset="77"/>
              </a:rPr>
              <a:t>effect</a:t>
            </a:r>
            <a:r>
              <a:rPr lang="it-IT" sz="800" dirty="0">
                <a:latin typeface="Montserrat" pitchFamily="2" charset="77"/>
              </a:rPr>
              <a:t>: </a:t>
            </a:r>
            <a:r>
              <a:rPr lang="it-IT" sz="800" dirty="0" err="1">
                <a:latin typeface="Montserrat" pitchFamily="2" charset="77"/>
              </a:rPr>
              <a:t>generalization</a:t>
            </a:r>
            <a:r>
              <a:rPr lang="it-IT" sz="800" dirty="0">
                <a:latin typeface="Montserrat" pitchFamily="2" charset="77"/>
              </a:rPr>
              <a:t> bounds and </a:t>
            </a:r>
            <a:r>
              <a:rPr lang="it-IT" sz="800" dirty="0" err="1">
                <a:latin typeface="Montserrat" pitchFamily="2" charset="77"/>
              </a:rPr>
              <a:t>algorithms</a:t>
            </a:r>
            <a:endParaRPr lang="it-IT" sz="800" dirty="0">
              <a:latin typeface="Montserrat" pitchFamily="2" charset="77"/>
            </a:endParaRPr>
          </a:p>
        </p:txBody>
      </p:sp>
      <p:pic>
        <p:nvPicPr>
          <p:cNvPr id="2" name="Immagine 1" descr="Immagine che contiene diagramma, linea, Carattere, testo&#10;&#10;Il contenuto generato dall'IA potrebbe non essere corretto.">
            <a:extLst>
              <a:ext uri="{FF2B5EF4-FFF2-40B4-BE49-F238E27FC236}">
                <a16:creationId xmlns:a16="http://schemas.microsoft.com/office/drawing/2014/main" id="{D1EC4DD5-FF97-9519-9473-173FEFF4AF72}"/>
              </a:ext>
            </a:extLst>
          </p:cNvPr>
          <p:cNvPicPr>
            <a:picLocks noChangeAspect="1"/>
          </p:cNvPicPr>
          <p:nvPr/>
        </p:nvPicPr>
        <p:blipFill>
          <a:blip r:embed="rId5"/>
          <a:stretch>
            <a:fillRect/>
          </a:stretch>
        </p:blipFill>
        <p:spPr>
          <a:xfrm>
            <a:off x="333958" y="1973341"/>
            <a:ext cx="3729311" cy="1196818"/>
          </a:xfrm>
          <a:prstGeom prst="rect">
            <a:avLst/>
          </a:prstGeom>
        </p:spPr>
      </p:pic>
    </p:spTree>
    <p:extLst>
      <p:ext uri="{BB962C8B-B14F-4D97-AF65-F5344CB8AC3E}">
        <p14:creationId xmlns:p14="http://schemas.microsoft.com/office/powerpoint/2010/main" val="369283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19AAE7D4-78A3-FCFC-455B-48B4A570A7AA}"/>
            </a:ext>
          </a:extLst>
        </p:cNvPr>
        <p:cNvGrpSpPr/>
        <p:nvPr/>
      </p:nvGrpSpPr>
      <p:grpSpPr>
        <a:xfrm>
          <a:off x="0" y="0"/>
          <a:ext cx="0" cy="0"/>
          <a:chOff x="0" y="0"/>
          <a:chExt cx="0" cy="0"/>
        </a:xfrm>
      </p:grpSpPr>
      <p:sp>
        <p:nvSpPr>
          <p:cNvPr id="79" name="Google Shape;79;p17">
            <a:extLst>
              <a:ext uri="{FF2B5EF4-FFF2-40B4-BE49-F238E27FC236}">
                <a16:creationId xmlns:a16="http://schemas.microsoft.com/office/drawing/2014/main" id="{6AD5347A-0496-8AF3-39EC-D8343C4A9D17}"/>
              </a:ext>
            </a:extLst>
          </p:cNvPr>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ctr" anchorCtr="0">
            <a:noAutofit/>
          </a:bodyPr>
          <a:lstStyle/>
          <a:p>
            <a:pPr lvl="0"/>
            <a:r>
              <a:rPr lang="it-IT" dirty="0" err="1">
                <a:solidFill>
                  <a:srgbClr val="000000"/>
                </a:solidFill>
              </a:rPr>
              <a:t>DragoNet</a:t>
            </a:r>
            <a:r>
              <a:rPr lang="it-IT" dirty="0">
                <a:solidFill>
                  <a:srgbClr val="000000"/>
                </a:solidFill>
              </a:rPr>
              <a:t> Architecture</a:t>
            </a:r>
            <a:endParaRPr lang="en-US" noProof="0" dirty="0"/>
          </a:p>
        </p:txBody>
      </p:sp>
      <p:sp>
        <p:nvSpPr>
          <p:cNvPr id="100" name="Google Shape;100;p17">
            <a:extLst>
              <a:ext uri="{FF2B5EF4-FFF2-40B4-BE49-F238E27FC236}">
                <a16:creationId xmlns:a16="http://schemas.microsoft.com/office/drawing/2014/main" id="{9FE6A495-2FEA-1FB3-F23F-911CFCF0ED0C}"/>
              </a:ext>
            </a:extLst>
          </p:cNvPr>
          <p:cNvSpPr txBox="1">
            <a:spLocks/>
          </p:cNvSpPr>
          <p:nvPr/>
        </p:nvSpPr>
        <p:spPr>
          <a:xfrm>
            <a:off x="674989" y="3291258"/>
            <a:ext cx="3191416" cy="369302"/>
          </a:xfrm>
          <a:prstGeom prst="rect">
            <a:avLst/>
          </a:prstGeom>
          <a:noFill/>
          <a:ln>
            <a:noFill/>
          </a:ln>
        </p:spPr>
        <p:txBody>
          <a:bodyPr spcFirstLastPara="1" wrap="square" lIns="91425" tIns="91425" rIns="91425" bIns="91425" anchor="ctr" anchorCtr="0">
            <a:spAutoFit/>
          </a:bodyPr>
          <a:lstStyle/>
          <a:p>
            <a:r>
              <a:rPr lang="it-IT" sz="1200" i="1" dirty="0" err="1">
                <a:solidFill>
                  <a:schemeClr val="dk1"/>
                </a:solidFill>
                <a:latin typeface="Montserrat SemiBold"/>
                <a:ea typeface="Montserrat SemiBold"/>
                <a:cs typeface="Montserrat SemiBold"/>
                <a:sym typeface="Montserrat SemiBold"/>
              </a:rPr>
              <a:t>DragoNet</a:t>
            </a:r>
            <a:r>
              <a:rPr lang="it-IT" sz="1200" dirty="0">
                <a:solidFill>
                  <a:schemeClr val="dk1"/>
                </a:solidFill>
                <a:latin typeface="Montserrat SemiBold"/>
                <a:ea typeface="Montserrat SemiBold"/>
                <a:cs typeface="Montserrat SemiBold"/>
                <a:sym typeface="Montserrat SemiBold"/>
              </a:rPr>
              <a:t> (Claudia Shi1 et al., 2019)</a:t>
            </a:r>
            <a:r>
              <a:rPr lang="it-IT" sz="1200" baseline="30000" dirty="0">
                <a:solidFill>
                  <a:schemeClr val="dk1"/>
                </a:solidFill>
                <a:latin typeface="Montserrat SemiBold"/>
                <a:ea typeface="Montserrat SemiBold"/>
                <a:cs typeface="Montserrat SemiBold"/>
                <a:sym typeface="Montserrat SemiBold"/>
              </a:rPr>
              <a:t>1</a:t>
            </a:r>
          </a:p>
        </p:txBody>
      </p:sp>
      <p:sp>
        <p:nvSpPr>
          <p:cNvPr id="83" name="Google Shape;83;p17">
            <a:extLst>
              <a:ext uri="{FF2B5EF4-FFF2-40B4-BE49-F238E27FC236}">
                <a16:creationId xmlns:a16="http://schemas.microsoft.com/office/drawing/2014/main" id="{BA97870C-6C3A-6AAB-55D3-D9D8ACE2D80F}"/>
              </a:ext>
            </a:extLst>
          </p:cNvPr>
          <p:cNvSpPr txBox="1"/>
          <p:nvPr/>
        </p:nvSpPr>
        <p:spPr>
          <a:xfrm>
            <a:off x="7037110" y="1819371"/>
            <a:ext cx="1324284" cy="400079"/>
          </a:xfrm>
          <a:prstGeom prst="rect">
            <a:avLst/>
          </a:prstGeom>
          <a:noFill/>
          <a:ln>
            <a:noFill/>
          </a:ln>
        </p:spPr>
        <p:txBody>
          <a:bodyPr spcFirstLastPara="1" wrap="square" lIns="91425" tIns="91425" rIns="91425" bIns="91425" anchor="ctr" anchorCtr="0">
            <a:spAutoFit/>
          </a:bodyPr>
          <a:lstStyle/>
          <a:p>
            <a:r>
              <a:rPr lang="en-US" b="1" noProof="0" dirty="0">
                <a:solidFill>
                  <a:schemeClr val="dk1"/>
                </a:solidFill>
                <a:latin typeface="Montserrat SemiBold"/>
                <a:ea typeface="Montserrat SemiBold"/>
                <a:cs typeface="Montserrat SemiBold"/>
                <a:sym typeface="Montserrat SemiBold"/>
              </a:rPr>
              <a:t>Factual loss</a:t>
            </a:r>
          </a:p>
        </p:txBody>
      </p:sp>
      <p:sp>
        <p:nvSpPr>
          <p:cNvPr id="81" name="Google Shape;81;p17">
            <a:extLst>
              <a:ext uri="{FF2B5EF4-FFF2-40B4-BE49-F238E27FC236}">
                <a16:creationId xmlns:a16="http://schemas.microsoft.com/office/drawing/2014/main" id="{56990A12-9765-2C89-288B-1F019803E230}"/>
              </a:ext>
            </a:extLst>
          </p:cNvPr>
          <p:cNvSpPr txBox="1">
            <a:spLocks/>
          </p:cNvSpPr>
          <p:nvPr/>
        </p:nvSpPr>
        <p:spPr>
          <a:xfrm>
            <a:off x="4625595" y="1819371"/>
            <a:ext cx="1423312" cy="400079"/>
          </a:xfrm>
          <a:prstGeom prst="rect">
            <a:avLst/>
          </a:prstGeom>
          <a:noFill/>
          <a:ln>
            <a:noFill/>
          </a:ln>
        </p:spPr>
        <p:txBody>
          <a:bodyPr spcFirstLastPara="1" wrap="square" lIns="91425" tIns="91425" rIns="91425" bIns="91425" anchor="ctr" anchorCtr="0">
            <a:spAutoFit/>
          </a:bodyPr>
          <a:lstStyle/>
          <a:p>
            <a:r>
              <a:rPr lang="en-US" b="1" noProof="0" dirty="0">
                <a:solidFill>
                  <a:schemeClr val="dk1"/>
                </a:solidFill>
                <a:latin typeface="Montserrat SemiBold"/>
                <a:ea typeface="Montserrat SemiBold"/>
                <a:cs typeface="Montserrat SemiBold"/>
                <a:sym typeface="Montserrat SemiBold"/>
              </a:rPr>
              <a:t>Encoder </a:t>
            </a:r>
            <a:r>
              <a:rPr lang="en-US" b="1" noProof="0" dirty="0" err="1">
                <a:solidFill>
                  <a:schemeClr val="dk1"/>
                </a:solidFill>
                <a:latin typeface="Montserrat SemiBold"/>
                <a:ea typeface="Montserrat SemiBold"/>
                <a:cs typeface="Montserrat SemiBold"/>
                <a:sym typeface="Montserrat SemiBold"/>
              </a:rPr>
              <a:t>Φ</a:t>
            </a:r>
            <a:r>
              <a:rPr lang="en-US" b="1" noProof="0" dirty="0">
                <a:solidFill>
                  <a:schemeClr val="dk1"/>
                </a:solidFill>
                <a:latin typeface="Montserrat SemiBold"/>
                <a:ea typeface="Montserrat SemiBold"/>
                <a:cs typeface="Montserrat SemiBold"/>
                <a:sym typeface="Montserrat SemiBold"/>
              </a:rPr>
              <a:t>(x)</a:t>
            </a:r>
          </a:p>
        </p:txBody>
      </p:sp>
      <p:sp>
        <p:nvSpPr>
          <p:cNvPr id="82" name="Google Shape;82;p17">
            <a:extLst>
              <a:ext uri="{FF2B5EF4-FFF2-40B4-BE49-F238E27FC236}">
                <a16:creationId xmlns:a16="http://schemas.microsoft.com/office/drawing/2014/main" id="{3A7A8EAE-F099-3063-18EB-D7CC76EE90AA}"/>
              </a:ext>
            </a:extLst>
          </p:cNvPr>
          <p:cNvSpPr txBox="1"/>
          <p:nvPr/>
        </p:nvSpPr>
        <p:spPr>
          <a:xfrm>
            <a:off x="4472582" y="2195595"/>
            <a:ext cx="1729338" cy="129353"/>
          </a:xfrm>
          <a:prstGeom prst="rect">
            <a:avLst/>
          </a:prstGeom>
          <a:noFill/>
          <a:ln>
            <a:noFill/>
          </a:ln>
        </p:spPr>
        <p:txBody>
          <a:bodyPr spcFirstLastPara="1" wrap="square" lIns="91425" tIns="91425" rIns="91425" bIns="91425" anchor="ctr" anchorCtr="0">
            <a:noAutofit/>
          </a:bodyPr>
          <a:lstStyle/>
          <a:p>
            <a:r>
              <a:rPr lang="en-US" sz="1050" noProof="0" dirty="0">
                <a:solidFill>
                  <a:schemeClr val="dk1"/>
                </a:solidFill>
                <a:latin typeface="Montserrat" pitchFamily="2" charset="77"/>
                <a:ea typeface="Montserrat Medium"/>
                <a:cs typeface="Montserrat Medium"/>
                <a:sym typeface="Montserrat Medium"/>
              </a:rPr>
              <a:t>Balanced embedding</a:t>
            </a:r>
          </a:p>
        </p:txBody>
      </p:sp>
      <mc:AlternateContent xmlns:mc="http://schemas.openxmlformats.org/markup-compatibility/2006" xmlns:a14="http://schemas.microsoft.com/office/drawing/2010/main">
        <mc:Choice Requires="a14">
          <p:sp>
            <p:nvSpPr>
              <p:cNvPr id="84" name="Google Shape;84;p17">
                <a:extLst>
                  <a:ext uri="{FF2B5EF4-FFF2-40B4-BE49-F238E27FC236}">
                    <a16:creationId xmlns:a16="http://schemas.microsoft.com/office/drawing/2014/main" id="{6FF1B7B0-35C0-D44D-B72F-8011ED61B820}"/>
                  </a:ext>
                </a:extLst>
              </p:cNvPr>
              <p:cNvSpPr txBox="1"/>
              <p:nvPr/>
            </p:nvSpPr>
            <p:spPr>
              <a:xfrm>
                <a:off x="7112850" y="2086603"/>
                <a:ext cx="1156134" cy="369302"/>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14:m>
                  <m:oMathPara xmlns:m="http://schemas.openxmlformats.org/officeDocument/2006/math">
                    <m:oMathParaPr>
                      <m:jc m:val="left"/>
                    </m:oMathParaPr>
                    <m:oMath xmlns:m="http://schemas.openxmlformats.org/officeDocument/2006/math">
                      <m:r>
                        <a:rPr lang="en-US" sz="1200" b="0" i="1" noProof="0" smtClean="0">
                          <a:solidFill>
                            <a:schemeClr val="dk1"/>
                          </a:solidFill>
                          <a:latin typeface="Cambria Math" panose="02040503050406030204" pitchFamily="18" charset="0"/>
                          <a:sym typeface="Montserrat Medium"/>
                        </a:rPr>
                        <m:t>𝐿</m:t>
                      </m:r>
                      <m:d>
                        <m:dPr>
                          <m:ctrlPr>
                            <a:rPr lang="en-US" sz="1200" i="1" noProof="0" smtClean="0">
                              <a:solidFill>
                                <a:schemeClr val="dk1"/>
                              </a:solidFill>
                              <a:latin typeface="Cambria Math" panose="02040503050406030204" pitchFamily="18" charset="0"/>
                              <a:sym typeface="Montserrat Medium"/>
                            </a:rPr>
                          </m:ctrlPr>
                        </m:dPr>
                        <m:e>
                          <m:sSub>
                            <m:sSubPr>
                              <m:ctrlPr>
                                <a:rPr lang="en-US" sz="1200" i="1" noProof="0" smtClean="0">
                                  <a:solidFill>
                                    <a:schemeClr val="dk1"/>
                                  </a:solidFill>
                                  <a:latin typeface="Cambria Math" panose="02040503050406030204" pitchFamily="18" charset="0"/>
                                  <a:sym typeface="Montserrat Medium"/>
                                </a:rPr>
                              </m:ctrlPr>
                            </m:sSubPr>
                            <m:e>
                              <m:r>
                                <a:rPr lang="en-US" sz="1200" b="0" i="1" noProof="0" smtClean="0">
                                  <a:solidFill>
                                    <a:schemeClr val="dk1"/>
                                  </a:solidFill>
                                  <a:latin typeface="Cambria Math" panose="02040503050406030204" pitchFamily="18" charset="0"/>
                                  <a:sym typeface="Montserrat Medium"/>
                                </a:rPr>
                                <m:t>h</m:t>
                              </m:r>
                            </m:e>
                            <m:sub>
                              <m:r>
                                <a:rPr lang="en-US" sz="1200" b="0" i="1" noProof="0" smtClean="0">
                                  <a:solidFill>
                                    <a:schemeClr val="dk1"/>
                                  </a:solidFill>
                                  <a:latin typeface="Cambria Math" panose="02040503050406030204" pitchFamily="18" charset="0"/>
                                  <a:sym typeface="Montserrat Medium"/>
                                </a:rPr>
                                <m:t>𝑧</m:t>
                              </m:r>
                            </m:sub>
                          </m:sSub>
                          <m:r>
                            <a:rPr lang="en-US" sz="1200" b="0" i="1" noProof="0" smtClean="0">
                              <a:solidFill>
                                <a:schemeClr val="dk1"/>
                              </a:solidFill>
                              <a:latin typeface="Cambria Math" panose="02040503050406030204" pitchFamily="18" charset="0"/>
                              <a:sym typeface="Montserrat Medium"/>
                            </a:rPr>
                            <m:t>(</m:t>
                          </m:r>
                          <m:r>
                            <m:rPr>
                              <m:sty m:val="p"/>
                            </m:rPr>
                            <a:rPr lang="en-US" sz="1200" i="1" noProof="0" smtClean="0">
                              <a:solidFill>
                                <a:schemeClr val="dk1"/>
                              </a:solidFill>
                              <a:latin typeface="Cambria Math" panose="02040503050406030204" pitchFamily="18" charset="0"/>
                              <a:ea typeface="Cambria Math" panose="02040503050406030204" pitchFamily="18" charset="0"/>
                              <a:sym typeface="Montserrat Medium"/>
                            </a:rPr>
                            <m:t>Φ</m:t>
                          </m:r>
                          <m:d>
                            <m:dPr>
                              <m:ctrlPr>
                                <a:rPr lang="en-US" sz="1200" b="0" i="1" noProof="0" smtClean="0">
                                  <a:solidFill>
                                    <a:schemeClr val="dk1"/>
                                  </a:solidFill>
                                  <a:latin typeface="Cambria Math" panose="02040503050406030204" pitchFamily="18" charset="0"/>
                                  <a:ea typeface="Cambria Math" panose="02040503050406030204" pitchFamily="18" charset="0"/>
                                  <a:sym typeface="Montserrat Medium"/>
                                </a:rPr>
                              </m:ctrlPr>
                            </m:dPr>
                            <m:e>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𝑥</m:t>
                              </m:r>
                            </m:e>
                          </m:d>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m:t>
                          </m:r>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𝑦</m:t>
                          </m:r>
                          <m:r>
                            <a:rPr lang="en-US" sz="1200" b="0" i="1" noProof="0" smtClean="0">
                              <a:solidFill>
                                <a:schemeClr val="dk1"/>
                              </a:solidFill>
                              <a:latin typeface="Cambria Math" panose="02040503050406030204" pitchFamily="18" charset="0"/>
                              <a:sym typeface="Montserrat Medium"/>
                            </a:rPr>
                            <m:t>)</m:t>
                          </m:r>
                        </m:e>
                      </m:d>
                    </m:oMath>
                  </m:oMathPara>
                </a14:m>
                <a:endParaRPr lang="en-US" sz="1200" noProof="0" dirty="0">
                  <a:solidFill>
                    <a:schemeClr val="dk1"/>
                  </a:solidFill>
                  <a:latin typeface="Montserrat" pitchFamily="2" charset="77"/>
                  <a:ea typeface="Montserrat Medium"/>
                  <a:cs typeface="Montserrat Medium"/>
                  <a:sym typeface="Montserrat Medium"/>
                </a:endParaRPr>
              </a:p>
            </p:txBody>
          </p:sp>
        </mc:Choice>
        <mc:Fallback xmlns="">
          <p:sp>
            <p:nvSpPr>
              <p:cNvPr id="84" name="Google Shape;84;p17">
                <a:extLst>
                  <a:ext uri="{FF2B5EF4-FFF2-40B4-BE49-F238E27FC236}">
                    <a16:creationId xmlns:a16="http://schemas.microsoft.com/office/drawing/2014/main" id="{6FF1B7B0-35C0-D44D-B72F-8011ED61B820}"/>
                  </a:ext>
                </a:extLst>
              </p:cNvPr>
              <p:cNvSpPr txBox="1">
                <a:spLocks noRot="1" noChangeAspect="1" noMove="1" noResize="1" noEditPoints="1" noAdjustHandles="1" noChangeArrowheads="1" noChangeShapeType="1" noTextEdit="1"/>
              </p:cNvSpPr>
              <p:nvPr/>
            </p:nvSpPr>
            <p:spPr>
              <a:xfrm>
                <a:off x="7112850" y="2086603"/>
                <a:ext cx="1156134" cy="369302"/>
              </a:xfrm>
              <a:prstGeom prst="rect">
                <a:avLst/>
              </a:prstGeom>
              <a:blipFill>
                <a:blip r:embed="rId3"/>
                <a:stretch>
                  <a:fillRect/>
                </a:stretch>
              </a:blipFill>
              <a:ln>
                <a:noFill/>
              </a:ln>
            </p:spPr>
            <p:txBody>
              <a:bodyPr/>
              <a:lstStyle/>
              <a:p>
                <a:r>
                  <a:rPr lang="it-IT">
                    <a:noFill/>
                  </a:rPr>
                  <a:t> </a:t>
                </a:r>
              </a:p>
            </p:txBody>
          </p:sp>
        </mc:Fallback>
      </mc:AlternateContent>
      <p:sp>
        <p:nvSpPr>
          <p:cNvPr id="87" name="Google Shape;87;p17">
            <a:extLst>
              <a:ext uri="{FF2B5EF4-FFF2-40B4-BE49-F238E27FC236}">
                <a16:creationId xmlns:a16="http://schemas.microsoft.com/office/drawing/2014/main" id="{0E44D25B-14E3-8A1F-0120-BEFEAC765342}"/>
              </a:ext>
            </a:extLst>
          </p:cNvPr>
          <p:cNvSpPr txBox="1"/>
          <p:nvPr/>
        </p:nvSpPr>
        <p:spPr>
          <a:xfrm>
            <a:off x="6430244" y="3260481"/>
            <a:ext cx="2538016" cy="400079"/>
          </a:xfrm>
          <a:prstGeom prst="rect">
            <a:avLst/>
          </a:prstGeom>
          <a:noFill/>
          <a:ln>
            <a:noFill/>
          </a:ln>
        </p:spPr>
        <p:txBody>
          <a:bodyPr spcFirstLastPara="1" wrap="square" lIns="91425" tIns="91425" rIns="91425" bIns="91425" anchor="ctr" anchorCtr="0">
            <a:spAutoFit/>
          </a:bodyPr>
          <a:lstStyle/>
          <a:p>
            <a:pPr algn="ctr"/>
            <a:r>
              <a:rPr lang="en-US" b="1" noProof="0" dirty="0">
                <a:solidFill>
                  <a:schemeClr val="dk1"/>
                </a:solidFill>
                <a:latin typeface="Montserrat SemiBold"/>
                <a:ea typeface="Montserrat SemiBold"/>
                <a:cs typeface="Montserrat SemiBold"/>
                <a:sym typeface="Montserrat SemiBold"/>
              </a:rPr>
              <a:t>Propensity score</a:t>
            </a:r>
          </a:p>
        </p:txBody>
      </p:sp>
      <p:sp>
        <p:nvSpPr>
          <p:cNvPr id="85" name="Google Shape;85;p17">
            <a:extLst>
              <a:ext uri="{FF2B5EF4-FFF2-40B4-BE49-F238E27FC236}">
                <a16:creationId xmlns:a16="http://schemas.microsoft.com/office/drawing/2014/main" id="{6365308A-B2FB-A894-5975-E77CB596566A}"/>
              </a:ext>
            </a:extLst>
          </p:cNvPr>
          <p:cNvSpPr txBox="1">
            <a:spLocks/>
          </p:cNvSpPr>
          <p:nvPr/>
        </p:nvSpPr>
        <p:spPr>
          <a:xfrm>
            <a:off x="4622112" y="3260481"/>
            <a:ext cx="1430278" cy="400079"/>
          </a:xfrm>
          <a:prstGeom prst="rect">
            <a:avLst/>
          </a:prstGeom>
          <a:noFill/>
          <a:ln>
            <a:noFill/>
          </a:ln>
        </p:spPr>
        <p:txBody>
          <a:bodyPr spcFirstLastPara="1" wrap="square" lIns="91425" tIns="91425" rIns="91425" bIns="91425" anchor="ctr" anchorCtr="0">
            <a:spAutoFit/>
          </a:bodyPr>
          <a:lstStyle/>
          <a:p>
            <a:r>
              <a:rPr lang="en-US" b="1" noProof="0" dirty="0">
                <a:solidFill>
                  <a:schemeClr val="dk1"/>
                </a:solidFill>
                <a:latin typeface="Montserrat SemiBold"/>
                <a:ea typeface="Montserrat SemiBold"/>
                <a:cs typeface="Montserrat SemiBold"/>
                <a:sym typeface="Montserrat SemiBold"/>
              </a:rPr>
              <a:t>Heads h₀ - h₁</a:t>
            </a:r>
          </a:p>
        </p:txBody>
      </p:sp>
      <p:sp>
        <p:nvSpPr>
          <p:cNvPr id="86" name="Google Shape;86;p17">
            <a:extLst>
              <a:ext uri="{FF2B5EF4-FFF2-40B4-BE49-F238E27FC236}">
                <a16:creationId xmlns:a16="http://schemas.microsoft.com/office/drawing/2014/main" id="{D18570DA-CC12-390F-A1AE-276A853BD940}"/>
              </a:ext>
            </a:extLst>
          </p:cNvPr>
          <p:cNvSpPr txBox="1">
            <a:spLocks/>
          </p:cNvSpPr>
          <p:nvPr/>
        </p:nvSpPr>
        <p:spPr>
          <a:xfrm>
            <a:off x="4244259" y="3531575"/>
            <a:ext cx="2185985" cy="369302"/>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US" sz="1200" b="0" i="0" u="none" strike="noStrike" noProof="0" dirty="0">
                <a:solidFill>
                  <a:srgbClr val="000000"/>
                </a:solidFill>
                <a:effectLst/>
                <a:latin typeface="Montserrat" pitchFamily="2" charset="77"/>
              </a:rPr>
              <a:t>Potential‑outcome heads</a:t>
            </a:r>
            <a:endParaRPr lang="en-US" sz="1200" noProof="0" dirty="0">
              <a:solidFill>
                <a:schemeClr val="dk1"/>
              </a:solidFill>
              <a:latin typeface="Montserrat" pitchFamily="2" charset="77"/>
              <a:ea typeface="Montserrat Medium"/>
              <a:cs typeface="Montserrat Medium"/>
              <a:sym typeface="Montserrat Medium"/>
            </a:endParaRPr>
          </a:p>
        </p:txBody>
      </p:sp>
      <mc:AlternateContent xmlns:mc="http://schemas.openxmlformats.org/markup-compatibility/2006" xmlns:a14="http://schemas.microsoft.com/office/drawing/2010/main">
        <mc:Choice Requires="a14">
          <p:sp>
            <p:nvSpPr>
              <p:cNvPr id="88" name="Google Shape;88;p17">
                <a:extLst>
                  <a:ext uri="{FF2B5EF4-FFF2-40B4-BE49-F238E27FC236}">
                    <a16:creationId xmlns:a16="http://schemas.microsoft.com/office/drawing/2014/main" id="{3528A7BE-A1D2-E213-0281-27C9BD6DFDB1}"/>
                  </a:ext>
                </a:extLst>
              </p:cNvPr>
              <p:cNvSpPr txBox="1"/>
              <p:nvPr/>
            </p:nvSpPr>
            <p:spPr>
              <a:xfrm>
                <a:off x="7009258" y="3583838"/>
                <a:ext cx="1654341" cy="369302"/>
              </a:xfrm>
              <a:prstGeom prst="rect">
                <a:avLst/>
              </a:prstGeom>
              <a:noFill/>
              <a:ln>
                <a:noFill/>
              </a:ln>
            </p:spPr>
            <p:txBody>
              <a:bodyPr spcFirstLastPara="1" wrap="square" lIns="91425" tIns="91425" rIns="91425" bIns="91425" anchor="ctr" anchorCtr="0">
                <a:spAutoFit/>
              </a:bodyPr>
              <a:lstStyle/>
              <a:p>
                <a:pPr/>
                <a14:m>
                  <m:oMathPara xmlns:m="http://schemas.openxmlformats.org/officeDocument/2006/math">
                    <m:oMathParaPr>
                      <m:jc m:val="left"/>
                    </m:oMathParaPr>
                    <m:oMath xmlns:m="http://schemas.openxmlformats.org/officeDocument/2006/math">
                      <m:r>
                        <a:rPr lang="it-IT" sz="1200" b="0" i="1" noProof="0" smtClean="0">
                          <a:solidFill>
                            <a:schemeClr val="dk1"/>
                          </a:solidFill>
                          <a:latin typeface="Cambria Math" panose="02040503050406030204" pitchFamily="18" charset="0"/>
                          <a:ea typeface="Montserrat Medium"/>
                          <a:cs typeface="Montserrat Medium"/>
                          <a:sym typeface="Montserrat Medium"/>
                        </a:rPr>
                        <m:t>𝑔</m:t>
                      </m:r>
                      <m:d>
                        <m:dPr>
                          <m:ctrlPr>
                            <a:rPr lang="it-IT" sz="1200" b="0" i="1" noProof="0" smtClean="0">
                              <a:solidFill>
                                <a:schemeClr val="dk1"/>
                              </a:solidFill>
                              <a:latin typeface="Cambria Math" panose="02040503050406030204" pitchFamily="18" charset="0"/>
                              <a:ea typeface="Montserrat Medium"/>
                              <a:cs typeface="Montserrat Medium"/>
                              <a:sym typeface="Montserrat Medium"/>
                            </a:rPr>
                          </m:ctrlPr>
                        </m:dPr>
                        <m:e>
                          <m:r>
                            <a:rPr lang="it-IT" sz="1200" b="0" i="1" noProof="0" smtClean="0">
                              <a:solidFill>
                                <a:schemeClr val="dk1"/>
                              </a:solidFill>
                              <a:latin typeface="Cambria Math" panose="02040503050406030204" pitchFamily="18" charset="0"/>
                              <a:ea typeface="Montserrat Medium"/>
                              <a:cs typeface="Montserrat Medium"/>
                              <a:sym typeface="Montserrat Medium"/>
                            </a:rPr>
                            <m:t>𝑋</m:t>
                          </m:r>
                        </m:e>
                      </m:d>
                      <m:r>
                        <a:rPr lang="it-IT" sz="1200" b="0" i="1" noProof="0" smtClean="0">
                          <a:solidFill>
                            <a:schemeClr val="dk1"/>
                          </a:solidFill>
                          <a:latin typeface="Cambria Math" panose="02040503050406030204" pitchFamily="18" charset="0"/>
                          <a:ea typeface="Montserrat Medium"/>
                          <a:cs typeface="Montserrat Medium"/>
                          <a:sym typeface="Montserrat Medium"/>
                        </a:rPr>
                        <m:t>=</m:t>
                      </m:r>
                      <m:r>
                        <a:rPr lang="it-IT" sz="1200" b="0" i="1" noProof="0" smtClean="0">
                          <a:solidFill>
                            <a:schemeClr val="dk1"/>
                          </a:solidFill>
                          <a:latin typeface="Cambria Math" panose="02040503050406030204" pitchFamily="18" charset="0"/>
                          <a:ea typeface="Montserrat Medium"/>
                          <a:cs typeface="Montserrat Medium"/>
                          <a:sym typeface="Montserrat Medium"/>
                        </a:rPr>
                        <m:t>𝑃</m:t>
                      </m:r>
                      <m:d>
                        <m:dPr>
                          <m:endChr m:val="|"/>
                          <m:ctrlPr>
                            <a:rPr lang="ar-AE" sz="1200" b="0" i="1" noProof="0" smtClean="0">
                              <a:solidFill>
                                <a:schemeClr val="dk1"/>
                              </a:solidFill>
                              <a:latin typeface="Cambria Math" panose="02040503050406030204" pitchFamily="18" charset="0"/>
                              <a:ea typeface="Montserrat Medium"/>
                              <a:cs typeface="Montserrat Medium"/>
                              <a:sym typeface="Montserrat Medium"/>
                            </a:rPr>
                          </m:ctrlPr>
                        </m:dPr>
                        <m:e>
                          <m:r>
                            <a:rPr lang="it-IT" sz="1200" b="0" i="1" smtClean="0">
                              <a:solidFill>
                                <a:schemeClr val="dk1"/>
                              </a:solidFill>
                              <a:latin typeface="Cambria Math" panose="02040503050406030204" pitchFamily="18" charset="0"/>
                              <a:ea typeface="Montserrat Medium"/>
                              <a:cs typeface="Montserrat Medium"/>
                              <a:sym typeface="Montserrat Medium"/>
                            </a:rPr>
                            <m:t>𝑇</m:t>
                          </m:r>
                          <m:r>
                            <a:rPr lang="it-IT" sz="1200" b="0" i="1" smtClean="0">
                              <a:solidFill>
                                <a:schemeClr val="dk1"/>
                              </a:solidFill>
                              <a:latin typeface="Cambria Math" panose="02040503050406030204" pitchFamily="18" charset="0"/>
                              <a:ea typeface="Montserrat Medium"/>
                              <a:cs typeface="Montserrat Medium"/>
                              <a:sym typeface="Montserrat Medium"/>
                            </a:rPr>
                            <m:t>=1 </m:t>
                          </m:r>
                        </m:e>
                      </m:d>
                      <m:r>
                        <a:rPr lang="it-IT" sz="1200" b="0" i="1" smtClean="0">
                          <a:solidFill>
                            <a:schemeClr val="dk1"/>
                          </a:solidFill>
                          <a:latin typeface="Cambria Math" panose="02040503050406030204" pitchFamily="18" charset="0"/>
                          <a:ea typeface="Montserrat Medium"/>
                          <a:cs typeface="Montserrat Medium"/>
                          <a:sym typeface="Montserrat Medium"/>
                        </a:rPr>
                        <m:t>𝑋</m:t>
                      </m:r>
                      <m:r>
                        <a:rPr lang="ar-AE" sz="1200" i="1">
                          <a:solidFill>
                            <a:schemeClr val="dk1"/>
                          </a:solidFill>
                          <a:latin typeface="Cambria Math" panose="02040503050406030204" pitchFamily="18" charset="0"/>
                          <a:ea typeface="Montserrat Medium"/>
                          <a:cs typeface="Montserrat Medium"/>
                          <a:sym typeface="Montserrat Medium"/>
                        </a:rPr>
                        <m:t>)</m:t>
                      </m:r>
                    </m:oMath>
                  </m:oMathPara>
                </a14:m>
                <a:endParaRPr lang="ar-AE" sz="1200" dirty="0">
                  <a:solidFill>
                    <a:schemeClr val="dk1"/>
                  </a:solidFill>
                  <a:latin typeface="Montserrat" pitchFamily="2" charset="77"/>
                  <a:ea typeface="Montserrat Medium"/>
                  <a:cs typeface="Montserrat Medium"/>
                  <a:sym typeface="Montserrat Medium"/>
                </a:endParaRPr>
              </a:p>
            </p:txBody>
          </p:sp>
        </mc:Choice>
        <mc:Fallback xmlns="">
          <p:sp>
            <p:nvSpPr>
              <p:cNvPr id="88" name="Google Shape;88;p17">
                <a:extLst>
                  <a:ext uri="{FF2B5EF4-FFF2-40B4-BE49-F238E27FC236}">
                    <a16:creationId xmlns:a16="http://schemas.microsoft.com/office/drawing/2014/main" id="{3528A7BE-A1D2-E213-0281-27C9BD6DFDB1}"/>
                  </a:ext>
                </a:extLst>
              </p:cNvPr>
              <p:cNvSpPr txBox="1">
                <a:spLocks noRot="1" noChangeAspect="1" noMove="1" noResize="1" noEditPoints="1" noAdjustHandles="1" noChangeArrowheads="1" noChangeShapeType="1" noTextEdit="1"/>
              </p:cNvSpPr>
              <p:nvPr/>
            </p:nvSpPr>
            <p:spPr>
              <a:xfrm>
                <a:off x="7009258" y="3583838"/>
                <a:ext cx="1654341" cy="369302"/>
              </a:xfrm>
              <a:prstGeom prst="rect">
                <a:avLst/>
              </a:prstGeom>
              <a:blipFill>
                <a:blip r:embed="rId4"/>
                <a:stretch>
                  <a:fillRect/>
                </a:stretch>
              </a:blipFill>
              <a:ln>
                <a:noFill/>
              </a:ln>
            </p:spPr>
            <p:txBody>
              <a:bodyPr/>
              <a:lstStyle/>
              <a:p>
                <a:r>
                  <a:rPr lang="it-IT">
                    <a:noFill/>
                  </a:rPr>
                  <a:t> </a:t>
                </a:r>
              </a:p>
            </p:txBody>
          </p:sp>
        </mc:Fallback>
      </mc:AlternateContent>
      <p:sp>
        <p:nvSpPr>
          <p:cNvPr id="91" name="Google Shape;91;p17">
            <a:extLst>
              <a:ext uri="{FF2B5EF4-FFF2-40B4-BE49-F238E27FC236}">
                <a16:creationId xmlns:a16="http://schemas.microsoft.com/office/drawing/2014/main" id="{E2F2E2B1-279A-8583-BFDC-9AD232D9A98F}"/>
              </a:ext>
            </a:extLst>
          </p:cNvPr>
          <p:cNvSpPr/>
          <p:nvPr/>
        </p:nvSpPr>
        <p:spPr>
          <a:xfrm>
            <a:off x="7510734" y="1481448"/>
            <a:ext cx="368700" cy="368700"/>
          </a:xfrm>
          <a:prstGeom prst="ellipse">
            <a:avLst/>
          </a:prstGeom>
          <a:solidFill>
            <a:schemeClr val="bg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03</a:t>
            </a:r>
          </a:p>
        </p:txBody>
      </p:sp>
      <p:sp>
        <p:nvSpPr>
          <p:cNvPr id="89" name="Google Shape;89;p17">
            <a:extLst>
              <a:ext uri="{FF2B5EF4-FFF2-40B4-BE49-F238E27FC236}">
                <a16:creationId xmlns:a16="http://schemas.microsoft.com/office/drawing/2014/main" id="{3417A7F6-360C-126B-38D6-06B4C9096011}"/>
              </a:ext>
            </a:extLst>
          </p:cNvPr>
          <p:cNvSpPr/>
          <p:nvPr/>
        </p:nvSpPr>
        <p:spPr>
          <a:xfrm>
            <a:off x="5152901" y="1470519"/>
            <a:ext cx="368700" cy="368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01</a:t>
            </a:r>
          </a:p>
        </p:txBody>
      </p:sp>
      <p:sp>
        <p:nvSpPr>
          <p:cNvPr id="90" name="Google Shape;90;p17">
            <a:extLst>
              <a:ext uri="{FF2B5EF4-FFF2-40B4-BE49-F238E27FC236}">
                <a16:creationId xmlns:a16="http://schemas.microsoft.com/office/drawing/2014/main" id="{757AC820-989D-0F25-CE9D-425AE49D4B71}"/>
              </a:ext>
            </a:extLst>
          </p:cNvPr>
          <p:cNvSpPr/>
          <p:nvPr/>
        </p:nvSpPr>
        <p:spPr>
          <a:xfrm>
            <a:off x="5152901" y="2825207"/>
            <a:ext cx="368700" cy="368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02</a:t>
            </a:r>
          </a:p>
        </p:txBody>
      </p:sp>
      <p:sp>
        <p:nvSpPr>
          <p:cNvPr id="92" name="Google Shape;92;p17">
            <a:extLst>
              <a:ext uri="{FF2B5EF4-FFF2-40B4-BE49-F238E27FC236}">
                <a16:creationId xmlns:a16="http://schemas.microsoft.com/office/drawing/2014/main" id="{9C092EEF-D0D7-3332-ADD3-3C7F6D267CFC}"/>
              </a:ext>
            </a:extLst>
          </p:cNvPr>
          <p:cNvSpPr/>
          <p:nvPr/>
        </p:nvSpPr>
        <p:spPr>
          <a:xfrm>
            <a:off x="7510734" y="2825207"/>
            <a:ext cx="368700" cy="368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04</a:t>
            </a:r>
          </a:p>
        </p:txBody>
      </p:sp>
      <p:sp>
        <p:nvSpPr>
          <p:cNvPr id="10" name="Google Shape;100;p17">
            <a:extLst>
              <a:ext uri="{FF2B5EF4-FFF2-40B4-BE49-F238E27FC236}">
                <a16:creationId xmlns:a16="http://schemas.microsoft.com/office/drawing/2014/main" id="{28B2F4F9-BAFC-3380-E198-FA2909824FE3}"/>
              </a:ext>
            </a:extLst>
          </p:cNvPr>
          <p:cNvSpPr txBox="1"/>
          <p:nvPr/>
        </p:nvSpPr>
        <p:spPr>
          <a:xfrm>
            <a:off x="1035443" y="4866856"/>
            <a:ext cx="6954671" cy="271629"/>
          </a:xfrm>
          <a:prstGeom prst="rect">
            <a:avLst/>
          </a:prstGeom>
          <a:noFill/>
          <a:ln>
            <a:noFill/>
          </a:ln>
        </p:spPr>
        <p:txBody>
          <a:bodyPr spcFirstLastPara="1" wrap="square" lIns="91425" tIns="91425" rIns="91425" bIns="91425" anchor="ctr" anchorCtr="0">
            <a:noAutofit/>
          </a:bodyPr>
          <a:lstStyle/>
          <a:p>
            <a:pPr algn="ctr"/>
            <a:r>
              <a:rPr lang="it-IT" sz="800" baseline="30000" dirty="0">
                <a:latin typeface="Montserrat" pitchFamily="2" charset="77"/>
              </a:rPr>
              <a:t>1</a:t>
            </a:r>
            <a:r>
              <a:rPr lang="it-IT" sz="800" dirty="0">
                <a:latin typeface="Montserrat" pitchFamily="2" charset="77"/>
              </a:rPr>
              <a:t> </a:t>
            </a:r>
            <a:r>
              <a:rPr lang="it-IT" sz="800" dirty="0" err="1">
                <a:latin typeface="Montserrat" pitchFamily="2" charset="77"/>
              </a:rPr>
              <a:t>Adapting</a:t>
            </a:r>
            <a:r>
              <a:rPr lang="it-IT" sz="800" dirty="0">
                <a:latin typeface="Montserrat" pitchFamily="2" charset="77"/>
              </a:rPr>
              <a:t> </a:t>
            </a:r>
            <a:r>
              <a:rPr lang="it-IT" sz="800" dirty="0" err="1">
                <a:latin typeface="Montserrat" pitchFamily="2" charset="77"/>
              </a:rPr>
              <a:t>Neural</a:t>
            </a:r>
            <a:r>
              <a:rPr lang="it-IT" sz="800" dirty="0">
                <a:latin typeface="Montserrat" pitchFamily="2" charset="77"/>
              </a:rPr>
              <a:t> Networks for the </a:t>
            </a:r>
            <a:r>
              <a:rPr lang="it-IT" sz="800" dirty="0" err="1">
                <a:latin typeface="Montserrat" pitchFamily="2" charset="77"/>
              </a:rPr>
              <a:t>Estimation</a:t>
            </a:r>
            <a:r>
              <a:rPr lang="it-IT" sz="800" dirty="0">
                <a:latin typeface="Montserrat" pitchFamily="2" charset="77"/>
              </a:rPr>
              <a:t> of Treatment </a:t>
            </a:r>
            <a:r>
              <a:rPr lang="it-IT" sz="800" dirty="0" err="1">
                <a:latin typeface="Montserrat" pitchFamily="2" charset="77"/>
              </a:rPr>
              <a:t>Effects</a:t>
            </a:r>
            <a:endParaRPr lang="it-IT" sz="800" dirty="0">
              <a:latin typeface="Montserrat" pitchFamily="2" charset="77"/>
            </a:endParaRPr>
          </a:p>
          <a:p>
            <a:pPr algn="ctr"/>
            <a:endParaRPr lang="it-IT" sz="800" dirty="0">
              <a:latin typeface="Montserrat" pitchFamily="2" charset="77"/>
            </a:endParaRPr>
          </a:p>
        </p:txBody>
      </p:sp>
      <p:pic>
        <p:nvPicPr>
          <p:cNvPr id="32" name="Immagine 31" descr="Immagine che contiene diagramma, Carattere, design&#10;&#10;Il contenuto generato dall'IA potrebbe non essere corretto.">
            <a:extLst>
              <a:ext uri="{FF2B5EF4-FFF2-40B4-BE49-F238E27FC236}">
                <a16:creationId xmlns:a16="http://schemas.microsoft.com/office/drawing/2014/main" id="{7176B3C3-0A22-D3BA-DD6D-41D152ED12B0}"/>
              </a:ext>
            </a:extLst>
          </p:cNvPr>
          <p:cNvPicPr>
            <a:picLocks noChangeAspect="1"/>
          </p:cNvPicPr>
          <p:nvPr/>
        </p:nvPicPr>
        <p:blipFill>
          <a:blip r:embed="rId5"/>
          <a:srcRect l="739" t="11992" r="5347" b="9361"/>
          <a:stretch>
            <a:fillRect/>
          </a:stretch>
        </p:blipFill>
        <p:spPr>
          <a:xfrm>
            <a:off x="294592" y="1448347"/>
            <a:ext cx="3985468" cy="1753201"/>
          </a:xfrm>
          <a:prstGeom prst="rect">
            <a:avLst/>
          </a:prstGeom>
        </p:spPr>
      </p:pic>
    </p:spTree>
    <p:extLst>
      <p:ext uri="{BB962C8B-B14F-4D97-AF65-F5344CB8AC3E}">
        <p14:creationId xmlns:p14="http://schemas.microsoft.com/office/powerpoint/2010/main" val="204281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C2621AC0-81F6-4E8D-D5E6-F04FA188C98F}"/>
            </a:ext>
          </a:extLst>
        </p:cNvPr>
        <p:cNvGrpSpPr/>
        <p:nvPr/>
      </p:nvGrpSpPr>
      <p:grpSpPr>
        <a:xfrm>
          <a:off x="0" y="0"/>
          <a:ext cx="0" cy="0"/>
          <a:chOff x="0" y="0"/>
          <a:chExt cx="0" cy="0"/>
        </a:xfrm>
      </p:grpSpPr>
      <p:sp>
        <p:nvSpPr>
          <p:cNvPr id="79" name="Google Shape;79;p17">
            <a:extLst>
              <a:ext uri="{FF2B5EF4-FFF2-40B4-BE49-F238E27FC236}">
                <a16:creationId xmlns:a16="http://schemas.microsoft.com/office/drawing/2014/main" id="{D30503C8-30D7-35A5-A345-3F3F0DD237D7}"/>
              </a:ext>
            </a:extLst>
          </p:cNvPr>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i="0" u="none" strike="noStrike" noProof="0" dirty="0">
                <a:solidFill>
                  <a:srgbClr val="000000"/>
                </a:solidFill>
                <a:effectLst/>
              </a:rPr>
              <a:t>BCAUSS Architecture</a:t>
            </a:r>
            <a:endParaRPr lang="en-US" noProof="0" dirty="0"/>
          </a:p>
        </p:txBody>
      </p:sp>
      <p:sp>
        <p:nvSpPr>
          <p:cNvPr id="100" name="Google Shape;100;p17">
            <a:extLst>
              <a:ext uri="{FF2B5EF4-FFF2-40B4-BE49-F238E27FC236}">
                <a16:creationId xmlns:a16="http://schemas.microsoft.com/office/drawing/2014/main" id="{97A193E5-511D-F44A-D365-6E84FDF18812}"/>
              </a:ext>
            </a:extLst>
          </p:cNvPr>
          <p:cNvSpPr txBox="1">
            <a:spLocks/>
          </p:cNvSpPr>
          <p:nvPr/>
        </p:nvSpPr>
        <p:spPr>
          <a:xfrm>
            <a:off x="1502599" y="3431433"/>
            <a:ext cx="1392031" cy="553968"/>
          </a:xfrm>
          <a:prstGeom prst="rect">
            <a:avLst/>
          </a:prstGeom>
          <a:noFill/>
          <a:ln>
            <a:noFill/>
          </a:ln>
        </p:spPr>
        <p:txBody>
          <a:bodyPr spcFirstLastPara="1" wrap="square" lIns="91425" tIns="91425" rIns="91425" bIns="91425" anchor="ctr" anchorCtr="0">
            <a:spAutoFit/>
          </a:bodyPr>
          <a:lstStyle/>
          <a:p>
            <a:pPr lvl="0"/>
            <a:r>
              <a:rPr lang="en-US" sz="1200" dirty="0">
                <a:solidFill>
                  <a:schemeClr val="dk1"/>
                </a:solidFill>
                <a:latin typeface="Montserrat SemiBold"/>
                <a:ea typeface="Montserrat SemiBold"/>
                <a:cs typeface="Montserrat SemiBold"/>
                <a:sym typeface="Montserrat SemiBold"/>
              </a:rPr>
              <a:t>BCAUSS </a:t>
            </a:r>
          </a:p>
          <a:p>
            <a:pPr lvl="0"/>
            <a:r>
              <a:rPr lang="en-US" sz="1200" dirty="0">
                <a:solidFill>
                  <a:schemeClr val="dk1"/>
                </a:solidFill>
                <a:latin typeface="Montserrat SemiBold"/>
                <a:ea typeface="Montserrat SemiBold"/>
                <a:cs typeface="Montserrat SemiBold"/>
                <a:sym typeface="Montserrat SemiBold"/>
              </a:rPr>
              <a:t>(Tesei G. et al.)</a:t>
            </a:r>
            <a:r>
              <a:rPr lang="en-US" sz="1200" baseline="30000" noProof="0" dirty="0">
                <a:solidFill>
                  <a:schemeClr val="dk1"/>
                </a:solidFill>
                <a:latin typeface="Montserrat SemiBold"/>
                <a:ea typeface="Montserrat SemiBold"/>
                <a:cs typeface="Montserrat SemiBold"/>
                <a:sym typeface="Montserrat SemiBold"/>
              </a:rPr>
              <a:t>1</a:t>
            </a:r>
          </a:p>
        </p:txBody>
      </p:sp>
      <p:sp>
        <p:nvSpPr>
          <p:cNvPr id="83" name="Google Shape;83;p17">
            <a:extLst>
              <a:ext uri="{FF2B5EF4-FFF2-40B4-BE49-F238E27FC236}">
                <a16:creationId xmlns:a16="http://schemas.microsoft.com/office/drawing/2014/main" id="{3A523FA1-A61A-4E6D-E03C-60408992319F}"/>
              </a:ext>
            </a:extLst>
          </p:cNvPr>
          <p:cNvSpPr txBox="1"/>
          <p:nvPr/>
        </p:nvSpPr>
        <p:spPr>
          <a:xfrm>
            <a:off x="7037110" y="1819371"/>
            <a:ext cx="1324284" cy="400079"/>
          </a:xfrm>
          <a:prstGeom prst="rect">
            <a:avLst/>
          </a:prstGeom>
          <a:noFill/>
          <a:ln>
            <a:noFill/>
          </a:ln>
        </p:spPr>
        <p:txBody>
          <a:bodyPr spcFirstLastPara="1" wrap="square" lIns="91425" tIns="91425" rIns="91425" bIns="91425" anchor="ctr" anchorCtr="0">
            <a:spAutoFit/>
          </a:bodyPr>
          <a:lstStyle/>
          <a:p>
            <a:r>
              <a:rPr lang="en-US" b="1" noProof="0" dirty="0">
                <a:solidFill>
                  <a:schemeClr val="dk1"/>
                </a:solidFill>
                <a:latin typeface="Montserrat SemiBold"/>
                <a:ea typeface="Montserrat SemiBold"/>
                <a:cs typeface="Montserrat SemiBold"/>
                <a:sym typeface="Montserrat SemiBold"/>
              </a:rPr>
              <a:t>Factual loss</a:t>
            </a:r>
          </a:p>
        </p:txBody>
      </p:sp>
      <p:sp>
        <p:nvSpPr>
          <p:cNvPr id="81" name="Google Shape;81;p17">
            <a:extLst>
              <a:ext uri="{FF2B5EF4-FFF2-40B4-BE49-F238E27FC236}">
                <a16:creationId xmlns:a16="http://schemas.microsoft.com/office/drawing/2014/main" id="{80538AF9-E99E-6A1B-ED29-D1F6CB8A2EDA}"/>
              </a:ext>
            </a:extLst>
          </p:cNvPr>
          <p:cNvSpPr txBox="1">
            <a:spLocks/>
          </p:cNvSpPr>
          <p:nvPr/>
        </p:nvSpPr>
        <p:spPr>
          <a:xfrm>
            <a:off x="4625595" y="1819371"/>
            <a:ext cx="1423312" cy="400079"/>
          </a:xfrm>
          <a:prstGeom prst="rect">
            <a:avLst/>
          </a:prstGeom>
          <a:noFill/>
          <a:ln>
            <a:noFill/>
          </a:ln>
        </p:spPr>
        <p:txBody>
          <a:bodyPr spcFirstLastPara="1" wrap="square" lIns="91425" tIns="91425" rIns="91425" bIns="91425" anchor="ctr" anchorCtr="0">
            <a:spAutoFit/>
          </a:bodyPr>
          <a:lstStyle/>
          <a:p>
            <a:r>
              <a:rPr lang="en-US" b="1" noProof="0" dirty="0">
                <a:solidFill>
                  <a:schemeClr val="dk1"/>
                </a:solidFill>
                <a:latin typeface="Montserrat SemiBold"/>
                <a:ea typeface="Montserrat SemiBold"/>
                <a:cs typeface="Montserrat SemiBold"/>
                <a:sym typeface="Montserrat SemiBold"/>
              </a:rPr>
              <a:t>Encoder </a:t>
            </a:r>
            <a:r>
              <a:rPr lang="en-US" b="1" noProof="0" dirty="0" err="1">
                <a:solidFill>
                  <a:schemeClr val="dk1"/>
                </a:solidFill>
                <a:latin typeface="Montserrat SemiBold"/>
                <a:ea typeface="Montserrat SemiBold"/>
                <a:cs typeface="Montserrat SemiBold"/>
                <a:sym typeface="Montserrat SemiBold"/>
              </a:rPr>
              <a:t>Φ</a:t>
            </a:r>
            <a:r>
              <a:rPr lang="en-US" b="1" noProof="0" dirty="0">
                <a:solidFill>
                  <a:schemeClr val="dk1"/>
                </a:solidFill>
                <a:latin typeface="Montserrat SemiBold"/>
                <a:ea typeface="Montserrat SemiBold"/>
                <a:cs typeface="Montserrat SemiBold"/>
                <a:sym typeface="Montserrat SemiBold"/>
              </a:rPr>
              <a:t>(x)</a:t>
            </a:r>
          </a:p>
        </p:txBody>
      </p:sp>
      <p:sp>
        <p:nvSpPr>
          <p:cNvPr id="82" name="Google Shape;82;p17">
            <a:extLst>
              <a:ext uri="{FF2B5EF4-FFF2-40B4-BE49-F238E27FC236}">
                <a16:creationId xmlns:a16="http://schemas.microsoft.com/office/drawing/2014/main" id="{B91AAC15-21C5-0528-3DA6-99F0FAE25091}"/>
              </a:ext>
            </a:extLst>
          </p:cNvPr>
          <p:cNvSpPr txBox="1"/>
          <p:nvPr/>
        </p:nvSpPr>
        <p:spPr>
          <a:xfrm>
            <a:off x="4472582" y="2195595"/>
            <a:ext cx="1729338" cy="129353"/>
          </a:xfrm>
          <a:prstGeom prst="rect">
            <a:avLst/>
          </a:prstGeom>
          <a:noFill/>
          <a:ln>
            <a:noFill/>
          </a:ln>
        </p:spPr>
        <p:txBody>
          <a:bodyPr spcFirstLastPara="1" wrap="square" lIns="91425" tIns="91425" rIns="91425" bIns="91425" anchor="ctr" anchorCtr="0">
            <a:noAutofit/>
          </a:bodyPr>
          <a:lstStyle/>
          <a:p>
            <a:r>
              <a:rPr lang="en-US" sz="1050" noProof="0" dirty="0">
                <a:solidFill>
                  <a:schemeClr val="dk1"/>
                </a:solidFill>
                <a:latin typeface="Montserrat" pitchFamily="2" charset="77"/>
                <a:ea typeface="Montserrat Medium"/>
                <a:cs typeface="Montserrat Medium"/>
                <a:sym typeface="Montserrat Medium"/>
              </a:rPr>
              <a:t>Balanced embedding</a:t>
            </a:r>
          </a:p>
        </p:txBody>
      </p:sp>
      <mc:AlternateContent xmlns:mc="http://schemas.openxmlformats.org/markup-compatibility/2006" xmlns:a14="http://schemas.microsoft.com/office/drawing/2010/main">
        <mc:Choice Requires="a14">
          <p:sp>
            <p:nvSpPr>
              <p:cNvPr id="84" name="Google Shape;84;p17">
                <a:extLst>
                  <a:ext uri="{FF2B5EF4-FFF2-40B4-BE49-F238E27FC236}">
                    <a16:creationId xmlns:a16="http://schemas.microsoft.com/office/drawing/2014/main" id="{3D2A81B4-63EA-9A0C-022C-F0B0FBEBBA55}"/>
                  </a:ext>
                </a:extLst>
              </p:cNvPr>
              <p:cNvSpPr txBox="1"/>
              <p:nvPr/>
            </p:nvSpPr>
            <p:spPr>
              <a:xfrm>
                <a:off x="7112850" y="2086603"/>
                <a:ext cx="1156134" cy="369302"/>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14:m>
                  <m:oMathPara xmlns:m="http://schemas.openxmlformats.org/officeDocument/2006/math">
                    <m:oMathParaPr>
                      <m:jc m:val="left"/>
                    </m:oMathParaPr>
                    <m:oMath xmlns:m="http://schemas.openxmlformats.org/officeDocument/2006/math">
                      <m:r>
                        <a:rPr lang="en-US" sz="1200" b="0" i="1" noProof="0" smtClean="0">
                          <a:solidFill>
                            <a:schemeClr val="dk1"/>
                          </a:solidFill>
                          <a:latin typeface="Cambria Math" panose="02040503050406030204" pitchFamily="18" charset="0"/>
                          <a:sym typeface="Montserrat Medium"/>
                        </a:rPr>
                        <m:t>𝐿</m:t>
                      </m:r>
                      <m:d>
                        <m:dPr>
                          <m:ctrlPr>
                            <a:rPr lang="en-US" sz="1200" i="1" noProof="0" smtClean="0">
                              <a:solidFill>
                                <a:schemeClr val="dk1"/>
                              </a:solidFill>
                              <a:latin typeface="Cambria Math" panose="02040503050406030204" pitchFamily="18" charset="0"/>
                              <a:sym typeface="Montserrat Medium"/>
                            </a:rPr>
                          </m:ctrlPr>
                        </m:dPr>
                        <m:e>
                          <m:sSub>
                            <m:sSubPr>
                              <m:ctrlPr>
                                <a:rPr lang="en-US" sz="1200" i="1" noProof="0" smtClean="0">
                                  <a:solidFill>
                                    <a:schemeClr val="dk1"/>
                                  </a:solidFill>
                                  <a:latin typeface="Cambria Math" panose="02040503050406030204" pitchFamily="18" charset="0"/>
                                  <a:sym typeface="Montserrat Medium"/>
                                </a:rPr>
                              </m:ctrlPr>
                            </m:sSubPr>
                            <m:e>
                              <m:r>
                                <a:rPr lang="en-US" sz="1200" b="0" i="1" noProof="0" smtClean="0">
                                  <a:solidFill>
                                    <a:schemeClr val="dk1"/>
                                  </a:solidFill>
                                  <a:latin typeface="Cambria Math" panose="02040503050406030204" pitchFamily="18" charset="0"/>
                                  <a:sym typeface="Montserrat Medium"/>
                                </a:rPr>
                                <m:t>h</m:t>
                              </m:r>
                            </m:e>
                            <m:sub>
                              <m:r>
                                <a:rPr lang="en-US" sz="1200" b="0" i="1" noProof="0" smtClean="0">
                                  <a:solidFill>
                                    <a:schemeClr val="dk1"/>
                                  </a:solidFill>
                                  <a:latin typeface="Cambria Math" panose="02040503050406030204" pitchFamily="18" charset="0"/>
                                  <a:sym typeface="Montserrat Medium"/>
                                </a:rPr>
                                <m:t>𝑧</m:t>
                              </m:r>
                            </m:sub>
                          </m:sSub>
                          <m:r>
                            <a:rPr lang="en-US" sz="1200" b="0" i="1" noProof="0" smtClean="0">
                              <a:solidFill>
                                <a:schemeClr val="dk1"/>
                              </a:solidFill>
                              <a:latin typeface="Cambria Math" panose="02040503050406030204" pitchFamily="18" charset="0"/>
                              <a:sym typeface="Montserrat Medium"/>
                            </a:rPr>
                            <m:t>(</m:t>
                          </m:r>
                          <m:r>
                            <m:rPr>
                              <m:sty m:val="p"/>
                            </m:rPr>
                            <a:rPr lang="en-US" sz="1200" i="1" noProof="0" smtClean="0">
                              <a:solidFill>
                                <a:schemeClr val="dk1"/>
                              </a:solidFill>
                              <a:latin typeface="Cambria Math" panose="02040503050406030204" pitchFamily="18" charset="0"/>
                              <a:ea typeface="Cambria Math" panose="02040503050406030204" pitchFamily="18" charset="0"/>
                              <a:sym typeface="Montserrat Medium"/>
                            </a:rPr>
                            <m:t>Φ</m:t>
                          </m:r>
                          <m:d>
                            <m:dPr>
                              <m:ctrlPr>
                                <a:rPr lang="en-US" sz="1200" b="0" i="1" noProof="0" smtClean="0">
                                  <a:solidFill>
                                    <a:schemeClr val="dk1"/>
                                  </a:solidFill>
                                  <a:latin typeface="Cambria Math" panose="02040503050406030204" pitchFamily="18" charset="0"/>
                                  <a:ea typeface="Cambria Math" panose="02040503050406030204" pitchFamily="18" charset="0"/>
                                  <a:sym typeface="Montserrat Medium"/>
                                </a:rPr>
                              </m:ctrlPr>
                            </m:dPr>
                            <m:e>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𝑥</m:t>
                              </m:r>
                            </m:e>
                          </m:d>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m:t>
                          </m:r>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𝑦</m:t>
                          </m:r>
                          <m:r>
                            <a:rPr lang="en-US" sz="1200" b="0" i="1" noProof="0" smtClean="0">
                              <a:solidFill>
                                <a:schemeClr val="dk1"/>
                              </a:solidFill>
                              <a:latin typeface="Cambria Math" panose="02040503050406030204" pitchFamily="18" charset="0"/>
                              <a:sym typeface="Montserrat Medium"/>
                            </a:rPr>
                            <m:t>)</m:t>
                          </m:r>
                        </m:e>
                      </m:d>
                    </m:oMath>
                  </m:oMathPara>
                </a14:m>
                <a:endParaRPr lang="en-US" sz="1200" noProof="0" dirty="0">
                  <a:solidFill>
                    <a:schemeClr val="dk1"/>
                  </a:solidFill>
                  <a:latin typeface="Montserrat" pitchFamily="2" charset="77"/>
                  <a:ea typeface="Montserrat Medium"/>
                  <a:cs typeface="Montserrat Medium"/>
                  <a:sym typeface="Montserrat Medium"/>
                </a:endParaRPr>
              </a:p>
            </p:txBody>
          </p:sp>
        </mc:Choice>
        <mc:Fallback xmlns="">
          <p:sp>
            <p:nvSpPr>
              <p:cNvPr id="84" name="Google Shape;84;p17">
                <a:extLst>
                  <a:ext uri="{FF2B5EF4-FFF2-40B4-BE49-F238E27FC236}">
                    <a16:creationId xmlns:a16="http://schemas.microsoft.com/office/drawing/2014/main" id="{3D2A81B4-63EA-9A0C-022C-F0B0FBEBBA55}"/>
                  </a:ext>
                </a:extLst>
              </p:cNvPr>
              <p:cNvSpPr txBox="1">
                <a:spLocks noRot="1" noChangeAspect="1" noMove="1" noResize="1" noEditPoints="1" noAdjustHandles="1" noChangeArrowheads="1" noChangeShapeType="1" noTextEdit="1"/>
              </p:cNvSpPr>
              <p:nvPr/>
            </p:nvSpPr>
            <p:spPr>
              <a:xfrm>
                <a:off x="7112850" y="2086603"/>
                <a:ext cx="1156134" cy="369302"/>
              </a:xfrm>
              <a:prstGeom prst="rect">
                <a:avLst/>
              </a:prstGeom>
              <a:blipFill>
                <a:blip r:embed="rId3"/>
                <a:stretch>
                  <a:fillRect/>
                </a:stretch>
              </a:blipFill>
              <a:ln>
                <a:noFill/>
              </a:ln>
            </p:spPr>
            <p:txBody>
              <a:bodyPr/>
              <a:lstStyle/>
              <a:p>
                <a:r>
                  <a:rPr lang="it-IT">
                    <a:noFill/>
                  </a:rPr>
                  <a:t> </a:t>
                </a:r>
              </a:p>
            </p:txBody>
          </p:sp>
        </mc:Fallback>
      </mc:AlternateContent>
      <p:sp>
        <p:nvSpPr>
          <p:cNvPr id="87" name="Google Shape;87;p17">
            <a:extLst>
              <a:ext uri="{FF2B5EF4-FFF2-40B4-BE49-F238E27FC236}">
                <a16:creationId xmlns:a16="http://schemas.microsoft.com/office/drawing/2014/main" id="{CE95C12A-5A28-E43E-CDF9-F337C67DFA25}"/>
              </a:ext>
            </a:extLst>
          </p:cNvPr>
          <p:cNvSpPr txBox="1"/>
          <p:nvPr/>
        </p:nvSpPr>
        <p:spPr>
          <a:xfrm>
            <a:off x="6430244" y="3260481"/>
            <a:ext cx="2538016" cy="400079"/>
          </a:xfrm>
          <a:prstGeom prst="rect">
            <a:avLst/>
          </a:prstGeom>
          <a:noFill/>
          <a:ln>
            <a:noFill/>
          </a:ln>
        </p:spPr>
        <p:txBody>
          <a:bodyPr spcFirstLastPara="1" wrap="square" lIns="91425" tIns="91425" rIns="91425" bIns="91425" anchor="ctr" anchorCtr="0">
            <a:spAutoFit/>
          </a:bodyPr>
          <a:lstStyle/>
          <a:p>
            <a:r>
              <a:rPr lang="en-US" b="1" noProof="0" dirty="0">
                <a:solidFill>
                  <a:schemeClr val="dk1"/>
                </a:solidFill>
                <a:latin typeface="Montserrat SemiBold"/>
                <a:ea typeface="Montserrat SemiBold"/>
                <a:cs typeface="Montserrat SemiBold"/>
                <a:sym typeface="Montserrat SemiBold"/>
              </a:rPr>
              <a:t>Auto-balancing penalty</a:t>
            </a:r>
          </a:p>
        </p:txBody>
      </p:sp>
      <p:sp>
        <p:nvSpPr>
          <p:cNvPr id="85" name="Google Shape;85;p17">
            <a:extLst>
              <a:ext uri="{FF2B5EF4-FFF2-40B4-BE49-F238E27FC236}">
                <a16:creationId xmlns:a16="http://schemas.microsoft.com/office/drawing/2014/main" id="{DF8E9FA0-90E0-4F69-6BA5-AF93F878FA72}"/>
              </a:ext>
            </a:extLst>
          </p:cNvPr>
          <p:cNvSpPr txBox="1">
            <a:spLocks/>
          </p:cNvSpPr>
          <p:nvPr/>
        </p:nvSpPr>
        <p:spPr>
          <a:xfrm>
            <a:off x="4622112" y="3260481"/>
            <a:ext cx="1430278" cy="400079"/>
          </a:xfrm>
          <a:prstGeom prst="rect">
            <a:avLst/>
          </a:prstGeom>
          <a:noFill/>
          <a:ln>
            <a:noFill/>
          </a:ln>
        </p:spPr>
        <p:txBody>
          <a:bodyPr spcFirstLastPara="1" wrap="square" lIns="91425" tIns="91425" rIns="91425" bIns="91425" anchor="ctr" anchorCtr="0">
            <a:spAutoFit/>
          </a:bodyPr>
          <a:lstStyle/>
          <a:p>
            <a:r>
              <a:rPr lang="en-US" b="1" noProof="0" dirty="0">
                <a:solidFill>
                  <a:schemeClr val="dk1"/>
                </a:solidFill>
                <a:latin typeface="Montserrat SemiBold"/>
                <a:ea typeface="Montserrat SemiBold"/>
                <a:cs typeface="Montserrat SemiBold"/>
                <a:sym typeface="Montserrat SemiBold"/>
              </a:rPr>
              <a:t>Heads h₀ - h₁</a:t>
            </a:r>
          </a:p>
        </p:txBody>
      </p:sp>
      <p:sp>
        <p:nvSpPr>
          <p:cNvPr id="86" name="Google Shape;86;p17">
            <a:extLst>
              <a:ext uri="{FF2B5EF4-FFF2-40B4-BE49-F238E27FC236}">
                <a16:creationId xmlns:a16="http://schemas.microsoft.com/office/drawing/2014/main" id="{7C242BA5-9892-D57B-5846-DAB4730681BC}"/>
              </a:ext>
            </a:extLst>
          </p:cNvPr>
          <p:cNvSpPr txBox="1">
            <a:spLocks/>
          </p:cNvSpPr>
          <p:nvPr/>
        </p:nvSpPr>
        <p:spPr>
          <a:xfrm>
            <a:off x="4244259" y="3531575"/>
            <a:ext cx="2185985" cy="369302"/>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US" sz="1200" b="0" i="0" u="none" strike="noStrike" noProof="0" dirty="0">
                <a:solidFill>
                  <a:srgbClr val="000000"/>
                </a:solidFill>
                <a:effectLst/>
                <a:latin typeface="Montserrat" pitchFamily="2" charset="77"/>
              </a:rPr>
              <a:t>Potential‑outcome heads</a:t>
            </a:r>
            <a:endParaRPr lang="en-US" sz="1200" noProof="0" dirty="0">
              <a:solidFill>
                <a:schemeClr val="dk1"/>
              </a:solidFill>
              <a:latin typeface="Montserrat" pitchFamily="2" charset="77"/>
              <a:ea typeface="Montserrat Medium"/>
              <a:cs typeface="Montserrat Medium"/>
              <a:sym typeface="Montserrat Medium"/>
            </a:endParaRPr>
          </a:p>
        </p:txBody>
      </p:sp>
      <mc:AlternateContent xmlns:mc="http://schemas.openxmlformats.org/markup-compatibility/2006" xmlns:a14="http://schemas.microsoft.com/office/drawing/2010/main">
        <mc:Choice Requires="a14">
          <p:sp>
            <p:nvSpPr>
              <p:cNvPr id="88" name="Google Shape;88;p17">
                <a:extLst>
                  <a:ext uri="{FF2B5EF4-FFF2-40B4-BE49-F238E27FC236}">
                    <a16:creationId xmlns:a16="http://schemas.microsoft.com/office/drawing/2014/main" id="{7D404BF2-A59A-4A65-1842-83BAA9AF4588}"/>
                  </a:ext>
                </a:extLst>
              </p:cNvPr>
              <p:cNvSpPr txBox="1"/>
              <p:nvPr/>
            </p:nvSpPr>
            <p:spPr>
              <a:xfrm>
                <a:off x="7245113" y="3532352"/>
                <a:ext cx="908278" cy="389564"/>
              </a:xfrm>
              <a:prstGeom prst="rect">
                <a:avLst/>
              </a:prstGeom>
              <a:noFill/>
              <a:ln>
                <a:noFill/>
              </a:ln>
            </p:spPr>
            <p:txBody>
              <a:bodyPr spcFirstLastPara="1" wrap="square" lIns="91425" tIns="91425" rIns="91425" bIns="91425" anchor="ctr" anchorCtr="0">
                <a:spAutoFit/>
              </a:bodyPr>
              <a:lstStyle/>
              <a:p>
                <a:pPr lvl="0"/>
                <a14:m>
                  <m:oMathPara xmlns:m="http://schemas.openxmlformats.org/officeDocument/2006/math">
                    <m:oMathParaPr>
                      <m:jc m:val="left"/>
                    </m:oMathParaPr>
                    <m:oMath xmlns:m="http://schemas.openxmlformats.org/officeDocument/2006/math">
                      <m:r>
                        <a:rPr lang="en-US" sz="1200" b="0" i="1" noProof="0" smtClean="0">
                          <a:solidFill>
                            <a:schemeClr val="dk1"/>
                          </a:solidFill>
                          <a:latin typeface="Cambria Math" panose="02040503050406030204" pitchFamily="18" charset="0"/>
                          <a:ea typeface="Montserrat Medium"/>
                          <a:cs typeface="Montserrat Medium"/>
                          <a:sym typeface="Montserrat Medium"/>
                        </a:rPr>
                        <m:t>(</m:t>
                      </m:r>
                      <m:sSubSup>
                        <m:sSubSupPr>
                          <m:ctrlPr>
                            <a:rPr lang="en-US" sz="1200" b="0" i="1" noProof="0" smtClean="0">
                              <a:solidFill>
                                <a:schemeClr val="dk1"/>
                              </a:solidFill>
                              <a:latin typeface="Cambria Math" panose="02040503050406030204" pitchFamily="18" charset="0"/>
                              <a:sym typeface="Montserrat Medium"/>
                            </a:rPr>
                          </m:ctrlPr>
                        </m:sSubSupPr>
                        <m:e>
                          <m:r>
                            <a:rPr lang="en-US" sz="1200" b="0" i="1" noProof="0" smtClean="0">
                              <a:solidFill>
                                <a:schemeClr val="dk1"/>
                              </a:solidFill>
                              <a:latin typeface="Cambria Math" panose="02040503050406030204" pitchFamily="18" charset="0"/>
                              <a:ea typeface="Cambria Math" panose="02040503050406030204" pitchFamily="18" charset="0"/>
                              <a:sym typeface="Montserrat Medium"/>
                            </a:rPr>
                            <m:t>𝜇</m:t>
                          </m:r>
                        </m:e>
                        <m:sub>
                          <m:r>
                            <a:rPr lang="en-US" sz="1200" i="1" noProof="0" smtClean="0">
                              <a:solidFill>
                                <a:schemeClr val="dk1"/>
                              </a:solidFill>
                              <a:latin typeface="Cambria Math" panose="02040503050406030204" pitchFamily="18" charset="0"/>
                              <a:ea typeface="Cambria Math" panose="02040503050406030204" pitchFamily="18" charset="0"/>
                              <a:sym typeface="Montserrat Medium"/>
                            </a:rPr>
                            <m:t>𝜑</m:t>
                          </m:r>
                        </m:sub>
                        <m:sup>
                          <m:r>
                            <a:rPr lang="en-US" sz="1200" b="0" i="1" noProof="0" smtClean="0">
                              <a:solidFill>
                                <a:schemeClr val="dk1"/>
                              </a:solidFill>
                              <a:latin typeface="Cambria Math" panose="02040503050406030204" pitchFamily="18" charset="0"/>
                              <a:sym typeface="Montserrat Medium"/>
                            </a:rPr>
                            <m:t>𝑡</m:t>
                          </m:r>
                          <m:r>
                            <a:rPr lang="en-US" sz="1200" b="0" i="1" noProof="0" smtClean="0">
                              <a:solidFill>
                                <a:schemeClr val="dk1"/>
                              </a:solidFill>
                              <a:latin typeface="Cambria Math" panose="02040503050406030204" pitchFamily="18" charset="0"/>
                              <a:sym typeface="Montserrat Medium"/>
                            </a:rPr>
                            <m:t>=1</m:t>
                          </m:r>
                        </m:sup>
                      </m:sSubSup>
                      <m:r>
                        <a:rPr lang="en-US" sz="1200" b="0" i="1" noProof="0" smtClean="0">
                          <a:solidFill>
                            <a:schemeClr val="dk1"/>
                          </a:solidFill>
                          <a:latin typeface="Cambria Math" panose="02040503050406030204" pitchFamily="18" charset="0"/>
                          <a:sym typeface="Montserrat Medium"/>
                        </a:rPr>
                        <m:t>,</m:t>
                      </m:r>
                      <m:sSubSup>
                        <m:sSubSupPr>
                          <m:ctrlPr>
                            <a:rPr lang="en-US" sz="1200" i="1" noProof="0" smtClean="0">
                              <a:solidFill>
                                <a:schemeClr val="dk1"/>
                              </a:solidFill>
                              <a:latin typeface="Cambria Math" panose="02040503050406030204" pitchFamily="18" charset="0"/>
                              <a:sym typeface="Montserrat Medium"/>
                            </a:rPr>
                          </m:ctrlPr>
                        </m:sSubSupPr>
                        <m:e>
                          <m:r>
                            <a:rPr lang="en-US" sz="1200" i="1" noProof="0" smtClean="0">
                              <a:solidFill>
                                <a:schemeClr val="dk1"/>
                              </a:solidFill>
                              <a:latin typeface="Cambria Math" panose="02040503050406030204" pitchFamily="18" charset="0"/>
                              <a:ea typeface="Cambria Math" panose="02040503050406030204" pitchFamily="18" charset="0"/>
                              <a:sym typeface="Montserrat Medium"/>
                            </a:rPr>
                            <m:t>𝜇</m:t>
                          </m:r>
                        </m:e>
                        <m:sub>
                          <m:r>
                            <a:rPr lang="en-US" sz="1200" i="1">
                              <a:solidFill>
                                <a:schemeClr val="dk1"/>
                              </a:solidFill>
                              <a:latin typeface="Cambria Math" panose="02040503050406030204" pitchFamily="18" charset="0"/>
                              <a:ea typeface="Cambria Math" panose="02040503050406030204" pitchFamily="18" charset="0"/>
                              <a:sym typeface="Montserrat Medium"/>
                            </a:rPr>
                            <m:t>𝜑</m:t>
                          </m:r>
                        </m:sub>
                        <m:sup>
                          <m:r>
                            <a:rPr lang="en-US" sz="1200" i="1" noProof="0" smtClean="0">
                              <a:solidFill>
                                <a:schemeClr val="dk1"/>
                              </a:solidFill>
                              <a:latin typeface="Cambria Math" panose="02040503050406030204" pitchFamily="18" charset="0"/>
                              <a:sym typeface="Montserrat Medium"/>
                            </a:rPr>
                            <m:t>𝑡</m:t>
                          </m:r>
                          <m:r>
                            <a:rPr lang="en-US" sz="1200" i="1" noProof="0" smtClean="0">
                              <a:solidFill>
                                <a:schemeClr val="dk1"/>
                              </a:solidFill>
                              <a:latin typeface="Cambria Math" panose="02040503050406030204" pitchFamily="18" charset="0"/>
                              <a:sym typeface="Montserrat Medium"/>
                            </a:rPr>
                            <m:t>=0</m:t>
                          </m:r>
                        </m:sup>
                      </m:sSubSup>
                      <m:r>
                        <a:rPr lang="en-US" sz="1200" b="0" i="1" noProof="0" smtClean="0">
                          <a:solidFill>
                            <a:schemeClr val="dk1"/>
                          </a:solidFill>
                          <a:latin typeface="Cambria Math" panose="02040503050406030204" pitchFamily="18" charset="0"/>
                          <a:ea typeface="Montserrat Medium"/>
                          <a:cs typeface="Montserrat Medium"/>
                          <a:sym typeface="Montserrat Medium"/>
                        </a:rPr>
                        <m:t>)</m:t>
                      </m:r>
                    </m:oMath>
                  </m:oMathPara>
                </a14:m>
                <a:endParaRPr lang="en-US" sz="1200" noProof="0" dirty="0">
                  <a:solidFill>
                    <a:schemeClr val="dk1"/>
                  </a:solidFill>
                  <a:latin typeface="Montserrat" pitchFamily="2" charset="77"/>
                  <a:ea typeface="Montserrat Medium"/>
                  <a:cs typeface="Montserrat Medium"/>
                  <a:sym typeface="Montserrat Medium"/>
                </a:endParaRPr>
              </a:p>
            </p:txBody>
          </p:sp>
        </mc:Choice>
        <mc:Fallback xmlns="">
          <p:sp>
            <p:nvSpPr>
              <p:cNvPr id="88" name="Google Shape;88;p17">
                <a:extLst>
                  <a:ext uri="{FF2B5EF4-FFF2-40B4-BE49-F238E27FC236}">
                    <a16:creationId xmlns:a16="http://schemas.microsoft.com/office/drawing/2014/main" id="{7D404BF2-A59A-4A65-1842-83BAA9AF4588}"/>
                  </a:ext>
                </a:extLst>
              </p:cNvPr>
              <p:cNvSpPr txBox="1">
                <a:spLocks noRot="1" noChangeAspect="1" noMove="1" noResize="1" noEditPoints="1" noAdjustHandles="1" noChangeArrowheads="1" noChangeShapeType="1" noTextEdit="1"/>
              </p:cNvSpPr>
              <p:nvPr/>
            </p:nvSpPr>
            <p:spPr>
              <a:xfrm>
                <a:off x="7245113" y="3532352"/>
                <a:ext cx="908278" cy="389564"/>
              </a:xfrm>
              <a:prstGeom prst="rect">
                <a:avLst/>
              </a:prstGeom>
              <a:blipFill>
                <a:blip r:embed="rId4"/>
                <a:stretch>
                  <a:fillRect r="-4167"/>
                </a:stretch>
              </a:blipFill>
              <a:ln>
                <a:noFill/>
              </a:ln>
            </p:spPr>
            <p:txBody>
              <a:bodyPr/>
              <a:lstStyle/>
              <a:p>
                <a:r>
                  <a:rPr lang="it-IT">
                    <a:noFill/>
                  </a:rPr>
                  <a:t> </a:t>
                </a:r>
              </a:p>
            </p:txBody>
          </p:sp>
        </mc:Fallback>
      </mc:AlternateContent>
      <p:sp>
        <p:nvSpPr>
          <p:cNvPr id="91" name="Google Shape;91;p17">
            <a:extLst>
              <a:ext uri="{FF2B5EF4-FFF2-40B4-BE49-F238E27FC236}">
                <a16:creationId xmlns:a16="http://schemas.microsoft.com/office/drawing/2014/main" id="{EEA3E979-F394-095A-FCE0-B7957ECCEFD3}"/>
              </a:ext>
            </a:extLst>
          </p:cNvPr>
          <p:cNvSpPr/>
          <p:nvPr/>
        </p:nvSpPr>
        <p:spPr>
          <a:xfrm>
            <a:off x="7510734" y="1481448"/>
            <a:ext cx="368700" cy="368700"/>
          </a:xfrm>
          <a:prstGeom prst="ellipse">
            <a:avLst/>
          </a:prstGeom>
          <a:solidFill>
            <a:schemeClr val="bg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03</a:t>
            </a:r>
          </a:p>
        </p:txBody>
      </p:sp>
      <p:sp>
        <p:nvSpPr>
          <p:cNvPr id="89" name="Google Shape;89;p17">
            <a:extLst>
              <a:ext uri="{FF2B5EF4-FFF2-40B4-BE49-F238E27FC236}">
                <a16:creationId xmlns:a16="http://schemas.microsoft.com/office/drawing/2014/main" id="{8E506D86-1A4A-1238-AC9F-4A24963F8D3C}"/>
              </a:ext>
            </a:extLst>
          </p:cNvPr>
          <p:cNvSpPr/>
          <p:nvPr/>
        </p:nvSpPr>
        <p:spPr>
          <a:xfrm>
            <a:off x="5152901" y="1470519"/>
            <a:ext cx="368700" cy="3687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01</a:t>
            </a:r>
          </a:p>
        </p:txBody>
      </p:sp>
      <p:sp>
        <p:nvSpPr>
          <p:cNvPr id="90" name="Google Shape;90;p17">
            <a:extLst>
              <a:ext uri="{FF2B5EF4-FFF2-40B4-BE49-F238E27FC236}">
                <a16:creationId xmlns:a16="http://schemas.microsoft.com/office/drawing/2014/main" id="{C4EDC464-6CA7-B222-74ED-E04F46524D37}"/>
              </a:ext>
            </a:extLst>
          </p:cNvPr>
          <p:cNvSpPr/>
          <p:nvPr/>
        </p:nvSpPr>
        <p:spPr>
          <a:xfrm>
            <a:off x="5152901" y="2825207"/>
            <a:ext cx="368700" cy="368700"/>
          </a:xfrm>
          <a:prstGeom prst="ellipse">
            <a:avLst/>
          </a:prstGeom>
          <a:solidFill>
            <a:schemeClr val="l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02</a:t>
            </a:r>
          </a:p>
        </p:txBody>
      </p:sp>
      <p:sp>
        <p:nvSpPr>
          <p:cNvPr id="92" name="Google Shape;92;p17">
            <a:extLst>
              <a:ext uri="{FF2B5EF4-FFF2-40B4-BE49-F238E27FC236}">
                <a16:creationId xmlns:a16="http://schemas.microsoft.com/office/drawing/2014/main" id="{B2CB0D12-00EC-8635-207B-EEEF76B8555D}"/>
              </a:ext>
            </a:extLst>
          </p:cNvPr>
          <p:cNvSpPr/>
          <p:nvPr/>
        </p:nvSpPr>
        <p:spPr>
          <a:xfrm>
            <a:off x="7510734" y="2825207"/>
            <a:ext cx="368700" cy="368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US" sz="1200" noProof="0" dirty="0">
                <a:solidFill>
                  <a:schemeClr val="dk1"/>
                </a:solidFill>
                <a:latin typeface="Montserrat SemiBold"/>
                <a:ea typeface="Montserrat SemiBold"/>
                <a:cs typeface="Montserrat SemiBold"/>
                <a:sym typeface="Montserrat SemiBold"/>
              </a:rPr>
              <a:t>04</a:t>
            </a:r>
          </a:p>
        </p:txBody>
      </p:sp>
      <p:sp>
        <p:nvSpPr>
          <p:cNvPr id="10" name="Google Shape;100;p17">
            <a:extLst>
              <a:ext uri="{FF2B5EF4-FFF2-40B4-BE49-F238E27FC236}">
                <a16:creationId xmlns:a16="http://schemas.microsoft.com/office/drawing/2014/main" id="{27A023B0-FCF7-F81E-0AB8-800DC0A25C08}"/>
              </a:ext>
            </a:extLst>
          </p:cNvPr>
          <p:cNvSpPr txBox="1"/>
          <p:nvPr/>
        </p:nvSpPr>
        <p:spPr>
          <a:xfrm>
            <a:off x="1035443" y="4866856"/>
            <a:ext cx="6954671" cy="271629"/>
          </a:xfrm>
          <a:prstGeom prst="rect">
            <a:avLst/>
          </a:prstGeom>
          <a:noFill/>
          <a:ln>
            <a:noFill/>
          </a:ln>
        </p:spPr>
        <p:txBody>
          <a:bodyPr spcFirstLastPara="1" wrap="square" lIns="91425" tIns="91425" rIns="91425" bIns="91425" anchor="ctr" anchorCtr="0">
            <a:noAutofit/>
          </a:bodyPr>
          <a:lstStyle/>
          <a:p>
            <a:pPr algn="ctr"/>
            <a:r>
              <a:rPr lang="en-US" sz="800" baseline="30000" noProof="0" dirty="0">
                <a:solidFill>
                  <a:srgbClr val="000000"/>
                </a:solidFill>
                <a:effectLst/>
                <a:latin typeface="Montserrat" pitchFamily="2" charset="77"/>
              </a:rPr>
              <a:t>1</a:t>
            </a:r>
            <a:r>
              <a:rPr lang="it-IT" sz="800" dirty="0">
                <a:latin typeface="Montserrat" pitchFamily="2" charset="77"/>
              </a:rPr>
              <a:t>Learning end-to-end </a:t>
            </a:r>
            <a:r>
              <a:rPr lang="it-IT" sz="800" dirty="0" err="1">
                <a:latin typeface="Montserrat" pitchFamily="2" charset="77"/>
              </a:rPr>
              <a:t>patient</a:t>
            </a:r>
            <a:r>
              <a:rPr lang="it-IT" sz="800" dirty="0">
                <a:latin typeface="Montserrat" pitchFamily="2" charset="77"/>
              </a:rPr>
              <a:t> </a:t>
            </a:r>
            <a:r>
              <a:rPr lang="it-IT" sz="800" dirty="0" err="1">
                <a:latin typeface="Montserrat" pitchFamily="2" charset="77"/>
              </a:rPr>
              <a:t>representations</a:t>
            </a:r>
            <a:r>
              <a:rPr lang="it-IT" sz="800" dirty="0">
                <a:latin typeface="Montserrat" pitchFamily="2" charset="77"/>
              </a:rPr>
              <a:t> </a:t>
            </a:r>
            <a:r>
              <a:rPr lang="it-IT" sz="800" dirty="0" err="1">
                <a:latin typeface="Montserrat" pitchFamily="2" charset="77"/>
              </a:rPr>
              <a:t>through</a:t>
            </a:r>
            <a:r>
              <a:rPr lang="it-IT" sz="800" dirty="0">
                <a:latin typeface="Montserrat" pitchFamily="2" charset="77"/>
              </a:rPr>
              <a:t> self-</a:t>
            </a:r>
            <a:r>
              <a:rPr lang="it-IT" sz="800" dirty="0" err="1">
                <a:latin typeface="Montserrat" pitchFamily="2" charset="77"/>
              </a:rPr>
              <a:t>supervised</a:t>
            </a:r>
            <a:r>
              <a:rPr lang="it-IT" sz="800" dirty="0">
                <a:latin typeface="Montserrat" pitchFamily="2" charset="77"/>
              </a:rPr>
              <a:t> </a:t>
            </a:r>
            <a:r>
              <a:rPr lang="it-IT" sz="800" dirty="0" err="1">
                <a:latin typeface="Montserrat" pitchFamily="2" charset="77"/>
              </a:rPr>
              <a:t>covariate</a:t>
            </a:r>
            <a:r>
              <a:rPr lang="it-IT" sz="800" dirty="0">
                <a:latin typeface="Montserrat" pitchFamily="2" charset="77"/>
              </a:rPr>
              <a:t> balancing for </a:t>
            </a:r>
            <a:r>
              <a:rPr lang="it-IT" sz="800" dirty="0" err="1">
                <a:latin typeface="Montserrat" pitchFamily="2" charset="77"/>
              </a:rPr>
              <a:t>causal</a:t>
            </a:r>
            <a:r>
              <a:rPr lang="it-IT" sz="800" dirty="0">
                <a:latin typeface="Montserrat" pitchFamily="2" charset="77"/>
              </a:rPr>
              <a:t> treatment </a:t>
            </a:r>
            <a:r>
              <a:rPr lang="it-IT" sz="800" dirty="0" err="1">
                <a:latin typeface="Montserrat" pitchFamily="2" charset="77"/>
              </a:rPr>
              <a:t>effect</a:t>
            </a:r>
            <a:r>
              <a:rPr lang="it-IT" sz="800" dirty="0">
                <a:latin typeface="Montserrat" pitchFamily="2" charset="77"/>
              </a:rPr>
              <a:t> </a:t>
            </a:r>
            <a:r>
              <a:rPr lang="it-IT" sz="800" dirty="0" err="1">
                <a:latin typeface="Montserrat" pitchFamily="2" charset="77"/>
              </a:rPr>
              <a:t>estimation</a:t>
            </a:r>
            <a:endParaRPr lang="it-IT" sz="800" dirty="0">
              <a:latin typeface="Montserrat" pitchFamily="2" charset="77"/>
            </a:endParaRPr>
          </a:p>
        </p:txBody>
      </p:sp>
      <p:grpSp>
        <p:nvGrpSpPr>
          <p:cNvPr id="30" name="Gruppo 29">
            <a:extLst>
              <a:ext uri="{FF2B5EF4-FFF2-40B4-BE49-F238E27FC236}">
                <a16:creationId xmlns:a16="http://schemas.microsoft.com/office/drawing/2014/main" id="{D0639EE6-2FF5-087E-E62A-0A7D3E867558}"/>
              </a:ext>
            </a:extLst>
          </p:cNvPr>
          <p:cNvGrpSpPr/>
          <p:nvPr/>
        </p:nvGrpSpPr>
        <p:grpSpPr>
          <a:xfrm>
            <a:off x="608435" y="1855343"/>
            <a:ext cx="3180358" cy="1347159"/>
            <a:chOff x="406329" y="1211498"/>
            <a:chExt cx="5705245" cy="2870853"/>
          </a:xfrm>
        </p:grpSpPr>
        <p:sp>
          <p:nvSpPr>
            <p:cNvPr id="3" name="Rettangolo 2">
              <a:extLst>
                <a:ext uri="{FF2B5EF4-FFF2-40B4-BE49-F238E27FC236}">
                  <a16:creationId xmlns:a16="http://schemas.microsoft.com/office/drawing/2014/main" id="{83599F6E-CFD1-6C49-7E43-D7EEAC9DF607}"/>
                </a:ext>
              </a:extLst>
            </p:cNvPr>
            <p:cNvSpPr/>
            <p:nvPr/>
          </p:nvSpPr>
          <p:spPr>
            <a:xfrm>
              <a:off x="663673"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 name="Rettangolo 3">
              <a:extLst>
                <a:ext uri="{FF2B5EF4-FFF2-40B4-BE49-F238E27FC236}">
                  <a16:creationId xmlns:a16="http://schemas.microsoft.com/office/drawing/2014/main" id="{7D6564CA-6C92-E1AB-D8C6-ED06AC46251F}"/>
                </a:ext>
              </a:extLst>
            </p:cNvPr>
            <p:cNvSpPr/>
            <p:nvPr/>
          </p:nvSpPr>
          <p:spPr>
            <a:xfrm>
              <a:off x="1416586" y="1940129"/>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5" name="Rettangolo 4">
              <a:extLst>
                <a:ext uri="{FF2B5EF4-FFF2-40B4-BE49-F238E27FC236}">
                  <a16:creationId xmlns:a16="http://schemas.microsoft.com/office/drawing/2014/main" id="{5E851719-E121-C053-000F-74B83D38A3BA}"/>
                </a:ext>
              </a:extLst>
            </p:cNvPr>
            <p:cNvSpPr/>
            <p:nvPr/>
          </p:nvSpPr>
          <p:spPr>
            <a:xfrm>
              <a:off x="2119100" y="1940129"/>
              <a:ext cx="481781" cy="1533833"/>
            </a:xfrm>
            <a:prstGeom prst="rect">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ttangolo 5">
              <a:extLst>
                <a:ext uri="{FF2B5EF4-FFF2-40B4-BE49-F238E27FC236}">
                  <a16:creationId xmlns:a16="http://schemas.microsoft.com/office/drawing/2014/main" id="{2BC6F253-4D28-4E22-85B1-0B86EE2725D0}"/>
                </a:ext>
              </a:extLst>
            </p:cNvPr>
            <p:cNvSpPr/>
            <p:nvPr/>
          </p:nvSpPr>
          <p:spPr>
            <a:xfrm>
              <a:off x="3330680" y="1307691"/>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7" name="Rettangolo 6">
              <a:extLst>
                <a:ext uri="{FF2B5EF4-FFF2-40B4-BE49-F238E27FC236}">
                  <a16:creationId xmlns:a16="http://schemas.microsoft.com/office/drawing/2014/main" id="{3ADC3F69-DFBC-0F33-9707-C57AEDA88957}"/>
                </a:ext>
              </a:extLst>
            </p:cNvPr>
            <p:cNvSpPr/>
            <p:nvPr/>
          </p:nvSpPr>
          <p:spPr>
            <a:xfrm>
              <a:off x="3330680" y="2320845"/>
              <a:ext cx="481780" cy="766915"/>
            </a:xfrm>
            <a:prstGeom prst="rect">
              <a:avLst/>
            </a:prstGeom>
            <a:solidFill>
              <a:schemeClr val="accent2"/>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8" name="Rettangolo 7">
              <a:extLst>
                <a:ext uri="{FF2B5EF4-FFF2-40B4-BE49-F238E27FC236}">
                  <a16:creationId xmlns:a16="http://schemas.microsoft.com/office/drawing/2014/main" id="{4837FA51-36CB-4382-9561-E2BB0F0DEE5D}"/>
                </a:ext>
              </a:extLst>
            </p:cNvPr>
            <p:cNvSpPr/>
            <p:nvPr/>
          </p:nvSpPr>
          <p:spPr>
            <a:xfrm>
              <a:off x="3330680" y="3315383"/>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3F5C744-90C6-2D3C-126E-BF367964EFCD}"/>
                    </a:ext>
                  </a:extLst>
                </p:cNvPr>
                <p:cNvSpPr txBox="1"/>
                <p:nvPr/>
              </p:nvSpPr>
              <p:spPr>
                <a:xfrm>
                  <a:off x="406329" y="2533008"/>
                  <a:ext cx="16946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𝑋</m:t>
                        </m:r>
                      </m:oMath>
                    </m:oMathPara>
                  </a14:m>
                  <a:endParaRPr lang="en-US" b="0" noProof="0" dirty="0"/>
                </a:p>
              </p:txBody>
            </p:sp>
          </mc:Choice>
          <mc:Fallback xmlns="">
            <p:sp>
              <p:nvSpPr>
                <p:cNvPr id="9" name="CasellaDiTesto 8">
                  <a:extLst>
                    <a:ext uri="{FF2B5EF4-FFF2-40B4-BE49-F238E27FC236}">
                      <a16:creationId xmlns:a16="http://schemas.microsoft.com/office/drawing/2014/main" id="{83F5C744-90C6-2D3C-126E-BF367964EFCD}"/>
                    </a:ext>
                  </a:extLst>
                </p:cNvPr>
                <p:cNvSpPr txBox="1">
                  <a:spLocks noRot="1" noChangeAspect="1" noMove="1" noResize="1" noEditPoints="1" noAdjustHandles="1" noChangeArrowheads="1" noChangeShapeType="1" noTextEdit="1"/>
                </p:cNvSpPr>
                <p:nvPr/>
              </p:nvSpPr>
              <p:spPr>
                <a:xfrm>
                  <a:off x="406329" y="2533008"/>
                  <a:ext cx="169468" cy="215444"/>
                </a:xfrm>
                <a:prstGeom prst="rect">
                  <a:avLst/>
                </a:prstGeom>
                <a:blipFill>
                  <a:blip r:embed="rId5"/>
                  <a:stretch>
                    <a:fillRect l="-62500" r="-75000" b="-10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BBC27986-9BA7-B674-4216-24D1FC2B7AF8}"/>
                    </a:ext>
                  </a:extLst>
                </p:cNvPr>
                <p:cNvSpPr txBox="1"/>
                <p:nvPr/>
              </p:nvSpPr>
              <p:spPr>
                <a:xfrm rot="10800000" flipV="1">
                  <a:off x="2251528" y="2501937"/>
                  <a:ext cx="7230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𝑍</m:t>
                        </m:r>
                      </m:oMath>
                    </m:oMathPara>
                  </a14:m>
                  <a:endParaRPr lang="en-US" b="0" noProof="0" dirty="0"/>
                </a:p>
              </p:txBody>
            </p:sp>
          </mc:Choice>
          <mc:Fallback xmlns="">
            <p:sp>
              <p:nvSpPr>
                <p:cNvPr id="11" name="CasellaDiTesto 10">
                  <a:extLst>
                    <a:ext uri="{FF2B5EF4-FFF2-40B4-BE49-F238E27FC236}">
                      <a16:creationId xmlns:a16="http://schemas.microsoft.com/office/drawing/2014/main" id="{BBC27986-9BA7-B674-4216-24D1FC2B7AF8}"/>
                    </a:ext>
                  </a:extLst>
                </p:cNvPr>
                <p:cNvSpPr txBox="1">
                  <a:spLocks noRot="1" noChangeAspect="1" noMove="1" noResize="1" noEditPoints="1" noAdjustHandles="1" noChangeArrowheads="1" noChangeShapeType="1" noTextEdit="1"/>
                </p:cNvSpPr>
                <p:nvPr/>
              </p:nvSpPr>
              <p:spPr>
                <a:xfrm rot="10800000" flipV="1">
                  <a:off x="2251528" y="2501937"/>
                  <a:ext cx="72306" cy="215444"/>
                </a:xfrm>
                <a:prstGeom prst="rect">
                  <a:avLst/>
                </a:prstGeom>
                <a:blipFill>
                  <a:blip r:embed="rId6"/>
                  <a:stretch>
                    <a:fillRect l="-125000" r="-250000" b="-12222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3F705622-A747-666A-1434-8D67CAE35A2B}"/>
                    </a:ext>
                  </a:extLst>
                </p:cNvPr>
                <p:cNvSpPr txBox="1"/>
                <p:nvPr/>
              </p:nvSpPr>
              <p:spPr>
                <a:xfrm>
                  <a:off x="2607261" y="3733933"/>
                  <a:ext cx="45839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=0</m:t>
                        </m:r>
                      </m:oMath>
                    </m:oMathPara>
                  </a14:m>
                  <a:endParaRPr lang="en-US" b="0" noProof="0" dirty="0"/>
                </a:p>
              </p:txBody>
            </p:sp>
          </mc:Choice>
          <mc:Fallback xmlns="">
            <p:sp>
              <p:nvSpPr>
                <p:cNvPr id="12" name="CasellaDiTesto 11">
                  <a:extLst>
                    <a:ext uri="{FF2B5EF4-FFF2-40B4-BE49-F238E27FC236}">
                      <a16:creationId xmlns:a16="http://schemas.microsoft.com/office/drawing/2014/main" id="{3F705622-A747-666A-1434-8D67CAE35A2B}"/>
                    </a:ext>
                  </a:extLst>
                </p:cNvPr>
                <p:cNvSpPr txBox="1">
                  <a:spLocks noRot="1" noChangeAspect="1" noMove="1" noResize="1" noEditPoints="1" noAdjustHandles="1" noChangeArrowheads="1" noChangeShapeType="1" noTextEdit="1"/>
                </p:cNvSpPr>
                <p:nvPr/>
              </p:nvSpPr>
              <p:spPr>
                <a:xfrm>
                  <a:off x="2607261" y="3733933"/>
                  <a:ext cx="458394" cy="215444"/>
                </a:xfrm>
                <a:prstGeom prst="rect">
                  <a:avLst/>
                </a:prstGeom>
                <a:blipFill>
                  <a:blip r:embed="rId7"/>
                  <a:stretch>
                    <a:fillRect l="-19048" r="-76190" b="-12222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DD352742-DDD6-0C0D-D4F5-7D0EA7503BF3}"/>
                    </a:ext>
                  </a:extLst>
                </p:cNvPr>
                <p:cNvSpPr txBox="1"/>
                <p:nvPr/>
              </p:nvSpPr>
              <p:spPr>
                <a:xfrm>
                  <a:off x="2468797" y="1211498"/>
                  <a:ext cx="940176" cy="3628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=1</m:t>
                        </m:r>
                      </m:oMath>
                    </m:oMathPara>
                  </a14:m>
                  <a:endParaRPr lang="en-US" b="0" noProof="0" dirty="0"/>
                </a:p>
              </p:txBody>
            </p:sp>
          </mc:Choice>
          <mc:Fallback xmlns="">
            <p:sp>
              <p:nvSpPr>
                <p:cNvPr id="13" name="CasellaDiTesto 12">
                  <a:extLst>
                    <a:ext uri="{FF2B5EF4-FFF2-40B4-BE49-F238E27FC236}">
                      <a16:creationId xmlns:a16="http://schemas.microsoft.com/office/drawing/2014/main" id="{DD352742-DDD6-0C0D-D4F5-7D0EA7503BF3}"/>
                    </a:ext>
                  </a:extLst>
                </p:cNvPr>
                <p:cNvSpPr txBox="1">
                  <a:spLocks noRot="1" noChangeAspect="1" noMove="1" noResize="1" noEditPoints="1" noAdjustHandles="1" noChangeArrowheads="1" noChangeShapeType="1" noTextEdit="1"/>
                </p:cNvSpPr>
                <p:nvPr/>
              </p:nvSpPr>
              <p:spPr>
                <a:xfrm>
                  <a:off x="2468797" y="1211498"/>
                  <a:ext cx="940176" cy="362882"/>
                </a:xfrm>
                <a:prstGeom prst="rect">
                  <a:avLst/>
                </a:prstGeom>
                <a:blipFill>
                  <a:blip r:embed="rId8"/>
                  <a:stretch>
                    <a:fillRect b="-33333"/>
                  </a:stretch>
                </a:blipFill>
              </p:spPr>
              <p:txBody>
                <a:bodyPr/>
                <a:lstStyle/>
                <a:p>
                  <a:r>
                    <a:rPr lang="it-IT">
                      <a:noFill/>
                    </a:rPr>
                    <a:t> </a:t>
                  </a:r>
                </a:p>
              </p:txBody>
            </p:sp>
          </mc:Fallback>
        </mc:AlternateContent>
        <p:cxnSp>
          <p:nvCxnSpPr>
            <p:cNvPr id="14" name="Connettore 4 13">
              <a:extLst>
                <a:ext uri="{FF2B5EF4-FFF2-40B4-BE49-F238E27FC236}">
                  <a16:creationId xmlns:a16="http://schemas.microsoft.com/office/drawing/2014/main" id="{117DF6BF-B51A-C958-EB24-71B4A097B2A5}"/>
                </a:ext>
              </a:extLst>
            </p:cNvPr>
            <p:cNvCxnSpPr>
              <a:stCxn id="5" idx="3"/>
              <a:endCxn id="6" idx="1"/>
            </p:cNvCxnSpPr>
            <p:nvPr/>
          </p:nvCxnSpPr>
          <p:spPr>
            <a:xfrm flipV="1">
              <a:off x="2600879" y="1691149"/>
              <a:ext cx="729801" cy="1015896"/>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Connettore 4 14">
              <a:extLst>
                <a:ext uri="{FF2B5EF4-FFF2-40B4-BE49-F238E27FC236}">
                  <a16:creationId xmlns:a16="http://schemas.microsoft.com/office/drawing/2014/main" id="{8CAF59F5-49FD-3E11-EE77-BA2364CA55A3}"/>
                </a:ext>
              </a:extLst>
            </p:cNvPr>
            <p:cNvCxnSpPr>
              <a:cxnSpLocks/>
              <a:stCxn id="5" idx="3"/>
              <a:endCxn id="7" idx="1"/>
            </p:cNvCxnSpPr>
            <p:nvPr/>
          </p:nvCxnSpPr>
          <p:spPr>
            <a:xfrm flipV="1">
              <a:off x="2600879" y="2704303"/>
              <a:ext cx="729801" cy="2742"/>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Connettore 4 15">
              <a:extLst>
                <a:ext uri="{FF2B5EF4-FFF2-40B4-BE49-F238E27FC236}">
                  <a16:creationId xmlns:a16="http://schemas.microsoft.com/office/drawing/2014/main" id="{6FC198D2-047B-E3D2-4AEA-C4F2A96C845F}"/>
                </a:ext>
              </a:extLst>
            </p:cNvPr>
            <p:cNvCxnSpPr>
              <a:cxnSpLocks/>
              <a:stCxn id="5" idx="3"/>
              <a:endCxn id="8" idx="1"/>
            </p:cNvCxnSpPr>
            <p:nvPr/>
          </p:nvCxnSpPr>
          <p:spPr>
            <a:xfrm>
              <a:off x="2600879" y="2707045"/>
              <a:ext cx="729801" cy="991796"/>
            </a:xfrm>
            <a:prstGeom prst="bentConnector3">
              <a:avLst/>
            </a:prstGeom>
            <a:ln w="95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F1B45D5D-C33A-1F8B-E654-C754ED1CE73C}"/>
                    </a:ext>
                  </a:extLst>
                </p:cNvPr>
                <p:cNvSpPr txBox="1"/>
                <p:nvPr/>
              </p:nvSpPr>
              <p:spPr>
                <a:xfrm>
                  <a:off x="3875230" y="2491626"/>
                  <a:ext cx="36215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𝑔</m:t>
                            </m:r>
                          </m:e>
                        </m:acc>
                        <m:r>
                          <a:rPr lang="en-US" b="0" i="1" noProof="0" smtClean="0">
                            <a:latin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17" name="CasellaDiTesto 16">
                  <a:extLst>
                    <a:ext uri="{FF2B5EF4-FFF2-40B4-BE49-F238E27FC236}">
                      <a16:creationId xmlns:a16="http://schemas.microsoft.com/office/drawing/2014/main" id="{F1B45D5D-C33A-1F8B-E654-C754ED1CE73C}"/>
                    </a:ext>
                  </a:extLst>
                </p:cNvPr>
                <p:cNvSpPr txBox="1">
                  <a:spLocks noRot="1" noChangeAspect="1" noMove="1" noResize="1" noEditPoints="1" noAdjustHandles="1" noChangeArrowheads="1" noChangeShapeType="1" noTextEdit="1"/>
                </p:cNvSpPr>
                <p:nvPr/>
              </p:nvSpPr>
              <p:spPr>
                <a:xfrm>
                  <a:off x="3875230" y="2491626"/>
                  <a:ext cx="362151" cy="215444"/>
                </a:xfrm>
                <a:prstGeom prst="rect">
                  <a:avLst/>
                </a:prstGeom>
                <a:blipFill>
                  <a:blip r:embed="rId9"/>
                  <a:stretch>
                    <a:fillRect l="-35294" t="-33333" r="-88235" b="-16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409340FB-80E4-FEDF-C092-3CB5E704E182}"/>
                    </a:ext>
                  </a:extLst>
                </p:cNvPr>
                <p:cNvSpPr txBox="1"/>
                <p:nvPr/>
              </p:nvSpPr>
              <p:spPr>
                <a:xfrm>
                  <a:off x="5596753" y="1472199"/>
                  <a:ext cx="514821"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18" name="CasellaDiTesto 17">
                  <a:extLst>
                    <a:ext uri="{FF2B5EF4-FFF2-40B4-BE49-F238E27FC236}">
                      <a16:creationId xmlns:a16="http://schemas.microsoft.com/office/drawing/2014/main" id="{409340FB-80E4-FEDF-C092-3CB5E704E182}"/>
                    </a:ext>
                  </a:extLst>
                </p:cNvPr>
                <p:cNvSpPr txBox="1">
                  <a:spLocks noRot="1" noChangeAspect="1" noMove="1" noResize="1" noEditPoints="1" noAdjustHandles="1" noChangeArrowheads="1" noChangeShapeType="1" noTextEdit="1"/>
                </p:cNvSpPr>
                <p:nvPr/>
              </p:nvSpPr>
              <p:spPr>
                <a:xfrm>
                  <a:off x="5596753" y="1472199"/>
                  <a:ext cx="514821" cy="222690"/>
                </a:xfrm>
                <a:prstGeom prst="rect">
                  <a:avLst/>
                </a:prstGeom>
                <a:blipFill>
                  <a:blip r:embed="rId10"/>
                  <a:stretch>
                    <a:fillRect l="-25000" t="-30000" r="-83333" b="-15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2D4A8B0E-5086-D070-A3DE-F0DC89FBF0D6}"/>
                    </a:ext>
                  </a:extLst>
                </p:cNvPr>
                <p:cNvSpPr txBox="1"/>
                <p:nvPr/>
              </p:nvSpPr>
              <p:spPr>
                <a:xfrm>
                  <a:off x="5528897" y="3487183"/>
                  <a:ext cx="511807"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19" name="CasellaDiTesto 18">
                  <a:extLst>
                    <a:ext uri="{FF2B5EF4-FFF2-40B4-BE49-F238E27FC236}">
                      <a16:creationId xmlns:a16="http://schemas.microsoft.com/office/drawing/2014/main" id="{2D4A8B0E-5086-D070-A3DE-F0DC89FBF0D6}"/>
                    </a:ext>
                  </a:extLst>
                </p:cNvPr>
                <p:cNvSpPr txBox="1">
                  <a:spLocks noRot="1" noChangeAspect="1" noMove="1" noResize="1" noEditPoints="1" noAdjustHandles="1" noChangeArrowheads="1" noChangeShapeType="1" noTextEdit="1"/>
                </p:cNvSpPr>
                <p:nvPr/>
              </p:nvSpPr>
              <p:spPr>
                <a:xfrm>
                  <a:off x="5528897" y="3487183"/>
                  <a:ext cx="511807" cy="222690"/>
                </a:xfrm>
                <a:prstGeom prst="rect">
                  <a:avLst/>
                </a:prstGeom>
                <a:blipFill>
                  <a:blip r:embed="rId11"/>
                  <a:stretch>
                    <a:fillRect l="-25000" t="-33333" r="-83333" b="-166667"/>
                  </a:stretch>
                </a:blipFill>
              </p:spPr>
              <p:txBody>
                <a:bodyPr/>
                <a:lstStyle/>
                <a:p>
                  <a:r>
                    <a:rPr lang="it-IT">
                      <a:noFill/>
                    </a:rPr>
                    <a:t> </a:t>
                  </a:r>
                </a:p>
              </p:txBody>
            </p:sp>
          </mc:Fallback>
        </mc:AlternateContent>
        <p:sp>
          <p:nvSpPr>
            <p:cNvPr id="20" name="Rettangolo 19">
              <a:extLst>
                <a:ext uri="{FF2B5EF4-FFF2-40B4-BE49-F238E27FC236}">
                  <a16:creationId xmlns:a16="http://schemas.microsoft.com/office/drawing/2014/main" id="{3DFD5C55-523B-BCAF-F8FC-78ED6014129B}"/>
                </a:ext>
              </a:extLst>
            </p:cNvPr>
            <p:cNvSpPr/>
            <p:nvPr/>
          </p:nvSpPr>
          <p:spPr>
            <a:xfrm>
              <a:off x="4154135" y="1307690"/>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21" name="Rettangolo 20">
              <a:extLst>
                <a:ext uri="{FF2B5EF4-FFF2-40B4-BE49-F238E27FC236}">
                  <a16:creationId xmlns:a16="http://schemas.microsoft.com/office/drawing/2014/main" id="{038DF8F9-D0D5-A363-3638-10D6DE7C6F9B}"/>
                </a:ext>
              </a:extLst>
            </p:cNvPr>
            <p:cNvSpPr/>
            <p:nvPr/>
          </p:nvSpPr>
          <p:spPr>
            <a:xfrm>
              <a:off x="4109887" y="3315436"/>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22" name="Rettangolo 21">
              <a:extLst>
                <a:ext uri="{FF2B5EF4-FFF2-40B4-BE49-F238E27FC236}">
                  <a16:creationId xmlns:a16="http://schemas.microsoft.com/office/drawing/2014/main" id="{D40F02D0-BE6D-BBBC-C0DF-F79DCF088502}"/>
                </a:ext>
              </a:extLst>
            </p:cNvPr>
            <p:cNvSpPr/>
            <p:nvPr/>
          </p:nvSpPr>
          <p:spPr>
            <a:xfrm>
              <a:off x="4977590" y="1307689"/>
              <a:ext cx="481780" cy="766915"/>
            </a:xfrm>
            <a:prstGeom prst="rect">
              <a:avLst/>
            </a:prstGeom>
            <a:solidFill>
              <a:schemeClr val="tx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23" name="Rettangolo 22">
              <a:extLst>
                <a:ext uri="{FF2B5EF4-FFF2-40B4-BE49-F238E27FC236}">
                  <a16:creationId xmlns:a16="http://schemas.microsoft.com/office/drawing/2014/main" id="{CE47CF0C-20D2-74CD-E08E-E557CD82857B}"/>
                </a:ext>
              </a:extLst>
            </p:cNvPr>
            <p:cNvSpPr/>
            <p:nvPr/>
          </p:nvSpPr>
          <p:spPr>
            <a:xfrm>
              <a:off x="4977590" y="3315383"/>
              <a:ext cx="481780" cy="766915"/>
            </a:xfrm>
            <a:prstGeom prst="rect">
              <a:avLst/>
            </a:prstGeom>
            <a:solidFill>
              <a:schemeClr val="bg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cxnSp>
          <p:nvCxnSpPr>
            <p:cNvPr id="24" name="Connettore 4 23">
              <a:extLst>
                <a:ext uri="{FF2B5EF4-FFF2-40B4-BE49-F238E27FC236}">
                  <a16:creationId xmlns:a16="http://schemas.microsoft.com/office/drawing/2014/main" id="{AAFB950B-BE77-8893-0C3A-0251AADA8A4C}"/>
                </a:ext>
              </a:extLst>
            </p:cNvPr>
            <p:cNvCxnSpPr>
              <a:stCxn id="6" idx="3"/>
              <a:endCxn id="20" idx="1"/>
            </p:cNvCxnSpPr>
            <p:nvPr/>
          </p:nvCxnSpPr>
          <p:spPr>
            <a:xfrm flipV="1">
              <a:off x="3812460" y="1691148"/>
              <a:ext cx="341675" cy="1"/>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Connettore 4 24">
              <a:extLst>
                <a:ext uri="{FF2B5EF4-FFF2-40B4-BE49-F238E27FC236}">
                  <a16:creationId xmlns:a16="http://schemas.microsoft.com/office/drawing/2014/main" id="{A4B9847C-1B50-D634-7905-4344E6D1BAA3}"/>
                </a:ext>
              </a:extLst>
            </p:cNvPr>
            <p:cNvCxnSpPr>
              <a:cxnSpLocks/>
              <a:stCxn id="8" idx="3"/>
              <a:endCxn id="21" idx="1"/>
            </p:cNvCxnSpPr>
            <p:nvPr/>
          </p:nvCxnSpPr>
          <p:spPr>
            <a:xfrm>
              <a:off x="3812460" y="3698841"/>
              <a:ext cx="297427"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Connettore 4 25">
              <a:extLst>
                <a:ext uri="{FF2B5EF4-FFF2-40B4-BE49-F238E27FC236}">
                  <a16:creationId xmlns:a16="http://schemas.microsoft.com/office/drawing/2014/main" id="{311FB49A-0A1A-9FE5-0AF8-D73530B4E169}"/>
                </a:ext>
              </a:extLst>
            </p:cNvPr>
            <p:cNvCxnSpPr>
              <a:cxnSpLocks/>
              <a:stCxn id="21" idx="3"/>
              <a:endCxn id="23" idx="1"/>
            </p:cNvCxnSpPr>
            <p:nvPr/>
          </p:nvCxnSpPr>
          <p:spPr>
            <a:xfrm flipV="1">
              <a:off x="4591667" y="3698841"/>
              <a:ext cx="385923"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Connettore 4 26">
              <a:extLst>
                <a:ext uri="{FF2B5EF4-FFF2-40B4-BE49-F238E27FC236}">
                  <a16:creationId xmlns:a16="http://schemas.microsoft.com/office/drawing/2014/main" id="{71B3D5D3-6C48-2F46-4C99-44FAD2AB369F}"/>
                </a:ext>
              </a:extLst>
            </p:cNvPr>
            <p:cNvCxnSpPr>
              <a:cxnSpLocks/>
              <a:stCxn id="20" idx="3"/>
              <a:endCxn id="22" idx="1"/>
            </p:cNvCxnSpPr>
            <p:nvPr/>
          </p:nvCxnSpPr>
          <p:spPr>
            <a:xfrm flipV="1">
              <a:off x="4635915" y="1691147"/>
              <a:ext cx="341675" cy="1"/>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Connettore 2 27">
              <a:extLst>
                <a:ext uri="{FF2B5EF4-FFF2-40B4-BE49-F238E27FC236}">
                  <a16:creationId xmlns:a16="http://schemas.microsoft.com/office/drawing/2014/main" id="{38A6156E-3976-1E1A-46E6-C2F34D5B350C}"/>
                </a:ext>
              </a:extLst>
            </p:cNvPr>
            <p:cNvCxnSpPr>
              <a:cxnSpLocks/>
              <a:stCxn id="3" idx="3"/>
              <a:endCxn id="4" idx="1"/>
            </p:cNvCxnSpPr>
            <p:nvPr/>
          </p:nvCxnSpPr>
          <p:spPr>
            <a:xfrm>
              <a:off x="1145453" y="2707045"/>
              <a:ext cx="2711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Connettore 2 28">
              <a:extLst>
                <a:ext uri="{FF2B5EF4-FFF2-40B4-BE49-F238E27FC236}">
                  <a16:creationId xmlns:a16="http://schemas.microsoft.com/office/drawing/2014/main" id="{32B2B821-358A-6B95-DF51-4C2A8F5ED166}"/>
                </a:ext>
              </a:extLst>
            </p:cNvPr>
            <p:cNvCxnSpPr>
              <a:cxnSpLocks/>
              <a:stCxn id="4" idx="3"/>
              <a:endCxn id="5" idx="1"/>
            </p:cNvCxnSpPr>
            <p:nvPr/>
          </p:nvCxnSpPr>
          <p:spPr>
            <a:xfrm>
              <a:off x="1898366" y="2707045"/>
              <a:ext cx="2207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8772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D15627-088D-E529-E280-CF6CA49708FD}"/>
              </a:ext>
            </a:extLst>
          </p:cNvPr>
          <p:cNvSpPr>
            <a:spLocks noGrp="1"/>
          </p:cNvSpPr>
          <p:nvPr>
            <p:ph type="title"/>
          </p:nvPr>
        </p:nvSpPr>
        <p:spPr/>
        <p:txBody>
          <a:bodyPr/>
          <a:lstStyle/>
          <a:p>
            <a:r>
              <a:rPr lang="it-IT" dirty="0" err="1"/>
              <a:t>Representation</a:t>
            </a:r>
            <a:r>
              <a:rPr lang="it-IT" dirty="0"/>
              <a:t> </a:t>
            </a:r>
            <a:r>
              <a:rPr lang="it-IT" dirty="0" err="1"/>
              <a:t>space</a:t>
            </a:r>
            <a:endParaRPr lang="it-IT" dirty="0"/>
          </a:p>
        </p:txBody>
      </p:sp>
      <p:pic>
        <p:nvPicPr>
          <p:cNvPr id="4" name="Immagine 3" descr="Immagine che contiene testo, schermata, Carattere, diagramma&#10;&#10;Il contenuto generato dall'IA potrebbe non essere corretto.">
            <a:extLst>
              <a:ext uri="{FF2B5EF4-FFF2-40B4-BE49-F238E27FC236}">
                <a16:creationId xmlns:a16="http://schemas.microsoft.com/office/drawing/2014/main" id="{43BCF1A0-803B-4217-751B-1C9C6EF6FF3E}"/>
              </a:ext>
            </a:extLst>
          </p:cNvPr>
          <p:cNvPicPr>
            <a:picLocks noChangeAspect="1"/>
          </p:cNvPicPr>
          <p:nvPr/>
        </p:nvPicPr>
        <p:blipFill>
          <a:blip r:embed="rId3"/>
          <a:stretch>
            <a:fillRect/>
          </a:stretch>
        </p:blipFill>
        <p:spPr>
          <a:xfrm>
            <a:off x="4068143" y="1793227"/>
            <a:ext cx="4623307" cy="1926378"/>
          </a:xfrm>
          <a:prstGeom prst="rect">
            <a:avLst/>
          </a:prstGeom>
        </p:spPr>
      </p:pic>
      <p:sp>
        <p:nvSpPr>
          <p:cNvPr id="6" name="CasellaDiTesto 5">
            <a:extLst>
              <a:ext uri="{FF2B5EF4-FFF2-40B4-BE49-F238E27FC236}">
                <a16:creationId xmlns:a16="http://schemas.microsoft.com/office/drawing/2014/main" id="{5E9E7949-838D-66C8-E30C-ACB5CFBA4122}"/>
              </a:ext>
            </a:extLst>
          </p:cNvPr>
          <p:cNvSpPr txBox="1"/>
          <p:nvPr/>
        </p:nvSpPr>
        <p:spPr>
          <a:xfrm>
            <a:off x="452550" y="1232922"/>
            <a:ext cx="3615593" cy="3046988"/>
          </a:xfrm>
          <a:prstGeom prst="rect">
            <a:avLst/>
          </a:prstGeom>
          <a:noFill/>
        </p:spPr>
        <p:txBody>
          <a:bodyPr wrap="square">
            <a:spAutoFit/>
          </a:bodyPr>
          <a:lstStyle/>
          <a:p>
            <a:pPr marL="171450" indent="-171450" algn="l">
              <a:buFont typeface="Arial" panose="020B0604020202020204" pitchFamily="34" charset="0"/>
              <a:buChar char="•"/>
            </a:pPr>
            <a:endParaRPr lang="it-IT" sz="1200" b="0" i="0" u="none" strike="noStrike" dirty="0">
              <a:solidFill>
                <a:srgbClr val="000000"/>
              </a:solidFill>
              <a:effectLst/>
              <a:latin typeface="Montserrat" pitchFamily="2" charset="77"/>
            </a:endParaRPr>
          </a:p>
          <a:p>
            <a:pPr marL="171450" indent="-171450">
              <a:buFont typeface="Arial" panose="020B0604020202020204" pitchFamily="34" charset="0"/>
              <a:buChar char="•"/>
            </a:pPr>
            <a:r>
              <a:rPr lang="it-IT" sz="1200" b="1" dirty="0" err="1">
                <a:solidFill>
                  <a:schemeClr val="accent4"/>
                </a:solidFill>
                <a:latin typeface="Montserrat" pitchFamily="2" charset="77"/>
              </a:rPr>
              <a:t>Aligning</a:t>
            </a:r>
            <a:r>
              <a:rPr lang="it-IT" sz="1200" b="1" dirty="0">
                <a:latin typeface="Montserrat" pitchFamily="2" charset="77"/>
              </a:rPr>
              <a:t> </a:t>
            </a:r>
            <a:r>
              <a:rPr lang="it-IT" sz="1200" b="1" dirty="0" err="1">
                <a:latin typeface="Montserrat" pitchFamily="2" charset="77"/>
              </a:rPr>
              <a:t>distributions</a:t>
            </a:r>
            <a:endParaRPr lang="it-IT" sz="1200" i="1" dirty="0">
              <a:latin typeface="Montserrat" pitchFamily="2" charset="77"/>
            </a:endParaRPr>
          </a:p>
          <a:p>
            <a:pPr marL="742950" lvl="1" indent="-285750">
              <a:buFont typeface="Arial" panose="020B0604020202020204" pitchFamily="34" charset="0"/>
              <a:buChar char="•"/>
            </a:pPr>
            <a:r>
              <a:rPr lang="it-IT" sz="1200" i="1" dirty="0" err="1">
                <a:latin typeface="Montserrat" pitchFamily="2" charset="77"/>
              </a:rPr>
              <a:t>Objective</a:t>
            </a:r>
            <a:r>
              <a:rPr lang="it-IT" sz="1200" i="1" dirty="0">
                <a:latin typeface="Montserrat" pitchFamily="2" charset="77"/>
              </a:rPr>
              <a:t>: </a:t>
            </a:r>
            <a:r>
              <a:rPr lang="it-IT" sz="1200" dirty="0">
                <a:latin typeface="Montserrat" pitchFamily="2" charset="77"/>
              </a:rPr>
              <a:t>make </a:t>
            </a:r>
            <a:r>
              <a:rPr lang="it-IT" sz="1200" dirty="0" err="1">
                <a:latin typeface="Montserrat" pitchFamily="2" charset="77"/>
              </a:rPr>
              <a:t>covariate</a:t>
            </a:r>
            <a:r>
              <a:rPr lang="it-IT" sz="1200" dirty="0">
                <a:latin typeface="Montserrat" pitchFamily="2" charset="77"/>
              </a:rPr>
              <a:t> </a:t>
            </a:r>
            <a:r>
              <a:rPr lang="it-IT" sz="1200" dirty="0" err="1">
                <a:latin typeface="Montserrat" pitchFamily="2" charset="77"/>
              </a:rPr>
              <a:t>distributions</a:t>
            </a:r>
            <a:r>
              <a:rPr lang="it-IT" sz="1200" dirty="0">
                <a:latin typeface="Montserrat" pitchFamily="2" charset="77"/>
              </a:rPr>
              <a:t> </a:t>
            </a:r>
            <a:r>
              <a:rPr lang="it-IT" sz="1200" dirty="0" err="1">
                <a:latin typeface="Montserrat" pitchFamily="2" charset="77"/>
              </a:rPr>
              <a:t>similar</a:t>
            </a:r>
            <a:r>
              <a:rPr lang="it-IT" sz="1200" dirty="0">
                <a:latin typeface="Montserrat" pitchFamily="2" charset="77"/>
              </a:rPr>
              <a:t> </a:t>
            </a:r>
            <a:r>
              <a:rPr lang="it-IT" sz="1200" dirty="0" err="1">
                <a:latin typeface="Montserrat" pitchFamily="2" charset="77"/>
              </a:rPr>
              <a:t>between</a:t>
            </a:r>
            <a:r>
              <a:rPr lang="it-IT" sz="1200" dirty="0">
                <a:latin typeface="Montserrat" pitchFamily="2" charset="77"/>
              </a:rPr>
              <a:t> </a:t>
            </a:r>
            <a:r>
              <a:rPr lang="it-IT" sz="1200" dirty="0" err="1">
                <a:latin typeface="Montserrat" pitchFamily="2" charset="77"/>
              </a:rPr>
              <a:t>treated</a:t>
            </a:r>
            <a:r>
              <a:rPr lang="it-IT" sz="1200" dirty="0">
                <a:latin typeface="Montserrat" pitchFamily="2" charset="77"/>
              </a:rPr>
              <a:t> and control groups</a:t>
            </a:r>
          </a:p>
          <a:p>
            <a:pPr marL="742950" lvl="1" indent="-285750">
              <a:buFont typeface="Arial" panose="020B0604020202020204" pitchFamily="34" charset="0"/>
              <a:buChar char="•"/>
            </a:pPr>
            <a:endParaRPr lang="it-IT" sz="1200" dirty="0">
              <a:latin typeface="Montserrat" pitchFamily="2" charset="77"/>
            </a:endParaRPr>
          </a:p>
          <a:p>
            <a:pPr marL="742950" lvl="1" indent="-285750">
              <a:buFont typeface="Arial" panose="020B0604020202020204" pitchFamily="34" charset="0"/>
              <a:buChar char="•"/>
            </a:pPr>
            <a:r>
              <a:rPr lang="it-IT" sz="1200" dirty="0" err="1">
                <a:latin typeface="Montserrat" pitchFamily="2" charset="77"/>
              </a:rPr>
              <a:t>Reduces</a:t>
            </a:r>
            <a:r>
              <a:rPr lang="it-IT" sz="1200" dirty="0">
                <a:latin typeface="Montserrat" pitchFamily="2" charset="77"/>
              </a:rPr>
              <a:t> </a:t>
            </a:r>
            <a:r>
              <a:rPr lang="it-IT" sz="1200" dirty="0" err="1">
                <a:latin typeface="Montserrat" pitchFamily="2" charset="77"/>
              </a:rPr>
              <a:t>selection</a:t>
            </a:r>
            <a:r>
              <a:rPr lang="it-IT" sz="1200" dirty="0">
                <a:latin typeface="Montserrat" pitchFamily="2" charset="77"/>
              </a:rPr>
              <a:t> </a:t>
            </a:r>
            <a:r>
              <a:rPr lang="it-IT" sz="1200" dirty="0" err="1">
                <a:latin typeface="Montserrat" pitchFamily="2" charset="77"/>
              </a:rPr>
              <a:t>bias</a:t>
            </a:r>
            <a:r>
              <a:rPr lang="it-IT" sz="1200" dirty="0">
                <a:latin typeface="Montserrat" pitchFamily="2" charset="77"/>
              </a:rPr>
              <a:t> ⇒ more accurate ATE</a:t>
            </a:r>
          </a:p>
          <a:p>
            <a:pPr marL="742950" lvl="1" indent="-285750">
              <a:buFont typeface="Arial" panose="020B0604020202020204" pitchFamily="34" charset="0"/>
              <a:buChar char="•"/>
            </a:pPr>
            <a:endParaRPr lang="it-IT" sz="1200" b="0" i="0" u="none" strike="noStrike" dirty="0">
              <a:solidFill>
                <a:srgbClr val="000000"/>
              </a:solidFill>
              <a:effectLst/>
              <a:latin typeface="Montserrat" pitchFamily="2" charset="77"/>
            </a:endParaRPr>
          </a:p>
          <a:p>
            <a:pPr marL="171450" indent="-171450">
              <a:buFont typeface="Arial" panose="020B0604020202020204" pitchFamily="34" charset="0"/>
              <a:buChar char="•"/>
            </a:pPr>
            <a:r>
              <a:rPr lang="it-IT" sz="1200" b="1" dirty="0" err="1">
                <a:solidFill>
                  <a:schemeClr val="bg2">
                    <a:lumMod val="50000"/>
                  </a:schemeClr>
                </a:solidFill>
                <a:latin typeface="Montserrat" pitchFamily="2" charset="77"/>
              </a:rPr>
              <a:t>Separation</a:t>
            </a:r>
            <a:r>
              <a:rPr lang="it-IT" sz="1200" b="1" dirty="0">
                <a:latin typeface="Montserrat" pitchFamily="2" charset="77"/>
              </a:rPr>
              <a:t> of </a:t>
            </a:r>
            <a:r>
              <a:rPr lang="it-IT" sz="1200" b="1" dirty="0" err="1">
                <a:latin typeface="Montserrat" pitchFamily="2" charset="77"/>
              </a:rPr>
              <a:t>relevant</a:t>
            </a:r>
            <a:r>
              <a:rPr lang="it-IT" sz="1200" b="1" dirty="0">
                <a:latin typeface="Montserrat" pitchFamily="2" charset="77"/>
              </a:rPr>
              <a:t> information</a:t>
            </a:r>
          </a:p>
          <a:p>
            <a:pPr marL="742950" lvl="1" indent="-285750">
              <a:buFont typeface="Arial" panose="020B0604020202020204" pitchFamily="34" charset="0"/>
              <a:buChar char="•"/>
            </a:pPr>
            <a:r>
              <a:rPr lang="it-IT" sz="1200" i="1" dirty="0" err="1">
                <a:latin typeface="Montserrat" pitchFamily="2" charset="77"/>
              </a:rPr>
              <a:t>Objective</a:t>
            </a:r>
            <a:r>
              <a:rPr lang="it-IT" sz="1200" dirty="0">
                <a:latin typeface="Montserrat" pitchFamily="2" charset="77"/>
              </a:rPr>
              <a:t>: </a:t>
            </a:r>
            <a:r>
              <a:rPr lang="it-IT" sz="1200" dirty="0" err="1">
                <a:latin typeface="Montserrat" pitchFamily="2" charset="77"/>
              </a:rPr>
              <a:t>Distill</a:t>
            </a:r>
            <a:r>
              <a:rPr lang="it-IT" sz="1200" dirty="0">
                <a:latin typeface="Montserrat" pitchFamily="2" charset="77"/>
              </a:rPr>
              <a:t> the features </a:t>
            </a:r>
            <a:r>
              <a:rPr lang="it-IT" sz="1200" dirty="0" err="1">
                <a:latin typeface="Montserrat" pitchFamily="2" charset="77"/>
              </a:rPr>
              <a:t>that</a:t>
            </a:r>
            <a:r>
              <a:rPr lang="it-IT" sz="1200" dirty="0">
                <a:latin typeface="Montserrat" pitchFamily="2" charset="77"/>
              </a:rPr>
              <a:t> </a:t>
            </a:r>
            <a:r>
              <a:rPr lang="it-IT" sz="1200" dirty="0" err="1">
                <a:latin typeface="Montserrat" pitchFamily="2" charset="77"/>
              </a:rPr>
              <a:t>explain</a:t>
            </a:r>
            <a:r>
              <a:rPr lang="it-IT" sz="1200" dirty="0">
                <a:latin typeface="Montserrat" pitchFamily="2" charset="77"/>
              </a:rPr>
              <a:t> the </a:t>
            </a:r>
            <a:r>
              <a:rPr lang="it-IT" sz="1200" dirty="0" err="1">
                <a:latin typeface="Montserrat" pitchFamily="2" charset="77"/>
              </a:rPr>
              <a:t>heterogeneity</a:t>
            </a:r>
            <a:r>
              <a:rPr lang="it-IT" sz="1200" dirty="0">
                <a:latin typeface="Montserrat" pitchFamily="2" charset="77"/>
              </a:rPr>
              <a:t> of the </a:t>
            </a:r>
            <a:r>
              <a:rPr lang="it-IT" sz="1200" dirty="0" err="1">
                <a:latin typeface="Montserrat" pitchFamily="2" charset="77"/>
              </a:rPr>
              <a:t>outcomes</a:t>
            </a:r>
            <a:endParaRPr lang="it-IT" sz="1200" dirty="0">
              <a:latin typeface="Montserrat" pitchFamily="2" charset="77"/>
            </a:endParaRPr>
          </a:p>
          <a:p>
            <a:pPr marL="742950" lvl="1" indent="-285750">
              <a:buFont typeface="Arial" panose="020B0604020202020204" pitchFamily="34" charset="0"/>
              <a:buChar char="•"/>
            </a:pPr>
            <a:endParaRPr lang="it-IT" sz="1200" dirty="0">
              <a:latin typeface="Montserrat" pitchFamily="2" charset="77"/>
            </a:endParaRPr>
          </a:p>
          <a:p>
            <a:pPr marL="742950" lvl="1" indent="-285750">
              <a:buFont typeface="Arial" panose="020B0604020202020204" pitchFamily="34" charset="0"/>
              <a:buChar char="•"/>
            </a:pPr>
            <a:r>
              <a:rPr lang="it-IT" sz="1200" dirty="0" err="1">
                <a:latin typeface="Montserrat" pitchFamily="2" charset="77"/>
              </a:rPr>
              <a:t>Allows</a:t>
            </a:r>
            <a:r>
              <a:rPr lang="it-IT" sz="1200" dirty="0">
                <a:latin typeface="Montserrat" pitchFamily="2" charset="77"/>
              </a:rPr>
              <a:t> to </a:t>
            </a:r>
            <a:r>
              <a:rPr lang="it-IT" sz="1200" dirty="0" err="1">
                <a:latin typeface="Montserrat" pitchFamily="2" charset="77"/>
              </a:rPr>
              <a:t>capture</a:t>
            </a:r>
            <a:r>
              <a:rPr lang="it-IT" sz="1200" dirty="0">
                <a:latin typeface="Montserrat" pitchFamily="2" charset="77"/>
              </a:rPr>
              <a:t> </a:t>
            </a:r>
            <a:r>
              <a:rPr lang="it-IT" sz="1200" dirty="0" err="1">
                <a:latin typeface="Montserrat" pitchFamily="2" charset="77"/>
              </a:rPr>
              <a:t>individual</a:t>
            </a:r>
            <a:r>
              <a:rPr lang="it-IT" sz="1200" dirty="0">
                <a:latin typeface="Montserrat" pitchFamily="2" charset="77"/>
              </a:rPr>
              <a:t> </a:t>
            </a:r>
            <a:r>
              <a:rPr lang="it-IT" sz="1200" dirty="0" err="1">
                <a:latin typeface="Montserrat" pitchFamily="2" charset="77"/>
              </a:rPr>
              <a:t>differences</a:t>
            </a:r>
            <a:r>
              <a:rPr lang="it-IT" sz="1200" dirty="0">
                <a:latin typeface="Montserrat" pitchFamily="2" charset="77"/>
              </a:rPr>
              <a:t> ⇒ Lower PEHE</a:t>
            </a:r>
            <a:endParaRPr lang="it-IT" sz="1200" b="0" i="0" u="none" strike="noStrike" dirty="0">
              <a:solidFill>
                <a:srgbClr val="000000"/>
              </a:solidFill>
              <a:effectLst/>
              <a:latin typeface="Montserrat" pitchFamily="2" charset="77"/>
            </a:endParaRPr>
          </a:p>
        </p:txBody>
      </p:sp>
    </p:spTree>
    <p:extLst>
      <p:ext uri="{BB962C8B-B14F-4D97-AF65-F5344CB8AC3E}">
        <p14:creationId xmlns:p14="http://schemas.microsoft.com/office/powerpoint/2010/main" val="1613590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lvl="0"/>
            <a:r>
              <a:rPr lang="it-IT" dirty="0" err="1"/>
              <a:t>When</a:t>
            </a:r>
            <a:r>
              <a:rPr lang="it-IT" dirty="0"/>
              <a:t> the </a:t>
            </a:r>
            <a:r>
              <a:rPr lang="it-IT" dirty="0" err="1"/>
              <a:t>definition</a:t>
            </a:r>
            <a:r>
              <a:rPr lang="it-IT" dirty="0"/>
              <a:t> of </a:t>
            </a:r>
            <a:r>
              <a:rPr lang="it-IT" dirty="0" err="1"/>
              <a:t>couples</a:t>
            </a:r>
            <a:r>
              <a:rPr lang="it-IT" dirty="0"/>
              <a:t> makes the </a:t>
            </a:r>
            <a:r>
              <a:rPr lang="it-IT" dirty="0" err="1"/>
              <a:t>difference</a:t>
            </a:r>
            <a:r>
              <a:rPr lang="it-IT" dirty="0"/>
              <a:t>… </a:t>
            </a:r>
            <a:endParaRPr dirty="0"/>
          </a:p>
        </p:txBody>
      </p:sp>
      <p:sp>
        <p:nvSpPr>
          <p:cNvPr id="187" name="Google Shape;187;p20"/>
          <p:cNvSpPr txBox="1"/>
          <p:nvPr/>
        </p:nvSpPr>
        <p:spPr>
          <a:xfrm>
            <a:off x="452550" y="1942488"/>
            <a:ext cx="2430900" cy="368700"/>
          </a:xfrm>
          <a:prstGeom prst="rect">
            <a:avLst/>
          </a:prstGeom>
          <a:noFill/>
          <a:ln>
            <a:noFill/>
          </a:ln>
        </p:spPr>
        <p:txBody>
          <a:bodyPr spcFirstLastPara="1" wrap="square" lIns="91425" tIns="91425" rIns="91425" bIns="91425" anchor="b" anchorCtr="0">
            <a:noAutofit/>
          </a:bodyPr>
          <a:lstStyle/>
          <a:p>
            <a:pPr lvl="0" algn="ctr"/>
            <a:r>
              <a:rPr lang="it-IT" sz="1200" b="1" dirty="0" err="1">
                <a:solidFill>
                  <a:schemeClr val="dk1"/>
                </a:solidFill>
                <a:latin typeface="Montserrat" pitchFamily="2" charset="77"/>
                <a:ea typeface="Montserrat SemiBold"/>
                <a:cs typeface="Montserrat SemiBold"/>
                <a:sym typeface="Montserrat SemiBold"/>
              </a:rPr>
              <a:t>What</a:t>
            </a:r>
            <a:r>
              <a:rPr lang="it-IT" sz="1200" b="1" dirty="0">
                <a:solidFill>
                  <a:schemeClr val="dk1"/>
                </a:solidFill>
                <a:latin typeface="Montserrat" pitchFamily="2" charset="77"/>
                <a:ea typeface="Montserrat SemiBold"/>
                <a:cs typeface="Montserrat SemiBold"/>
                <a:sym typeface="Montserrat SemiBold"/>
              </a:rPr>
              <a:t> </a:t>
            </a:r>
            <a:r>
              <a:rPr lang="it-IT" sz="1200" b="1" dirty="0" err="1">
                <a:solidFill>
                  <a:schemeClr val="dk1"/>
                </a:solidFill>
                <a:latin typeface="Montserrat" pitchFamily="2" charset="77"/>
                <a:ea typeface="Montserrat SemiBold"/>
                <a:cs typeface="Montserrat SemiBold"/>
                <a:sym typeface="Montserrat SemiBold"/>
              </a:rPr>
              <a:t>is</a:t>
            </a:r>
            <a:r>
              <a:rPr lang="it-IT" sz="1200" b="1" dirty="0">
                <a:solidFill>
                  <a:schemeClr val="dk1"/>
                </a:solidFill>
                <a:latin typeface="Montserrat" pitchFamily="2" charset="77"/>
                <a:ea typeface="Montserrat SemiBold"/>
                <a:cs typeface="Montserrat SemiBold"/>
                <a:sym typeface="Montserrat SemiBold"/>
              </a:rPr>
              <a:t> Contrastive Learning?</a:t>
            </a:r>
            <a:endParaRPr sz="1200" b="1" dirty="0">
              <a:solidFill>
                <a:schemeClr val="dk1"/>
              </a:solidFill>
              <a:latin typeface="Montserrat" pitchFamily="2" charset="77"/>
              <a:ea typeface="Montserrat SemiBold"/>
              <a:cs typeface="Montserrat SemiBold"/>
              <a:sym typeface="Montserrat SemiBold"/>
            </a:endParaRPr>
          </a:p>
        </p:txBody>
      </p:sp>
      <p:sp>
        <p:nvSpPr>
          <p:cNvPr id="188" name="Google Shape;188;p20"/>
          <p:cNvSpPr txBox="1"/>
          <p:nvPr/>
        </p:nvSpPr>
        <p:spPr>
          <a:xfrm>
            <a:off x="452550" y="2195688"/>
            <a:ext cx="2430900" cy="472500"/>
          </a:xfrm>
          <a:prstGeom prst="rect">
            <a:avLst/>
          </a:prstGeom>
          <a:noFill/>
          <a:ln>
            <a:noFill/>
          </a:ln>
        </p:spPr>
        <p:txBody>
          <a:bodyPr spcFirstLastPara="1" wrap="square" lIns="91425" tIns="91425" rIns="91425" bIns="91425" anchor="t" anchorCtr="0">
            <a:noAutofit/>
          </a:bodyPr>
          <a:lstStyle/>
          <a:p>
            <a:pPr marL="171450" lvl="0" indent="-171450" algn="ctr">
              <a:buFont typeface="Arial" panose="020B0604020202020204" pitchFamily="34" charset="0"/>
              <a:buChar char="•"/>
            </a:pPr>
            <a:r>
              <a:rPr lang="it-IT" sz="1200" i="1" dirty="0">
                <a:solidFill>
                  <a:schemeClr val="dk1"/>
                </a:solidFill>
                <a:latin typeface="Montserrat" pitchFamily="2" charset="77"/>
                <a:ea typeface="Montserrat Medium"/>
                <a:cs typeface="Montserrat Medium"/>
                <a:sym typeface="Montserrat Medium"/>
              </a:rPr>
              <a:t>Goal</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bring</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embeddings</a:t>
            </a:r>
            <a:r>
              <a:rPr lang="it-IT" sz="1200" dirty="0">
                <a:solidFill>
                  <a:schemeClr val="dk1"/>
                </a:solidFill>
                <a:latin typeface="Montserrat" pitchFamily="2" charset="77"/>
                <a:ea typeface="Montserrat Medium"/>
                <a:cs typeface="Montserrat Medium"/>
                <a:sym typeface="Montserrat Medium"/>
              </a:rPr>
              <a:t> of “</a:t>
            </a:r>
            <a:r>
              <a:rPr lang="it-IT" sz="1200" dirty="0" err="1">
                <a:solidFill>
                  <a:schemeClr val="dk1"/>
                </a:solidFill>
                <a:latin typeface="Montserrat" pitchFamily="2" charset="77"/>
                <a:ea typeface="Montserrat Medium"/>
                <a:cs typeface="Montserrat Medium"/>
                <a:sym typeface="Montserrat Medium"/>
              </a:rPr>
              <a:t>similar</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examples</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closer</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together</a:t>
            </a:r>
            <a:r>
              <a:rPr lang="it-IT" sz="1200" dirty="0">
                <a:solidFill>
                  <a:schemeClr val="dk1"/>
                </a:solidFill>
                <a:latin typeface="Montserrat" pitchFamily="2" charset="77"/>
                <a:ea typeface="Montserrat Medium"/>
                <a:cs typeface="Montserrat Medium"/>
                <a:sym typeface="Montserrat Medium"/>
              </a:rPr>
              <a:t> and </a:t>
            </a:r>
            <a:r>
              <a:rPr lang="it-IT" sz="1200" dirty="0" err="1">
                <a:solidFill>
                  <a:schemeClr val="dk1"/>
                </a:solidFill>
                <a:latin typeface="Montserrat" pitchFamily="2" charset="77"/>
                <a:ea typeface="Montserrat Medium"/>
                <a:cs typeface="Montserrat Medium"/>
                <a:sym typeface="Montserrat Medium"/>
              </a:rPr>
              <a:t>push</a:t>
            </a:r>
            <a:r>
              <a:rPr lang="it-IT" sz="1200" dirty="0">
                <a:solidFill>
                  <a:schemeClr val="dk1"/>
                </a:solidFill>
                <a:latin typeface="Montserrat" pitchFamily="2" charset="77"/>
                <a:ea typeface="Montserrat Medium"/>
                <a:cs typeface="Montserrat Medium"/>
                <a:sym typeface="Montserrat Medium"/>
              </a:rPr>
              <a:t> “dissimilar” </a:t>
            </a:r>
            <a:r>
              <a:rPr lang="it-IT" sz="1200" dirty="0" err="1">
                <a:solidFill>
                  <a:schemeClr val="dk1"/>
                </a:solidFill>
                <a:latin typeface="Montserrat" pitchFamily="2" charset="77"/>
                <a:ea typeface="Montserrat Medium"/>
                <a:cs typeface="Montserrat Medium"/>
                <a:sym typeface="Montserrat Medium"/>
              </a:rPr>
              <a:t>ones</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further</a:t>
            </a:r>
            <a:r>
              <a:rPr lang="it-IT" sz="1200" dirty="0">
                <a:solidFill>
                  <a:schemeClr val="dk1"/>
                </a:solidFill>
                <a:latin typeface="Montserrat" pitchFamily="2" charset="77"/>
                <a:ea typeface="Montserrat Medium"/>
                <a:cs typeface="Montserrat Medium"/>
                <a:sym typeface="Montserrat Medium"/>
              </a:rPr>
              <a:t> </a:t>
            </a:r>
            <a:r>
              <a:rPr lang="it-IT" sz="1200" dirty="0" err="1">
                <a:solidFill>
                  <a:schemeClr val="dk1"/>
                </a:solidFill>
                <a:latin typeface="Montserrat" pitchFamily="2" charset="77"/>
                <a:ea typeface="Montserrat Medium"/>
                <a:cs typeface="Montserrat Medium"/>
                <a:sym typeface="Montserrat Medium"/>
              </a:rPr>
              <a:t>apart</a:t>
            </a:r>
            <a:endParaRPr lang="it-IT" sz="1200" dirty="0">
              <a:solidFill>
                <a:schemeClr val="dk1"/>
              </a:solidFill>
              <a:latin typeface="Montserrat" pitchFamily="2" charset="77"/>
              <a:ea typeface="Montserrat Medium"/>
              <a:cs typeface="Montserrat Medium"/>
              <a:sym typeface="Montserrat Medium"/>
            </a:endParaRPr>
          </a:p>
          <a:p>
            <a:pPr marL="171450" lvl="0" indent="-171450" algn="ctr">
              <a:buFont typeface="Arial" panose="020B0604020202020204" pitchFamily="34" charset="0"/>
              <a:buChar char="•"/>
            </a:pPr>
            <a:endParaRPr lang="it-IT" sz="1200" dirty="0">
              <a:solidFill>
                <a:schemeClr val="dk1"/>
              </a:solidFill>
              <a:latin typeface="Montserrat" pitchFamily="2" charset="77"/>
              <a:ea typeface="Montserrat Medium"/>
              <a:cs typeface="Montserrat Medium"/>
              <a:sym typeface="Montserrat Medium"/>
            </a:endParaRPr>
          </a:p>
          <a:p>
            <a:pPr marL="171450" lvl="0" indent="-171450" algn="ctr">
              <a:buFont typeface="Arial" panose="020B0604020202020204" pitchFamily="34" charset="0"/>
              <a:buChar char="•"/>
            </a:pPr>
            <a:r>
              <a:rPr lang="it-IT" sz="1200" i="1" dirty="0" err="1">
                <a:solidFill>
                  <a:schemeClr val="dk1"/>
                </a:solidFill>
                <a:latin typeface="Montserrat" pitchFamily="2" charset="77"/>
                <a:ea typeface="Montserrat Medium"/>
                <a:cs typeface="Montserrat Medium"/>
                <a:sym typeface="Montserrat Medium"/>
              </a:rPr>
              <a:t>Mechanism</a:t>
            </a:r>
            <a:r>
              <a:rPr lang="it-IT" sz="1200" dirty="0">
                <a:solidFill>
                  <a:schemeClr val="dk1"/>
                </a:solidFill>
                <a:latin typeface="Montserrat" pitchFamily="2" charset="77"/>
                <a:ea typeface="Montserrat Medium"/>
                <a:cs typeface="Montserrat Medium"/>
                <a:sym typeface="Montserrat Medium"/>
              </a:rPr>
              <a:t>: contrastive </a:t>
            </a:r>
            <a:r>
              <a:rPr lang="it-IT" sz="1200" dirty="0" err="1">
                <a:solidFill>
                  <a:schemeClr val="dk1"/>
                </a:solidFill>
                <a:latin typeface="Montserrat" pitchFamily="2" charset="77"/>
                <a:ea typeface="Montserrat Medium"/>
                <a:cs typeface="Montserrat Medium"/>
                <a:sym typeface="Montserrat Medium"/>
              </a:rPr>
              <a:t>loss</a:t>
            </a:r>
            <a:r>
              <a:rPr lang="it-IT" sz="1200" dirty="0">
                <a:solidFill>
                  <a:schemeClr val="dk1"/>
                </a:solidFill>
                <a:latin typeface="Montserrat" pitchFamily="2" charset="77"/>
                <a:ea typeface="Montserrat Medium"/>
                <a:cs typeface="Montserrat Medium"/>
                <a:sym typeface="Montserrat Medium"/>
              </a:rPr>
              <a:t> on positive vs negative </a:t>
            </a:r>
            <a:r>
              <a:rPr lang="it-IT" sz="1200" dirty="0" err="1">
                <a:solidFill>
                  <a:schemeClr val="dk1"/>
                </a:solidFill>
                <a:latin typeface="Montserrat" pitchFamily="2" charset="77"/>
                <a:ea typeface="Montserrat Medium"/>
                <a:cs typeface="Montserrat Medium"/>
                <a:sym typeface="Montserrat Medium"/>
              </a:rPr>
              <a:t>pairs</a:t>
            </a:r>
            <a:endParaRPr lang="it-IT" sz="1200" dirty="0">
              <a:solidFill>
                <a:schemeClr val="dk1"/>
              </a:solidFill>
              <a:latin typeface="Montserrat" pitchFamily="2" charset="77"/>
              <a:ea typeface="Montserrat Medium"/>
              <a:cs typeface="Montserrat Medium"/>
              <a:sym typeface="Montserrat Medium"/>
            </a:endParaRPr>
          </a:p>
        </p:txBody>
      </p:sp>
      <p:sp>
        <p:nvSpPr>
          <p:cNvPr id="189" name="Google Shape;189;p20"/>
          <p:cNvSpPr txBox="1"/>
          <p:nvPr/>
        </p:nvSpPr>
        <p:spPr>
          <a:xfrm>
            <a:off x="3355857" y="1942488"/>
            <a:ext cx="2430900" cy="368700"/>
          </a:xfrm>
          <a:prstGeom prst="rect">
            <a:avLst/>
          </a:prstGeom>
          <a:noFill/>
          <a:ln>
            <a:noFill/>
          </a:ln>
        </p:spPr>
        <p:txBody>
          <a:bodyPr spcFirstLastPara="1" wrap="square" lIns="91425" tIns="91425" rIns="91425" bIns="91425" anchor="b" anchorCtr="0">
            <a:noAutofit/>
          </a:bodyPr>
          <a:lstStyle/>
          <a:p>
            <a:pPr lvl="0" algn="ctr"/>
            <a:r>
              <a:rPr lang="en" sz="1200" b="1" dirty="0">
                <a:solidFill>
                  <a:schemeClr val="dk1"/>
                </a:solidFill>
                <a:latin typeface="Montserrat" pitchFamily="2" charset="77"/>
                <a:ea typeface="Montserrat SemiBold"/>
                <a:cs typeface="Montserrat SemiBold"/>
                <a:sym typeface="Montserrat SemiBold"/>
              </a:rPr>
              <a:t> </a:t>
            </a:r>
            <a:r>
              <a:rPr lang="it-IT" sz="1200" b="1" dirty="0" err="1">
                <a:solidFill>
                  <a:schemeClr val="dk1"/>
                </a:solidFill>
                <a:latin typeface="Montserrat" pitchFamily="2" charset="77"/>
                <a:ea typeface="Montserrat SemiBold"/>
                <a:cs typeface="Montserrat SemiBold"/>
                <a:sym typeface="Montserrat SemiBold"/>
              </a:rPr>
              <a:t>Why</a:t>
            </a:r>
            <a:r>
              <a:rPr lang="it-IT" sz="1200" b="1" dirty="0">
                <a:solidFill>
                  <a:schemeClr val="dk1"/>
                </a:solidFill>
                <a:latin typeface="Montserrat" pitchFamily="2" charset="77"/>
                <a:ea typeface="Montserrat SemiBold"/>
                <a:cs typeface="Montserrat SemiBold"/>
                <a:sym typeface="Montserrat SemiBold"/>
              </a:rPr>
              <a:t> </a:t>
            </a:r>
            <a:r>
              <a:rPr lang="it-IT" sz="1200" b="1" dirty="0" err="1">
                <a:solidFill>
                  <a:schemeClr val="dk1"/>
                </a:solidFill>
                <a:latin typeface="Montserrat" pitchFamily="2" charset="77"/>
                <a:ea typeface="Montserrat SemiBold"/>
                <a:cs typeface="Montserrat SemiBold"/>
                <a:sym typeface="Montserrat SemiBold"/>
              </a:rPr>
              <a:t>does</a:t>
            </a:r>
            <a:r>
              <a:rPr lang="it-IT" sz="1200" b="1" dirty="0">
                <a:solidFill>
                  <a:schemeClr val="dk1"/>
                </a:solidFill>
                <a:latin typeface="Montserrat" pitchFamily="2" charset="77"/>
                <a:ea typeface="Montserrat SemiBold"/>
                <a:cs typeface="Montserrat SemiBold"/>
                <a:sym typeface="Montserrat SemiBold"/>
              </a:rPr>
              <a:t> the </a:t>
            </a:r>
            <a:r>
              <a:rPr lang="it-IT" sz="1200" b="1" dirty="0" err="1">
                <a:solidFill>
                  <a:schemeClr val="dk1"/>
                </a:solidFill>
                <a:latin typeface="Montserrat" pitchFamily="2" charset="77"/>
                <a:ea typeface="Montserrat SemiBold"/>
                <a:cs typeface="Montserrat SemiBold"/>
                <a:sym typeface="Montserrat SemiBold"/>
              </a:rPr>
              <a:t>definition</a:t>
            </a:r>
            <a:r>
              <a:rPr lang="it-IT" sz="1200" b="1" dirty="0">
                <a:solidFill>
                  <a:schemeClr val="dk1"/>
                </a:solidFill>
                <a:latin typeface="Montserrat" pitchFamily="2" charset="77"/>
                <a:ea typeface="Montserrat SemiBold"/>
                <a:cs typeface="Montserrat SemiBold"/>
                <a:sym typeface="Montserrat SemiBold"/>
              </a:rPr>
              <a:t> of </a:t>
            </a:r>
            <a:r>
              <a:rPr lang="it-IT" sz="1200" b="1" dirty="0" err="1">
                <a:solidFill>
                  <a:schemeClr val="dk1"/>
                </a:solidFill>
                <a:latin typeface="Montserrat" pitchFamily="2" charset="77"/>
                <a:ea typeface="Montserrat SemiBold"/>
                <a:cs typeface="Montserrat SemiBold"/>
                <a:sym typeface="Montserrat SemiBold"/>
              </a:rPr>
              <a:t>couples</a:t>
            </a:r>
            <a:r>
              <a:rPr lang="it-IT" sz="1200" b="1" dirty="0">
                <a:solidFill>
                  <a:schemeClr val="dk1"/>
                </a:solidFill>
                <a:latin typeface="Montserrat" pitchFamily="2" charset="77"/>
                <a:ea typeface="Montserrat SemiBold"/>
                <a:cs typeface="Montserrat SemiBold"/>
                <a:sym typeface="Montserrat SemiBold"/>
              </a:rPr>
              <a:t> </a:t>
            </a:r>
            <a:r>
              <a:rPr lang="it-IT" sz="1200" b="1" dirty="0" err="1">
                <a:solidFill>
                  <a:schemeClr val="dk1"/>
                </a:solidFill>
                <a:latin typeface="Montserrat" pitchFamily="2" charset="77"/>
                <a:ea typeface="Montserrat SemiBold"/>
                <a:cs typeface="Montserrat SemiBold"/>
                <a:sym typeface="Montserrat SemiBold"/>
              </a:rPr>
              <a:t>matter</a:t>
            </a:r>
            <a:r>
              <a:rPr lang="it-IT" sz="1200" b="1" dirty="0">
                <a:solidFill>
                  <a:schemeClr val="dk1"/>
                </a:solidFill>
                <a:latin typeface="Montserrat" pitchFamily="2" charset="77"/>
                <a:ea typeface="Montserrat SemiBold"/>
                <a:cs typeface="Montserrat SemiBold"/>
                <a:sym typeface="Montserrat SemiBold"/>
              </a:rPr>
              <a:t>?</a:t>
            </a:r>
            <a:endParaRPr sz="1200" b="1" dirty="0">
              <a:solidFill>
                <a:schemeClr val="dk1"/>
              </a:solidFill>
              <a:latin typeface="Montserrat" pitchFamily="2" charset="77"/>
              <a:ea typeface="Montserrat SemiBold"/>
              <a:cs typeface="Montserrat SemiBold"/>
              <a:sym typeface="Montserrat SemiBold"/>
            </a:endParaRPr>
          </a:p>
        </p:txBody>
      </p:sp>
      <p:sp>
        <p:nvSpPr>
          <p:cNvPr id="190" name="Google Shape;190;p20"/>
          <p:cNvSpPr txBox="1"/>
          <p:nvPr/>
        </p:nvSpPr>
        <p:spPr>
          <a:xfrm>
            <a:off x="3355857" y="2195688"/>
            <a:ext cx="2430900" cy="472500"/>
          </a:xfrm>
          <a:prstGeom prst="rect">
            <a:avLst/>
          </a:prstGeom>
          <a:noFill/>
          <a:ln>
            <a:noFill/>
          </a:ln>
        </p:spPr>
        <p:txBody>
          <a:bodyPr spcFirstLastPara="1" wrap="square" lIns="91425" tIns="91425" rIns="91425" bIns="91425" anchor="t" anchorCtr="0">
            <a:noAutofit/>
          </a:bodyPr>
          <a:lstStyle/>
          <a:p>
            <a:pPr marL="171450" lvl="0" indent="-171450" algn="ctr">
              <a:buFont typeface="Arial" panose="020B0604020202020204" pitchFamily="34" charset="0"/>
              <a:buChar char="•"/>
            </a:pPr>
            <a:r>
              <a:rPr lang="it-IT" sz="1200" dirty="0" err="1">
                <a:solidFill>
                  <a:schemeClr val="dk1"/>
                </a:solidFill>
                <a:latin typeface="Montserrat" pitchFamily="2" charset="77"/>
                <a:ea typeface="Montserrat Medium"/>
                <a:cs typeface="Montserrat Medium"/>
                <a:sym typeface="Montserrat Medium"/>
              </a:rPr>
              <a:t>Determines</a:t>
            </a:r>
            <a:r>
              <a:rPr lang="it-IT" sz="1200" dirty="0">
                <a:solidFill>
                  <a:schemeClr val="dk1"/>
                </a:solidFill>
                <a:latin typeface="Montserrat" pitchFamily="2" charset="77"/>
                <a:ea typeface="Montserrat Medium"/>
                <a:cs typeface="Montserrat Medium"/>
                <a:sym typeface="Montserrat Medium"/>
              </a:rPr>
              <a:t> the learning </a:t>
            </a:r>
            <a:r>
              <a:rPr lang="it-IT" sz="1200" dirty="0" err="1">
                <a:solidFill>
                  <a:schemeClr val="dk1"/>
                </a:solidFill>
                <a:latin typeface="Montserrat" pitchFamily="2" charset="77"/>
                <a:ea typeface="Montserrat Medium"/>
                <a:cs typeface="Montserrat Medium"/>
                <a:sym typeface="Montserrat Medium"/>
              </a:rPr>
              <a:t>signal</a:t>
            </a:r>
            <a:endParaRPr lang="it-IT" sz="1200" dirty="0">
              <a:solidFill>
                <a:schemeClr val="dk1"/>
              </a:solidFill>
              <a:latin typeface="Montserrat" pitchFamily="2" charset="77"/>
              <a:ea typeface="Montserrat Medium"/>
              <a:cs typeface="Montserrat Medium"/>
              <a:sym typeface="Montserrat Medium"/>
            </a:endParaRPr>
          </a:p>
          <a:p>
            <a:pPr marL="171450" lvl="0" indent="-171450" algn="ctr">
              <a:buFont typeface="Arial" panose="020B0604020202020204" pitchFamily="34" charset="0"/>
              <a:buChar char="•"/>
            </a:pPr>
            <a:endParaRPr lang="it-IT" sz="1200" dirty="0">
              <a:solidFill>
                <a:schemeClr val="dk1"/>
              </a:solidFill>
              <a:latin typeface="Montserrat" pitchFamily="2" charset="77"/>
              <a:ea typeface="Montserrat Medium"/>
              <a:cs typeface="Montserrat Medium"/>
              <a:sym typeface="Montserrat Medium"/>
            </a:endParaRPr>
          </a:p>
          <a:p>
            <a:pPr marL="171450" lvl="0" indent="-171450" algn="ctr">
              <a:buFont typeface="Arial" panose="020B0604020202020204" pitchFamily="34" charset="0"/>
              <a:buChar char="•"/>
            </a:pPr>
            <a:r>
              <a:rPr lang="it-IT" sz="1200" dirty="0" err="1">
                <a:solidFill>
                  <a:schemeClr val="dk1"/>
                </a:solidFill>
                <a:latin typeface="Montserrat" pitchFamily="2" charset="77"/>
                <a:ea typeface="Montserrat Medium"/>
                <a:cs typeface="Montserrat Medium"/>
                <a:sym typeface="Montserrat Medium"/>
              </a:rPr>
              <a:t>Influences</a:t>
            </a:r>
            <a:r>
              <a:rPr lang="it-IT" sz="1200" dirty="0">
                <a:solidFill>
                  <a:schemeClr val="dk1"/>
                </a:solidFill>
                <a:latin typeface="Montserrat" pitchFamily="2" charset="77"/>
                <a:ea typeface="Montserrat Medium"/>
                <a:cs typeface="Montserrat Medium"/>
                <a:sym typeface="Montserrat Medium"/>
              </a:rPr>
              <a:t> the </a:t>
            </a:r>
            <a:r>
              <a:rPr lang="it-IT" sz="1200" dirty="0" err="1">
                <a:solidFill>
                  <a:schemeClr val="dk1"/>
                </a:solidFill>
                <a:latin typeface="Montserrat" pitchFamily="2" charset="77"/>
                <a:ea typeface="Montserrat Medium"/>
                <a:cs typeface="Montserrat Medium"/>
                <a:sym typeface="Montserrat Medium"/>
              </a:rPr>
              <a:t>quality</a:t>
            </a:r>
            <a:r>
              <a:rPr lang="it-IT" sz="1200" dirty="0">
                <a:solidFill>
                  <a:schemeClr val="dk1"/>
                </a:solidFill>
                <a:latin typeface="Montserrat" pitchFamily="2" charset="77"/>
                <a:ea typeface="Montserrat Medium"/>
                <a:cs typeface="Montserrat Medium"/>
                <a:sym typeface="Montserrat Medium"/>
              </a:rPr>
              <a:t> of </a:t>
            </a:r>
            <a:r>
              <a:rPr lang="it-IT" sz="1200" dirty="0" err="1">
                <a:solidFill>
                  <a:schemeClr val="dk1"/>
                </a:solidFill>
                <a:latin typeface="Montserrat" pitchFamily="2" charset="77"/>
                <a:ea typeface="Montserrat Medium"/>
                <a:cs typeface="Montserrat Medium"/>
                <a:sym typeface="Montserrat Medium"/>
              </a:rPr>
              <a:t>representations</a:t>
            </a:r>
            <a:endParaRPr lang="it-IT" sz="1200" dirty="0">
              <a:solidFill>
                <a:schemeClr val="dk1"/>
              </a:solidFill>
              <a:latin typeface="Montserrat" pitchFamily="2" charset="77"/>
              <a:ea typeface="Montserrat Medium"/>
              <a:cs typeface="Montserrat Medium"/>
              <a:sym typeface="Montserrat Medium"/>
            </a:endParaRPr>
          </a:p>
          <a:p>
            <a:pPr marL="171450" lvl="0" indent="-171450" algn="ctr">
              <a:buFont typeface="Arial" panose="020B0604020202020204" pitchFamily="34" charset="0"/>
              <a:buChar char="•"/>
            </a:pPr>
            <a:endParaRPr lang="it-IT" sz="1200" dirty="0">
              <a:solidFill>
                <a:schemeClr val="dk1"/>
              </a:solidFill>
              <a:latin typeface="Montserrat" pitchFamily="2" charset="77"/>
              <a:ea typeface="Montserrat Medium"/>
              <a:cs typeface="Montserrat Medium"/>
              <a:sym typeface="Montserrat Medium"/>
            </a:endParaRPr>
          </a:p>
          <a:p>
            <a:pPr marL="171450" lvl="0" indent="-171450" algn="ctr">
              <a:buFont typeface="Arial" panose="020B0604020202020204" pitchFamily="34" charset="0"/>
              <a:buChar char="•"/>
            </a:pPr>
            <a:r>
              <a:rPr lang="it-IT" sz="1200" dirty="0" err="1">
                <a:solidFill>
                  <a:schemeClr val="dk1"/>
                </a:solidFill>
                <a:latin typeface="Montserrat" pitchFamily="2" charset="77"/>
                <a:ea typeface="Montserrat Medium"/>
                <a:cs typeface="Montserrat Medium"/>
                <a:sym typeface="Montserrat Medium"/>
              </a:rPr>
              <a:t>Influences</a:t>
            </a:r>
            <a:r>
              <a:rPr lang="it-IT" sz="1200" dirty="0">
                <a:solidFill>
                  <a:schemeClr val="dk1"/>
                </a:solidFill>
                <a:latin typeface="Montserrat" pitchFamily="2" charset="77"/>
                <a:ea typeface="Montserrat Medium"/>
                <a:cs typeface="Montserrat Medium"/>
                <a:sym typeface="Montserrat Medium"/>
              </a:rPr>
              <a:t> training </a:t>
            </a:r>
            <a:r>
              <a:rPr lang="it-IT" sz="1200" dirty="0" err="1">
                <a:solidFill>
                  <a:schemeClr val="dk1"/>
                </a:solidFill>
                <a:latin typeface="Montserrat" pitchFamily="2" charset="77"/>
                <a:ea typeface="Montserrat Medium"/>
                <a:cs typeface="Montserrat Medium"/>
                <a:sym typeface="Montserrat Medium"/>
              </a:rPr>
              <a:t>stability</a:t>
            </a:r>
            <a:r>
              <a:rPr lang="it-IT" sz="1200" dirty="0">
                <a:solidFill>
                  <a:schemeClr val="dk1"/>
                </a:solidFill>
                <a:latin typeface="Montserrat" pitchFamily="2" charset="77"/>
                <a:ea typeface="Montserrat Medium"/>
                <a:cs typeface="Montserrat Medium"/>
                <a:sym typeface="Montserrat Medium"/>
              </a:rPr>
              <a:t> and </a:t>
            </a:r>
            <a:r>
              <a:rPr lang="it-IT" sz="1200" dirty="0" err="1">
                <a:solidFill>
                  <a:schemeClr val="dk1"/>
                </a:solidFill>
                <a:latin typeface="Montserrat" pitchFamily="2" charset="77"/>
                <a:ea typeface="Montserrat Medium"/>
                <a:cs typeface="Montserrat Medium"/>
                <a:sym typeface="Montserrat Medium"/>
              </a:rPr>
              <a:t>generalization</a:t>
            </a:r>
            <a:endParaRPr sz="1200" dirty="0">
              <a:solidFill>
                <a:schemeClr val="dk1"/>
              </a:solidFill>
              <a:latin typeface="Montserrat" pitchFamily="2" charset="77"/>
              <a:ea typeface="Montserrat Medium"/>
              <a:cs typeface="Montserrat Medium"/>
              <a:sym typeface="Montserrat Medium"/>
            </a:endParaRPr>
          </a:p>
        </p:txBody>
      </p:sp>
      <p:sp>
        <p:nvSpPr>
          <p:cNvPr id="191" name="Google Shape;191;p20"/>
          <p:cNvSpPr txBox="1"/>
          <p:nvPr/>
        </p:nvSpPr>
        <p:spPr>
          <a:xfrm>
            <a:off x="6337475" y="1942488"/>
            <a:ext cx="2430900" cy="368700"/>
          </a:xfrm>
          <a:prstGeom prst="rect">
            <a:avLst/>
          </a:prstGeom>
          <a:noFill/>
          <a:ln>
            <a:noFill/>
          </a:ln>
        </p:spPr>
        <p:txBody>
          <a:bodyPr spcFirstLastPara="1" wrap="square" lIns="91425" tIns="91425" rIns="91425" bIns="91425" anchor="b" anchorCtr="0">
            <a:noAutofit/>
          </a:bodyPr>
          <a:lstStyle/>
          <a:p>
            <a:pPr lvl="0" algn="ctr"/>
            <a:r>
              <a:rPr lang="it-IT" sz="1200" b="1" dirty="0">
                <a:solidFill>
                  <a:schemeClr val="dk1"/>
                </a:solidFill>
                <a:latin typeface="Montserrat" pitchFamily="2" charset="77"/>
                <a:ea typeface="Montserrat SemiBold"/>
                <a:cs typeface="Montserrat SemiBold"/>
                <a:sym typeface="Montserrat SemiBold"/>
              </a:rPr>
              <a:t>Mining </a:t>
            </a:r>
            <a:r>
              <a:rPr lang="it-IT" sz="1200" b="1" dirty="0" err="1">
                <a:solidFill>
                  <a:schemeClr val="dk1"/>
                </a:solidFill>
                <a:latin typeface="Montserrat" pitchFamily="2" charset="77"/>
                <a:ea typeface="Montserrat SemiBold"/>
                <a:cs typeface="Montserrat SemiBold"/>
                <a:sym typeface="Montserrat SemiBold"/>
              </a:rPr>
              <a:t>Tips</a:t>
            </a:r>
            <a:endParaRPr sz="1200" b="1" dirty="0">
              <a:solidFill>
                <a:schemeClr val="dk1"/>
              </a:solidFill>
              <a:latin typeface="Montserrat" pitchFamily="2" charset="77"/>
              <a:ea typeface="Montserrat SemiBold"/>
              <a:cs typeface="Montserrat SemiBold"/>
              <a:sym typeface="Montserrat SemiBold"/>
            </a:endParaRPr>
          </a:p>
        </p:txBody>
      </p:sp>
      <p:sp>
        <p:nvSpPr>
          <p:cNvPr id="192" name="Google Shape;192;p20"/>
          <p:cNvSpPr txBox="1"/>
          <p:nvPr/>
        </p:nvSpPr>
        <p:spPr>
          <a:xfrm>
            <a:off x="6337475" y="2195688"/>
            <a:ext cx="2430900" cy="472500"/>
          </a:xfrm>
          <a:prstGeom prst="rect">
            <a:avLst/>
          </a:prstGeom>
          <a:noFill/>
          <a:ln>
            <a:noFill/>
          </a:ln>
        </p:spPr>
        <p:txBody>
          <a:bodyPr spcFirstLastPara="1" wrap="square" lIns="91425" tIns="91425" rIns="91425" bIns="91425" anchor="t" anchorCtr="0">
            <a:noAutofit/>
          </a:bodyPr>
          <a:lstStyle/>
          <a:p>
            <a:pPr marL="171450" lvl="0" indent="-171450" algn="ctr">
              <a:buFont typeface="Arial" panose="020B0604020202020204" pitchFamily="34" charset="0"/>
              <a:buChar char="•"/>
            </a:pPr>
            <a:r>
              <a:rPr lang="it-IT" sz="1200" dirty="0">
                <a:solidFill>
                  <a:schemeClr val="dk1"/>
                </a:solidFill>
                <a:latin typeface="Montserrat" pitchFamily="2" charset="77"/>
                <a:ea typeface="Montserrat Medium"/>
                <a:cs typeface="Montserrat Medium"/>
                <a:sym typeface="Montserrat Medium"/>
              </a:rPr>
              <a:t>Random sampling</a:t>
            </a:r>
          </a:p>
          <a:p>
            <a:pPr marL="171450" lvl="0" indent="-171450" algn="ctr">
              <a:buFont typeface="Arial" panose="020B0604020202020204" pitchFamily="34" charset="0"/>
              <a:buChar char="•"/>
            </a:pPr>
            <a:endParaRPr lang="it-IT" sz="1200" dirty="0">
              <a:solidFill>
                <a:schemeClr val="dk1"/>
              </a:solidFill>
              <a:latin typeface="Montserrat" pitchFamily="2" charset="77"/>
              <a:ea typeface="Montserrat Medium"/>
              <a:cs typeface="Montserrat Medium"/>
              <a:sym typeface="Montserrat Medium"/>
            </a:endParaRPr>
          </a:p>
          <a:p>
            <a:pPr marL="171450" lvl="0" indent="-171450" algn="ctr">
              <a:buFont typeface="Arial" panose="020B0604020202020204" pitchFamily="34" charset="0"/>
              <a:buChar char="•"/>
            </a:pPr>
            <a:r>
              <a:rPr lang="it-IT" sz="1200" dirty="0">
                <a:solidFill>
                  <a:schemeClr val="dk1"/>
                </a:solidFill>
                <a:latin typeface="Montserrat" pitchFamily="2" charset="77"/>
                <a:ea typeface="Montserrat Medium"/>
                <a:cs typeface="Montserrat Medium"/>
                <a:sym typeface="Montserrat Medium"/>
              </a:rPr>
              <a:t>Hard </a:t>
            </a:r>
            <a:r>
              <a:rPr lang="it-IT" sz="1200" dirty="0" err="1">
                <a:solidFill>
                  <a:schemeClr val="dk1"/>
                </a:solidFill>
                <a:latin typeface="Montserrat" pitchFamily="2" charset="77"/>
                <a:ea typeface="Montserrat Medium"/>
                <a:cs typeface="Montserrat Medium"/>
                <a:sym typeface="Montserrat Medium"/>
              </a:rPr>
              <a:t>negatives</a:t>
            </a:r>
            <a:endParaRPr lang="it-IT" sz="1200" dirty="0">
              <a:solidFill>
                <a:schemeClr val="dk1"/>
              </a:solidFill>
              <a:latin typeface="Montserrat" pitchFamily="2" charset="77"/>
              <a:ea typeface="Montserrat Medium"/>
              <a:cs typeface="Montserrat Medium"/>
              <a:sym typeface="Montserrat Medium"/>
            </a:endParaRPr>
          </a:p>
          <a:p>
            <a:pPr marL="171450" lvl="0" indent="-171450" algn="ctr">
              <a:buFont typeface="Arial" panose="020B0604020202020204" pitchFamily="34" charset="0"/>
              <a:buChar char="•"/>
            </a:pPr>
            <a:endParaRPr lang="it-IT" sz="1200" dirty="0">
              <a:solidFill>
                <a:schemeClr val="dk1"/>
              </a:solidFill>
              <a:latin typeface="Montserrat" pitchFamily="2" charset="77"/>
              <a:ea typeface="Montserrat Medium"/>
              <a:cs typeface="Montserrat Medium"/>
              <a:sym typeface="Montserrat Medium"/>
            </a:endParaRPr>
          </a:p>
          <a:p>
            <a:pPr marL="171450" lvl="0" indent="-171450" algn="ctr">
              <a:buFont typeface="Arial" panose="020B0604020202020204" pitchFamily="34" charset="0"/>
              <a:buChar char="•"/>
            </a:pPr>
            <a:r>
              <a:rPr lang="it-IT" sz="1200" dirty="0" err="1">
                <a:solidFill>
                  <a:schemeClr val="dk1"/>
                </a:solidFill>
                <a:latin typeface="Montserrat" pitchFamily="2" charset="77"/>
                <a:ea typeface="Montserrat Medium"/>
                <a:cs typeface="Montserrat Medium"/>
                <a:sym typeface="Montserrat Medium"/>
              </a:rPr>
              <a:t>Adaptive</a:t>
            </a:r>
            <a:r>
              <a:rPr lang="it-IT" sz="1200" dirty="0">
                <a:solidFill>
                  <a:schemeClr val="dk1"/>
                </a:solidFill>
                <a:latin typeface="Montserrat" pitchFamily="2" charset="77"/>
                <a:ea typeface="Montserrat Medium"/>
                <a:cs typeface="Montserrat Medium"/>
                <a:sym typeface="Montserrat Medium"/>
              </a:rPr>
              <a:t> / </a:t>
            </a:r>
            <a:r>
              <a:rPr lang="it-IT" sz="1200" dirty="0" err="1">
                <a:solidFill>
                  <a:schemeClr val="dk1"/>
                </a:solidFill>
                <a:latin typeface="Montserrat" pitchFamily="2" charset="77"/>
                <a:ea typeface="Montserrat Medium"/>
                <a:cs typeface="Montserrat Medium"/>
                <a:sym typeface="Montserrat Medium"/>
              </a:rPr>
              <a:t>metric</a:t>
            </a:r>
            <a:r>
              <a:rPr lang="it-IT" sz="1200" dirty="0">
                <a:solidFill>
                  <a:schemeClr val="dk1"/>
                </a:solidFill>
                <a:latin typeface="Montserrat" pitchFamily="2" charset="77"/>
                <a:ea typeface="Montserrat Medium"/>
                <a:cs typeface="Montserrat Medium"/>
                <a:sym typeface="Montserrat Medium"/>
              </a:rPr>
              <a:t>-based (es. proxy ITÊ)</a:t>
            </a:r>
            <a:endParaRPr sz="1200" dirty="0">
              <a:solidFill>
                <a:schemeClr val="dk1"/>
              </a:solidFill>
              <a:latin typeface="Montserrat" pitchFamily="2" charset="77"/>
              <a:ea typeface="Montserrat Medium"/>
              <a:cs typeface="Montserrat Medium"/>
              <a:sym typeface="Montserrat Medium"/>
            </a:endParaRPr>
          </a:p>
        </p:txBody>
      </p:sp>
      <p:sp>
        <p:nvSpPr>
          <p:cNvPr id="195" name="Google Shape;195;p20"/>
          <p:cNvSpPr txBox="1"/>
          <p:nvPr/>
        </p:nvSpPr>
        <p:spPr>
          <a:xfrm>
            <a:off x="2315787" y="4170425"/>
            <a:ext cx="4511040" cy="561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lvl="0" algn="ctr"/>
            <a:r>
              <a:rPr lang="it-IT" sz="1200" dirty="0" err="1">
                <a:solidFill>
                  <a:schemeClr val="dk1"/>
                </a:solidFill>
                <a:latin typeface="Montserrat" pitchFamily="2" charset="77"/>
                <a:ea typeface="Montserrat SemiBold"/>
                <a:cs typeface="Montserrat SemiBold"/>
                <a:sym typeface="Montserrat SemiBold"/>
              </a:rPr>
              <a:t>Couples</a:t>
            </a:r>
            <a:r>
              <a:rPr lang="it-IT" sz="1200" dirty="0">
                <a:solidFill>
                  <a:schemeClr val="dk1"/>
                </a:solidFill>
                <a:latin typeface="Montserrat" pitchFamily="2" charset="77"/>
                <a:ea typeface="Montserrat SemiBold"/>
                <a:cs typeface="Montserrat SemiBold"/>
                <a:sym typeface="Montserrat SemiBold"/>
              </a:rPr>
              <a:t> </a:t>
            </a:r>
            <a:r>
              <a:rPr lang="it-IT" sz="1200" dirty="0" err="1">
                <a:solidFill>
                  <a:schemeClr val="dk1"/>
                </a:solidFill>
                <a:latin typeface="Montserrat" pitchFamily="2" charset="77"/>
                <a:ea typeface="Montserrat SemiBold"/>
                <a:cs typeface="Montserrat SemiBold"/>
                <a:sym typeface="Montserrat SemiBold"/>
              </a:rPr>
              <a:t>define</a:t>
            </a:r>
            <a:r>
              <a:rPr lang="it-IT" sz="1200" dirty="0">
                <a:solidFill>
                  <a:schemeClr val="dk1"/>
                </a:solidFill>
                <a:latin typeface="Montserrat" pitchFamily="2" charset="77"/>
                <a:ea typeface="Montserrat SemiBold"/>
                <a:cs typeface="Montserrat SemiBold"/>
                <a:sym typeface="Montserrat SemiBold"/>
              </a:rPr>
              <a:t> the </a:t>
            </a:r>
            <a:r>
              <a:rPr lang="it-IT" sz="1200" dirty="0" err="1">
                <a:solidFill>
                  <a:schemeClr val="dk1"/>
                </a:solidFill>
                <a:latin typeface="Montserrat" pitchFamily="2" charset="77"/>
                <a:ea typeface="Montserrat SemiBold"/>
                <a:cs typeface="Montserrat SemiBold"/>
                <a:sym typeface="Montserrat SemiBold"/>
              </a:rPr>
              <a:t>heart</a:t>
            </a:r>
            <a:r>
              <a:rPr lang="it-IT" sz="1200" dirty="0">
                <a:solidFill>
                  <a:schemeClr val="dk1"/>
                </a:solidFill>
                <a:latin typeface="Montserrat" pitchFamily="2" charset="77"/>
                <a:ea typeface="Montserrat SemiBold"/>
                <a:cs typeface="Montserrat SemiBold"/>
                <a:sym typeface="Montserrat SemiBold"/>
              </a:rPr>
              <a:t> of contrastive learning: </a:t>
            </a:r>
            <a:r>
              <a:rPr lang="it-IT" sz="1200" dirty="0" err="1">
                <a:solidFill>
                  <a:schemeClr val="dk1"/>
                </a:solidFill>
                <a:latin typeface="Montserrat" pitchFamily="2" charset="77"/>
                <a:ea typeface="Montserrat SemiBold"/>
                <a:cs typeface="Montserrat SemiBold"/>
                <a:sym typeface="Montserrat SemiBold"/>
              </a:rPr>
              <a:t>their</a:t>
            </a:r>
            <a:r>
              <a:rPr lang="it-IT" sz="1200" dirty="0">
                <a:solidFill>
                  <a:schemeClr val="dk1"/>
                </a:solidFill>
                <a:latin typeface="Montserrat" pitchFamily="2" charset="77"/>
                <a:ea typeface="Montserrat SemiBold"/>
                <a:cs typeface="Montserrat SemiBold"/>
                <a:sym typeface="Montserrat SemiBold"/>
              </a:rPr>
              <a:t> </a:t>
            </a:r>
            <a:r>
              <a:rPr lang="it-IT" sz="1200" dirty="0" err="1">
                <a:solidFill>
                  <a:schemeClr val="dk1"/>
                </a:solidFill>
                <a:latin typeface="Montserrat" pitchFamily="2" charset="77"/>
                <a:ea typeface="Montserrat SemiBold"/>
                <a:cs typeface="Montserrat SemiBold"/>
                <a:sym typeface="Montserrat SemiBold"/>
              </a:rPr>
              <a:t>choice</a:t>
            </a:r>
            <a:r>
              <a:rPr lang="it-IT" sz="1200" dirty="0">
                <a:solidFill>
                  <a:schemeClr val="dk1"/>
                </a:solidFill>
                <a:latin typeface="Montserrat" pitchFamily="2" charset="77"/>
                <a:ea typeface="Montserrat SemiBold"/>
                <a:cs typeface="Montserrat SemiBold"/>
                <a:sym typeface="Montserrat SemiBold"/>
              </a:rPr>
              <a:t> </a:t>
            </a:r>
            <a:r>
              <a:rPr lang="it-IT" sz="1200" dirty="0" err="1">
                <a:solidFill>
                  <a:schemeClr val="dk1"/>
                </a:solidFill>
                <a:latin typeface="Montserrat" pitchFamily="2" charset="77"/>
                <a:ea typeface="Montserrat SemiBold"/>
                <a:cs typeface="Montserrat SemiBold"/>
                <a:sym typeface="Montserrat SemiBold"/>
              </a:rPr>
              <a:t>determines</a:t>
            </a:r>
            <a:r>
              <a:rPr lang="it-IT" sz="1200" dirty="0">
                <a:solidFill>
                  <a:schemeClr val="dk1"/>
                </a:solidFill>
                <a:latin typeface="Montserrat" pitchFamily="2" charset="77"/>
                <a:ea typeface="Montserrat SemiBold"/>
                <a:cs typeface="Montserrat SemiBold"/>
                <a:sym typeface="Montserrat SemiBold"/>
              </a:rPr>
              <a:t> the success of the model. </a:t>
            </a:r>
            <a:endParaRPr sz="1200" dirty="0">
              <a:solidFill>
                <a:schemeClr val="dk1"/>
              </a:solidFill>
              <a:latin typeface="Montserrat" pitchFamily="2" charset="77"/>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299AA-E3E1-8A47-D82E-404112169555}"/>
              </a:ext>
            </a:extLst>
          </p:cNvPr>
          <p:cNvSpPr>
            <a:spLocks noGrp="1"/>
          </p:cNvSpPr>
          <p:nvPr>
            <p:ph type="title"/>
          </p:nvPr>
        </p:nvSpPr>
        <p:spPr>
          <a:xfrm>
            <a:off x="452550" y="185064"/>
            <a:ext cx="8238900" cy="561600"/>
          </a:xfrm>
        </p:spPr>
        <p:txBody>
          <a:bodyPr/>
          <a:lstStyle/>
          <a:p>
            <a:r>
              <a:rPr lang="en-US" noProof="0" dirty="0"/>
              <a:t>Definition of pairs</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50D44A59-74BA-6240-D8E8-26E8E43ADBC5}"/>
                  </a:ext>
                </a:extLst>
              </p:cNvPr>
              <p:cNvSpPr txBox="1"/>
              <p:nvPr/>
            </p:nvSpPr>
            <p:spPr>
              <a:xfrm>
                <a:off x="1863386" y="1296841"/>
                <a:ext cx="533799"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ea typeface="Cambria Math" panose="02040503050406030204" pitchFamily="18" charset="0"/>
                        </a:rPr>
                        <m:t>𝜇</m:t>
                      </m:r>
                      <m:acc>
                        <m:accPr>
                          <m:chr m:val="̂"/>
                          <m:ctrlPr>
                            <a:rPr lang="en-US" i="1" noProof="0" smtClean="0">
                              <a:latin typeface="Cambria Math" panose="02040503050406030204" pitchFamily="18" charset="0"/>
                              <a:ea typeface="Cambria Math" panose="02040503050406030204" pitchFamily="18" charset="0"/>
                            </a:rPr>
                          </m:ctrlPr>
                        </m:accPr>
                        <m:e>
                          <m:r>
                            <a:rPr lang="en-US" b="0" i="1" noProof="0" smtClean="0">
                              <a:latin typeface="Cambria Math" panose="02040503050406030204" pitchFamily="18" charset="0"/>
                              <a:ea typeface="Cambria Math" panose="02040503050406030204" pitchFamily="18" charset="0"/>
                            </a:rPr>
                            <m:t>0</m:t>
                          </m:r>
                        </m:e>
                      </m:acc>
                      <m:r>
                        <a:rPr lang="en-US" b="0"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𝜇</m:t>
                      </m:r>
                      <m:acc>
                        <m:accPr>
                          <m:chr m:val="̂"/>
                          <m:ctrlPr>
                            <a:rPr lang="en-US" i="1" noProof="0" smtClean="0">
                              <a:latin typeface="Cambria Math" panose="02040503050406030204" pitchFamily="18" charset="0"/>
                              <a:ea typeface="Cambria Math" panose="02040503050406030204" pitchFamily="18" charset="0"/>
                            </a:rPr>
                          </m:ctrlPr>
                        </m:accPr>
                        <m:e>
                          <m:r>
                            <a:rPr lang="en-US" b="0" i="1" noProof="0" smtClean="0">
                              <a:latin typeface="Cambria Math" panose="02040503050406030204" pitchFamily="18" charset="0"/>
                              <a:ea typeface="Cambria Math" panose="02040503050406030204" pitchFamily="18" charset="0"/>
                            </a:rPr>
                            <m:t>1</m:t>
                          </m:r>
                        </m:e>
                      </m:acc>
                    </m:oMath>
                  </m:oMathPara>
                </a14:m>
                <a:endParaRPr lang="en-US" noProof="0" dirty="0"/>
              </a:p>
            </p:txBody>
          </p:sp>
        </mc:Choice>
        <mc:Fallback xmlns="">
          <p:sp>
            <p:nvSpPr>
              <p:cNvPr id="3" name="CasellaDiTesto 2">
                <a:extLst>
                  <a:ext uri="{FF2B5EF4-FFF2-40B4-BE49-F238E27FC236}">
                    <a16:creationId xmlns:a16="http://schemas.microsoft.com/office/drawing/2014/main" id="{50D44A59-74BA-6240-D8E8-26E8E43ADBC5}"/>
                  </a:ext>
                </a:extLst>
              </p:cNvPr>
              <p:cNvSpPr txBox="1">
                <a:spLocks noRot="1" noChangeAspect="1" noMove="1" noResize="1" noEditPoints="1" noAdjustHandles="1" noChangeArrowheads="1" noChangeShapeType="1" noTextEdit="1"/>
              </p:cNvSpPr>
              <p:nvPr/>
            </p:nvSpPr>
            <p:spPr>
              <a:xfrm>
                <a:off x="1863386" y="1296841"/>
                <a:ext cx="533799" cy="222690"/>
              </a:xfrm>
              <a:prstGeom prst="rect">
                <a:avLst/>
              </a:prstGeom>
              <a:blipFill>
                <a:blip r:embed="rId3"/>
                <a:stretch>
                  <a:fillRect l="-6977" t="-22222" r="-6977" b="-3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29602D48-8690-4C70-8B0A-1BD86F797235}"/>
                  </a:ext>
                </a:extLst>
              </p:cNvPr>
              <p:cNvSpPr txBox="1"/>
              <p:nvPr/>
            </p:nvSpPr>
            <p:spPr>
              <a:xfrm>
                <a:off x="1596165" y="2108090"/>
                <a:ext cx="1068241"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ea typeface="Cambria Math" panose="02040503050406030204" pitchFamily="18" charset="0"/>
                            </a:rPr>
                          </m:ctrlPr>
                        </m:accPr>
                        <m:e>
                          <m:r>
                            <a:rPr lang="en-US" b="0" i="1" noProof="0" smtClean="0">
                              <a:latin typeface="Cambria Math" panose="02040503050406030204" pitchFamily="18" charset="0"/>
                              <a:ea typeface="Cambria Math" panose="02040503050406030204" pitchFamily="18" charset="0"/>
                            </a:rPr>
                            <m:t>𝜏</m:t>
                          </m:r>
                        </m:e>
                      </m:acc>
                      <m:r>
                        <a:rPr lang="en-US" b="0"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𝜇</m:t>
                      </m:r>
                      <m:acc>
                        <m:accPr>
                          <m:chr m:val="̂"/>
                          <m:ctrlPr>
                            <a:rPr lang="en-US" i="1" noProof="0" smtClean="0">
                              <a:latin typeface="Cambria Math" panose="02040503050406030204" pitchFamily="18" charset="0"/>
                              <a:ea typeface="Cambria Math" panose="02040503050406030204" pitchFamily="18" charset="0"/>
                            </a:rPr>
                          </m:ctrlPr>
                        </m:accPr>
                        <m:e>
                          <m:r>
                            <a:rPr lang="en-US" b="0" i="1" noProof="0" smtClean="0">
                              <a:latin typeface="Cambria Math" panose="02040503050406030204" pitchFamily="18" charset="0"/>
                              <a:ea typeface="Cambria Math" panose="02040503050406030204" pitchFamily="18" charset="0"/>
                            </a:rPr>
                            <m:t>1</m:t>
                          </m:r>
                        </m:e>
                      </m:acc>
                      <m:r>
                        <a:rPr lang="en-US" b="0"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𝜇</m:t>
                      </m:r>
                      <m:acc>
                        <m:accPr>
                          <m:chr m:val="̂"/>
                          <m:ctrlPr>
                            <a:rPr lang="en-US" i="1" noProof="0" smtClean="0">
                              <a:latin typeface="Cambria Math" panose="02040503050406030204" pitchFamily="18" charset="0"/>
                              <a:ea typeface="Cambria Math" panose="02040503050406030204" pitchFamily="18" charset="0"/>
                            </a:rPr>
                          </m:ctrlPr>
                        </m:accPr>
                        <m:e>
                          <m:r>
                            <a:rPr lang="en-US" i="1" noProof="0" smtClean="0">
                              <a:latin typeface="Cambria Math" panose="02040503050406030204" pitchFamily="18" charset="0"/>
                              <a:ea typeface="Cambria Math" panose="02040503050406030204" pitchFamily="18" charset="0"/>
                            </a:rPr>
                            <m:t>0</m:t>
                          </m:r>
                        </m:e>
                      </m:acc>
                    </m:oMath>
                  </m:oMathPara>
                </a14:m>
                <a:endParaRPr lang="en-US" noProof="0" dirty="0"/>
              </a:p>
            </p:txBody>
          </p:sp>
        </mc:Choice>
        <mc:Fallback xmlns="">
          <p:sp>
            <p:nvSpPr>
              <p:cNvPr id="4" name="CasellaDiTesto 3">
                <a:extLst>
                  <a:ext uri="{FF2B5EF4-FFF2-40B4-BE49-F238E27FC236}">
                    <a16:creationId xmlns:a16="http://schemas.microsoft.com/office/drawing/2014/main" id="{29602D48-8690-4C70-8B0A-1BD86F797235}"/>
                  </a:ext>
                </a:extLst>
              </p:cNvPr>
              <p:cNvSpPr txBox="1">
                <a:spLocks noRot="1" noChangeAspect="1" noMove="1" noResize="1" noEditPoints="1" noAdjustHandles="1" noChangeArrowheads="1" noChangeShapeType="1" noTextEdit="1"/>
              </p:cNvSpPr>
              <p:nvPr/>
            </p:nvSpPr>
            <p:spPr>
              <a:xfrm>
                <a:off x="1596165" y="2108090"/>
                <a:ext cx="1068241" cy="222690"/>
              </a:xfrm>
              <a:prstGeom prst="rect">
                <a:avLst/>
              </a:prstGeom>
              <a:blipFill>
                <a:blip r:embed="rId4"/>
                <a:stretch>
                  <a:fillRect l="-1176" t="-22222" r="-3529" b="-38889"/>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4948FF5D-D9D6-23D1-74B7-2F7A67B33DBE}"/>
              </a:ext>
            </a:extLst>
          </p:cNvPr>
          <p:cNvSpPr txBox="1"/>
          <p:nvPr/>
        </p:nvSpPr>
        <p:spPr>
          <a:xfrm>
            <a:off x="2873403" y="1269686"/>
            <a:ext cx="1519731" cy="276999"/>
          </a:xfrm>
          <a:prstGeom prst="rect">
            <a:avLst/>
          </a:prstGeom>
          <a:noFill/>
        </p:spPr>
        <p:txBody>
          <a:bodyPr wrap="square" rtlCol="0" anchor="ctr">
            <a:spAutoFit/>
          </a:bodyPr>
          <a:lstStyle/>
          <a:p>
            <a:r>
              <a:rPr lang="en-US" sz="1200" noProof="0" dirty="0">
                <a:latin typeface="Montserrat" pitchFamily="2" charset="77"/>
              </a:rPr>
              <a:t>model estimates</a:t>
            </a:r>
          </a:p>
        </p:txBody>
      </p:sp>
      <p:sp>
        <p:nvSpPr>
          <p:cNvPr id="8" name="CasellaDiTesto 7">
            <a:extLst>
              <a:ext uri="{FF2B5EF4-FFF2-40B4-BE49-F238E27FC236}">
                <a16:creationId xmlns:a16="http://schemas.microsoft.com/office/drawing/2014/main" id="{998B0656-90F6-7546-3409-4E4CEB4EA2E8}"/>
              </a:ext>
            </a:extLst>
          </p:cNvPr>
          <p:cNvSpPr txBox="1"/>
          <p:nvPr/>
        </p:nvSpPr>
        <p:spPr>
          <a:xfrm>
            <a:off x="3198362" y="2080935"/>
            <a:ext cx="1545850" cy="276999"/>
          </a:xfrm>
          <a:prstGeom prst="rect">
            <a:avLst/>
          </a:prstGeom>
          <a:noFill/>
        </p:spPr>
        <p:txBody>
          <a:bodyPr wrap="square" rtlCol="0" anchor="ctr">
            <a:spAutoFit/>
          </a:bodyPr>
          <a:lstStyle/>
          <a:p>
            <a:r>
              <a:rPr lang="en-US" sz="1200" noProof="0" dirty="0">
                <a:latin typeface="Montserrat" pitchFamily="2" charset="77"/>
              </a:rPr>
              <a:t>Calculation of ITE</a:t>
            </a:r>
          </a:p>
        </p:txBody>
      </p:sp>
      <p:cxnSp>
        <p:nvCxnSpPr>
          <p:cNvPr id="9" name="Google Shape;98;p17">
            <a:extLst>
              <a:ext uri="{FF2B5EF4-FFF2-40B4-BE49-F238E27FC236}">
                <a16:creationId xmlns:a16="http://schemas.microsoft.com/office/drawing/2014/main" id="{143F8F2E-1978-8C11-24DF-C426528A5135}"/>
              </a:ext>
            </a:extLst>
          </p:cNvPr>
          <p:cNvCxnSpPr>
            <a:cxnSpLocks/>
            <a:stCxn id="3" idx="2"/>
            <a:endCxn id="4" idx="0"/>
          </p:cNvCxnSpPr>
          <p:nvPr/>
        </p:nvCxnSpPr>
        <p:spPr>
          <a:xfrm>
            <a:off x="2130286" y="1519531"/>
            <a:ext cx="0" cy="588559"/>
          </a:xfrm>
          <a:prstGeom prst="straightConnector1">
            <a:avLst/>
          </a:prstGeom>
          <a:ln w="9525">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E00066E1-DE35-BA54-73E9-ADE828611A19}"/>
                  </a:ext>
                </a:extLst>
              </p:cNvPr>
              <p:cNvSpPr txBox="1"/>
              <p:nvPr/>
            </p:nvSpPr>
            <p:spPr>
              <a:xfrm>
                <a:off x="1197531" y="2769956"/>
                <a:ext cx="186551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ea typeface="Cambria Math" panose="02040503050406030204" pitchFamily="18" charset="0"/>
                            </a:rPr>
                          </m:ctrlPr>
                        </m:accPr>
                        <m:e>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𝜏</m:t>
                              </m:r>
                            </m:e>
                            <m:sub>
                              <m:r>
                                <a:rPr lang="en-US" b="0" i="1" noProof="0" smtClean="0">
                                  <a:latin typeface="Cambria Math" panose="02040503050406030204" pitchFamily="18" charset="0"/>
                                  <a:ea typeface="Cambria Math" panose="02040503050406030204" pitchFamily="18" charset="0"/>
                                </a:rPr>
                                <m:t>𝑡h𝑟</m:t>
                              </m:r>
                            </m:sub>
                          </m:sSub>
                        </m:e>
                      </m:acc>
                      <m:r>
                        <a:rPr lang="en-US" b="0" i="1" noProof="0" smtClean="0">
                          <a:latin typeface="Cambria Math" panose="02040503050406030204" pitchFamily="18" charset="0"/>
                          <a:ea typeface="Cambria Math" panose="02040503050406030204" pitchFamily="18" charset="0"/>
                        </a:rPr>
                        <m:t>=20</m:t>
                      </m:r>
                      <m:r>
                        <a:rPr lang="en-US" b="0" i="1" noProof="0" smtClean="0">
                          <a:latin typeface="Cambria Math" panose="02040503050406030204" pitchFamily="18" charset="0"/>
                          <a:ea typeface="Cambria Math" panose="02040503050406030204" pitchFamily="18" charset="0"/>
                        </a:rPr>
                        <m:t>𝑡h</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𝑝𝑒𝑟𝑐𝑒𝑛𝑡𝑖𝑙𝑒</m:t>
                      </m:r>
                      <m:r>
                        <a:rPr lang="en-US" b="0" i="1" noProof="0" smtClean="0">
                          <a:latin typeface="Cambria Math" panose="02040503050406030204" pitchFamily="18" charset="0"/>
                          <a:ea typeface="Cambria Math" panose="02040503050406030204" pitchFamily="18" charset="0"/>
                        </a:rPr>
                        <m:t> </m:t>
                      </m:r>
                    </m:oMath>
                  </m:oMathPara>
                </a14:m>
                <a:endParaRPr lang="en-US" noProof="0" dirty="0"/>
              </a:p>
            </p:txBody>
          </p:sp>
        </mc:Choice>
        <mc:Fallback xmlns="">
          <p:sp>
            <p:nvSpPr>
              <p:cNvPr id="13" name="CasellaDiTesto 12">
                <a:extLst>
                  <a:ext uri="{FF2B5EF4-FFF2-40B4-BE49-F238E27FC236}">
                    <a16:creationId xmlns:a16="http://schemas.microsoft.com/office/drawing/2014/main" id="{E00066E1-DE35-BA54-73E9-ADE828611A19}"/>
                  </a:ext>
                </a:extLst>
              </p:cNvPr>
              <p:cNvSpPr txBox="1">
                <a:spLocks noRot="1" noChangeAspect="1" noMove="1" noResize="1" noEditPoints="1" noAdjustHandles="1" noChangeArrowheads="1" noChangeShapeType="1" noTextEdit="1"/>
              </p:cNvSpPr>
              <p:nvPr/>
            </p:nvSpPr>
            <p:spPr>
              <a:xfrm>
                <a:off x="1197531" y="2769956"/>
                <a:ext cx="1865511" cy="215444"/>
              </a:xfrm>
              <a:prstGeom prst="rect">
                <a:avLst/>
              </a:prstGeom>
              <a:blipFill>
                <a:blip r:embed="rId5"/>
                <a:stretch>
                  <a:fillRect l="-680" t="-10526" r="-3401" b="-36842"/>
                </a:stretch>
              </a:blipFill>
            </p:spPr>
            <p:txBody>
              <a:bodyPr/>
              <a:lstStyle/>
              <a:p>
                <a:r>
                  <a:rPr lang="it-IT">
                    <a:noFill/>
                  </a:rPr>
                  <a:t> </a:t>
                </a:r>
              </a:p>
            </p:txBody>
          </p:sp>
        </mc:Fallback>
      </mc:AlternateContent>
      <p:sp>
        <p:nvSpPr>
          <p:cNvPr id="19" name="CasellaDiTesto 18">
            <a:extLst>
              <a:ext uri="{FF2B5EF4-FFF2-40B4-BE49-F238E27FC236}">
                <a16:creationId xmlns:a16="http://schemas.microsoft.com/office/drawing/2014/main" id="{FB9CD718-A20F-9E6B-20E4-9F2A480F342A}"/>
              </a:ext>
            </a:extLst>
          </p:cNvPr>
          <p:cNvSpPr txBox="1"/>
          <p:nvPr/>
        </p:nvSpPr>
        <p:spPr>
          <a:xfrm>
            <a:off x="2390390" y="3939497"/>
            <a:ext cx="1345303" cy="276999"/>
          </a:xfrm>
          <a:prstGeom prst="rect">
            <a:avLst/>
          </a:prstGeom>
          <a:noFill/>
        </p:spPr>
        <p:txBody>
          <a:bodyPr wrap="square" rtlCol="0" anchor="ctr">
            <a:spAutoFit/>
          </a:bodyPr>
          <a:lstStyle/>
          <a:p>
            <a:r>
              <a:rPr lang="en-US" sz="1200" dirty="0">
                <a:latin typeface="Montserrat" pitchFamily="2" charset="77"/>
              </a:rPr>
              <a:t>d</a:t>
            </a:r>
            <a:r>
              <a:rPr lang="en-US" sz="1200" noProof="0" dirty="0" err="1">
                <a:latin typeface="Montserrat" pitchFamily="2" charset="77"/>
              </a:rPr>
              <a:t>issimilar</a:t>
            </a:r>
            <a:r>
              <a:rPr lang="en-US" sz="1200" noProof="0" dirty="0">
                <a:latin typeface="Montserrat" pitchFamily="2" charset="77"/>
              </a:rPr>
              <a:t> pairs</a:t>
            </a:r>
          </a:p>
        </p:txBody>
      </p:sp>
      <p:cxnSp>
        <p:nvCxnSpPr>
          <p:cNvPr id="20" name="Google Shape;98;p17">
            <a:extLst>
              <a:ext uri="{FF2B5EF4-FFF2-40B4-BE49-F238E27FC236}">
                <a16:creationId xmlns:a16="http://schemas.microsoft.com/office/drawing/2014/main" id="{0111A189-6086-FAE6-CD05-832926612941}"/>
              </a:ext>
            </a:extLst>
          </p:cNvPr>
          <p:cNvCxnSpPr>
            <a:cxnSpLocks/>
            <a:stCxn id="4" idx="2"/>
            <a:endCxn id="13" idx="0"/>
          </p:cNvCxnSpPr>
          <p:nvPr/>
        </p:nvCxnSpPr>
        <p:spPr>
          <a:xfrm>
            <a:off x="2130286" y="2330780"/>
            <a:ext cx="1" cy="439176"/>
          </a:xfrm>
          <a:prstGeom prst="straightConnector1">
            <a:avLst/>
          </a:prstGeom>
          <a:ln w="9525">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FF35D361-6C80-6266-0F14-216D4C0AFBDC}"/>
                  </a:ext>
                </a:extLst>
              </p:cNvPr>
              <p:cNvSpPr txBox="1"/>
              <p:nvPr/>
            </p:nvSpPr>
            <p:spPr>
              <a:xfrm>
                <a:off x="834868" y="3566353"/>
                <a:ext cx="1095531" cy="215444"/>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lstStyle/>
              <a:p>
                <a:pPr algn="ctr"/>
                <a14:m>
                  <m:oMath xmlns:m="http://schemas.openxmlformats.org/officeDocument/2006/math">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𝜏</m:t>
                    </m:r>
                    <m:r>
                      <a:rPr lang="en-US" b="0" i="1" noProof="0" smtClean="0">
                        <a:latin typeface="Cambria Math" panose="02040503050406030204" pitchFamily="18" charset="0"/>
                        <a:ea typeface="Cambria Math" panose="02040503050406030204" pitchFamily="18" charset="0"/>
                      </a:rPr>
                      <m:t> &lt; </m:t>
                    </m:r>
                    <m:acc>
                      <m:accPr>
                        <m:chr m:val="̂"/>
                        <m:ctrlPr>
                          <a:rPr lang="en-US" b="0" i="1" noProof="0" smtClean="0">
                            <a:latin typeface="Cambria Math" panose="02040503050406030204" pitchFamily="18" charset="0"/>
                            <a:ea typeface="Cambria Math" panose="02040503050406030204" pitchFamily="18" charset="0"/>
                          </a:rPr>
                        </m:ctrlPr>
                      </m:accPr>
                      <m:e>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𝜏</m:t>
                            </m:r>
                          </m:e>
                          <m:sub>
                            <m:r>
                              <a:rPr lang="en-US" b="0" i="1" noProof="0" smtClean="0">
                                <a:latin typeface="Cambria Math" panose="02040503050406030204" pitchFamily="18" charset="0"/>
                                <a:ea typeface="Cambria Math" panose="02040503050406030204" pitchFamily="18" charset="0"/>
                              </a:rPr>
                              <m:t>𝑡h𝑟</m:t>
                            </m:r>
                          </m:sub>
                        </m:sSub>
                      </m:e>
                    </m:acc>
                    <m:r>
                      <a:rPr lang="en-US" b="0" i="1" noProof="0" smtClean="0">
                        <a:latin typeface="Cambria Math" panose="02040503050406030204" pitchFamily="18" charset="0"/>
                        <a:ea typeface="Cambria Math" panose="02040503050406030204" pitchFamily="18" charset="0"/>
                      </a:rPr>
                      <m:t> </m:t>
                    </m:r>
                  </m:oMath>
                </a14:m>
                <a:r>
                  <a:rPr lang="en-US" noProof="0" dirty="0"/>
                  <a:t> </a:t>
                </a:r>
              </a:p>
            </p:txBody>
          </p:sp>
        </mc:Choice>
        <mc:Fallback xmlns="">
          <p:sp>
            <p:nvSpPr>
              <p:cNvPr id="24" name="CasellaDiTesto 23">
                <a:extLst>
                  <a:ext uri="{FF2B5EF4-FFF2-40B4-BE49-F238E27FC236}">
                    <a16:creationId xmlns:a16="http://schemas.microsoft.com/office/drawing/2014/main" id="{FF35D361-6C80-6266-0F14-216D4C0AFBDC}"/>
                  </a:ext>
                </a:extLst>
              </p:cNvPr>
              <p:cNvSpPr txBox="1">
                <a:spLocks noRot="1" noChangeAspect="1" noMove="1" noResize="1" noEditPoints="1" noAdjustHandles="1" noChangeArrowheads="1" noChangeShapeType="1" noTextEdit="1"/>
              </p:cNvSpPr>
              <p:nvPr/>
            </p:nvSpPr>
            <p:spPr>
              <a:xfrm>
                <a:off x="834868" y="3566353"/>
                <a:ext cx="1095531" cy="215444"/>
              </a:xfrm>
              <a:prstGeom prst="rect">
                <a:avLst/>
              </a:prstGeom>
              <a:blipFill>
                <a:blip r:embed="rId6"/>
                <a:stretch>
                  <a:fillRect t="-10000" b="-35000"/>
                </a:stretch>
              </a:blipFill>
              <a:ln>
                <a:solidFill>
                  <a:schemeClr val="tx2"/>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58F81CD3-6A6A-1487-5770-F1B44D97CF90}"/>
                  </a:ext>
                </a:extLst>
              </p:cNvPr>
              <p:cNvSpPr txBox="1"/>
              <p:nvPr/>
            </p:nvSpPr>
            <p:spPr>
              <a:xfrm>
                <a:off x="2613496" y="3566354"/>
                <a:ext cx="899092" cy="215444"/>
              </a:xfrm>
              <a:prstGeom prst="rect">
                <a:avLst/>
              </a:prstGeom>
            </p:spPr>
            <p:style>
              <a:lnRef idx="2">
                <a:schemeClr val="accent3"/>
              </a:lnRef>
              <a:fillRef idx="1">
                <a:schemeClr val="lt1"/>
              </a:fillRef>
              <a:effectRef idx="0">
                <a:schemeClr val="accent3"/>
              </a:effectRef>
              <a:fontRef idx="minor">
                <a:schemeClr val="dk1"/>
              </a:fontRef>
            </p:style>
            <p:txBody>
              <a:bodyPr wrap="none" lIns="0" tIns="0" rIns="0" bIns="0" rtlCol="0">
                <a:spAutoFit/>
              </a:bodyPr>
              <a:lstStyle/>
              <a:p>
                <a14:m>
                  <m:oMath xmlns:m="http://schemas.openxmlformats.org/officeDocument/2006/math">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𝜏</m:t>
                    </m:r>
                    <m:r>
                      <a:rPr lang="en-US" b="0" i="1" noProof="0" smtClean="0">
                        <a:latin typeface="Cambria Math" panose="02040503050406030204" pitchFamily="18" charset="0"/>
                        <a:ea typeface="Cambria Math" panose="02040503050406030204" pitchFamily="18" charset="0"/>
                      </a:rPr>
                      <m:t> ≥ </m:t>
                    </m:r>
                    <m:acc>
                      <m:accPr>
                        <m:chr m:val="̂"/>
                        <m:ctrlPr>
                          <a:rPr lang="en-US" b="0" i="1" noProof="0" smtClean="0">
                            <a:latin typeface="Cambria Math" panose="02040503050406030204" pitchFamily="18" charset="0"/>
                            <a:ea typeface="Cambria Math" panose="02040503050406030204" pitchFamily="18" charset="0"/>
                          </a:rPr>
                        </m:ctrlPr>
                      </m:accPr>
                      <m:e>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𝜏</m:t>
                            </m:r>
                          </m:e>
                          <m:sub>
                            <m:r>
                              <a:rPr lang="en-US" b="0" i="1" noProof="0" smtClean="0">
                                <a:latin typeface="Cambria Math" panose="02040503050406030204" pitchFamily="18" charset="0"/>
                                <a:ea typeface="Cambria Math" panose="02040503050406030204" pitchFamily="18" charset="0"/>
                              </a:rPr>
                              <m:t>𝑡h𝑟</m:t>
                            </m:r>
                          </m:sub>
                        </m:sSub>
                      </m:e>
                    </m:acc>
                    <m:r>
                      <a:rPr lang="en-US" b="0" i="1" noProof="0" smtClean="0">
                        <a:latin typeface="Cambria Math" panose="02040503050406030204" pitchFamily="18" charset="0"/>
                        <a:ea typeface="Cambria Math" panose="02040503050406030204" pitchFamily="18" charset="0"/>
                      </a:rPr>
                      <m:t> </m:t>
                    </m:r>
                  </m:oMath>
                </a14:m>
                <a:r>
                  <a:rPr lang="en-US" noProof="0" dirty="0"/>
                  <a:t> </a:t>
                </a:r>
              </a:p>
            </p:txBody>
          </p:sp>
        </mc:Choice>
        <mc:Fallback xmlns="">
          <p:sp>
            <p:nvSpPr>
              <p:cNvPr id="33" name="CasellaDiTesto 32">
                <a:extLst>
                  <a:ext uri="{FF2B5EF4-FFF2-40B4-BE49-F238E27FC236}">
                    <a16:creationId xmlns:a16="http://schemas.microsoft.com/office/drawing/2014/main" id="{58F81CD3-6A6A-1487-5770-F1B44D97CF90}"/>
                  </a:ext>
                </a:extLst>
              </p:cNvPr>
              <p:cNvSpPr txBox="1">
                <a:spLocks noRot="1" noChangeAspect="1" noMove="1" noResize="1" noEditPoints="1" noAdjustHandles="1" noChangeArrowheads="1" noChangeShapeType="1" noTextEdit="1"/>
              </p:cNvSpPr>
              <p:nvPr/>
            </p:nvSpPr>
            <p:spPr>
              <a:xfrm>
                <a:off x="2613496" y="3566354"/>
                <a:ext cx="899092" cy="215444"/>
              </a:xfrm>
              <a:prstGeom prst="rect">
                <a:avLst/>
              </a:prstGeom>
              <a:blipFill>
                <a:blip r:embed="rId7"/>
                <a:stretch>
                  <a:fillRect l="-4054" t="-10000" r="-2703" b="-35000"/>
                </a:stretch>
              </a:blipFill>
            </p:spPr>
            <p:txBody>
              <a:bodyPr/>
              <a:lstStyle/>
              <a:p>
                <a:r>
                  <a:rPr lang="it-IT">
                    <a:noFill/>
                  </a:rPr>
                  <a:t> </a:t>
                </a:r>
              </a:p>
            </p:txBody>
          </p:sp>
        </mc:Fallback>
      </mc:AlternateContent>
      <p:sp>
        <p:nvSpPr>
          <p:cNvPr id="35" name="CasellaDiTesto 34">
            <a:extLst>
              <a:ext uri="{FF2B5EF4-FFF2-40B4-BE49-F238E27FC236}">
                <a16:creationId xmlns:a16="http://schemas.microsoft.com/office/drawing/2014/main" id="{20EFB20C-B016-4BB6-7CC3-1E8C985ABA8C}"/>
              </a:ext>
            </a:extLst>
          </p:cNvPr>
          <p:cNvSpPr txBox="1"/>
          <p:nvPr/>
        </p:nvSpPr>
        <p:spPr>
          <a:xfrm>
            <a:off x="822759" y="3939498"/>
            <a:ext cx="1119747" cy="276999"/>
          </a:xfrm>
          <a:prstGeom prst="rect">
            <a:avLst/>
          </a:prstGeom>
          <a:noFill/>
        </p:spPr>
        <p:txBody>
          <a:bodyPr wrap="square" rtlCol="0" anchor="ctr">
            <a:spAutoFit/>
          </a:bodyPr>
          <a:lstStyle/>
          <a:p>
            <a:r>
              <a:rPr lang="en-US" sz="1200" noProof="0" dirty="0">
                <a:latin typeface="Montserrat" pitchFamily="2" charset="77"/>
              </a:rPr>
              <a:t>similar pairs</a:t>
            </a:r>
          </a:p>
        </p:txBody>
      </p:sp>
      <p:sp>
        <p:nvSpPr>
          <p:cNvPr id="36" name="CasellaDiTesto 35">
            <a:extLst>
              <a:ext uri="{FF2B5EF4-FFF2-40B4-BE49-F238E27FC236}">
                <a16:creationId xmlns:a16="http://schemas.microsoft.com/office/drawing/2014/main" id="{0BE273DF-3230-AEB7-4B2A-E07EE0C23A81}"/>
              </a:ext>
            </a:extLst>
          </p:cNvPr>
          <p:cNvSpPr txBox="1"/>
          <p:nvPr/>
        </p:nvSpPr>
        <p:spPr>
          <a:xfrm>
            <a:off x="3087036" y="2739178"/>
            <a:ext cx="1683268" cy="276999"/>
          </a:xfrm>
          <a:prstGeom prst="rect">
            <a:avLst/>
          </a:prstGeom>
          <a:noFill/>
        </p:spPr>
        <p:txBody>
          <a:bodyPr wrap="square" rtlCol="0" anchor="ctr">
            <a:spAutoFit/>
          </a:bodyPr>
          <a:lstStyle/>
          <a:p>
            <a:pPr algn="ctr"/>
            <a:r>
              <a:rPr lang="en-US" sz="1200" noProof="0" dirty="0">
                <a:latin typeface="Montserrat" pitchFamily="2" charset="77"/>
              </a:rPr>
              <a:t>Adaptive threshold</a:t>
            </a:r>
          </a:p>
        </p:txBody>
      </p:sp>
      <mc:AlternateContent xmlns:mc="http://schemas.openxmlformats.org/markup-compatibility/2006" xmlns:a14="http://schemas.microsoft.com/office/drawing/2010/main">
        <mc:Choice Requires="a14">
          <p:sp>
            <p:nvSpPr>
              <p:cNvPr id="38" name="CasellaDiTesto 37">
                <a:extLst>
                  <a:ext uri="{FF2B5EF4-FFF2-40B4-BE49-F238E27FC236}">
                    <a16:creationId xmlns:a16="http://schemas.microsoft.com/office/drawing/2014/main" id="{37B5FDBC-ADB1-E9A3-A388-A5CF9D32681A}"/>
                  </a:ext>
                </a:extLst>
              </p:cNvPr>
              <p:cNvSpPr txBox="1"/>
              <p:nvPr/>
            </p:nvSpPr>
            <p:spPr>
              <a:xfrm>
                <a:off x="5349883" y="1184896"/>
                <a:ext cx="3360081" cy="2893100"/>
              </a:xfrm>
              <a:prstGeom prst="rect">
                <a:avLst/>
              </a:prstGeom>
              <a:noFill/>
            </p:spPr>
            <p:txBody>
              <a:bodyPr wrap="square" anchor="ctr">
                <a:spAutoFit/>
              </a:bodyPr>
              <a:lstStyle/>
              <a:p>
                <a:pPr marL="285750" indent="-285750">
                  <a:buFont typeface="Arial" panose="020B0604020202020204" pitchFamily="34" charset="0"/>
                  <a:buChar char="•"/>
                </a:pPr>
                <a:r>
                  <a:rPr lang="it-IT" sz="1200" b="1" dirty="0">
                    <a:latin typeface="Montserrat" pitchFamily="2" charset="77"/>
                  </a:rPr>
                  <a:t>Adaptive </a:t>
                </a:r>
                <a:r>
                  <a:rPr lang="it-IT" sz="1200" b="1" dirty="0" err="1">
                    <a:latin typeface="Montserrat" pitchFamily="2" charset="77"/>
                  </a:rPr>
                  <a:t>threshold</a:t>
                </a:r>
                <a:r>
                  <a:rPr lang="it-IT" sz="1200" dirty="0">
                    <a:latin typeface="Montserrat" pitchFamily="2" charset="77"/>
                  </a:rPr>
                  <a:t> </a:t>
                </a:r>
                <a:r>
                  <a:rPr lang="en-US" sz="1200" dirty="0">
                    <a:latin typeface="Montserrat" pitchFamily="2" charset="77"/>
                    <a:ea typeface="Cambria Math" panose="02040503050406030204" pitchFamily="18" charset="0"/>
                  </a:rPr>
                  <a:t>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𝑡h𝑟</m:t>
                            </m:r>
                          </m:sub>
                        </m:sSub>
                      </m:e>
                    </m:acc>
                    <m:r>
                      <a:rPr lang="it-IT" sz="1200" b="0" i="1" smtClean="0">
                        <a:latin typeface="Cambria Math" panose="02040503050406030204" pitchFamily="18" charset="0"/>
                        <a:ea typeface="Cambria Math" panose="02040503050406030204" pitchFamily="18" charset="0"/>
                      </a:rPr>
                      <m:t>=20</m:t>
                    </m:r>
                    <m:r>
                      <a:rPr lang="it-IT" sz="1200" b="0" i="1" smtClean="0">
                        <a:latin typeface="Cambria Math" panose="02040503050406030204" pitchFamily="18" charset="0"/>
                        <a:ea typeface="Cambria Math" panose="02040503050406030204" pitchFamily="18" charset="0"/>
                      </a:rPr>
                      <m:t>𝑡h</m:t>
                    </m:r>
                    <m:r>
                      <a:rPr lang="it-IT" sz="1200" b="0" i="1" smtClean="0">
                        <a:latin typeface="Cambria Math" panose="02040503050406030204" pitchFamily="18" charset="0"/>
                        <a:ea typeface="Cambria Math" panose="02040503050406030204" pitchFamily="18" charset="0"/>
                      </a:rPr>
                      <m:t> </m:t>
                    </m:r>
                    <m:r>
                      <a:rPr lang="it-IT" sz="1200" b="0" i="1" smtClean="0">
                        <a:latin typeface="Cambria Math" panose="02040503050406030204" pitchFamily="18" charset="0"/>
                        <a:ea typeface="Cambria Math" panose="02040503050406030204" pitchFamily="18" charset="0"/>
                      </a:rPr>
                      <m:t>𝑝𝑒𝑟𝑐𝑒𝑛𝑡𝑖𝑙𝑒</m:t>
                    </m:r>
                    <m:r>
                      <a:rPr lang="it-IT" sz="1200" b="0" i="1" smtClean="0">
                        <a:latin typeface="Cambria Math" panose="02040503050406030204" pitchFamily="18" charset="0"/>
                        <a:ea typeface="Cambria Math" panose="02040503050406030204" pitchFamily="18" charset="0"/>
                      </a:rPr>
                      <m:t> </m:t>
                    </m:r>
                    <m:r>
                      <a:rPr lang="it-IT" sz="1200" b="0" i="1" smtClean="0">
                        <a:latin typeface="Cambria Math" panose="02040503050406030204" pitchFamily="18" charset="0"/>
                        <a:ea typeface="Cambria Math" panose="02040503050406030204" pitchFamily="18" charset="0"/>
                      </a:rPr>
                      <m:t>𝑜𝑓</m:t>
                    </m:r>
                    <m:r>
                      <a:rPr lang="it-IT" sz="1200" b="0" i="1" smtClean="0">
                        <a:latin typeface="Cambria Math" panose="02040503050406030204" pitchFamily="18" charset="0"/>
                        <a:ea typeface="Cambria Math" panose="02040503050406030204" pitchFamily="18" charset="0"/>
                      </a:rPr>
                      <m:t> ∆</m:t>
                    </m:r>
                    <m:r>
                      <a:rPr lang="it-IT" sz="1200" b="0" i="1" smtClean="0">
                        <a:latin typeface="Cambria Math" panose="02040503050406030204" pitchFamily="18" charset="0"/>
                        <a:ea typeface="Cambria Math" panose="02040503050406030204" pitchFamily="18" charset="0"/>
                      </a:rPr>
                      <m:t>𝜏</m:t>
                    </m:r>
                    <m:r>
                      <a:rPr lang="en-US" sz="1200" i="1">
                        <a:latin typeface="Cambria Math" panose="02040503050406030204" pitchFamily="18" charset="0"/>
                        <a:ea typeface="Cambria Math" panose="02040503050406030204" pitchFamily="18" charset="0"/>
                      </a:rPr>
                      <m:t> </m:t>
                    </m:r>
                  </m:oMath>
                </a14:m>
                <a:r>
                  <a:rPr lang="el-GR" sz="1200" dirty="0"/>
                  <a:t>, </a:t>
                </a:r>
                <a:r>
                  <a:rPr lang="it-IT" sz="1200" dirty="0" err="1">
                    <a:latin typeface="Montserrat" pitchFamily="2" charset="77"/>
                  </a:rPr>
                  <a:t>recomputed</a:t>
                </a:r>
                <a:r>
                  <a:rPr lang="it-IT" sz="1200" dirty="0">
                    <a:latin typeface="Montserrat" pitchFamily="2" charset="77"/>
                  </a:rPr>
                  <a:t> </a:t>
                </a:r>
                <a:r>
                  <a:rPr lang="it-IT" sz="1200" dirty="0" err="1">
                    <a:latin typeface="Montserrat" pitchFamily="2" charset="77"/>
                  </a:rPr>
                  <a:t>every</a:t>
                </a:r>
                <a:r>
                  <a:rPr lang="it-IT" sz="1200" dirty="0">
                    <a:latin typeface="Montserrat" pitchFamily="2" charset="77"/>
                  </a:rPr>
                  <a:t> </a:t>
                </a:r>
                <a:r>
                  <a:rPr lang="it-IT" sz="1200" dirty="0" err="1">
                    <a:latin typeface="Montserrat" pitchFamily="2" charset="77"/>
                  </a:rPr>
                  <a:t>epoch</a:t>
                </a:r>
                <a:r>
                  <a:rPr lang="it-IT" sz="1200" dirty="0">
                    <a:latin typeface="Montserrat" pitchFamily="2" charset="77"/>
                  </a:rPr>
                  <a:t> → </a:t>
                </a:r>
                <a:r>
                  <a:rPr lang="it-IT" sz="1200" dirty="0" err="1">
                    <a:latin typeface="Montserrat" pitchFamily="2" charset="77"/>
                  </a:rPr>
                  <a:t>tightens</a:t>
                </a:r>
                <a:r>
                  <a:rPr lang="it-IT" sz="1200" dirty="0">
                    <a:latin typeface="Montserrat" pitchFamily="2" charset="77"/>
                  </a:rPr>
                  <a:t> </a:t>
                </a:r>
                <a:r>
                  <a:rPr lang="it-IT" sz="1200" dirty="0" err="1">
                    <a:latin typeface="Montserrat" pitchFamily="2" charset="77"/>
                  </a:rPr>
                  <a:t>as</a:t>
                </a:r>
                <a:r>
                  <a:rPr lang="it-IT" sz="1200" dirty="0">
                    <a:latin typeface="Montserrat" pitchFamily="2" charset="77"/>
                  </a:rPr>
                  <a:t> the model </a:t>
                </a:r>
                <a:r>
                  <a:rPr lang="it-IT" sz="1200" dirty="0" err="1">
                    <a:latin typeface="Montserrat" pitchFamily="2" charset="77"/>
                  </a:rPr>
                  <a:t>improves</a:t>
                </a:r>
                <a:endParaRPr lang="it-IT" sz="1200" dirty="0">
                  <a:latin typeface="Montserrat" pitchFamily="2" charset="77"/>
                </a:endParaRPr>
              </a:p>
              <a:p>
                <a:pPr marL="285750" indent="-285750">
                  <a:buFont typeface="Arial" panose="020B0604020202020204" pitchFamily="34" charset="0"/>
                  <a:buChar char="•"/>
                </a:pPr>
                <a:r>
                  <a:rPr lang="it-IT" sz="1200" b="1" dirty="0" err="1">
                    <a:latin typeface="Montserrat" pitchFamily="2" charset="77"/>
                  </a:rPr>
                  <a:t>Balanced</a:t>
                </a:r>
                <a:r>
                  <a:rPr lang="it-IT" sz="1200" b="1" dirty="0">
                    <a:latin typeface="Montserrat" pitchFamily="2" charset="77"/>
                  </a:rPr>
                  <a:t> batch (50 / 50)</a:t>
                </a:r>
                <a:r>
                  <a:rPr lang="it-IT" sz="1200" dirty="0">
                    <a:latin typeface="Montserrat" pitchFamily="2" charset="77"/>
                  </a:rPr>
                  <a:t> half </a:t>
                </a:r>
                <a:r>
                  <a:rPr lang="it-IT" sz="1200" dirty="0" err="1">
                    <a:latin typeface="Montserrat" pitchFamily="2" charset="77"/>
                  </a:rPr>
                  <a:t>similar</a:t>
                </a:r>
                <a:r>
                  <a:rPr lang="it-IT" sz="1200" dirty="0">
                    <a:latin typeface="Montserrat" pitchFamily="2" charset="77"/>
                  </a:rPr>
                  <a:t> </a:t>
                </a:r>
                <a:r>
                  <a:rPr lang="it-IT" sz="1200" dirty="0" err="1">
                    <a:latin typeface="Montserrat" pitchFamily="2" charset="77"/>
                  </a:rPr>
                  <a:t>pairs</a:t>
                </a:r>
                <a:r>
                  <a:rPr lang="it-IT" sz="1200" dirty="0">
                    <a:latin typeface="Montserrat" pitchFamily="2" charset="77"/>
                  </a:rPr>
                  <a:t>, half dissimilar </a:t>
                </a:r>
                <a:r>
                  <a:rPr lang="it-IT" sz="1200" dirty="0" err="1">
                    <a:latin typeface="Montserrat" pitchFamily="2" charset="77"/>
                  </a:rPr>
                  <a:t>pairs</a:t>
                </a:r>
                <a:r>
                  <a:rPr lang="it-IT" sz="1200" dirty="0">
                    <a:latin typeface="Montserrat" pitchFamily="2" charset="77"/>
                  </a:rPr>
                  <a:t> → </a:t>
                </a:r>
                <a:r>
                  <a:rPr lang="it-IT" sz="1200" dirty="0" err="1">
                    <a:latin typeface="Montserrat" pitchFamily="2" charset="77"/>
                  </a:rPr>
                  <a:t>stable</a:t>
                </a:r>
                <a:r>
                  <a:rPr lang="it-IT" sz="1200" dirty="0">
                    <a:latin typeface="Montserrat" pitchFamily="2" charset="77"/>
                  </a:rPr>
                  <a:t> </a:t>
                </a:r>
                <a:r>
                  <a:rPr lang="it-IT" sz="1200" dirty="0" err="1">
                    <a:latin typeface="Montserrat" pitchFamily="2" charset="77"/>
                  </a:rPr>
                  <a:t>gradients</a:t>
                </a:r>
                <a:endParaRPr lang="it-IT" sz="1200" dirty="0">
                  <a:latin typeface="Montserrat" pitchFamily="2" charset="77"/>
                </a:endParaRPr>
              </a:p>
              <a:p>
                <a:pPr marL="285750" indent="-285750">
                  <a:buFont typeface="Arial" panose="020B0604020202020204" pitchFamily="34" charset="0"/>
                  <a:buChar char="•"/>
                </a:pPr>
                <a:r>
                  <a:rPr lang="it-IT" sz="1200" b="1" dirty="0">
                    <a:latin typeface="Montserrat" pitchFamily="2" charset="77"/>
                  </a:rPr>
                  <a:t>Hard </a:t>
                </a:r>
                <a:r>
                  <a:rPr lang="it-IT" sz="1200" b="1" dirty="0" err="1">
                    <a:latin typeface="Montserrat" pitchFamily="2" charset="77"/>
                  </a:rPr>
                  <a:t>negatives</a:t>
                </a:r>
                <a:r>
                  <a:rPr lang="it-IT" sz="1200" dirty="0">
                    <a:latin typeface="Montserrat" pitchFamily="2" charset="77"/>
                  </a:rPr>
                  <a:t>  dissimilar </a:t>
                </a:r>
                <a:r>
                  <a:rPr lang="it-IT" sz="1200" dirty="0" err="1">
                    <a:latin typeface="Montserrat" pitchFamily="2" charset="77"/>
                  </a:rPr>
                  <a:t>pairs</a:t>
                </a:r>
                <a:r>
                  <a:rPr lang="it-IT" sz="1200" dirty="0">
                    <a:latin typeface="Montserrat" pitchFamily="2" charset="77"/>
                  </a:rPr>
                  <a:t> </a:t>
                </a:r>
                <a:r>
                  <a:rPr lang="it-IT" sz="1200" dirty="0" err="1">
                    <a:latin typeface="Montserrat" pitchFamily="2" charset="77"/>
                  </a:rPr>
                  <a:t>chosen</a:t>
                </a:r>
                <a:r>
                  <a:rPr lang="it-IT" sz="1200" dirty="0">
                    <a:latin typeface="Montserrat" pitchFamily="2" charset="77"/>
                  </a:rPr>
                  <a:t> just </a:t>
                </a:r>
                <a:r>
                  <a:rPr lang="it-IT" sz="1200" dirty="0" err="1">
                    <a:latin typeface="Montserrat" pitchFamily="2" charset="77"/>
                  </a:rPr>
                  <a:t>beyond</a:t>
                </a:r>
                <a:r>
                  <a:rPr lang="it-IT" sz="1200" dirty="0">
                    <a:latin typeface="Montserrat" pitchFamily="2" charset="77"/>
                  </a:rPr>
                  <a:t>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𝑡h𝑟</m:t>
                            </m:r>
                          </m:sub>
                        </m:sSub>
                      </m:e>
                    </m:acc>
                  </m:oMath>
                </a14:m>
                <a:r>
                  <a:rPr lang="it-IT" sz="1200" dirty="0">
                    <a:latin typeface="Montserrat" pitchFamily="2" charset="77"/>
                  </a:rPr>
                  <a:t> → more informative updates</a:t>
                </a:r>
              </a:p>
              <a:p>
                <a:pPr marL="285750" indent="-285750">
                  <a:buFont typeface="Arial" panose="020B0604020202020204" pitchFamily="34" charset="0"/>
                  <a:buChar char="•"/>
                </a:pPr>
                <a:r>
                  <a:rPr lang="it-IT" sz="1200" b="1" dirty="0">
                    <a:latin typeface="Montserrat" pitchFamily="2" charset="77"/>
                  </a:rPr>
                  <a:t>On-the-</a:t>
                </a:r>
                <a:r>
                  <a:rPr lang="it-IT" sz="1200" b="1" dirty="0" err="1">
                    <a:latin typeface="Montserrat" pitchFamily="2" charset="77"/>
                  </a:rPr>
                  <a:t>fly</a:t>
                </a:r>
                <a:r>
                  <a:rPr lang="it-IT" sz="1200" b="1" dirty="0">
                    <a:latin typeface="Montserrat" pitchFamily="2" charset="77"/>
                  </a:rPr>
                  <a:t> </a:t>
                </a:r>
                <a:r>
                  <a:rPr lang="it-IT" sz="1200" b="1" dirty="0" err="1">
                    <a:latin typeface="Montserrat" pitchFamily="2" charset="77"/>
                  </a:rPr>
                  <a:t>pairing</a:t>
                </a:r>
                <a:r>
                  <a:rPr lang="it-IT" sz="1200" b="1" dirty="0">
                    <a:latin typeface="Montserrat" pitchFamily="2" charset="77"/>
                  </a:rPr>
                  <a:t> </a:t>
                </a:r>
                <a:r>
                  <a:rPr lang="en-US" sz="1200" dirty="0">
                    <a:latin typeface="Montserrat" pitchFamily="2" charset="77"/>
                    <a:ea typeface="Cambria Math" panose="02040503050406030204" pitchFamily="18" charset="0"/>
                  </a:rPr>
                  <a:t>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i="1" smtClean="0">
                            <a:latin typeface="Cambria Math" panose="02040503050406030204" pitchFamily="18" charset="0"/>
                            <a:ea typeface="Cambria Math" panose="02040503050406030204" pitchFamily="18" charset="0"/>
                          </a:rPr>
                          <m:t>𝜇</m:t>
                        </m:r>
                      </m:e>
                    </m:acc>
                    <m:r>
                      <a:rPr lang="en-US" sz="1200" i="1">
                        <a:latin typeface="Cambria Math" panose="02040503050406030204" pitchFamily="18" charset="0"/>
                        <a:ea typeface="Cambria Math" panose="02040503050406030204" pitchFamily="18" charset="0"/>
                      </a:rPr>
                      <m:t> </m:t>
                    </m:r>
                  </m:oMath>
                </a14:m>
                <a:r>
                  <a:rPr lang="it-IT" sz="1200" dirty="0">
                    <a:latin typeface="Montserrat" pitchFamily="2" charset="77"/>
                  </a:rPr>
                  <a:t>pairs </a:t>
                </a:r>
                <a:r>
                  <a:rPr lang="it-IT" sz="1200" dirty="0" err="1">
                    <a:latin typeface="Montserrat" pitchFamily="2" charset="77"/>
                  </a:rPr>
                  <a:t>regenerated</a:t>
                </a:r>
                <a:r>
                  <a:rPr lang="it-IT" sz="1200" dirty="0">
                    <a:latin typeface="Montserrat" pitchFamily="2" charset="77"/>
                  </a:rPr>
                  <a:t> after </a:t>
                </a:r>
                <a:r>
                  <a:rPr lang="it-IT" sz="1200" dirty="0" err="1">
                    <a:latin typeface="Montserrat" pitchFamily="2" charset="77"/>
                  </a:rPr>
                  <a:t>each</a:t>
                </a:r>
                <a:r>
                  <a:rPr lang="it-IT" sz="1200" dirty="0">
                    <a:latin typeface="Montserrat" pitchFamily="2" charset="77"/>
                  </a:rPr>
                  <a:t> refresh → </a:t>
                </a:r>
                <a:r>
                  <a:rPr lang="it-IT" sz="1200" dirty="0" err="1">
                    <a:latin typeface="Montserrat" pitchFamily="2" charset="77"/>
                  </a:rPr>
                  <a:t>avoids</a:t>
                </a:r>
                <a:r>
                  <a:rPr lang="it-IT" sz="1200" dirty="0">
                    <a:latin typeface="Montserrat" pitchFamily="2" charset="77"/>
                  </a:rPr>
                  <a:t> </a:t>
                </a:r>
                <a:r>
                  <a:rPr lang="it-IT" sz="1200" dirty="0" err="1">
                    <a:latin typeface="Montserrat" pitchFamily="2" charset="77"/>
                  </a:rPr>
                  <a:t>oversampling</a:t>
                </a:r>
                <a:r>
                  <a:rPr lang="it-IT" sz="1200" dirty="0">
                    <a:latin typeface="Montserrat" pitchFamily="2" charset="77"/>
                  </a:rPr>
                  <a:t> in small datasets</a:t>
                </a:r>
              </a:p>
              <a:p>
                <a:pPr marL="285750" indent="-285750">
                  <a:buFont typeface="Arial" panose="020B0604020202020204" pitchFamily="34" charset="0"/>
                  <a:buChar char="•"/>
                </a:pPr>
                <a:endParaRPr lang="en-US" noProof="0" dirty="0"/>
              </a:p>
            </p:txBody>
          </p:sp>
        </mc:Choice>
        <mc:Fallback xmlns="">
          <p:sp>
            <p:nvSpPr>
              <p:cNvPr id="38" name="CasellaDiTesto 37">
                <a:extLst>
                  <a:ext uri="{FF2B5EF4-FFF2-40B4-BE49-F238E27FC236}">
                    <a16:creationId xmlns:a16="http://schemas.microsoft.com/office/drawing/2014/main" id="{37B5FDBC-ADB1-E9A3-A388-A5CF9D32681A}"/>
                  </a:ext>
                </a:extLst>
              </p:cNvPr>
              <p:cNvSpPr txBox="1">
                <a:spLocks noRot="1" noChangeAspect="1" noMove="1" noResize="1" noEditPoints="1" noAdjustHandles="1" noChangeArrowheads="1" noChangeShapeType="1" noTextEdit="1"/>
              </p:cNvSpPr>
              <p:nvPr/>
            </p:nvSpPr>
            <p:spPr>
              <a:xfrm>
                <a:off x="5349883" y="1184896"/>
                <a:ext cx="3360081" cy="2893100"/>
              </a:xfrm>
              <a:prstGeom prst="rect">
                <a:avLst/>
              </a:prstGeom>
              <a:blipFill>
                <a:blip r:embed="rId8"/>
                <a:stretch>
                  <a:fillRect/>
                </a:stretch>
              </a:blipFill>
            </p:spPr>
            <p:txBody>
              <a:bodyPr/>
              <a:lstStyle/>
              <a:p>
                <a:r>
                  <a:rPr lang="it-IT">
                    <a:noFill/>
                  </a:rPr>
                  <a:t> </a:t>
                </a:r>
              </a:p>
            </p:txBody>
          </p:sp>
        </mc:Fallback>
      </mc:AlternateContent>
      <p:cxnSp>
        <p:nvCxnSpPr>
          <p:cNvPr id="7" name="Connettore 4 6">
            <a:extLst>
              <a:ext uri="{FF2B5EF4-FFF2-40B4-BE49-F238E27FC236}">
                <a16:creationId xmlns:a16="http://schemas.microsoft.com/office/drawing/2014/main" id="{FE51720F-0519-9429-74DF-98959420FF6E}"/>
              </a:ext>
            </a:extLst>
          </p:cNvPr>
          <p:cNvCxnSpPr>
            <a:stCxn id="13" idx="2"/>
            <a:endCxn id="24" idx="0"/>
          </p:cNvCxnSpPr>
          <p:nvPr/>
        </p:nvCxnSpPr>
        <p:spPr>
          <a:xfrm rot="5400000">
            <a:off x="1465985" y="2902050"/>
            <a:ext cx="580953" cy="747653"/>
          </a:xfrm>
          <a:prstGeom prst="bentConnector3">
            <a:avLst/>
          </a:prstGeom>
          <a:ln w="9525"/>
        </p:spPr>
        <p:style>
          <a:lnRef idx="1">
            <a:schemeClr val="accent1"/>
          </a:lnRef>
          <a:fillRef idx="0">
            <a:schemeClr val="accent1"/>
          </a:fillRef>
          <a:effectRef idx="0">
            <a:schemeClr val="accent1"/>
          </a:effectRef>
          <a:fontRef idx="minor">
            <a:schemeClr val="tx1"/>
          </a:fontRef>
        </p:style>
      </p:cxnSp>
      <p:cxnSp>
        <p:nvCxnSpPr>
          <p:cNvPr id="10" name="Connettore 4 9">
            <a:extLst>
              <a:ext uri="{FF2B5EF4-FFF2-40B4-BE49-F238E27FC236}">
                <a16:creationId xmlns:a16="http://schemas.microsoft.com/office/drawing/2014/main" id="{D49ADD15-A70F-AB9B-4EC5-CBF8FA2B46B3}"/>
              </a:ext>
            </a:extLst>
          </p:cNvPr>
          <p:cNvCxnSpPr>
            <a:cxnSpLocks/>
            <a:stCxn id="13" idx="2"/>
            <a:endCxn id="33" idx="0"/>
          </p:cNvCxnSpPr>
          <p:nvPr/>
        </p:nvCxnSpPr>
        <p:spPr>
          <a:xfrm rot="16200000" flipH="1">
            <a:off x="2306187" y="2809499"/>
            <a:ext cx="580954" cy="932755"/>
          </a:xfrm>
          <a:prstGeom prst="bentConnector3">
            <a:avLst>
              <a:gd name="adj1" fmla="val 50000"/>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81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9DFAA-C850-DF51-40FE-E57C86FE60E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1EAB90A-4C8E-9092-FDB0-DF9367BB9D56}"/>
              </a:ext>
            </a:extLst>
          </p:cNvPr>
          <p:cNvSpPr>
            <a:spLocks noGrp="1"/>
          </p:cNvSpPr>
          <p:nvPr>
            <p:ph type="title"/>
          </p:nvPr>
        </p:nvSpPr>
        <p:spPr/>
        <p:txBody>
          <a:bodyPr/>
          <a:lstStyle/>
          <a:p>
            <a:r>
              <a:rPr lang="en-US" noProof="0" dirty="0"/>
              <a:t>BCAUSS</a:t>
            </a:r>
          </a:p>
        </p:txBody>
      </p:sp>
      <p:grpSp>
        <p:nvGrpSpPr>
          <p:cNvPr id="6" name="Gruppo 5">
            <a:extLst>
              <a:ext uri="{FF2B5EF4-FFF2-40B4-BE49-F238E27FC236}">
                <a16:creationId xmlns:a16="http://schemas.microsoft.com/office/drawing/2014/main" id="{A991045F-20BA-20E9-7F79-3B8CC9BC68F4}"/>
              </a:ext>
            </a:extLst>
          </p:cNvPr>
          <p:cNvGrpSpPr/>
          <p:nvPr/>
        </p:nvGrpSpPr>
        <p:grpSpPr>
          <a:xfrm>
            <a:off x="1863959" y="1220932"/>
            <a:ext cx="5636506" cy="2774662"/>
            <a:chOff x="1406759" y="1175136"/>
            <a:chExt cx="5636506" cy="2774662"/>
          </a:xfrm>
        </p:grpSpPr>
        <p:sp>
          <p:nvSpPr>
            <p:cNvPr id="3" name="Rettangolo 2">
              <a:extLst>
                <a:ext uri="{FF2B5EF4-FFF2-40B4-BE49-F238E27FC236}">
                  <a16:creationId xmlns:a16="http://schemas.microsoft.com/office/drawing/2014/main" id="{234B2B13-8869-7356-9947-27D66A816569}"/>
                </a:ext>
              </a:extLst>
            </p:cNvPr>
            <p:cNvSpPr/>
            <p:nvPr/>
          </p:nvSpPr>
          <p:spPr>
            <a:xfrm>
              <a:off x="1664103" y="1807576"/>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 name="Rettangolo 3">
              <a:extLst>
                <a:ext uri="{FF2B5EF4-FFF2-40B4-BE49-F238E27FC236}">
                  <a16:creationId xmlns:a16="http://schemas.microsoft.com/office/drawing/2014/main" id="{ED3FE678-F737-4E32-ACE7-746E8248FC7C}"/>
                </a:ext>
              </a:extLst>
            </p:cNvPr>
            <p:cNvSpPr/>
            <p:nvPr/>
          </p:nvSpPr>
          <p:spPr>
            <a:xfrm>
              <a:off x="2417016" y="1807576"/>
              <a:ext cx="481780" cy="15338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5" name="Rettangolo 4">
              <a:extLst>
                <a:ext uri="{FF2B5EF4-FFF2-40B4-BE49-F238E27FC236}">
                  <a16:creationId xmlns:a16="http://schemas.microsoft.com/office/drawing/2014/main" id="{F63DB72D-525C-55E1-6637-24E8C67A2F88}"/>
                </a:ext>
              </a:extLst>
            </p:cNvPr>
            <p:cNvSpPr/>
            <p:nvPr/>
          </p:nvSpPr>
          <p:spPr>
            <a:xfrm>
              <a:off x="3119529" y="1807576"/>
              <a:ext cx="481780" cy="1533832"/>
            </a:xfrm>
            <a:prstGeom prst="rect">
              <a:avLst/>
            </a:prstGeom>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ttangolo 6">
              <a:extLst>
                <a:ext uri="{FF2B5EF4-FFF2-40B4-BE49-F238E27FC236}">
                  <a16:creationId xmlns:a16="http://schemas.microsoft.com/office/drawing/2014/main" id="{9716809A-E233-2DDB-4020-F53F87257DA3}"/>
                </a:ext>
              </a:extLst>
            </p:cNvPr>
            <p:cNvSpPr/>
            <p:nvPr/>
          </p:nvSpPr>
          <p:spPr>
            <a:xfrm>
              <a:off x="4331110" y="1175138"/>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0" name="Rettangolo 9">
              <a:extLst>
                <a:ext uri="{FF2B5EF4-FFF2-40B4-BE49-F238E27FC236}">
                  <a16:creationId xmlns:a16="http://schemas.microsoft.com/office/drawing/2014/main" id="{C2CB7092-87C1-DBE9-29F0-51CE1A24F0EB}"/>
                </a:ext>
              </a:extLst>
            </p:cNvPr>
            <p:cNvSpPr/>
            <p:nvPr/>
          </p:nvSpPr>
          <p:spPr>
            <a:xfrm>
              <a:off x="4331110" y="2188292"/>
              <a:ext cx="481780" cy="766915"/>
            </a:xfrm>
            <a:prstGeom prst="rect">
              <a:avLst/>
            </a:prstGeom>
            <a:solidFill>
              <a:schemeClr val="accent2"/>
            </a:solid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11" name="Rettangolo 10">
              <a:extLst>
                <a:ext uri="{FF2B5EF4-FFF2-40B4-BE49-F238E27FC236}">
                  <a16:creationId xmlns:a16="http://schemas.microsoft.com/office/drawing/2014/main" id="{D0743241-0958-7B5B-45F1-F3B3E87D9B41}"/>
                </a:ext>
              </a:extLst>
            </p:cNvPr>
            <p:cNvSpPr/>
            <p:nvPr/>
          </p:nvSpPr>
          <p:spPr>
            <a:xfrm>
              <a:off x="4331110" y="3182830"/>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42D2B5FB-1891-7053-8EE5-E889FD420D5F}"/>
                    </a:ext>
                  </a:extLst>
                </p:cNvPr>
                <p:cNvSpPr txBox="1"/>
                <p:nvPr/>
              </p:nvSpPr>
              <p:spPr>
                <a:xfrm>
                  <a:off x="1406759" y="2469945"/>
                  <a:ext cx="16946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𝑋</m:t>
                        </m:r>
                      </m:oMath>
                    </m:oMathPara>
                  </a14:m>
                  <a:endParaRPr lang="en-US" b="0" noProof="0" dirty="0"/>
                </a:p>
              </p:txBody>
            </p:sp>
          </mc:Choice>
          <mc:Fallback xmlns="">
            <p:sp>
              <p:nvSpPr>
                <p:cNvPr id="15" name="CasellaDiTesto 14">
                  <a:extLst>
                    <a:ext uri="{FF2B5EF4-FFF2-40B4-BE49-F238E27FC236}">
                      <a16:creationId xmlns:a16="http://schemas.microsoft.com/office/drawing/2014/main" id="{42D2B5FB-1891-7053-8EE5-E889FD420D5F}"/>
                    </a:ext>
                  </a:extLst>
                </p:cNvPr>
                <p:cNvSpPr txBox="1">
                  <a:spLocks noRot="1" noChangeAspect="1" noMove="1" noResize="1" noEditPoints="1" noAdjustHandles="1" noChangeArrowheads="1" noChangeShapeType="1" noTextEdit="1"/>
                </p:cNvSpPr>
                <p:nvPr/>
              </p:nvSpPr>
              <p:spPr>
                <a:xfrm>
                  <a:off x="1406759" y="2469945"/>
                  <a:ext cx="169469" cy="215444"/>
                </a:xfrm>
                <a:prstGeom prst="rect">
                  <a:avLst/>
                </a:prstGeom>
                <a:blipFill>
                  <a:blip r:embed="rId3"/>
                  <a:stretch>
                    <a:fillRect l="-13333" r="-13333" b="-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5EF3380A-3705-A1E0-E1BB-9D314855E376}"/>
                    </a:ext>
                  </a:extLst>
                </p:cNvPr>
                <p:cNvSpPr txBox="1"/>
                <p:nvPr/>
              </p:nvSpPr>
              <p:spPr>
                <a:xfrm flipV="1">
                  <a:off x="3362244" y="2469945"/>
                  <a:ext cx="7230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𝑍</m:t>
                        </m:r>
                      </m:oMath>
                    </m:oMathPara>
                  </a14:m>
                  <a:endParaRPr lang="en-US" b="0" noProof="0" dirty="0"/>
                </a:p>
              </p:txBody>
            </p:sp>
          </mc:Choice>
          <mc:Fallback xmlns="">
            <p:sp>
              <p:nvSpPr>
                <p:cNvPr id="17" name="CasellaDiTesto 16">
                  <a:extLst>
                    <a:ext uri="{FF2B5EF4-FFF2-40B4-BE49-F238E27FC236}">
                      <a16:creationId xmlns:a16="http://schemas.microsoft.com/office/drawing/2014/main" id="{5EF3380A-3705-A1E0-E1BB-9D314855E376}"/>
                    </a:ext>
                  </a:extLst>
                </p:cNvPr>
                <p:cNvSpPr txBox="1">
                  <a:spLocks noRot="1" noChangeAspect="1" noMove="1" noResize="1" noEditPoints="1" noAdjustHandles="1" noChangeArrowheads="1" noChangeShapeType="1" noTextEdit="1"/>
                </p:cNvSpPr>
                <p:nvPr/>
              </p:nvSpPr>
              <p:spPr>
                <a:xfrm flipV="1">
                  <a:off x="3362244" y="2469945"/>
                  <a:ext cx="72306" cy="215444"/>
                </a:xfrm>
                <a:prstGeom prst="rect">
                  <a:avLst/>
                </a:prstGeom>
                <a:blipFill>
                  <a:blip r:embed="rId4"/>
                  <a:stretch>
                    <a:fillRect l="-100000" t="-11111" r="-714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34B48CED-8E13-F7BA-BDE0-34BE91840A08}"/>
                    </a:ext>
                  </a:extLst>
                </p:cNvPr>
                <p:cNvSpPr txBox="1"/>
                <p:nvPr/>
              </p:nvSpPr>
              <p:spPr>
                <a:xfrm>
                  <a:off x="3877178" y="3569910"/>
                  <a:ext cx="4583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=0</m:t>
                        </m:r>
                      </m:oMath>
                    </m:oMathPara>
                  </a14:m>
                  <a:endParaRPr lang="en-US" b="0" noProof="0" dirty="0"/>
                </a:p>
              </p:txBody>
            </p:sp>
          </mc:Choice>
          <mc:Fallback xmlns="">
            <p:sp>
              <p:nvSpPr>
                <p:cNvPr id="18" name="CasellaDiTesto 17">
                  <a:extLst>
                    <a:ext uri="{FF2B5EF4-FFF2-40B4-BE49-F238E27FC236}">
                      <a16:creationId xmlns:a16="http://schemas.microsoft.com/office/drawing/2014/main" id="{34B48CED-8E13-F7BA-BDE0-34BE91840A08}"/>
                    </a:ext>
                  </a:extLst>
                </p:cNvPr>
                <p:cNvSpPr txBox="1">
                  <a:spLocks noRot="1" noChangeAspect="1" noMove="1" noResize="1" noEditPoints="1" noAdjustHandles="1" noChangeArrowheads="1" noChangeShapeType="1" noTextEdit="1"/>
                </p:cNvSpPr>
                <p:nvPr/>
              </p:nvSpPr>
              <p:spPr>
                <a:xfrm>
                  <a:off x="3877178" y="3569910"/>
                  <a:ext cx="458395" cy="215444"/>
                </a:xfrm>
                <a:prstGeom prst="rect">
                  <a:avLst/>
                </a:prstGeom>
                <a:blipFill>
                  <a:blip r:embed="rId5"/>
                  <a:stretch>
                    <a:fillRect l="-8108" r="-8108" b="-111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C50C9C34-3A4D-B859-BE82-2153C8DE95A9}"/>
                    </a:ext>
                  </a:extLst>
                </p:cNvPr>
                <p:cNvSpPr txBox="1"/>
                <p:nvPr/>
              </p:nvSpPr>
              <p:spPr>
                <a:xfrm>
                  <a:off x="3872715" y="1327755"/>
                  <a:ext cx="45839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=1</m:t>
                        </m:r>
                      </m:oMath>
                    </m:oMathPara>
                  </a14:m>
                  <a:endParaRPr lang="en-US" b="0" noProof="0" dirty="0"/>
                </a:p>
              </p:txBody>
            </p:sp>
          </mc:Choice>
          <mc:Fallback xmlns="">
            <p:sp>
              <p:nvSpPr>
                <p:cNvPr id="20" name="CasellaDiTesto 19">
                  <a:extLst>
                    <a:ext uri="{FF2B5EF4-FFF2-40B4-BE49-F238E27FC236}">
                      <a16:creationId xmlns:a16="http://schemas.microsoft.com/office/drawing/2014/main" id="{C50C9C34-3A4D-B859-BE82-2153C8DE95A9}"/>
                    </a:ext>
                  </a:extLst>
                </p:cNvPr>
                <p:cNvSpPr txBox="1">
                  <a:spLocks noRot="1" noChangeAspect="1" noMove="1" noResize="1" noEditPoints="1" noAdjustHandles="1" noChangeArrowheads="1" noChangeShapeType="1" noTextEdit="1"/>
                </p:cNvSpPr>
                <p:nvPr/>
              </p:nvSpPr>
              <p:spPr>
                <a:xfrm>
                  <a:off x="3872715" y="1327755"/>
                  <a:ext cx="458395" cy="215444"/>
                </a:xfrm>
                <a:prstGeom prst="rect">
                  <a:avLst/>
                </a:prstGeom>
                <a:blipFill>
                  <a:blip r:embed="rId6"/>
                  <a:stretch>
                    <a:fillRect l="-5405" r="-8108" b="-5556"/>
                  </a:stretch>
                </a:blipFill>
              </p:spPr>
              <p:txBody>
                <a:bodyPr/>
                <a:lstStyle/>
                <a:p>
                  <a:r>
                    <a:rPr lang="it-IT">
                      <a:noFill/>
                    </a:rPr>
                    <a:t> </a:t>
                  </a:r>
                </a:p>
              </p:txBody>
            </p:sp>
          </mc:Fallback>
        </mc:AlternateContent>
        <p:cxnSp>
          <p:nvCxnSpPr>
            <p:cNvPr id="24" name="Connettore 4 23">
              <a:extLst>
                <a:ext uri="{FF2B5EF4-FFF2-40B4-BE49-F238E27FC236}">
                  <a16:creationId xmlns:a16="http://schemas.microsoft.com/office/drawing/2014/main" id="{83E53B96-F94A-34C8-FF89-10764501C872}"/>
                </a:ext>
              </a:extLst>
            </p:cNvPr>
            <p:cNvCxnSpPr>
              <a:stCxn id="5" idx="3"/>
              <a:endCxn id="7" idx="1"/>
            </p:cNvCxnSpPr>
            <p:nvPr/>
          </p:nvCxnSpPr>
          <p:spPr>
            <a:xfrm flipV="1">
              <a:off x="3601309" y="1558596"/>
              <a:ext cx="729801" cy="1015896"/>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Connettore 4 24">
              <a:extLst>
                <a:ext uri="{FF2B5EF4-FFF2-40B4-BE49-F238E27FC236}">
                  <a16:creationId xmlns:a16="http://schemas.microsoft.com/office/drawing/2014/main" id="{E0647107-3B90-6A16-BAC7-65A4659F0A67}"/>
                </a:ext>
              </a:extLst>
            </p:cNvPr>
            <p:cNvCxnSpPr>
              <a:cxnSpLocks/>
              <a:stCxn id="5" idx="3"/>
              <a:endCxn id="10" idx="1"/>
            </p:cNvCxnSpPr>
            <p:nvPr/>
          </p:nvCxnSpPr>
          <p:spPr>
            <a:xfrm flipV="1">
              <a:off x="3601309" y="2571750"/>
              <a:ext cx="729801" cy="2742"/>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8" name="Connettore 4 27">
              <a:extLst>
                <a:ext uri="{FF2B5EF4-FFF2-40B4-BE49-F238E27FC236}">
                  <a16:creationId xmlns:a16="http://schemas.microsoft.com/office/drawing/2014/main" id="{4B6020D8-2BDF-354B-36DB-9D332E0E8907}"/>
                </a:ext>
              </a:extLst>
            </p:cNvPr>
            <p:cNvCxnSpPr>
              <a:cxnSpLocks/>
              <a:stCxn id="5" idx="3"/>
              <a:endCxn id="11" idx="1"/>
            </p:cNvCxnSpPr>
            <p:nvPr/>
          </p:nvCxnSpPr>
          <p:spPr>
            <a:xfrm>
              <a:off x="3601309" y="2574492"/>
              <a:ext cx="729801" cy="991796"/>
            </a:xfrm>
            <a:prstGeom prst="bentConnector3">
              <a:avLst/>
            </a:prstGeom>
            <a:ln w="952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CasellaDiTesto 39">
                  <a:extLst>
                    <a:ext uri="{FF2B5EF4-FFF2-40B4-BE49-F238E27FC236}">
                      <a16:creationId xmlns:a16="http://schemas.microsoft.com/office/drawing/2014/main" id="{C37232E0-AE54-F904-61FC-6D53F1D6DE56}"/>
                    </a:ext>
                  </a:extLst>
                </p:cNvPr>
                <p:cNvSpPr txBox="1"/>
                <p:nvPr/>
              </p:nvSpPr>
              <p:spPr>
                <a:xfrm>
                  <a:off x="4892812" y="2463595"/>
                  <a:ext cx="36215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𝑔</m:t>
                            </m:r>
                          </m:e>
                        </m:acc>
                        <m:r>
                          <a:rPr lang="en-US" b="0" i="1" noProof="0" smtClean="0">
                            <a:latin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40" name="CasellaDiTesto 39">
                  <a:extLst>
                    <a:ext uri="{FF2B5EF4-FFF2-40B4-BE49-F238E27FC236}">
                      <a16:creationId xmlns:a16="http://schemas.microsoft.com/office/drawing/2014/main" id="{C37232E0-AE54-F904-61FC-6D53F1D6DE56}"/>
                    </a:ext>
                  </a:extLst>
                </p:cNvPr>
                <p:cNvSpPr txBox="1">
                  <a:spLocks noRot="1" noChangeAspect="1" noMove="1" noResize="1" noEditPoints="1" noAdjustHandles="1" noChangeArrowheads="1" noChangeShapeType="1" noTextEdit="1"/>
                </p:cNvSpPr>
                <p:nvPr/>
              </p:nvSpPr>
              <p:spPr>
                <a:xfrm>
                  <a:off x="4892812" y="2463595"/>
                  <a:ext cx="362150" cy="215444"/>
                </a:xfrm>
                <a:prstGeom prst="rect">
                  <a:avLst/>
                </a:prstGeom>
                <a:blipFill>
                  <a:blip r:embed="rId7"/>
                  <a:stretch>
                    <a:fillRect l="-10345" t="-16667" r="-17241" b="-3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6BA63187-9C34-659B-ED8A-5483CABA4061}"/>
                    </a:ext>
                  </a:extLst>
                </p:cNvPr>
                <p:cNvSpPr txBox="1"/>
                <p:nvPr/>
              </p:nvSpPr>
              <p:spPr>
                <a:xfrm>
                  <a:off x="6528444" y="1447248"/>
                  <a:ext cx="514821"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41" name="CasellaDiTesto 40">
                  <a:extLst>
                    <a:ext uri="{FF2B5EF4-FFF2-40B4-BE49-F238E27FC236}">
                      <a16:creationId xmlns:a16="http://schemas.microsoft.com/office/drawing/2014/main" id="{6BA63187-9C34-659B-ED8A-5483CABA4061}"/>
                    </a:ext>
                  </a:extLst>
                </p:cNvPr>
                <p:cNvSpPr txBox="1">
                  <a:spLocks noRot="1" noChangeAspect="1" noMove="1" noResize="1" noEditPoints="1" noAdjustHandles="1" noChangeArrowheads="1" noChangeShapeType="1" noTextEdit="1"/>
                </p:cNvSpPr>
                <p:nvPr/>
              </p:nvSpPr>
              <p:spPr>
                <a:xfrm>
                  <a:off x="6528444" y="1447248"/>
                  <a:ext cx="514821" cy="222690"/>
                </a:xfrm>
                <a:prstGeom prst="rect">
                  <a:avLst/>
                </a:prstGeom>
                <a:blipFill>
                  <a:blip r:embed="rId8"/>
                  <a:stretch>
                    <a:fillRect l="-9756" t="-16667" r="-12195" b="-3888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51B0E166-2868-F8CC-4961-800EE6678F47}"/>
                    </a:ext>
                  </a:extLst>
                </p:cNvPr>
                <p:cNvSpPr txBox="1"/>
                <p:nvPr/>
              </p:nvSpPr>
              <p:spPr>
                <a:xfrm>
                  <a:off x="6528444" y="3454942"/>
                  <a:ext cx="511807" cy="2226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noProof="0" smtClean="0">
                                <a:latin typeface="Cambria Math" panose="02040503050406030204" pitchFamily="18" charset="0"/>
                              </a:rPr>
                            </m:ctrlPr>
                          </m:accPr>
                          <m:e>
                            <m:r>
                              <a:rPr lang="en-US" b="0" i="1" noProof="0" smtClean="0">
                                <a:latin typeface="Cambria Math" panose="02040503050406030204" pitchFamily="18" charset="0"/>
                              </a:rPr>
                              <m:t>𝑄</m:t>
                            </m:r>
                          </m:e>
                        </m:acc>
                        <m:r>
                          <a:rPr lang="en-US" b="0" i="1" noProof="0" smtClean="0">
                            <a:latin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m:t>
                        </m:r>
                      </m:oMath>
                    </m:oMathPara>
                  </a14:m>
                  <a:endParaRPr lang="en-US" b="0" noProof="0" dirty="0"/>
                </a:p>
              </p:txBody>
            </p:sp>
          </mc:Choice>
          <mc:Fallback xmlns="">
            <p:sp>
              <p:nvSpPr>
                <p:cNvPr id="42" name="CasellaDiTesto 41">
                  <a:extLst>
                    <a:ext uri="{FF2B5EF4-FFF2-40B4-BE49-F238E27FC236}">
                      <a16:creationId xmlns:a16="http://schemas.microsoft.com/office/drawing/2014/main" id="{51B0E166-2868-F8CC-4961-800EE6678F47}"/>
                    </a:ext>
                  </a:extLst>
                </p:cNvPr>
                <p:cNvSpPr txBox="1">
                  <a:spLocks noRot="1" noChangeAspect="1" noMove="1" noResize="1" noEditPoints="1" noAdjustHandles="1" noChangeArrowheads="1" noChangeShapeType="1" noTextEdit="1"/>
                </p:cNvSpPr>
                <p:nvPr/>
              </p:nvSpPr>
              <p:spPr>
                <a:xfrm>
                  <a:off x="6528444" y="3454942"/>
                  <a:ext cx="511807" cy="222690"/>
                </a:xfrm>
                <a:prstGeom prst="rect">
                  <a:avLst/>
                </a:prstGeom>
                <a:blipFill>
                  <a:blip r:embed="rId9"/>
                  <a:stretch>
                    <a:fillRect l="-12195" t="-15789" r="-9756" b="-31579"/>
                  </a:stretch>
                </a:blipFill>
              </p:spPr>
              <p:txBody>
                <a:bodyPr/>
                <a:lstStyle/>
                <a:p>
                  <a:r>
                    <a:rPr lang="it-IT">
                      <a:noFill/>
                    </a:rPr>
                    <a:t> </a:t>
                  </a:r>
                </a:p>
              </p:txBody>
            </p:sp>
          </mc:Fallback>
        </mc:AlternateContent>
        <p:sp>
          <p:nvSpPr>
            <p:cNvPr id="44" name="Rettangolo 43">
              <a:extLst>
                <a:ext uri="{FF2B5EF4-FFF2-40B4-BE49-F238E27FC236}">
                  <a16:creationId xmlns:a16="http://schemas.microsoft.com/office/drawing/2014/main" id="{90A454DC-6A25-1655-05EB-64E2B49AE484}"/>
                </a:ext>
              </a:extLst>
            </p:cNvPr>
            <p:cNvSpPr/>
            <p:nvPr/>
          </p:nvSpPr>
          <p:spPr>
            <a:xfrm>
              <a:off x="5154565" y="1175137"/>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5" name="Rettangolo 44">
              <a:extLst>
                <a:ext uri="{FF2B5EF4-FFF2-40B4-BE49-F238E27FC236}">
                  <a16:creationId xmlns:a16="http://schemas.microsoft.com/office/drawing/2014/main" id="{F12AE275-5A11-1717-64AF-2E5B52F402F6}"/>
                </a:ext>
              </a:extLst>
            </p:cNvPr>
            <p:cNvSpPr/>
            <p:nvPr/>
          </p:nvSpPr>
          <p:spPr>
            <a:xfrm>
              <a:off x="5110317" y="3182883"/>
              <a:ext cx="481780" cy="766915"/>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6" name="Rettangolo 45">
              <a:extLst>
                <a:ext uri="{FF2B5EF4-FFF2-40B4-BE49-F238E27FC236}">
                  <a16:creationId xmlns:a16="http://schemas.microsoft.com/office/drawing/2014/main" id="{8A6885E6-CCE9-974A-733F-7A1FCEF58B4F}"/>
                </a:ext>
              </a:extLst>
            </p:cNvPr>
            <p:cNvSpPr/>
            <p:nvPr/>
          </p:nvSpPr>
          <p:spPr>
            <a:xfrm>
              <a:off x="5978020" y="1175136"/>
              <a:ext cx="481780" cy="766915"/>
            </a:xfrm>
            <a:prstGeom prst="rect">
              <a:avLst/>
            </a:prstGeom>
            <a:solidFill>
              <a:schemeClr val="tx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7" name="Rettangolo 46">
              <a:extLst>
                <a:ext uri="{FF2B5EF4-FFF2-40B4-BE49-F238E27FC236}">
                  <a16:creationId xmlns:a16="http://schemas.microsoft.com/office/drawing/2014/main" id="{64F03A7F-B356-8EEB-F561-DD37CD8FBA0B}"/>
                </a:ext>
              </a:extLst>
            </p:cNvPr>
            <p:cNvSpPr/>
            <p:nvPr/>
          </p:nvSpPr>
          <p:spPr>
            <a:xfrm>
              <a:off x="5978020" y="3182830"/>
              <a:ext cx="481780" cy="766915"/>
            </a:xfrm>
            <a:prstGeom prst="rect">
              <a:avLst/>
            </a:prstGeom>
            <a:solidFill>
              <a:schemeClr val="bg2"/>
            </a:solid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cxnSp>
          <p:nvCxnSpPr>
            <p:cNvPr id="49" name="Connettore 4 48">
              <a:extLst>
                <a:ext uri="{FF2B5EF4-FFF2-40B4-BE49-F238E27FC236}">
                  <a16:creationId xmlns:a16="http://schemas.microsoft.com/office/drawing/2014/main" id="{F14A8B83-1D62-F081-69D1-17B000C48638}"/>
                </a:ext>
              </a:extLst>
            </p:cNvPr>
            <p:cNvCxnSpPr>
              <a:stCxn id="7" idx="3"/>
              <a:endCxn id="44" idx="1"/>
            </p:cNvCxnSpPr>
            <p:nvPr/>
          </p:nvCxnSpPr>
          <p:spPr>
            <a:xfrm flipV="1">
              <a:off x="4812890" y="1558595"/>
              <a:ext cx="341675" cy="1"/>
            </a:xfrm>
            <a:prstGeom prst="bentConnector3">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2" name="Connettore 4 51">
              <a:extLst>
                <a:ext uri="{FF2B5EF4-FFF2-40B4-BE49-F238E27FC236}">
                  <a16:creationId xmlns:a16="http://schemas.microsoft.com/office/drawing/2014/main" id="{AE0EF66D-B916-FF5F-CE42-F9544E51622C}"/>
                </a:ext>
              </a:extLst>
            </p:cNvPr>
            <p:cNvCxnSpPr>
              <a:cxnSpLocks/>
              <a:stCxn id="11" idx="3"/>
              <a:endCxn id="45" idx="1"/>
            </p:cNvCxnSpPr>
            <p:nvPr/>
          </p:nvCxnSpPr>
          <p:spPr>
            <a:xfrm>
              <a:off x="4812890" y="3566288"/>
              <a:ext cx="297427"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Connettore 4 54">
              <a:extLst>
                <a:ext uri="{FF2B5EF4-FFF2-40B4-BE49-F238E27FC236}">
                  <a16:creationId xmlns:a16="http://schemas.microsoft.com/office/drawing/2014/main" id="{A89EBD06-A586-254E-D3BC-A44DE5D4396D}"/>
                </a:ext>
              </a:extLst>
            </p:cNvPr>
            <p:cNvCxnSpPr>
              <a:cxnSpLocks/>
              <a:stCxn id="45" idx="3"/>
              <a:endCxn id="47" idx="1"/>
            </p:cNvCxnSpPr>
            <p:nvPr/>
          </p:nvCxnSpPr>
          <p:spPr>
            <a:xfrm flipV="1">
              <a:off x="5592097" y="3566288"/>
              <a:ext cx="385923" cy="53"/>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8" name="Connettore 4 57">
              <a:extLst>
                <a:ext uri="{FF2B5EF4-FFF2-40B4-BE49-F238E27FC236}">
                  <a16:creationId xmlns:a16="http://schemas.microsoft.com/office/drawing/2014/main" id="{0E793CD2-7FE9-71A3-0987-EBBDD03DDB05}"/>
                </a:ext>
              </a:extLst>
            </p:cNvPr>
            <p:cNvCxnSpPr>
              <a:cxnSpLocks/>
              <a:stCxn id="44" idx="3"/>
              <a:endCxn id="46" idx="1"/>
            </p:cNvCxnSpPr>
            <p:nvPr/>
          </p:nvCxnSpPr>
          <p:spPr>
            <a:xfrm flipV="1">
              <a:off x="5636345" y="1558594"/>
              <a:ext cx="341675" cy="1"/>
            </a:xfrm>
            <a:prstGeom prst="bentConnector3">
              <a:avLst>
                <a:gd name="adj1" fmla="val 50000"/>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1" name="Connettore 2 90">
              <a:extLst>
                <a:ext uri="{FF2B5EF4-FFF2-40B4-BE49-F238E27FC236}">
                  <a16:creationId xmlns:a16="http://schemas.microsoft.com/office/drawing/2014/main" id="{D6A3E2D6-319D-A44B-011E-C07EEAE58310}"/>
                </a:ext>
              </a:extLst>
            </p:cNvPr>
            <p:cNvCxnSpPr>
              <a:cxnSpLocks/>
              <a:stCxn id="3" idx="3"/>
              <a:endCxn id="4" idx="1"/>
            </p:cNvCxnSpPr>
            <p:nvPr/>
          </p:nvCxnSpPr>
          <p:spPr>
            <a:xfrm>
              <a:off x="2145883" y="2574492"/>
              <a:ext cx="2711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2" name="Connettore 2 91">
              <a:extLst>
                <a:ext uri="{FF2B5EF4-FFF2-40B4-BE49-F238E27FC236}">
                  <a16:creationId xmlns:a16="http://schemas.microsoft.com/office/drawing/2014/main" id="{F0E29C02-C6A8-1027-9AB6-D4D89431D538}"/>
                </a:ext>
              </a:extLst>
            </p:cNvPr>
            <p:cNvCxnSpPr>
              <a:cxnSpLocks/>
              <a:stCxn id="4" idx="3"/>
              <a:endCxn id="5" idx="1"/>
            </p:cNvCxnSpPr>
            <p:nvPr/>
          </p:nvCxnSpPr>
          <p:spPr>
            <a:xfrm>
              <a:off x="2898796" y="2574492"/>
              <a:ext cx="220733" cy="0"/>
            </a:xfrm>
            <a:prstGeom prst="straightConnector1">
              <a:avLst/>
            </a:prstGeom>
            <a:ln w="9525">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6448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xit" presetSubtype="0" fill="hold" nodeType="clickEffect">
                                  <p:stCondLst>
                                    <p:cond delay="0"/>
                                  </p:stCondLst>
                                  <p:childTnLst>
                                    <p:animEffect transition="out" filter="fade">
                                      <p:cBhvr>
                                        <p:cTn id="6" dur="1000"/>
                                        <p:tgtEl>
                                          <p:spTgt spid="6"/>
                                        </p:tgtEl>
                                      </p:cBhvr>
                                    </p:animEffect>
                                    <p:anim calcmode="lin" valueType="num">
                                      <p:cBhvr>
                                        <p:cTn id="7" dur="1000"/>
                                        <p:tgtEl>
                                          <p:spTgt spid="6"/>
                                        </p:tgtEl>
                                        <p:attrNameLst>
                                          <p:attrName>ppt_x</p:attrName>
                                        </p:attrNameLst>
                                      </p:cBhvr>
                                      <p:tavLst>
                                        <p:tav tm="0">
                                          <p:val>
                                            <p:strVal val="ppt_x"/>
                                          </p:val>
                                        </p:tav>
                                        <p:tav tm="100000">
                                          <p:val>
                                            <p:strVal val="ppt_x"/>
                                          </p:val>
                                        </p:tav>
                                      </p:tavLst>
                                    </p:anim>
                                    <p:anim calcmode="lin" valueType="num">
                                      <p:cBhvr>
                                        <p:cTn id="8" dur="100" decel="100000"/>
                                        <p:tgtEl>
                                          <p:spTgt spid="6"/>
                                        </p:tgtEl>
                                        <p:attrNameLst>
                                          <p:attrName>ppt_y</p:attrName>
                                        </p:attrNameLst>
                                      </p:cBhvr>
                                      <p:tavLst>
                                        <p:tav tm="0">
                                          <p:val>
                                            <p:strVal val="ppt_y"/>
                                          </p:val>
                                        </p:tav>
                                        <p:tav tm="100000">
                                          <p:val>
                                            <p:strVal val="ppt_y-.03"/>
                                          </p:val>
                                        </p:tav>
                                      </p:tavLst>
                                    </p:anim>
                                    <p:anim calcmode="lin" valueType="num">
                                      <p:cBhvr>
                                        <p:cTn id="9" dur="900" accel="100000">
                                          <p:stCondLst>
                                            <p:cond delay="100"/>
                                          </p:stCondLst>
                                        </p:cTn>
                                        <p:tgtEl>
                                          <p:spTgt spid="6"/>
                                        </p:tgtEl>
                                        <p:attrNameLst>
                                          <p:attrName>ppt_y</p:attrName>
                                        </p:attrNameLst>
                                      </p:cBhvr>
                                      <p:tavLst>
                                        <p:tav tm="0">
                                          <p:val>
                                            <p:strVal val="ppt_y"/>
                                          </p:val>
                                        </p:tav>
                                        <p:tav tm="100000">
                                          <p:val>
                                            <p:strVal val="ppt_y+1"/>
                                          </p:val>
                                        </p:tav>
                                      </p:tavLst>
                                    </p:anim>
                                    <p:set>
                                      <p:cBhvr>
                                        <p:cTn id="10"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search Article Infographics by Slidesgo">
  <a:themeElements>
    <a:clrScheme name="Simple Light">
      <a:dk1>
        <a:srgbClr val="000000"/>
      </a:dk1>
      <a:lt1>
        <a:srgbClr val="FFFFFF"/>
      </a:lt1>
      <a:dk2>
        <a:srgbClr val="FFF1E3"/>
      </a:dk2>
      <a:lt2>
        <a:srgbClr val="C4E3E6"/>
      </a:lt2>
      <a:accent1>
        <a:srgbClr val="A8BDB6"/>
      </a:accent1>
      <a:accent2>
        <a:srgbClr val="F5E0B3"/>
      </a:accent2>
      <a:accent3>
        <a:srgbClr val="FFDB64"/>
      </a:accent3>
      <a:accent4>
        <a:srgbClr val="5F795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8651</TotalTime>
  <Words>4152</Words>
  <Application>Microsoft Macintosh PowerPoint</Application>
  <PresentationFormat>Presentazione su schermo (16:9)</PresentationFormat>
  <Paragraphs>368</Paragraphs>
  <Slides>22</Slides>
  <Notes>22</Notes>
  <HiddenSlides>4</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22</vt:i4>
      </vt:variant>
    </vt:vector>
  </HeadingPairs>
  <TitlesOfParts>
    <vt:vector size="29" baseType="lpstr">
      <vt:lpstr>Arial</vt:lpstr>
      <vt:lpstr>Montserrat</vt:lpstr>
      <vt:lpstr>-webkit-standard</vt:lpstr>
      <vt:lpstr>Montserrat Medium</vt:lpstr>
      <vt:lpstr>Cambria Math</vt:lpstr>
      <vt:lpstr>Montserrat SemiBold</vt:lpstr>
      <vt:lpstr>Research Article Infographics by Slidesgo</vt:lpstr>
      <vt:lpstr>Contrastive Learning for conditional average treatment effects (CATE) estimation</vt:lpstr>
      <vt:lpstr>Problem &amp; Data</vt:lpstr>
      <vt:lpstr>TARNet Architecture</vt:lpstr>
      <vt:lpstr>DragoNet Architecture</vt:lpstr>
      <vt:lpstr>BCAUSS Architecture</vt:lpstr>
      <vt:lpstr>Representation space</vt:lpstr>
      <vt:lpstr>When the definition of couples makes the difference… </vt:lpstr>
      <vt:lpstr>Definition of pairs</vt:lpstr>
      <vt:lpstr>BCAUSS</vt:lpstr>
      <vt:lpstr>Network Cloning</vt:lpstr>
      <vt:lpstr>Siamese Network</vt:lpstr>
      <vt:lpstr>Siamese Network</vt:lpstr>
      <vt:lpstr> IHDP dataset </vt:lpstr>
      <vt:lpstr> IHDP dataset </vt:lpstr>
      <vt:lpstr> IHDP dataset</vt:lpstr>
      <vt:lpstr>Evaluation Metrics</vt:lpstr>
      <vt:lpstr>Comparison of four learning rates on ATE &amp; PEHE</vt:lpstr>
      <vt:lpstr>Model comparison</vt:lpstr>
      <vt:lpstr>Benefits of the Contrastive Siamese Pattern</vt:lpstr>
      <vt:lpstr>Three directions to enhance the model</vt:lpstr>
      <vt:lpstr>Unified Treatment-Conditioned CATE Network</vt:lpstr>
      <vt:lpstr>BCAUSS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ALESSIA TURE</cp:lastModifiedBy>
  <cp:revision>36</cp:revision>
  <dcterms:modified xsi:type="dcterms:W3CDTF">2025-05-26T14:22:05Z</dcterms:modified>
</cp:coreProperties>
</file>