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8" r:id="rId3"/>
    <p:sldId id="257" r:id="rId4"/>
    <p:sldId id="272" r:id="rId5"/>
    <p:sldId id="273" r:id="rId6"/>
    <p:sldId id="274" r:id="rId7"/>
    <p:sldId id="267" r:id="rId8"/>
    <p:sldId id="276" r:id="rId9"/>
    <p:sldId id="275" r:id="rId10"/>
    <p:sldId id="264" r:id="rId11"/>
    <p:sldId id="262" r:id="rId12"/>
    <p:sldId id="268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Montserrat" pitchFamily="2" charset="77"/>
      <p:regular r:id="rId16"/>
      <p:bold r:id="rId17"/>
      <p:italic r:id="rId18"/>
      <p:boldItalic r:id="rId19"/>
    </p:embeddedFont>
    <p:embeddedFont>
      <p:font typeface="Montserrat Medium" pitchFamily="2" charset="77"/>
      <p:regular r:id="rId20"/>
      <p:bold r:id="rId21"/>
      <p:italic r:id="rId22"/>
      <p:boldItalic r:id="rId23"/>
    </p:embeddedFont>
    <p:embeddedFont>
      <p:font typeface="Montserrat SemiBold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6FF117-BFF4-4779-A3F2-BE92D81D29FC}">
  <a:tblStyle styleId="{766FF117-BFF4-4779-A3F2-BE92D81D2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Stile con tema 2 - Color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2"/>
    <p:restoredTop sz="61180"/>
  </p:normalViewPr>
  <p:slideViewPr>
    <p:cSldViewPr snapToGrid="0">
      <p:cViewPr>
        <p:scale>
          <a:sx n="72" d="100"/>
          <a:sy n="72" d="100"/>
        </p:scale>
        <p:origin x="1608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Goal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«Il nostro scopo è stimare la funzione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τ(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x)=\E[y(1)−y(0)∣x]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τ(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x)=\E[y(1)−y(0)∣x], ossia quanto varia l’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outcome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 medio al variare del trattamento per ciascun profilo xx.»</a:t>
            </a:r>
          </a:p>
          <a:p>
            <a:pPr algn="l">
              <a:buFont typeface="+mj-lt"/>
              <a:buAutoNum type="arabicPeriod"/>
            </a:pPr>
            <a:r>
              <a:rPr lang="it-IT" b="1" i="0" u="none" strike="noStrike" dirty="0" err="1">
                <a:solidFill>
                  <a:srgbClr val="000000"/>
                </a:solidFill>
                <a:effectLst/>
              </a:rPr>
              <a:t>Variables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«Le tre grandezze principali sono: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– xx, vettore di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covariate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 di dimensione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dd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;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–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z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∈{0,1}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z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∈{0,1}, indicatore di trattamento;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–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yy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, l’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outcome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 osservato (o y(0)y(0) o y(1)y(1)).»</a:t>
            </a:r>
          </a:p>
          <a:p>
            <a:pPr algn="l">
              <a:buFont typeface="+mj-lt"/>
              <a:buAutoNum type="arabicPeriod"/>
            </a:pP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Key </a:t>
            </a:r>
            <a:r>
              <a:rPr lang="it-IT" b="1" i="0" u="none" strike="noStrike" dirty="0" err="1">
                <a:solidFill>
                  <a:srgbClr val="000000"/>
                </a:solidFill>
                <a:effectLst/>
              </a:rPr>
              <a:t>Assumptions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«Per identificare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τ(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x)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τ(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x) servono tre ipotesi fondamentali: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– </a:t>
            </a: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SUTVA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: nessuna interferenza tra unità e coerenza tra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outcome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 osservato e potenziale;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– </a:t>
            </a:r>
            <a:r>
              <a:rPr lang="it-IT" b="1" i="0" u="none" strike="noStrike" dirty="0" err="1">
                <a:solidFill>
                  <a:srgbClr val="000000"/>
                </a:solidFill>
                <a:effectLst/>
              </a:rPr>
              <a:t>Ignorability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: a parità di xx, l’assegnazione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zz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 è “random” rispetto ai potenziali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outcome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;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– </a:t>
            </a:r>
            <a:r>
              <a:rPr lang="it-IT" b="1" i="0" u="none" strike="noStrike" dirty="0" err="1">
                <a:solidFill>
                  <a:srgbClr val="000000"/>
                </a:solidFill>
                <a:effectLst/>
              </a:rPr>
              <a:t>Overlap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: per ogni xx, la probabilità di trattamento è compresa tra 0 e 1.»</a:t>
            </a:r>
          </a:p>
          <a:p>
            <a:pPr algn="l">
              <a:buFont typeface="+mj-lt"/>
              <a:buAutoNum type="arabicPeriod"/>
            </a:pP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Dataset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«Usiamo l’IHDP, un benchmark con 747 soggetti e 25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covariate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. Questo dataset semi‑sintetico ci fornisce sia gli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outcome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 fattuali che i veri potenziali y(0)y(0), y(1)y(1) per valutare la qualità della nostra stima.»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questa slide mostriamo l’architettura di riferimento utilizzata come </a:t>
            </a: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baseline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originariamente proposta da Shalit et al. (ICML 2017) e nota come </a:t>
            </a:r>
            <a:r>
              <a:rPr lang="it-IT" b="1" i="0" u="none" strike="noStrike" dirty="0" err="1">
                <a:solidFill>
                  <a:srgbClr val="000000"/>
                </a:solidFill>
                <a:effectLst/>
              </a:rPr>
              <a:t>TARNet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Usare questo come modello di baseline è un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approcio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già comprovato anche in altri lavori presenti in letteratura. </a:t>
            </a:r>
          </a:p>
          <a:p>
            <a:pPr>
              <a:buNone/>
            </a:pPr>
            <a:r>
              <a:rPr lang="it-IT" b="1" dirty="0"/>
              <a:t>Encoder </a:t>
            </a:r>
            <a:r>
              <a:rPr lang="el-GR" b="1" dirty="0"/>
              <a:t>Φ(</a:t>
            </a:r>
            <a:r>
              <a:rPr lang="it-IT" b="1" dirty="0"/>
              <a:t>x)</a:t>
            </a:r>
            <a:r>
              <a:rPr lang="el-GR" b="1" dirty="0"/>
              <a:t>Φ(</a:t>
            </a:r>
            <a:r>
              <a:rPr lang="it-IT" b="1" dirty="0"/>
              <a:t>x)</a:t>
            </a:r>
            <a:br>
              <a:rPr lang="it-IT" dirty="0"/>
            </a:br>
            <a:r>
              <a:rPr lang="it-IT" dirty="0"/>
              <a:t>“Tutti i dati di input xx vengono inizialmente elaborati da un unico modulo di </a:t>
            </a:r>
            <a:r>
              <a:rPr lang="it-IT" dirty="0" err="1"/>
              <a:t>embedding</a:t>
            </a:r>
            <a:r>
              <a:rPr lang="it-IT" dirty="0"/>
              <a:t> </a:t>
            </a:r>
            <a:r>
              <a:rPr lang="el-GR" dirty="0"/>
              <a:t>ΦΦ. </a:t>
            </a:r>
            <a:r>
              <a:rPr lang="it-IT" dirty="0"/>
              <a:t>L’obiettivo di </a:t>
            </a:r>
            <a:r>
              <a:rPr lang="el-GR" dirty="0"/>
              <a:t>ΦΦ </a:t>
            </a:r>
            <a:r>
              <a:rPr lang="it-IT" dirty="0"/>
              <a:t>è produrre una rappresentazione intermedia in </a:t>
            </a:r>
            <a:r>
              <a:rPr lang="it-IT" dirty="0" err="1"/>
              <a:t>RkRk</a:t>
            </a:r>
            <a:r>
              <a:rPr lang="it-IT" dirty="0"/>
              <a:t> che sia “bilanciata” tra il gruppo di trattamento e quello di controllo.”</a:t>
            </a:r>
          </a:p>
          <a:p>
            <a:pPr>
              <a:buNone/>
            </a:pPr>
            <a:r>
              <a:rPr lang="it-IT" b="1" dirty="0"/>
              <a:t>Teste potenziali h0h0​ e h1h1​</a:t>
            </a:r>
            <a:br>
              <a:rPr lang="it-IT" dirty="0"/>
            </a:br>
            <a:r>
              <a:rPr lang="it-IT" dirty="0"/>
              <a:t>“Sull’</a:t>
            </a:r>
            <a:r>
              <a:rPr lang="it-IT" dirty="0" err="1"/>
              <a:t>embedding</a:t>
            </a:r>
            <a:r>
              <a:rPr lang="it-IT" dirty="0"/>
              <a:t> </a:t>
            </a:r>
            <a:r>
              <a:rPr lang="el-GR" dirty="0"/>
              <a:t>Φ(</a:t>
            </a:r>
            <a:r>
              <a:rPr lang="it-IT" dirty="0"/>
              <a:t>x)</a:t>
            </a:r>
            <a:r>
              <a:rPr lang="el-GR" dirty="0"/>
              <a:t>Φ(</a:t>
            </a:r>
            <a:r>
              <a:rPr lang="it-IT" dirty="0"/>
              <a:t>x) si innestano due teste distinte: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h0h0​ stima l’</a:t>
            </a:r>
            <a:r>
              <a:rPr lang="it-IT" dirty="0" err="1"/>
              <a:t>outcome</a:t>
            </a:r>
            <a:r>
              <a:rPr lang="it-IT" dirty="0"/>
              <a:t> potenziale in assenza di trattamento (t=0t=0),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h1h1​ stima l’</a:t>
            </a:r>
            <a:r>
              <a:rPr lang="it-IT" dirty="0" err="1"/>
              <a:t>outcome</a:t>
            </a:r>
            <a:r>
              <a:rPr lang="it-IT" dirty="0"/>
              <a:t> potenziale sotto trattamento (t=1t=1).</a:t>
            </a:r>
            <a:br>
              <a:rPr lang="it-IT" dirty="0"/>
            </a:br>
            <a:r>
              <a:rPr lang="it-IT" dirty="0"/>
              <a:t>Ciascuna testa è aggiornata solo dagli esempi corrispondenti al proprio trattamento.”</a:t>
            </a:r>
          </a:p>
          <a:p>
            <a:pPr>
              <a:buNone/>
            </a:pPr>
            <a:r>
              <a:rPr lang="it-IT" b="1" dirty="0" err="1"/>
              <a:t>Factual</a:t>
            </a:r>
            <a:r>
              <a:rPr lang="it-IT" b="1" dirty="0"/>
              <a:t> Loss</a:t>
            </a:r>
            <a:br>
              <a:rPr lang="it-IT" dirty="0"/>
            </a:br>
            <a:r>
              <a:rPr lang="it-IT" dirty="0"/>
              <a:t>“Durante il training si minimizza la </a:t>
            </a:r>
            <a:r>
              <a:rPr lang="it-IT" b="1" dirty="0" err="1"/>
              <a:t>loss</a:t>
            </a:r>
            <a:r>
              <a:rPr lang="it-IT" b="1" dirty="0"/>
              <a:t> fattuale</a:t>
            </a:r>
            <a:r>
              <a:rPr lang="it-IT" dirty="0"/>
              <a:t>, applicata esclusivamente alla testa associata al trattamento osservato </a:t>
            </a:r>
            <a:r>
              <a:rPr lang="it-IT" dirty="0" err="1"/>
              <a:t>zz</a:t>
            </a:r>
            <a:r>
              <a:rPr lang="it-IT" dirty="0"/>
              <a:t>:</a:t>
            </a:r>
          </a:p>
          <a:p>
            <a:pPr>
              <a:buNone/>
            </a:pPr>
            <a:r>
              <a:rPr lang="it-IT" dirty="0"/>
              <a:t>L(</a:t>
            </a:r>
            <a:r>
              <a:rPr lang="it-IT" dirty="0" err="1"/>
              <a:t>hz</a:t>
            </a:r>
            <a:r>
              <a:rPr lang="it-IT" dirty="0"/>
              <a:t>(</a:t>
            </a:r>
            <a:r>
              <a:rPr lang="el-GR" dirty="0"/>
              <a:t>Φ(</a:t>
            </a:r>
            <a:r>
              <a:rPr lang="it-IT" dirty="0"/>
              <a:t>x)), y)L(</a:t>
            </a:r>
            <a:r>
              <a:rPr lang="it-IT" dirty="0" err="1"/>
              <a:t>hz</a:t>
            </a:r>
            <a:r>
              <a:rPr lang="it-IT" dirty="0"/>
              <a:t>​(</a:t>
            </a:r>
            <a:r>
              <a:rPr lang="el-GR" dirty="0"/>
              <a:t>Φ(</a:t>
            </a:r>
            <a:r>
              <a:rPr lang="it-IT" dirty="0"/>
              <a:t>x)),y)In questo modo h0h0​ apprende dagli esempi non trattati e h1h1​ da quelli trattati.”</a:t>
            </a:r>
          </a:p>
          <a:p>
            <a:pPr>
              <a:buNone/>
            </a:pPr>
            <a:r>
              <a:rPr lang="it-IT" b="1" dirty="0" err="1"/>
              <a:t>Regularizzazione</a:t>
            </a:r>
            <a:r>
              <a:rPr lang="it-IT" b="1" dirty="0"/>
              <a:t> IPM</a:t>
            </a:r>
            <a:br>
              <a:rPr lang="it-IT" dirty="0"/>
            </a:br>
            <a:r>
              <a:rPr lang="it-IT" dirty="0"/>
              <a:t>“Per ridurre lo sbilanciamento tra le distribuzioni di </a:t>
            </a:r>
            <a:r>
              <a:rPr lang="it-IT" dirty="0" err="1"/>
              <a:t>embedding</a:t>
            </a:r>
            <a:r>
              <a:rPr lang="it-IT" dirty="0"/>
              <a:t> di trattati e controlli, si introduce un termine di regolarizzazione basato su un </a:t>
            </a:r>
            <a:r>
              <a:rPr lang="it-IT" b="1" dirty="0"/>
              <a:t>Integral </a:t>
            </a:r>
            <a:r>
              <a:rPr lang="it-IT" b="1" dirty="0" err="1"/>
              <a:t>Probability</a:t>
            </a:r>
            <a:r>
              <a:rPr lang="it-IT" b="1" dirty="0"/>
              <a:t> </a:t>
            </a:r>
            <a:r>
              <a:rPr lang="it-IT" b="1" dirty="0" err="1"/>
              <a:t>Metric</a:t>
            </a:r>
            <a:r>
              <a:rPr lang="it-IT" dirty="0"/>
              <a:t>:</a:t>
            </a:r>
          </a:p>
          <a:p>
            <a:r>
              <a:rPr lang="it-IT" dirty="0"/>
              <a:t>IPM(</a:t>
            </a:r>
            <a:r>
              <a:rPr lang="it-IT" dirty="0" err="1"/>
              <a:t>p</a:t>
            </a:r>
            <a:r>
              <a:rPr lang="el-GR" dirty="0"/>
              <a:t>Φ</a:t>
            </a:r>
            <a:r>
              <a:rPr lang="it-IT" dirty="0"/>
              <a:t>t=1, </a:t>
            </a:r>
            <a:r>
              <a:rPr lang="it-IT" dirty="0" err="1"/>
              <a:t>p</a:t>
            </a:r>
            <a:r>
              <a:rPr lang="el-GR" dirty="0"/>
              <a:t>Φ</a:t>
            </a:r>
            <a:r>
              <a:rPr lang="it-IT" dirty="0"/>
              <a:t>t=0).IPM(</a:t>
            </a:r>
            <a:r>
              <a:rPr lang="it-IT" dirty="0" err="1"/>
              <a:t>p</a:t>
            </a:r>
            <a:r>
              <a:rPr lang="el-GR" dirty="0"/>
              <a:t>Φ</a:t>
            </a:r>
            <a:r>
              <a:rPr lang="it-IT" dirty="0"/>
              <a:t>t=1​,</a:t>
            </a:r>
            <a:r>
              <a:rPr lang="it-IT" dirty="0" err="1"/>
              <a:t>p</a:t>
            </a:r>
            <a:r>
              <a:rPr lang="el-GR" dirty="0"/>
              <a:t>Φ</a:t>
            </a:r>
            <a:r>
              <a:rPr lang="it-IT" dirty="0"/>
              <a:t>t=0​).Questo vincolo incoraggia </a:t>
            </a:r>
            <a:r>
              <a:rPr lang="el-GR" dirty="0"/>
              <a:t>ΦΦ </a:t>
            </a:r>
            <a:r>
              <a:rPr lang="it-IT" dirty="0"/>
              <a:t>a rendere le due distribuzioni più simili, migliorando la qualità delle stime controfattuali.”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a5868fc0f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a5868fc0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**1. Struttura e dimensioni**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Il dataset IHDP è composto da 672 unità per ciascuna realizzazione, ognuna con 25 </a:t>
            </a:r>
            <a:r>
              <a:rPr lang="it-IT" dirty="0" err="1"/>
              <a:t>covariate</a:t>
            </a:r>
            <a:r>
              <a:rPr lang="it-IT" dirty="0"/>
              <a:t> cliniche.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Abbiamo generato 100 realizzazioni indipendenti simulando in modo diverso l’assegnazione al trattamento e gli </a:t>
            </a:r>
            <a:r>
              <a:rPr lang="it-IT" dirty="0" err="1"/>
              <a:t>outcome</a:t>
            </a:r>
            <a:r>
              <a:rPr lang="it-IT" dirty="0"/>
              <a:t> controfattuali, per valutare la robustezza del modello.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**2. Variabili chiave**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\(T\) è il treatment </a:t>
            </a:r>
            <a:r>
              <a:rPr lang="it-IT" dirty="0" err="1"/>
              <a:t>indicator</a:t>
            </a:r>
            <a:r>
              <a:rPr lang="it-IT" dirty="0"/>
              <a:t> binario (0 = controllo, 1 = trattamento).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\(Y_F\) è l’</a:t>
            </a:r>
            <a:r>
              <a:rPr lang="it-IT" dirty="0" err="1"/>
              <a:t>outcome</a:t>
            </a:r>
            <a:r>
              <a:rPr lang="it-IT" dirty="0"/>
              <a:t> osservato (“</a:t>
            </a:r>
            <a:r>
              <a:rPr lang="it-IT" dirty="0" err="1"/>
              <a:t>factual</a:t>
            </a:r>
            <a:r>
              <a:rPr lang="it-IT" dirty="0"/>
              <a:t>”), mentre \(Y_{CF}\) è l’</a:t>
            </a:r>
            <a:r>
              <a:rPr lang="it-IT" dirty="0" err="1"/>
              <a:t>outcome</a:t>
            </a:r>
            <a:r>
              <a:rPr lang="it-IT" dirty="0"/>
              <a:t> controfattuale simulato.  </a:t>
            </a:r>
          </a:p>
          <a:p>
            <a:pPr>
              <a:buNone/>
            </a:pPr>
            <a:r>
              <a:rPr lang="it-IT" b="1" dirty="0"/>
              <a:t>YF​=YT​(x)</a:t>
            </a:r>
            <a:r>
              <a:rPr lang="it-IT" dirty="0"/>
              <a:t> è </a:t>
            </a:r>
            <a:r>
              <a:rPr lang="it-IT" b="1" dirty="0"/>
              <a:t>l’</a:t>
            </a:r>
            <a:r>
              <a:rPr lang="it-IT" b="1" dirty="0" err="1"/>
              <a:t>outcome</a:t>
            </a:r>
            <a:r>
              <a:rPr lang="it-IT" b="1" dirty="0"/>
              <a:t> osservato</a:t>
            </a:r>
            <a:r>
              <a:rPr lang="it-IT" dirty="0"/>
              <a:t>: per ciascuna unità ii vediamo davvero solo </a:t>
            </a:r>
            <a:r>
              <a:rPr lang="it-IT" dirty="0" err="1"/>
              <a:t>Yi</a:t>
            </a:r>
            <a:r>
              <a:rPr lang="it-IT" dirty="0"/>
              <a:t>=</a:t>
            </a:r>
            <a:r>
              <a:rPr lang="it-IT" dirty="0" err="1"/>
              <a:t>YTi</a:t>
            </a:r>
            <a:r>
              <a:rPr lang="it-IT" dirty="0"/>
              <a:t>(xi)</a:t>
            </a:r>
            <a:r>
              <a:rPr lang="it-IT" dirty="0" err="1"/>
              <a:t>Yi</a:t>
            </a:r>
            <a:r>
              <a:rPr lang="it-IT" dirty="0"/>
              <a:t>​=</a:t>
            </a:r>
            <a:r>
              <a:rPr lang="it-IT" dirty="0" err="1"/>
              <a:t>YTi</a:t>
            </a:r>
            <a:r>
              <a:rPr lang="it-IT" dirty="0"/>
              <a:t>​​(xi​), ossia l’effetto del trattamento effettivamente ricevuto.</a:t>
            </a:r>
          </a:p>
          <a:p>
            <a:r>
              <a:rPr lang="it-IT" b="1" dirty="0"/>
              <a:t>YCF=Y1−T(x)YCF​=Y1−T​(x)</a:t>
            </a:r>
            <a:r>
              <a:rPr lang="it-IT" dirty="0"/>
              <a:t> è </a:t>
            </a:r>
            <a:r>
              <a:rPr lang="it-IT" b="1" dirty="0"/>
              <a:t>l’</a:t>
            </a:r>
            <a:r>
              <a:rPr lang="it-IT" b="1" dirty="0" err="1"/>
              <a:t>outcome</a:t>
            </a:r>
            <a:r>
              <a:rPr lang="it-IT" b="1" dirty="0"/>
              <a:t> controfattuale</a:t>
            </a:r>
            <a:r>
              <a:rPr lang="it-IT" dirty="0"/>
              <a:t>: è ciò che sarebbe successo a quell’identica unità se avesse ricevuto l’altro trattamento (quello che </a:t>
            </a:r>
            <a:r>
              <a:rPr lang="it-IT" i="1" dirty="0"/>
              <a:t>non</a:t>
            </a:r>
            <a:r>
              <a:rPr lang="it-IT" dirty="0"/>
              <a:t> ha ricevuto).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\(\mu_0, \mu_1\) rappresentano gli </a:t>
            </a:r>
            <a:r>
              <a:rPr lang="it-IT" dirty="0" err="1"/>
              <a:t>outcome</a:t>
            </a:r>
            <a:r>
              <a:rPr lang="it-IT" dirty="0"/>
              <a:t> “ideali” senza rumore per i due gruppi.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\(u\) indica la frazione di unità trattate in ciascuna realizzazione; \(</a:t>
            </a:r>
            <a:r>
              <a:rPr lang="it-IT" dirty="0" err="1"/>
              <a:t>w</a:t>
            </a:r>
            <a:r>
              <a:rPr lang="it-IT" dirty="0"/>
              <a:t>\) sono i pesi di ribilanciamento per correggere eventuali squilibri tra i gruppi.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**3. Statistiche descrittive**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La proporzione di trattati varia tra 17.5% e 19.5%, con media ≃ 18.5%.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L’</a:t>
            </a:r>
            <a:r>
              <a:rPr lang="it-IT" dirty="0" err="1"/>
              <a:t>outcome</a:t>
            </a:r>
            <a:r>
              <a:rPr lang="it-IT" dirty="0"/>
              <a:t> fattuale \(Y_F\) ha media ≃ 3.17 e deviazione standard ≃ 2.18 (range –1.54 … 11.27).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Le </a:t>
            </a:r>
            <a:r>
              <a:rPr lang="it-IT" dirty="0" err="1"/>
              <a:t>covariate</a:t>
            </a:r>
            <a:r>
              <a:rPr lang="it-IT" dirty="0"/>
              <a:t> \(X\) sono centrate attorno a zero (media ≃ 0) con deviazione standard ≃ 1 e valori compresi tra –3.8 e +3.0.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A919CBC8-88DD-1643-65BA-E467623C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e95a381e3_0_512:notes">
            <a:extLst>
              <a:ext uri="{FF2B5EF4-FFF2-40B4-BE49-F238E27FC236}">
                <a16:creationId xmlns:a16="http://schemas.microsoft.com/office/drawing/2014/main" id="{6BEE7778-82AA-D790-C380-A4A4B127E3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e95a381e3_0_512:notes">
            <a:extLst>
              <a:ext uri="{FF2B5EF4-FFF2-40B4-BE49-F238E27FC236}">
                <a16:creationId xmlns:a16="http://schemas.microsoft.com/office/drawing/2014/main" id="{5EF26F9E-A980-FF5D-B7F1-44602709C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questo grafico vediamo come, nelle 100 realizzazioni indipendenti del dataset IHDP, la frazione di unità trattate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uu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fluttui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leggermente attorno al valore medio di circa 18,5 %, oscillando tra il 17,5 % e il 19,5 %. Queste piccole variazioni riflettono il rumore di campionamento e possono introdurre un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bias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nella stima degli effetti individuali di trattamento,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04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questo grafico mettiamo a confronto l’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outcome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osservato 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YFYF​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(asse 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xx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con i due potenziali esiti privi di rumore, mu0 (in blu) e mu1 (in arancione), rispettivamente senza e con trattamento. Si nota che in media mu1 è più elevato di mu0, a indicare un effetto positivo del trattamento, ma la forte sovrapposizione dei punti evidenzia una marcata eterogeneità negli effetti individuali.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097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5868fc0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a5868fc0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it-IT" b="1" dirty="0"/>
              <a:t>Precision in </a:t>
            </a:r>
            <a:r>
              <a:rPr lang="it-IT" b="1" dirty="0" err="1"/>
              <a:t>Estimation</a:t>
            </a:r>
            <a:r>
              <a:rPr lang="it-IT" b="1" dirty="0"/>
              <a:t> of </a:t>
            </a:r>
            <a:r>
              <a:rPr lang="it-IT" b="1" dirty="0" err="1"/>
              <a:t>Heterogeneous</a:t>
            </a:r>
            <a:r>
              <a:rPr lang="it-IT" b="1" dirty="0"/>
              <a:t> </a:t>
            </a:r>
            <a:r>
              <a:rPr lang="it-IT" b="1" dirty="0" err="1"/>
              <a:t>Effect</a:t>
            </a:r>
            <a:r>
              <a:rPr lang="it-IT" b="1" dirty="0"/>
              <a:t> (PEHE)</a:t>
            </a:r>
            <a:br>
              <a:rPr lang="it-IT" dirty="0"/>
            </a:br>
            <a:r>
              <a:rPr lang="it-IT" dirty="0"/>
              <a:t>– Questa radice quadrata dell’errore medio quadratico fra le stime </a:t>
            </a:r>
            <a:r>
              <a:rPr lang="el-GR" dirty="0"/>
              <a:t>τ^(</a:t>
            </a:r>
            <a:r>
              <a:rPr lang="it-IT" dirty="0"/>
              <a:t>x)</a:t>
            </a:r>
            <a:r>
              <a:rPr lang="el-GR" dirty="0"/>
              <a:t>τ^(</a:t>
            </a:r>
            <a:r>
              <a:rPr lang="it-IT" dirty="0"/>
              <a:t>x) e i veri effetti </a:t>
            </a:r>
            <a:r>
              <a:rPr lang="el-GR" dirty="0"/>
              <a:t>τ(</a:t>
            </a:r>
            <a:r>
              <a:rPr lang="it-IT" dirty="0"/>
              <a:t>x)</a:t>
            </a:r>
            <a:r>
              <a:rPr lang="el-GR" dirty="0"/>
              <a:t>τ(</a:t>
            </a:r>
            <a:r>
              <a:rPr lang="it-IT" dirty="0"/>
              <a:t>x) ci dice quanto il modello sbagli a livello individuale.</a:t>
            </a:r>
            <a:br>
              <a:rPr lang="it-IT" dirty="0"/>
            </a:br>
            <a:r>
              <a:rPr lang="it-IT" dirty="0"/>
              <a:t>– Un PEHE basso significa che riusciamo a prevedere bene l’effetto di ciascun paziente.</a:t>
            </a:r>
          </a:p>
          <a:p>
            <a:pPr>
              <a:buNone/>
            </a:pPr>
            <a:r>
              <a:rPr lang="it-IT" b="1" dirty="0" err="1"/>
              <a:t>Average</a:t>
            </a:r>
            <a:r>
              <a:rPr lang="it-IT" b="1" dirty="0"/>
              <a:t> </a:t>
            </a:r>
            <a:r>
              <a:rPr lang="it-IT" b="1" dirty="0" err="1"/>
              <a:t>Estimation</a:t>
            </a:r>
            <a:r>
              <a:rPr lang="it-IT" b="1" dirty="0"/>
              <a:t> </a:t>
            </a:r>
            <a:r>
              <a:rPr lang="it-IT" b="1" dirty="0" err="1"/>
              <a:t>Error</a:t>
            </a:r>
            <a:br>
              <a:rPr lang="it-IT" dirty="0"/>
            </a:br>
            <a:r>
              <a:rPr lang="it-IT" dirty="0"/>
              <a:t>– È la differenza assoluta fra l’</a:t>
            </a:r>
            <a:r>
              <a:rPr lang="it-IT" dirty="0" err="1"/>
              <a:t>Average</a:t>
            </a:r>
            <a:r>
              <a:rPr lang="it-IT" dirty="0"/>
              <a:t> Treatment </a:t>
            </a:r>
            <a:r>
              <a:rPr lang="it-IT" dirty="0" err="1"/>
              <a:t>Effect</a:t>
            </a:r>
            <a:r>
              <a:rPr lang="it-IT" dirty="0"/>
              <a:t> stimato </a:t>
            </a:r>
            <a:r>
              <a:rPr lang="it-IT" dirty="0" err="1"/>
              <a:t>ATE^ATEe</a:t>
            </a:r>
            <a:r>
              <a:rPr lang="it-IT" dirty="0"/>
              <a:t> quello vero ATEATE.</a:t>
            </a:r>
            <a:br>
              <a:rPr lang="it-IT" dirty="0"/>
            </a:br>
            <a:r>
              <a:rPr lang="it-IT" dirty="0"/>
              <a:t>– Misura l’accuratezza complessiva della stima media: quanto ci discostiamo dall’effetto medio reale.</a:t>
            </a:r>
          </a:p>
          <a:p>
            <a:r>
              <a:rPr lang="it-IT" b="1" dirty="0"/>
              <a:t>One‑Shot Learning (</a:t>
            </a:r>
            <a:r>
              <a:rPr lang="it-IT" b="1" dirty="0" err="1"/>
              <a:t>quality</a:t>
            </a:r>
            <a:r>
              <a:rPr lang="it-IT" b="1" dirty="0"/>
              <a:t> of Siamese </a:t>
            </a:r>
            <a:r>
              <a:rPr lang="it-IT" b="1" dirty="0" err="1"/>
              <a:t>embeddings</a:t>
            </a:r>
            <a:r>
              <a:rPr lang="it-IT" b="1" dirty="0"/>
              <a:t>)</a:t>
            </a:r>
            <a:br>
              <a:rPr lang="it-IT" dirty="0"/>
            </a:br>
            <a:r>
              <a:rPr lang="it-IT" dirty="0"/>
              <a:t>– Valuta la capacità della rete Siamese di separare in </a:t>
            </a:r>
            <a:r>
              <a:rPr lang="it-IT" dirty="0" err="1"/>
              <a:t>embedding</a:t>
            </a:r>
            <a:r>
              <a:rPr lang="it-IT" dirty="0"/>
              <a:t> contesti di trattamento diversi pur mantenendo vicini quelli simili.</a:t>
            </a:r>
            <a:br>
              <a:rPr lang="it-IT" dirty="0"/>
            </a:br>
            <a:r>
              <a:rPr lang="it-IT" dirty="0"/>
              <a:t>– Più è alto, più il modello apprende rappresentazioni informative in un singolo passo di adattamento.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b6cc432ef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b6cc432ef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Oltre a mostrare i valori finali di PEHE e ATE, vale la pena spiegare brevemente come li abbiamo ottenuti nel nostro esperimento: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Setup dell’esperimento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– Abbiamo allenato il modello su tutte le 100 realizzazioni dell’IHDP, per 10 epoche ciascuna, registrando a ogni passo sia la “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factual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loss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” che la “contrastive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loss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” e sommando i due termini per ottenere la </a:t>
            </a:r>
            <a:r>
              <a:rPr lang="it-IT" b="1" i="0" u="none" strike="noStrike" dirty="0" err="1">
                <a:solidFill>
                  <a:srgbClr val="000000"/>
                </a:solidFill>
                <a:effectLst/>
              </a:rPr>
              <a:t>total</a:t>
            </a: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it-IT" b="1" i="0" u="none" strike="noStrike" dirty="0" err="1">
                <a:solidFill>
                  <a:srgbClr val="000000"/>
                </a:solidFill>
                <a:effectLst/>
              </a:rPr>
              <a:t>loss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it-IT" b="0" i="0" u="none" strike="noStrike" dirty="0">
                <a:solidFill>
                  <a:srgbClr val="000000"/>
                </a:solidFill>
                <a:effectLst/>
              </a:rPr>
            </a:b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– I log mostrati a destra riflettono questa dinamica: la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total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loss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 scende rapidamente nelle prime 3–4 epoche e poi si stabilizza.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Calcolo del PEHE</a:t>
            </a:r>
            <a:endParaRPr lang="it-IT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Per ciascun campione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xixi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​ del test set, usiamo le due teste h0h0​ e h1h1​ per ottenere le predizioni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y^i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(0)y^​i​(0) e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y^i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(1)y^​i​(1).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Ne ricaviamo l’</a:t>
            </a: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ITE stimato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τ^(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xi)=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y^i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(1)−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y^i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(0)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τ^(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xi​)=y^​i​(1)−y^​i​(0).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Confrontiamo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τ^(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xi)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τ^(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xi​) con il vero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τ(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xi)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τ(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xi​) (dato da mu1−mu0mu1−mu0 nel dataset sintetico) e calcoliamo la MSE media, di cui poi mostriamo la radice (RMSE ≃ 1.2162).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Calcolo dell’errore ATE</a:t>
            </a:r>
            <a:endParaRPr lang="it-IT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Calcoliamo l’</a:t>
            </a: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ATE stimato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 come media dei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τ^(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xi)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τ^(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xi​).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Lo confrontiamo con l’</a:t>
            </a: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ATE vero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 (4.2699) e riportiamo la differenza assoluta (≈ 0.7246).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Come replicare il flusso</a:t>
            </a:r>
            <a:endParaRPr lang="it-IT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Training loop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: per ogni batch, calcolare la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factual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loss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, la contrastive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loss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 (con la funzione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margin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‑based), sommarle e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retropropagare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1" i="0" u="none" strike="noStrike" dirty="0" err="1">
                <a:solidFill>
                  <a:srgbClr val="000000"/>
                </a:solidFill>
                <a:effectLst/>
              </a:rPr>
              <a:t>Logging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: salvare a ogni epoca i valori di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total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factual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 e contrastive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loss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Valutazione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: alla fine del training, effettuare un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forward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 completo sul test set, estrarre y^(0)y^​(0) e y^(1)y^​(1), calcolare PEHE e ATE come descritto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06bb20327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06bb20327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it-IT" dirty="0"/>
              <a:t>Per predire l’effetto individuale su un nuovo campione xx, prima calcoliamo l’</a:t>
            </a:r>
            <a:r>
              <a:rPr lang="it-IT" dirty="0" err="1"/>
              <a:t>embedding</a:t>
            </a:r>
            <a:r>
              <a:rPr lang="it-IT" dirty="0"/>
              <a:t> latente</a:t>
            </a:r>
            <a:br>
              <a:rPr lang="it-IT" dirty="0"/>
            </a:br>
            <a:r>
              <a:rPr lang="it-IT" dirty="0"/>
              <a:t>  </a:t>
            </a:r>
            <a:r>
              <a:rPr lang="it-IT" dirty="0" err="1"/>
              <a:t>r</a:t>
            </a:r>
            <a:r>
              <a:rPr lang="it-IT" dirty="0"/>
              <a:t>=</a:t>
            </a:r>
            <a:r>
              <a:rPr lang="el-GR" dirty="0"/>
              <a:t>Φ(</a:t>
            </a:r>
            <a:r>
              <a:rPr lang="it-IT" dirty="0"/>
              <a:t>x)</a:t>
            </a:r>
            <a:r>
              <a:rPr lang="it-IT" dirty="0" err="1"/>
              <a:t>r</a:t>
            </a:r>
            <a:r>
              <a:rPr lang="it-IT" dirty="0"/>
              <a:t>=</a:t>
            </a:r>
            <a:r>
              <a:rPr lang="el-GR" dirty="0"/>
              <a:t>Φ(</a:t>
            </a:r>
            <a:r>
              <a:rPr lang="it-IT" dirty="0"/>
              <a:t>x).</a:t>
            </a:r>
            <a:br>
              <a:rPr lang="it-IT" dirty="0"/>
            </a:br>
            <a:r>
              <a:rPr lang="it-IT" dirty="0"/>
              <a:t>Quindi invochiamo la stessa rete gg due volte: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con </a:t>
            </a:r>
            <a:r>
              <a:rPr lang="it-IT" dirty="0" err="1"/>
              <a:t>z</a:t>
            </a:r>
            <a:r>
              <a:rPr lang="it-IT" dirty="0"/>
              <a:t>=0z=0 otteniamo y^0=g([</a:t>
            </a:r>
            <a:r>
              <a:rPr lang="it-IT" dirty="0" err="1"/>
              <a:t>r</a:t>
            </a:r>
            <a:r>
              <a:rPr lang="it-IT" dirty="0"/>
              <a:t>, 0])y^​0​=g([r,0]);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con </a:t>
            </a:r>
            <a:r>
              <a:rPr lang="it-IT" dirty="0" err="1"/>
              <a:t>z</a:t>
            </a:r>
            <a:r>
              <a:rPr lang="it-IT" dirty="0"/>
              <a:t>=1z=1 otteniamo y^1=g([</a:t>
            </a:r>
            <a:r>
              <a:rPr lang="it-IT" dirty="0" err="1"/>
              <a:t>r</a:t>
            </a:r>
            <a:r>
              <a:rPr lang="it-IT" dirty="0"/>
              <a:t>, 1])y^​1​=g([r,1]).</a:t>
            </a:r>
            <a:br>
              <a:rPr lang="it-IT" dirty="0"/>
            </a:br>
            <a:r>
              <a:rPr lang="it-IT" dirty="0"/>
              <a:t>Infine l’</a:t>
            </a:r>
            <a:r>
              <a:rPr lang="it-IT" b="1" dirty="0" err="1"/>
              <a:t>Individual</a:t>
            </a:r>
            <a:r>
              <a:rPr lang="it-IT" b="1" dirty="0"/>
              <a:t> Treatment </a:t>
            </a:r>
            <a:r>
              <a:rPr lang="it-IT" b="1" dirty="0" err="1"/>
              <a:t>Effect</a:t>
            </a:r>
            <a:r>
              <a:rPr lang="it-IT" dirty="0"/>
              <a:t> stimato è</a:t>
            </a:r>
          </a:p>
          <a:p>
            <a:pPr>
              <a:buNone/>
            </a:pPr>
            <a:r>
              <a:rPr lang="el-GR" dirty="0"/>
              <a:t>τ^(</a:t>
            </a:r>
            <a:r>
              <a:rPr lang="it-IT" dirty="0"/>
              <a:t>x)  =  y^1−y^0.</a:t>
            </a:r>
            <a:r>
              <a:rPr lang="el-GR" dirty="0"/>
              <a:t>τ^(</a:t>
            </a:r>
            <a:r>
              <a:rPr lang="it-IT" dirty="0"/>
              <a:t>x)=y^​1​−y^​0​.In questo modo non servono due sottoreti separate: basta un’unica funzione gg che, a seconda di</a:t>
            </a:r>
            <a:br>
              <a:rPr lang="it-IT" dirty="0"/>
            </a:br>
            <a:r>
              <a:rPr lang="it-IT" dirty="0" err="1"/>
              <a:t>zz</a:t>
            </a:r>
            <a:r>
              <a:rPr lang="it-IT" dirty="0"/>
              <a:t>, modella il potenziale </a:t>
            </a:r>
            <a:r>
              <a:rPr lang="it-IT" dirty="0" err="1"/>
              <a:t>outcome</a:t>
            </a:r>
            <a:r>
              <a:rPr lang="it-IT" dirty="0"/>
              <a:t> di controllo o trattamento.»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Punti chiave da sottolineare</a:t>
            </a:r>
            <a:endParaRPr lang="it-IT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l’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embedding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rr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 è condiviso, si calcola una sola volta;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il vettore di input alla testa gg comprende sempre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rr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 più il bit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</a:rPr>
              <a:t>zz</a:t>
            </a: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0" i="0" u="none" strike="noStrike" dirty="0">
                <a:solidFill>
                  <a:srgbClr val="000000"/>
                </a:solidFill>
                <a:effectLst/>
              </a:rPr>
              <a:t>la differenza y^1−y^0y^​1​−y^​0​ restituisce direttamente il CATE.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84028"/>
            <a:ext cx="4487400" cy="21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39133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431033" y="1494150"/>
            <a:ext cx="8281933" cy="2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i="1" dirty="0"/>
              <a:t>Contrastive Learning </a:t>
            </a:r>
            <a:r>
              <a:rPr lang="it-IT" sz="4000" dirty="0"/>
              <a:t>for </a:t>
            </a:r>
            <a:r>
              <a:rPr lang="it-IT" sz="4000" dirty="0" err="1"/>
              <a:t>conditional</a:t>
            </a:r>
            <a:r>
              <a:rPr lang="it-IT" sz="4000" dirty="0"/>
              <a:t> </a:t>
            </a:r>
            <a:r>
              <a:rPr lang="it-IT" sz="4000" dirty="0" err="1"/>
              <a:t>average</a:t>
            </a:r>
            <a:br>
              <a:rPr lang="it-IT" sz="4000" dirty="0"/>
            </a:br>
            <a:r>
              <a:rPr lang="it-IT" sz="4000" dirty="0"/>
              <a:t>treatment </a:t>
            </a:r>
            <a:r>
              <a:rPr lang="it-IT" sz="4000" dirty="0" err="1"/>
              <a:t>effects</a:t>
            </a:r>
            <a:r>
              <a:rPr lang="it-IT" sz="4000" dirty="0"/>
              <a:t> (CATE) </a:t>
            </a:r>
            <a:r>
              <a:rPr lang="it-IT" sz="4000" dirty="0" err="1"/>
              <a:t>estimation</a:t>
            </a:r>
            <a:endParaRPr lang="it-IT" sz="4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E4D825-6FD3-CF14-C3B0-A0CAA6198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4" y="4655803"/>
            <a:ext cx="2836274" cy="487697"/>
          </a:xfrm>
          <a:prstGeom prst="rect">
            <a:avLst/>
          </a:prstGeom>
        </p:spPr>
      </p:pic>
      <p:pic>
        <p:nvPicPr>
          <p:cNvPr id="13" name="Immagine 12" descr="Immagine che contiene testo, logo, emblema, simbolo&#10;&#10;Il contenuto generato dall'IA potrebbe non essere corretto.">
            <a:extLst>
              <a:ext uri="{FF2B5EF4-FFF2-40B4-BE49-F238E27FC236}">
                <a16:creationId xmlns:a16="http://schemas.microsoft.com/office/drawing/2014/main" id="{808617BF-9E6C-F245-360A-32A31E128C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554" r="31633" b="34716"/>
          <a:stretch/>
        </p:blipFill>
        <p:spPr>
          <a:xfrm>
            <a:off x="8430651" y="4544344"/>
            <a:ext cx="564630" cy="563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Evaluation </a:t>
            </a:r>
            <a:r>
              <a:rPr lang="it-IT" dirty="0" err="1"/>
              <a:t>Metrics</a:t>
            </a:r>
            <a:endParaRPr dirty="0"/>
          </a:p>
        </p:txBody>
      </p:sp>
      <p:sp>
        <p:nvSpPr>
          <p:cNvPr id="375" name="Google Shape;375;p24"/>
          <p:cNvSpPr txBox="1"/>
          <p:nvPr/>
        </p:nvSpPr>
        <p:spPr>
          <a:xfrm>
            <a:off x="422067" y="1944409"/>
            <a:ext cx="2868166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1200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Precision in </a:t>
            </a:r>
            <a:r>
              <a:rPr lang="it-IT" sz="1200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Estimation</a:t>
            </a:r>
            <a:r>
              <a:rPr lang="it-IT" sz="1200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of </a:t>
            </a:r>
            <a:r>
              <a:rPr lang="it-IT" sz="1200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Heterogeneous</a:t>
            </a:r>
            <a:r>
              <a:rPr lang="it-IT" sz="1200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it-IT" sz="1200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Effect</a:t>
            </a:r>
            <a:endParaRPr sz="12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752382" y="2445979"/>
            <a:ext cx="18321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How </a:t>
            </a: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wrong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 the </a:t>
            </a: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algorithm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is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about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individuals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?</a:t>
            </a:r>
          </a:p>
        </p:txBody>
      </p:sp>
      <p:sp>
        <p:nvSpPr>
          <p:cNvPr id="377" name="Google Shape;377;p24"/>
          <p:cNvSpPr txBox="1"/>
          <p:nvPr/>
        </p:nvSpPr>
        <p:spPr>
          <a:xfrm>
            <a:off x="3654399" y="1944409"/>
            <a:ext cx="18321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Average</a:t>
            </a:r>
            <a:r>
              <a:rPr lang="it-IT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Estimation</a:t>
            </a:r>
            <a:r>
              <a:rPr lang="it-IT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 </a:t>
            </a:r>
            <a:r>
              <a:rPr lang="it-IT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error</a:t>
            </a:r>
            <a:endParaRPr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8" name="Google Shape;398;p24"/>
          <p:cNvSpPr/>
          <p:nvPr/>
        </p:nvSpPr>
        <p:spPr>
          <a:xfrm flipH="1">
            <a:off x="1517933" y="1525177"/>
            <a:ext cx="368700" cy="368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9" name="Google Shape;399;p24"/>
          <p:cNvSpPr/>
          <p:nvPr/>
        </p:nvSpPr>
        <p:spPr>
          <a:xfrm flipH="1">
            <a:off x="4357883" y="1525177"/>
            <a:ext cx="368700" cy="36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376;p24">
                <a:extLst>
                  <a:ext uri="{FF2B5EF4-FFF2-40B4-BE49-F238E27FC236}">
                    <a16:creationId xmlns:a16="http://schemas.microsoft.com/office/drawing/2014/main" id="{3A45B67B-7885-DDF0-BC67-BA161EF3B122}"/>
                  </a:ext>
                </a:extLst>
              </p:cNvPr>
              <p:cNvSpPr txBox="1"/>
              <p:nvPr/>
            </p:nvSpPr>
            <p:spPr>
              <a:xfrm>
                <a:off x="786233" y="3152831"/>
                <a:ext cx="1832100" cy="68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sz="12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it-IT" sz="12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12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it-IT" sz="1200" b="0" i="1" u="none" strike="noStrike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it-IT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it-IT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it-IT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it-IT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it-IT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r>
                  <a:rPr lang="it-IT" sz="1200" b="0" i="0" u="none" strike="noStrike" dirty="0">
                    <a:solidFill>
                      <a:srgbClr val="000000"/>
                    </a:solidFill>
                    <a:effectLst/>
                    <a:latin typeface="Montserrat" pitchFamily="2" charset="77"/>
                  </a:rPr>
                  <a:t>​</a:t>
                </a:r>
                <a:endParaRPr lang="it-IT" sz="900" dirty="0">
                  <a:solidFill>
                    <a:schemeClr val="dk1"/>
                  </a:solidFill>
                  <a:latin typeface="Montserrat" pitchFamily="2" charset="77"/>
                  <a:ea typeface="Montserrat Medium"/>
                  <a:cs typeface="Montserrat Medium"/>
                  <a:sym typeface="Montserrat Medium"/>
                </a:endParaRPr>
              </a:p>
            </p:txBody>
          </p:sp>
        </mc:Choice>
        <mc:Fallback>
          <p:sp>
            <p:nvSpPr>
              <p:cNvPr id="3" name="Google Shape;376;p24">
                <a:extLst>
                  <a:ext uri="{FF2B5EF4-FFF2-40B4-BE49-F238E27FC236}">
                    <a16:creationId xmlns:a16="http://schemas.microsoft.com/office/drawing/2014/main" id="{3A45B67B-7885-DDF0-BC67-BA161EF3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33" y="3152831"/>
                <a:ext cx="1832100" cy="681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76;p24">
            <a:extLst>
              <a:ext uri="{FF2B5EF4-FFF2-40B4-BE49-F238E27FC236}">
                <a16:creationId xmlns:a16="http://schemas.microsoft.com/office/drawing/2014/main" id="{D131B4FB-BACD-604C-CA89-37422C109901}"/>
              </a:ext>
            </a:extLst>
          </p:cNvPr>
          <p:cNvSpPr txBox="1"/>
          <p:nvPr/>
        </p:nvSpPr>
        <p:spPr>
          <a:xfrm>
            <a:off x="3626299" y="2506009"/>
            <a:ext cx="18321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How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much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the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estimated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mean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differs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from the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true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ATE​?</a:t>
            </a:r>
            <a:endParaRPr lang="it-IT" sz="900" dirty="0">
              <a:solidFill>
                <a:schemeClr val="dk1"/>
              </a:solidFill>
              <a:latin typeface="Montserrat" pitchFamily="2" charset="77"/>
              <a:ea typeface="Montserrat Medium"/>
              <a:cs typeface="Montserrat Medium"/>
              <a:sym typeface="Montserrat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376;p24">
                <a:extLst>
                  <a:ext uri="{FF2B5EF4-FFF2-40B4-BE49-F238E27FC236}">
                    <a16:creationId xmlns:a16="http://schemas.microsoft.com/office/drawing/2014/main" id="{48772957-8572-2E6D-3886-2FDC11FF3B3C}"/>
                  </a:ext>
                </a:extLst>
              </p:cNvPr>
              <p:cNvSpPr txBox="1"/>
              <p:nvPr/>
            </p:nvSpPr>
            <p:spPr>
              <a:xfrm>
                <a:off x="3654399" y="3187309"/>
                <a:ext cx="1832100" cy="68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sz="12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12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𝐴𝑇𝐸</m:t>
                              </m:r>
                            </m:e>
                          </m:acc>
                          <m:r>
                            <a:rPr lang="it-IT" sz="12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2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</m:e>
                      </m:d>
                      <m:r>
                        <a:rPr lang="it-IT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it-IT" sz="900" dirty="0">
                  <a:solidFill>
                    <a:schemeClr val="dk1"/>
                  </a:solidFill>
                  <a:latin typeface="Montserrat" pitchFamily="2" charset="77"/>
                  <a:ea typeface="Montserrat Medium"/>
                  <a:cs typeface="Montserrat Medium"/>
                  <a:sym typeface="Montserrat Medium"/>
                </a:endParaRPr>
              </a:p>
            </p:txBody>
          </p:sp>
        </mc:Choice>
        <mc:Fallback>
          <p:sp>
            <p:nvSpPr>
              <p:cNvPr id="6" name="Google Shape;376;p24">
                <a:extLst>
                  <a:ext uri="{FF2B5EF4-FFF2-40B4-BE49-F238E27FC236}">
                    <a16:creationId xmlns:a16="http://schemas.microsoft.com/office/drawing/2014/main" id="{48772957-8572-2E6D-3886-2FDC11FF3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399" y="3187309"/>
                <a:ext cx="1832100" cy="681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377;p24">
            <a:extLst>
              <a:ext uri="{FF2B5EF4-FFF2-40B4-BE49-F238E27FC236}">
                <a16:creationId xmlns:a16="http://schemas.microsoft.com/office/drawing/2014/main" id="{2795C53F-CFFC-FD76-8933-FA6F885381F5}"/>
              </a:ext>
            </a:extLst>
          </p:cNvPr>
          <p:cNvSpPr txBox="1"/>
          <p:nvPr/>
        </p:nvSpPr>
        <p:spPr>
          <a:xfrm>
            <a:off x="5975813" y="1939790"/>
            <a:ext cx="2341024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One Shot Learning</a:t>
            </a:r>
          </a:p>
        </p:txBody>
      </p:sp>
      <p:sp>
        <p:nvSpPr>
          <p:cNvPr id="10" name="Google Shape;376;p24">
            <a:extLst>
              <a:ext uri="{FF2B5EF4-FFF2-40B4-BE49-F238E27FC236}">
                <a16:creationId xmlns:a16="http://schemas.microsoft.com/office/drawing/2014/main" id="{6CC1D328-76FF-58BB-E481-7F179133AB7E}"/>
              </a:ext>
            </a:extLst>
          </p:cNvPr>
          <p:cNvSpPr txBox="1"/>
          <p:nvPr/>
        </p:nvSpPr>
        <p:spPr>
          <a:xfrm>
            <a:off x="6099717" y="2445979"/>
            <a:ext cx="221712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How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well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does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the Siamese network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encode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embeddings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?​</a:t>
            </a:r>
            <a:endParaRPr lang="it-IT" sz="900" dirty="0">
              <a:solidFill>
                <a:schemeClr val="dk1"/>
              </a:solidFill>
              <a:latin typeface="Montserrat" pitchFamily="2" charset="77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" name="Google Shape;796;p28">
            <a:extLst>
              <a:ext uri="{FF2B5EF4-FFF2-40B4-BE49-F238E27FC236}">
                <a16:creationId xmlns:a16="http://schemas.microsoft.com/office/drawing/2014/main" id="{9EAC4CF1-8EC7-1153-F37F-84A396BF9E96}"/>
              </a:ext>
            </a:extLst>
          </p:cNvPr>
          <p:cNvSpPr/>
          <p:nvPr/>
        </p:nvSpPr>
        <p:spPr>
          <a:xfrm flipH="1">
            <a:off x="6961975" y="1525177"/>
            <a:ext cx="368700" cy="368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/>
              <a:t>First </a:t>
            </a:r>
            <a:r>
              <a:rPr lang="it-IT" dirty="0" err="1"/>
              <a:t>Experiments</a:t>
            </a:r>
            <a:endParaRPr lang="it-IT" dirty="0"/>
          </a:p>
        </p:txBody>
      </p:sp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1B9DBFA-5238-30A1-6117-FC453B7C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9" t="7023" r="6175"/>
          <a:stretch/>
        </p:blipFill>
        <p:spPr>
          <a:xfrm>
            <a:off x="4867595" y="1351461"/>
            <a:ext cx="3823855" cy="2440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B9F0610D-5399-8339-C65B-C3E72B48E0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016686"/>
                  </p:ext>
                </p:extLst>
              </p:nvPr>
            </p:nvGraphicFramePr>
            <p:xfrm>
              <a:off x="901437" y="1929252"/>
              <a:ext cx="3670563" cy="128499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3596">
                      <a:extLst>
                        <a:ext uri="{9D8B030D-6E8A-4147-A177-3AD203B41FA5}">
                          <a16:colId xmlns:a16="http://schemas.microsoft.com/office/drawing/2014/main" val="2707886958"/>
                        </a:ext>
                      </a:extLst>
                    </a:gridCol>
                    <a:gridCol w="1377611">
                      <a:extLst>
                        <a:ext uri="{9D8B030D-6E8A-4147-A177-3AD203B41FA5}">
                          <a16:colId xmlns:a16="http://schemas.microsoft.com/office/drawing/2014/main" val="3716293489"/>
                        </a:ext>
                      </a:extLst>
                    </a:gridCol>
                    <a:gridCol w="1419356">
                      <a:extLst>
                        <a:ext uri="{9D8B030D-6E8A-4147-A177-3AD203B41FA5}">
                          <a16:colId xmlns:a16="http://schemas.microsoft.com/office/drawing/2014/main" val="4166712491"/>
                        </a:ext>
                      </a:extLst>
                    </a:gridCol>
                  </a:tblGrid>
                  <a:tr h="374271">
                    <a:tc>
                      <a:txBody>
                        <a:bodyPr/>
                        <a:lstStyle/>
                        <a:p>
                          <a:pPr algn="ctr"/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/>
                            <a:t>Ours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/>
                            <a:t>Paper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509766"/>
                      </a:ext>
                    </a:extLst>
                  </a:tr>
                  <a:tr h="4553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𝜺</m:t>
                                        </m:r>
                                      </m:e>
                                      <m:sub>
                                        <m:r>
                                          <a:rPr lang="it-IT" b="1" i="1" smtClean="0">
                                            <a:latin typeface="Cambria Math" panose="02040503050406030204" pitchFamily="18" charset="0"/>
                                          </a:rPr>
                                          <m:t>𝑷𝑬𝑯𝑬</m:t>
                                        </m:r>
                                      </m:sub>
                                    </m:sSub>
                                  </m:e>
                                </m:rad>
                              </m:oMath>
                            </m:oMathPara>
                          </a14:m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mtClean="0"/>
                                  <m:t>1.2162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mtClean="0">
                                    <a:solidFill>
                                      <a:schemeClr val="dk1"/>
                                    </a:solidFill>
                                    <a:sym typeface="Montserrat Medium"/>
                                  </a:rPr>
                                  <m:t>0.95</m:t>
                                </m:r>
                                <m:r>
                                  <a:rPr lang="it-IT" b="0" smtClean="0">
                                    <a:solidFill>
                                      <a:schemeClr val="dk1"/>
                                    </a:solidFill>
                                    <a:sym typeface="Montserrat Medium"/>
                                  </a:rPr>
                                  <m:t>±.0</m:t>
                                </m:r>
                              </m:oMath>
                            </m:oMathPara>
                          </a14:m>
                          <a:endParaRPr lang="it-IT" dirty="0">
                            <a:solidFill>
                              <a:schemeClr val="dk1"/>
                            </a:solidFill>
                            <a:latin typeface="Montserrat Medium"/>
                            <a:ea typeface="Montserrat Medium"/>
                            <a:cs typeface="Montserrat Medium"/>
                            <a:sym typeface="Montserrat Medium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1270613"/>
                      </a:ext>
                    </a:extLst>
                  </a:tr>
                  <a:tr h="4553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𝑨𝑻𝑬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mtClean="0">
                                    <a:solidFill>
                                      <a:schemeClr val="dk1"/>
                                    </a:solidFill>
                                    <a:sym typeface="Montserrat SemiBold"/>
                                  </a:rPr>
                                  <m:t>0.7246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smtClean="0">
                                    <a:solidFill>
                                      <a:schemeClr val="dk1"/>
                                    </a:solidFill>
                                    <a:sym typeface="Montserrat Medium"/>
                                  </a:rPr>
                                  <m:t>0.28</m:t>
                                </m:r>
                                <m:r>
                                  <a:rPr lang="it-IT" b="0" smtClean="0">
                                    <a:solidFill>
                                      <a:schemeClr val="dk1"/>
                                    </a:solidFill>
                                    <a:sym typeface="Montserrat Medium"/>
                                  </a:rPr>
                                  <m:t>±.01</m:t>
                                </m:r>
                              </m:oMath>
                            </m:oMathPara>
                          </a14:m>
                          <a:endParaRPr lang="it-IT" dirty="0">
                            <a:solidFill>
                              <a:schemeClr val="dk1"/>
                            </a:solidFill>
                            <a:latin typeface="Montserrat Medium"/>
                            <a:ea typeface="Montserrat Medium"/>
                            <a:cs typeface="Montserrat Medium"/>
                            <a:sym typeface="Montserrat Medium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40448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B9F0610D-5399-8339-C65B-C3E72B48E0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016686"/>
                  </p:ext>
                </p:extLst>
              </p:nvPr>
            </p:nvGraphicFramePr>
            <p:xfrm>
              <a:off x="901437" y="1929252"/>
              <a:ext cx="3670563" cy="128499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3596">
                      <a:extLst>
                        <a:ext uri="{9D8B030D-6E8A-4147-A177-3AD203B41FA5}">
                          <a16:colId xmlns:a16="http://schemas.microsoft.com/office/drawing/2014/main" val="2707886958"/>
                        </a:ext>
                      </a:extLst>
                    </a:gridCol>
                    <a:gridCol w="1377611">
                      <a:extLst>
                        <a:ext uri="{9D8B030D-6E8A-4147-A177-3AD203B41FA5}">
                          <a16:colId xmlns:a16="http://schemas.microsoft.com/office/drawing/2014/main" val="3716293489"/>
                        </a:ext>
                      </a:extLst>
                    </a:gridCol>
                    <a:gridCol w="1419356">
                      <a:extLst>
                        <a:ext uri="{9D8B030D-6E8A-4147-A177-3AD203B41FA5}">
                          <a16:colId xmlns:a16="http://schemas.microsoft.com/office/drawing/2014/main" val="4166712491"/>
                        </a:ext>
                      </a:extLst>
                    </a:gridCol>
                  </a:tblGrid>
                  <a:tr h="374271">
                    <a:tc>
                      <a:txBody>
                        <a:bodyPr/>
                        <a:lstStyle/>
                        <a:p>
                          <a:pPr algn="ctr"/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 err="1"/>
                            <a:t>Ours</a:t>
                          </a:r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1" dirty="0"/>
                            <a:t>Paper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509766"/>
                      </a:ext>
                    </a:extLst>
                  </a:tr>
                  <a:tr h="45536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t="-81081" r="-320290" b="-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63303" t="-81081" r="-102752" b="-97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58929" t="-81081" b="-97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1270613"/>
                      </a:ext>
                    </a:extLst>
                  </a:tr>
                  <a:tr h="455362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t="-186111" r="-320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63303" t="-186111" r="-10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58929" t="-18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044895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 err="1"/>
              <a:t>Unified</a:t>
            </a:r>
            <a:r>
              <a:rPr lang="it-IT" dirty="0"/>
              <a:t> Treatment-</a:t>
            </a:r>
            <a:r>
              <a:rPr lang="it-IT" dirty="0" err="1"/>
              <a:t>Conditioned</a:t>
            </a:r>
            <a:r>
              <a:rPr lang="it-IT" dirty="0"/>
              <a:t> CATE Network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8" name="Google Shape;788;p28"/>
              <p:cNvSpPr txBox="1"/>
              <p:nvPr/>
            </p:nvSpPr>
            <p:spPr>
              <a:xfrm>
                <a:off x="3389502" y="1402177"/>
                <a:ext cx="3324000" cy="63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b="1" dirty="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Treatment chain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 SemiBold"/>
                            </a:rPr>
                          </m:ctrlPr>
                        </m:accPr>
                        <m:e>
                          <m:r>
                            <a:rPr lang="it-IT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SemiBold"/>
                            </a:rPr>
                            <m:t>𝜏</m:t>
                          </m:r>
                        </m:e>
                      </m:acc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ontserrat SemiBold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 SemiBold"/>
                        </a:rPr>
                        <m:t>Φ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SemiBold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SemiBold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SemiBold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SemiBold"/>
                            </a:rPr>
                            <m:t>𝑧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 SemiBold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SemiBold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SemiBold"/>
                            </a:rPr>
                            <m:t>ℜ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SemiBold"/>
                            </a:rPr>
                            <m:t>𝑘</m:t>
                          </m:r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SemiBold"/>
                            </a:rPr>
                            <m:t>+1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ontserrat SemiBold"/>
                        </a:rPr>
                        <m:t>]</m:t>
                      </m:r>
                    </m:oMath>
                  </m:oMathPara>
                </a14:m>
                <a:endParaRPr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mc:Choice>
        <mc:Fallback>
          <p:sp>
            <p:nvSpPr>
              <p:cNvPr id="788" name="Google Shape;788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502" y="1402177"/>
                <a:ext cx="3324000" cy="633000"/>
              </a:xfrm>
              <a:prstGeom prst="rect">
                <a:avLst/>
              </a:prstGeom>
              <a:blipFill>
                <a:blip r:embed="rId3"/>
                <a:stretch>
                  <a:fillRect l="-3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9" name="Google Shape;789;p28"/>
              <p:cNvSpPr txBox="1"/>
              <p:nvPr/>
            </p:nvSpPr>
            <p:spPr>
              <a:xfrm>
                <a:off x="3389502" y="2255250"/>
                <a:ext cx="3324000" cy="63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b="1" dirty="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New Function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ontserrat SemiBold"/>
                          <a:cs typeface="Montserrat SemiBold"/>
                          <a:sym typeface="Montserrat SemiBold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ontserrat SemiBold"/>
                              <a:cs typeface="Montserrat SemiBold"/>
                              <a:sym typeface="Montserrat SemiBold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ontserrat SemiBold"/>
                              <a:cs typeface="Montserrat SemiBold"/>
                              <a:sym typeface="Montserrat SemiBold"/>
                            </a:rPr>
                            <m:t>𝑥</m:t>
                          </m:r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ontserrat SemiBold"/>
                              <a:cs typeface="Montserrat SemiBold"/>
                              <a:sym typeface="Montserrat SemiBold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ontserrat SemiBold"/>
                              <a:cs typeface="Montserrat SemiBold"/>
                              <a:sym typeface="Montserrat SemiBold"/>
                            </a:rPr>
                            <m:t>𝑧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ontserrat SemiBold"/>
                          <a:cs typeface="Montserrat SemiBold"/>
                          <a:sym typeface="Montserrat SemiBold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ontserrat SemiBold"/>
                          <a:cs typeface="Montserrat SemiBold"/>
                          <a:sym typeface="Montserrat SemiBold"/>
                        </a:rPr>
                        <m:t>𝑔</m:t>
                      </m:r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ontserrat SemiBold"/>
                          <a:cs typeface="Montserrat SemiBold"/>
                          <a:sym typeface="Montserrat SemiBold"/>
                        </a:rPr>
                        <m:t>([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 SemiBold"/>
                          <a:sym typeface="Montserrat SemiBold"/>
                        </a:rPr>
                        <m:t>Φ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 SemiBold"/>
                              <a:sym typeface="Montserrat SemiBold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 SemiBold"/>
                              <a:sym typeface="Montserrat SemiBold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 SemiBold"/>
                          <a:sym typeface="Montserrat SemiBold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 SemiBold"/>
                          <a:sym typeface="Montserrat SemiBold"/>
                        </a:rPr>
                        <m:t>𝑧</m:t>
                      </m:r>
                      <m:r>
                        <a:rPr lang="it-IT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ontserrat SemiBold"/>
                          <a:cs typeface="Montserrat SemiBold"/>
                          <a:sym typeface="Montserrat SemiBold"/>
                        </a:rPr>
                        <m:t>])</m:t>
                      </m:r>
                    </m:oMath>
                  </m:oMathPara>
                </a14:m>
                <a:endParaRPr lang="it-IT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mc:Choice>
        <mc:Fallback>
          <p:sp>
            <p:nvSpPr>
              <p:cNvPr id="789" name="Google Shape;789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502" y="2255250"/>
                <a:ext cx="3324000" cy="633000"/>
              </a:xfrm>
              <a:prstGeom prst="rect">
                <a:avLst/>
              </a:prstGeom>
              <a:blipFill>
                <a:blip r:embed="rId4"/>
                <a:stretch>
                  <a:fillRect l="-3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0" name="Google Shape;790;p28"/>
              <p:cNvSpPr txBox="1"/>
              <p:nvPr/>
            </p:nvSpPr>
            <p:spPr>
              <a:xfrm>
                <a:off x="3389502" y="3108325"/>
                <a:ext cx="3324000" cy="63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b="1" dirty="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Unique </a:t>
                </a:r>
                <a:r>
                  <a:rPr lang="it-IT" b="1" dirty="0" err="1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Prediction</a:t>
                </a:r>
                <a:endParaRPr lang="it-IT" b="1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SemiBold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 SemiBold"/>
                          </a:rPr>
                          <m:t>𝜏</m:t>
                        </m:r>
                      </m:e>
                    </m:acc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SemiBold"/>
                      </a:rPr>
                      <m:t>(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SemiBold"/>
                      </a:rPr>
                      <m:t>𝑥</m:t>
                    </m:r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SemiBold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dk1"/>
                    </a:solidFill>
                    <a:ea typeface="Montserrat SemiBold"/>
                    <a:cs typeface="Montserrat SemiBold"/>
                    <a:sym typeface="Montserrat SemiBold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  <a:sym typeface="Montserrat SemiBold"/>
                      </a:rPr>
                      <m:t>=</m:t>
                    </m:r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  <a:sym typeface="Montserrat SemiBold"/>
                      </a:rPr>
                      <m:t>𝑔</m:t>
                    </m:r>
                    <m:d>
                      <m:d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  <a:sym typeface="Montserrat SemiBold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  <a:sym typeface="Montserrat SemiBold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ontserrat SemiBold"/>
                                <a:sym typeface="Montserrat SemiBold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ontserrat SemiBold"/>
                                    <a:sym typeface="Montserrat SemiBold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ontserrat SemiBold"/>
                                    <a:sym typeface="Montserrat SemiBold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ontserrat SemiBold"/>
                                <a:sym typeface="Montserrat SemiBold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ontserrat SemiBold"/>
                                <a:sym typeface="Montserrat SemiBold"/>
                              </a:rPr>
                              <m:t>1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ontserrat SemiBold"/>
                            <a:sym typeface="Montserrat SemiBold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 SemiBold"/>
                        <a:sym typeface="Montserrat SemiBold"/>
                      </a:rPr>
                      <m:t>−</m:t>
                    </m:r>
                    <m:r>
                      <a:rPr lang="it-IT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  <a:sym typeface="Montserrat SemiBold"/>
                      </a:rPr>
                      <m:t>𝑔</m:t>
                    </m:r>
                    <m:d>
                      <m:dPr>
                        <m:ctrlP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  <a:sym typeface="Montserrat SemiBold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  <a:sym typeface="Montserrat SemiBold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ontserrat SemiBold"/>
                                <a:sym typeface="Montserrat SemiBold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ontserrat SemiBold"/>
                                    <a:sym typeface="Montserrat SemiBold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ontserrat SemiBold"/>
                                    <a:sym typeface="Montserrat SemiBold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ontserrat SemiBold"/>
                                <a:sym typeface="Montserrat SemiBold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ontserrat SemiBold"/>
                                <a:sym typeface="Montserrat SemiBold"/>
                              </a:rPr>
                              <m:t>0</m:t>
                            </m:r>
                          </m:e>
                        </m:d>
                        <m:r>
                          <a:rPr lang="it-IT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ontserrat SemiBold"/>
                            <a:sym typeface="Montserrat SemiBold"/>
                          </a:rPr>
                          <m:t> </m:t>
                        </m:r>
                      </m:e>
                    </m:d>
                  </m:oMath>
                </a14:m>
                <a:endParaRPr lang="it-IT" b="1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</mc:Choice>
        <mc:Fallback>
          <p:sp>
            <p:nvSpPr>
              <p:cNvPr id="790" name="Google Shape;790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502" y="3108325"/>
                <a:ext cx="3324000" cy="633000"/>
              </a:xfrm>
              <a:prstGeom prst="rect">
                <a:avLst/>
              </a:prstGeom>
              <a:blipFill>
                <a:blip r:embed="rId5"/>
                <a:stretch>
                  <a:fillRect l="-3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4" name="Google Shape;794;p28"/>
          <p:cNvSpPr/>
          <p:nvPr/>
        </p:nvSpPr>
        <p:spPr>
          <a:xfrm flipH="1">
            <a:off x="2917277" y="1534327"/>
            <a:ext cx="368700" cy="368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5" name="Google Shape;795;p28"/>
          <p:cNvSpPr/>
          <p:nvPr/>
        </p:nvSpPr>
        <p:spPr>
          <a:xfrm flipH="1">
            <a:off x="2917277" y="2387400"/>
            <a:ext cx="368700" cy="36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6" name="Google Shape;796;p28"/>
          <p:cNvSpPr/>
          <p:nvPr/>
        </p:nvSpPr>
        <p:spPr>
          <a:xfrm flipH="1">
            <a:off x="2917277" y="3240475"/>
            <a:ext cx="368700" cy="368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0" name="Google Shape;800;p28"/>
              <p:cNvSpPr txBox="1"/>
              <p:nvPr/>
            </p:nvSpPr>
            <p:spPr>
              <a:xfrm>
                <a:off x="577750" y="4222950"/>
                <a:ext cx="7992900" cy="368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it-IT" sz="1200" dirty="0">
                    <a:solidFill>
                      <a:schemeClr val="dk1"/>
                    </a:solidFill>
                    <a:latin typeface="Montserrat" pitchFamily="2" charset="77"/>
                    <a:ea typeface="Montserrat Medium"/>
                    <a:cs typeface="Montserrat Medium"/>
                    <a:sym typeface="Montserrat Medium"/>
                  </a:rPr>
                  <a:t>Compute the </a:t>
                </a:r>
                <a:r>
                  <a:rPr lang="it-IT" sz="1200" dirty="0" err="1">
                    <a:solidFill>
                      <a:schemeClr val="dk1"/>
                    </a:solidFill>
                    <a:latin typeface="Montserrat" pitchFamily="2" charset="77"/>
                    <a:ea typeface="Montserrat Medium"/>
                    <a:cs typeface="Montserrat Medium"/>
                    <a:sym typeface="Montserrat Medium"/>
                  </a:rPr>
                  <a:t>embedding</a:t>
                </a:r>
                <a:r>
                  <a:rPr lang="it-IT" sz="1200" dirty="0">
                    <a:solidFill>
                      <a:schemeClr val="dk1"/>
                    </a:solidFill>
                    <a:latin typeface="Montserrat" pitchFamily="2" charset="77"/>
                    <a:ea typeface="Montserrat Medium"/>
                    <a:cs typeface="Montserrat Medium"/>
                    <a:sym typeface="Montserrat Medium"/>
                  </a:rPr>
                  <a:t>  </a:t>
                </a:r>
                <a14:m>
                  <m:oMath xmlns:m="http://schemas.openxmlformats.org/officeDocument/2006/math">
                    <m:r>
                      <a:rPr lang="it-IT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Medium"/>
                        <a:cs typeface="Montserrat Medium"/>
                        <a:sym typeface="Montserrat Medium"/>
                      </a:rPr>
                      <m:t>𝑟</m:t>
                    </m:r>
                    <m:r>
                      <a:rPr lang="it-IT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Medium"/>
                        <a:cs typeface="Montserrat Medium"/>
                        <a:sym typeface="Montserrat Medium"/>
                      </a:rPr>
                      <m:t>=</m:t>
                    </m:r>
                    <m:r>
                      <m:rPr>
                        <m:sty m:val="p"/>
                      </m:rPr>
                      <a:rPr lang="el-GR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 Medium"/>
                        <a:sym typeface="Montserrat Medium"/>
                      </a:rPr>
                      <m:t>Φ</m:t>
                    </m:r>
                    <m:r>
                      <a:rPr lang="it-IT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 Medium"/>
                        <a:sym typeface="Montserrat Medium"/>
                      </a:rPr>
                      <m:t>(</m:t>
                    </m:r>
                    <m:r>
                      <a:rPr lang="it-IT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 Medium"/>
                        <a:sym typeface="Montserrat Medium"/>
                      </a:rPr>
                      <m:t>𝑥</m:t>
                    </m:r>
                    <m:r>
                      <a:rPr lang="it-IT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 Medium"/>
                        <a:sym typeface="Montserrat Medium"/>
                      </a:rPr>
                      <m:t>)</m:t>
                    </m:r>
                  </m:oMath>
                </a14:m>
                <a:r>
                  <a:rPr lang="it-IT" sz="1200" dirty="0">
                    <a:solidFill>
                      <a:schemeClr val="dk1"/>
                    </a:solidFill>
                    <a:latin typeface="Montserrat" pitchFamily="2" charset="77"/>
                    <a:ea typeface="Montserrat Medium"/>
                    <a:cs typeface="Montserrat Medium"/>
                    <a:sym typeface="Montserrat Medium"/>
                  </a:rPr>
                  <a:t> ; </a:t>
                </a:r>
                <a:r>
                  <a:rPr lang="it-IT" sz="1200" dirty="0" err="1">
                    <a:solidFill>
                      <a:schemeClr val="dk1"/>
                    </a:solidFill>
                    <a:latin typeface="Montserrat" pitchFamily="2" charset="77"/>
                    <a:ea typeface="Montserrat Medium"/>
                    <a:cs typeface="Montserrat Medium"/>
                    <a:sym typeface="Montserrat Medium"/>
                  </a:rPr>
                  <a:t>then</a:t>
                </a:r>
                <a:r>
                  <a:rPr lang="it-IT" sz="1200" dirty="0">
                    <a:solidFill>
                      <a:schemeClr val="dk1"/>
                    </a:solidFill>
                    <a:latin typeface="Montserrat" pitchFamily="2" charset="77"/>
                    <a:ea typeface="Montserrat Medium"/>
                    <a:cs typeface="Montserrat Medium"/>
                    <a:sym typeface="Montserrat Medium"/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Medium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Medium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it-IT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Medium"/>
                      </a:rPr>
                      <m:t>=</m:t>
                    </m:r>
                    <m:r>
                      <a:rPr lang="it-IT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Medium"/>
                      </a:rPr>
                      <m:t>𝑔</m:t>
                    </m:r>
                    <m:r>
                      <a:rPr lang="it-IT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Medium"/>
                      </a:rPr>
                      <m:t>[</m:t>
                    </m:r>
                    <m:r>
                      <a:rPr lang="it-IT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Medium"/>
                      </a:rPr>
                      <m:t>𝑟</m:t>
                    </m:r>
                    <m:r>
                      <a:rPr lang="it-IT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Medium"/>
                      </a:rPr>
                      <m:t>,0]</m:t>
                    </m:r>
                  </m:oMath>
                </a14:m>
                <a:r>
                  <a:rPr lang="it-IT" sz="1200" dirty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Medium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it-IT" sz="1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Medium"/>
                      </a:rPr>
                      <m:t>=</m:t>
                    </m:r>
                    <m:r>
                      <a:rPr lang="it-IT" sz="1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Medium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it-IT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Medium"/>
                          </a:rPr>
                        </m:ctrlPr>
                      </m:dPr>
                      <m:e>
                        <m:r>
                          <a:rPr lang="it-IT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Medium"/>
                          </a:rPr>
                          <m:t>𝑟</m:t>
                        </m:r>
                        <m:r>
                          <a:rPr lang="it-IT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Medium"/>
                          </a:rPr>
                          <m:t>,1</m:t>
                        </m:r>
                      </m:e>
                    </m:d>
                  </m:oMath>
                </a14:m>
                <a:r>
                  <a:rPr lang="it-IT" sz="1200" dirty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 </a:t>
                </a:r>
                <a:r>
                  <a:rPr lang="it-IT" sz="1200" dirty="0" err="1">
                    <a:latin typeface="Montserrat" pitchFamily="2" charset="77"/>
                  </a:rPr>
                  <a:t>finally</a:t>
                </a:r>
                <a:r>
                  <a:rPr lang="it-IT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Medium"/>
                          </a:rPr>
                        </m:ctrlPr>
                      </m:accPr>
                      <m:e>
                        <m:r>
                          <a:rPr lang="it-IT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 Medium"/>
                          </a:rPr>
                          <m:t>𝜏</m:t>
                        </m:r>
                        <m:r>
                          <a:rPr lang="it-IT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 Medium"/>
                          </a:rPr>
                          <m:t>(</m:t>
                        </m:r>
                        <m:r>
                          <a:rPr lang="it-IT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 Medium"/>
                          </a:rPr>
                          <m:t>𝑥</m:t>
                        </m:r>
                        <m:r>
                          <a:rPr lang="it-IT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 Medium"/>
                          </a:rPr>
                          <m:t>)</m:t>
                        </m:r>
                      </m:e>
                    </m:acc>
                    <m:r>
                      <a:rPr lang="it-IT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Medium"/>
                      </a:rPr>
                      <m:t>= </m:t>
                    </m:r>
                    <m:acc>
                      <m:accPr>
                        <m:chr m:val="̂"/>
                        <m:ctrlPr>
                          <a:rPr lang="it-IT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Medium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  <m:t>1</m:t>
                            </m:r>
                          </m:sub>
                        </m:sSub>
                        <m:r>
                          <a:rPr lang="it-IT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Medium"/>
                          </a:rPr>
                          <m:t> </m:t>
                        </m:r>
                      </m:e>
                    </m:acc>
                    <m:r>
                      <a:rPr lang="it-IT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Medium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it-IT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Medium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1200" dirty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 </a:t>
                </a:r>
                <a:endParaRPr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mc:Choice>
        <mc:Fallback>
          <p:sp>
            <p:nvSpPr>
              <p:cNvPr id="800" name="Google Shape;800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50" y="4222950"/>
                <a:ext cx="7992900" cy="368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1" name="Google Shape;801;p28"/>
          <p:cNvCxnSpPr>
            <a:stCxn id="794" idx="4"/>
            <a:endCxn id="795" idx="0"/>
          </p:cNvCxnSpPr>
          <p:nvPr/>
        </p:nvCxnSpPr>
        <p:spPr>
          <a:xfrm>
            <a:off x="3101627" y="1903027"/>
            <a:ext cx="0" cy="48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2" name="Google Shape;802;p28"/>
          <p:cNvCxnSpPr>
            <a:stCxn id="795" idx="4"/>
            <a:endCxn id="796" idx="0"/>
          </p:cNvCxnSpPr>
          <p:nvPr/>
        </p:nvCxnSpPr>
        <p:spPr>
          <a:xfrm>
            <a:off x="3101627" y="2756100"/>
            <a:ext cx="0" cy="48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8"/>
          <p:cNvCxnSpPr>
            <a:cxnSpLocks/>
            <a:stCxn id="107" idx="4"/>
            <a:endCxn id="126" idx="0"/>
          </p:cNvCxnSpPr>
          <p:nvPr/>
        </p:nvCxnSpPr>
        <p:spPr>
          <a:xfrm>
            <a:off x="1389924" y="1959624"/>
            <a:ext cx="0" cy="161485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it-IT" dirty="0" err="1"/>
              <a:t>Problem</a:t>
            </a:r>
            <a:r>
              <a:rPr lang="it-IT" dirty="0"/>
              <a:t> &amp; Data</a:t>
            </a:r>
          </a:p>
        </p:txBody>
      </p:sp>
      <p:sp>
        <p:nvSpPr>
          <p:cNvPr id="111" name="Google Shape;111;p18"/>
          <p:cNvSpPr txBox="1"/>
          <p:nvPr/>
        </p:nvSpPr>
        <p:spPr>
          <a:xfrm>
            <a:off x="2696704" y="988488"/>
            <a:ext cx="3750592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Observational</a:t>
            </a:r>
            <a:r>
              <a:rPr lang="it-IT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Casual </a:t>
            </a:r>
            <a:r>
              <a:rPr lang="it-IT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Inference</a:t>
            </a:r>
            <a:r>
              <a:rPr lang="it-IT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Setting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339787" y="1590924"/>
            <a:ext cx="1819588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Goal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293607" y="1538274"/>
            <a:ext cx="2644818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Estimate </a:t>
            </a:r>
            <a:r>
              <a:rPr lang="el-GR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τ(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x) = E[y(1) – y(0) | x]</a:t>
            </a:r>
            <a:endParaRPr sz="1200" dirty="0">
              <a:solidFill>
                <a:schemeClr val="dk1"/>
              </a:solidFill>
              <a:latin typeface="Montserrat" pitchFamily="2" charset="77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205574" y="1590924"/>
            <a:ext cx="368700" cy="368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4" name="Google Shape;114;p18"/>
          <p:cNvCxnSpPr>
            <a:cxnSpLocks/>
            <a:stCxn id="112" idx="3"/>
            <a:endCxn id="113" idx="1"/>
          </p:cNvCxnSpPr>
          <p:nvPr/>
        </p:nvCxnSpPr>
        <p:spPr>
          <a:xfrm>
            <a:off x="4159375" y="1775274"/>
            <a:ext cx="113423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>
            <a:cxnSpLocks/>
            <a:stCxn id="111" idx="1"/>
            <a:endCxn id="107" idx="0"/>
          </p:cNvCxnSpPr>
          <p:nvPr/>
        </p:nvCxnSpPr>
        <p:spPr>
          <a:xfrm rot="10800000" flipV="1">
            <a:off x="1389924" y="1172838"/>
            <a:ext cx="1306780" cy="418086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8"/>
          <p:cNvSpPr txBox="1"/>
          <p:nvPr/>
        </p:nvSpPr>
        <p:spPr>
          <a:xfrm>
            <a:off x="2339787" y="2212021"/>
            <a:ext cx="1819586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it-IT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Variables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293604" y="2159371"/>
            <a:ext cx="2644821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x: d‑</a:t>
            </a: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dimensional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 features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z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: treatment (0/1)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y: </a:t>
            </a: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observed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outcome</a:t>
            </a:r>
            <a:endParaRPr sz="1200" dirty="0">
              <a:solidFill>
                <a:schemeClr val="dk1"/>
              </a:solidFill>
              <a:latin typeface="Montserrat" pitchFamily="2" charset="77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205574" y="2212024"/>
            <a:ext cx="368700" cy="36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9" name="Google Shape;119;p18"/>
          <p:cNvCxnSpPr>
            <a:cxnSpLocks/>
            <a:stCxn id="116" idx="3"/>
            <a:endCxn id="117" idx="1"/>
          </p:cNvCxnSpPr>
          <p:nvPr/>
        </p:nvCxnSpPr>
        <p:spPr>
          <a:xfrm>
            <a:off x="4159373" y="2396371"/>
            <a:ext cx="11342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8"/>
          <p:cNvSpPr txBox="1"/>
          <p:nvPr/>
        </p:nvSpPr>
        <p:spPr>
          <a:xfrm>
            <a:off x="2339788" y="2938415"/>
            <a:ext cx="1819586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Key </a:t>
            </a:r>
            <a:r>
              <a:rPr lang="it-IT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assumptions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293610" y="2885765"/>
            <a:ext cx="2644815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SUTVA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Ignorability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Overlap</a:t>
            </a:r>
            <a:endParaRPr lang="it-IT" sz="1200" b="0" i="0" u="none" strike="noStrike" dirty="0">
              <a:solidFill>
                <a:srgbClr val="000000"/>
              </a:solidFill>
              <a:effectLst/>
              <a:latin typeface="Montserrat" pitchFamily="2" charset="77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1205574" y="2938421"/>
            <a:ext cx="368700" cy="368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23" name="Google Shape;123;p18"/>
          <p:cNvCxnSpPr>
            <a:cxnSpLocks/>
            <a:stCxn id="120" idx="3"/>
            <a:endCxn id="121" idx="1"/>
          </p:cNvCxnSpPr>
          <p:nvPr/>
        </p:nvCxnSpPr>
        <p:spPr>
          <a:xfrm>
            <a:off x="4159374" y="3122765"/>
            <a:ext cx="11342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8"/>
          <p:cNvSpPr txBox="1"/>
          <p:nvPr/>
        </p:nvSpPr>
        <p:spPr>
          <a:xfrm>
            <a:off x="2339787" y="3574474"/>
            <a:ext cx="1819582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Dataset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293609" y="3521824"/>
            <a:ext cx="3304123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IHDP — </a:t>
            </a: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n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 = 747 </a:t>
            </a: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units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, d = 25 features</a:t>
            </a:r>
            <a:endParaRPr sz="1200" dirty="0">
              <a:solidFill>
                <a:schemeClr val="dk1"/>
              </a:solidFill>
              <a:latin typeface="Montserrat" pitchFamily="2" charset="77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205574" y="3574483"/>
            <a:ext cx="368700" cy="368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27" name="Google Shape;127;p18"/>
          <p:cNvCxnSpPr>
            <a:cxnSpLocks/>
            <a:stCxn id="124" idx="3"/>
            <a:endCxn id="125" idx="1"/>
          </p:cNvCxnSpPr>
          <p:nvPr/>
        </p:nvCxnSpPr>
        <p:spPr>
          <a:xfrm>
            <a:off x="4159369" y="3758824"/>
            <a:ext cx="11342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8"/>
          <p:cNvCxnSpPr>
            <a:cxnSpLocks/>
            <a:stCxn id="107" idx="6"/>
            <a:endCxn id="112" idx="1"/>
          </p:cNvCxnSpPr>
          <p:nvPr/>
        </p:nvCxnSpPr>
        <p:spPr>
          <a:xfrm>
            <a:off x="1574274" y="1775274"/>
            <a:ext cx="7655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8"/>
          <p:cNvCxnSpPr>
            <a:cxnSpLocks/>
            <a:stCxn id="118" idx="6"/>
            <a:endCxn id="116" idx="1"/>
          </p:cNvCxnSpPr>
          <p:nvPr/>
        </p:nvCxnSpPr>
        <p:spPr>
          <a:xfrm flipV="1">
            <a:off x="1574274" y="2396371"/>
            <a:ext cx="765513" cy="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8"/>
          <p:cNvCxnSpPr>
            <a:cxnSpLocks/>
            <a:stCxn id="122" idx="6"/>
            <a:endCxn id="120" idx="1"/>
          </p:cNvCxnSpPr>
          <p:nvPr/>
        </p:nvCxnSpPr>
        <p:spPr>
          <a:xfrm flipV="1">
            <a:off x="1574274" y="3122765"/>
            <a:ext cx="765514" cy="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>
            <a:cxnSpLocks/>
            <a:stCxn id="126" idx="6"/>
            <a:endCxn id="124" idx="1"/>
          </p:cNvCxnSpPr>
          <p:nvPr/>
        </p:nvCxnSpPr>
        <p:spPr>
          <a:xfrm flipV="1">
            <a:off x="1574274" y="3758824"/>
            <a:ext cx="765513" cy="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i="0" u="none" strike="noStrike" dirty="0">
                <a:solidFill>
                  <a:srgbClr val="000000"/>
                </a:solidFill>
                <a:effectLst/>
              </a:rPr>
              <a:t>Baseline Architecture</a:t>
            </a:r>
            <a:endParaRPr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4619172" y="1850812"/>
            <a:ext cx="18405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Encoder </a:t>
            </a:r>
            <a:r>
              <a:rPr lang="el-GR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Φ(</a:t>
            </a:r>
            <a:r>
              <a:rPr lang="it-IT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x)</a:t>
            </a:r>
            <a:endParaRPr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612206" y="2129587"/>
            <a:ext cx="18405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05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Balanced</a:t>
            </a:r>
            <a:r>
              <a:rPr lang="it-IT" sz="105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 </a:t>
            </a:r>
            <a:r>
              <a:rPr lang="it-IT" sz="105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embedding</a:t>
            </a:r>
            <a:endParaRPr sz="1050" dirty="0">
              <a:solidFill>
                <a:schemeClr val="dk1"/>
              </a:solidFill>
              <a:latin typeface="Montserrat" pitchFamily="2" charset="77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139977" y="1850812"/>
            <a:ext cx="1840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Factual</a:t>
            </a:r>
            <a:r>
              <a:rPr lang="it-IT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it-IT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loss</a:t>
            </a:r>
            <a:endParaRPr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Google Shape;84;p17"/>
              <p:cNvSpPr txBox="1"/>
              <p:nvPr/>
            </p:nvSpPr>
            <p:spPr>
              <a:xfrm>
                <a:off x="7139977" y="2144223"/>
                <a:ext cx="1840200" cy="7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ontserrat Medium"/>
                        </a:rPr>
                        <m:t>𝐿</m:t>
                      </m:r>
                      <m:d>
                        <m:dPr>
                          <m:ctrlPr>
                            <a:rPr lang="it-IT" sz="1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 Medium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 Medium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 Medium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Montserrat Medium"/>
                                </a:rPr>
                                <m:t>𝑧</m:t>
                              </m:r>
                            </m:sub>
                          </m:sSub>
                          <m:r>
                            <a:rPr lang="it-IT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 Medium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Medium"/>
                            </a:rPr>
                            <m:t>Φ</m:t>
                          </m:r>
                          <m:d>
                            <m:dPr>
                              <m:ctrlPr>
                                <a:rPr lang="it-IT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ontserrat Medium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ontserrat Medium"/>
                                </a:rPr>
                                <m:t>𝑥</m:t>
                              </m:r>
                            </m:e>
                          </m:d>
                          <m:r>
                            <a:rPr lang="it-IT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Medium"/>
                            </a:rPr>
                            <m:t>,</m:t>
                          </m:r>
                          <m:r>
                            <a:rPr lang="it-IT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Medium"/>
                            </a:rPr>
                            <m:t>𝑦</m:t>
                          </m:r>
                          <m:r>
                            <a:rPr lang="it-IT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 Medium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sz="1200" dirty="0">
                  <a:solidFill>
                    <a:schemeClr val="dk1"/>
                  </a:solidFill>
                  <a:latin typeface="Montserrat" pitchFamily="2" charset="77"/>
                  <a:ea typeface="Montserrat Medium"/>
                  <a:cs typeface="Montserrat Medium"/>
                  <a:sym typeface="Montserrat Medium"/>
                </a:endParaRPr>
              </a:p>
            </p:txBody>
          </p:sp>
        </mc:Choice>
        <mc:Fallback>
          <p:sp>
            <p:nvSpPr>
              <p:cNvPr id="84" name="Google Shape;84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77" y="2144223"/>
                <a:ext cx="1840200" cy="740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Google Shape;85;p17"/>
          <p:cNvSpPr txBox="1"/>
          <p:nvPr/>
        </p:nvSpPr>
        <p:spPr>
          <a:xfrm>
            <a:off x="4612206" y="2938724"/>
            <a:ext cx="18405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Heads h₀ - h₁</a:t>
            </a:r>
            <a:endParaRPr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612203" y="3233785"/>
            <a:ext cx="1840500" cy="45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itchFamily="2" charset="77"/>
              </a:rPr>
              <a:t>Potential‑outcome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itchFamily="2" charset="77"/>
              </a:rPr>
              <a:t> heads</a:t>
            </a:r>
            <a:endParaRPr sz="1200" dirty="0">
              <a:solidFill>
                <a:schemeClr val="dk1"/>
              </a:solidFill>
              <a:latin typeface="Montserrat" pitchFamily="2" charset="77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139977" y="2901385"/>
            <a:ext cx="1840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IPM </a:t>
            </a:r>
            <a:r>
              <a:rPr lang="it-IT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regulariser</a:t>
            </a:r>
            <a:endParaRPr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Google Shape;88;p17"/>
              <p:cNvSpPr txBox="1"/>
              <p:nvPr/>
            </p:nvSpPr>
            <p:spPr>
              <a:xfrm>
                <a:off x="7139977" y="3196446"/>
                <a:ext cx="1719296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m:t>𝐼𝑃𝑀</m:t>
                      </m:r>
                      <m:r>
                        <a:rPr lang="it-IT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m:t>(</m:t>
                      </m:r>
                      <m:sSubSup>
                        <m:sSubSupPr>
                          <m:ctrlPr>
                            <a:rPr lang="it-IT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 Medium"/>
                            </a:rPr>
                          </m:ctrlPr>
                        </m:sSubSupPr>
                        <m:e>
                          <m:r>
                            <a:rPr lang="it-IT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 Medium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Medium"/>
                            </a:rPr>
                            <m:t>Φ</m:t>
                          </m:r>
                        </m:sub>
                        <m:sup>
                          <m:r>
                            <a:rPr lang="it-IT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 Medium"/>
                            </a:rPr>
                            <m:t>𝑡</m:t>
                          </m:r>
                          <m:r>
                            <a:rPr lang="it-IT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 Medium"/>
                            </a:rPr>
                            <m:t>=1</m:t>
                          </m:r>
                        </m:sup>
                      </m:sSubSup>
                      <m:r>
                        <a:rPr lang="it-IT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Montserrat Medium"/>
                        </a:rPr>
                        <m:t>,</m:t>
                      </m:r>
                      <m:sSubSup>
                        <m:sSubSupPr>
                          <m:ctrlPr>
                            <a:rPr lang="it-IT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 Medium"/>
                            </a:rPr>
                          </m:ctrlPr>
                        </m:sSubSupPr>
                        <m:e>
                          <m:r>
                            <a:rPr lang="it-IT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 Medium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 Medium"/>
                            </a:rPr>
                            <m:t>Φ</m:t>
                          </m:r>
                        </m:sub>
                        <m:sup>
                          <m:r>
                            <a:rPr lang="it-IT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 Medium"/>
                            </a:rPr>
                            <m:t>𝑡</m:t>
                          </m:r>
                          <m:r>
                            <a:rPr lang="it-IT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Montserrat Medium"/>
                            </a:rPr>
                            <m:t>=0</m:t>
                          </m:r>
                        </m:sup>
                      </m:sSubSup>
                      <m:r>
                        <a:rPr lang="it-IT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ontserrat Medium"/>
                          <a:cs typeface="Montserrat Medium"/>
                          <a:sym typeface="Montserrat Medium"/>
                        </a:rPr>
                        <m:t>)</m:t>
                      </m:r>
                    </m:oMath>
                  </m:oMathPara>
                </a14:m>
                <a:endParaRPr sz="1200" dirty="0">
                  <a:solidFill>
                    <a:schemeClr val="dk1"/>
                  </a:solidFill>
                  <a:latin typeface="Montserrat" pitchFamily="2" charset="77"/>
                  <a:ea typeface="Montserrat Medium"/>
                  <a:cs typeface="Montserrat Medium"/>
                  <a:sym typeface="Montserrat Medium"/>
                </a:endParaRPr>
              </a:p>
            </p:txBody>
          </p:sp>
        </mc:Choice>
        <mc:Fallback>
          <p:sp>
            <p:nvSpPr>
              <p:cNvPr id="88" name="Google Shape;88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77" y="3196446"/>
                <a:ext cx="1719296" cy="368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Google Shape;89;p17"/>
          <p:cNvSpPr/>
          <p:nvPr/>
        </p:nvSpPr>
        <p:spPr>
          <a:xfrm>
            <a:off x="4119972" y="1850812"/>
            <a:ext cx="368700" cy="368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116578" y="2955008"/>
            <a:ext cx="368700" cy="36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580576" y="1850812"/>
            <a:ext cx="368700" cy="368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6580576" y="2917669"/>
            <a:ext cx="368700" cy="368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978678" y="3186303"/>
            <a:ext cx="2174761" cy="27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i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TARNet</a:t>
            </a:r>
            <a:r>
              <a:rPr lang="it-IT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(Shalit et al., 2017)</a:t>
            </a:r>
            <a:r>
              <a:rPr lang="it-IT" sz="1200" baseline="300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200" baseline="300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" name="Immagine 1" descr="Immagine che contiene diagramma, linea, Carattere, testo&#10;&#10;Il contenuto generato dall'IA potrebbe non essere corretto.">
            <a:extLst>
              <a:ext uri="{FF2B5EF4-FFF2-40B4-BE49-F238E27FC236}">
                <a16:creationId xmlns:a16="http://schemas.microsoft.com/office/drawing/2014/main" id="{0B1AF544-BD3A-F831-2965-976E29B68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98" y="1888917"/>
            <a:ext cx="3729311" cy="1196818"/>
          </a:xfrm>
          <a:prstGeom prst="rect">
            <a:avLst/>
          </a:prstGeom>
        </p:spPr>
      </p:pic>
      <p:sp>
        <p:nvSpPr>
          <p:cNvPr id="10" name="Google Shape;100;p17">
            <a:extLst>
              <a:ext uri="{FF2B5EF4-FFF2-40B4-BE49-F238E27FC236}">
                <a16:creationId xmlns:a16="http://schemas.microsoft.com/office/drawing/2014/main" id="{DC622F62-1CFD-2930-4904-7B407A4BF341}"/>
              </a:ext>
            </a:extLst>
          </p:cNvPr>
          <p:cNvSpPr txBox="1"/>
          <p:nvPr/>
        </p:nvSpPr>
        <p:spPr>
          <a:xfrm>
            <a:off x="2698038" y="4866856"/>
            <a:ext cx="4527074" cy="27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800" baseline="30000" dirty="0">
                <a:solidFill>
                  <a:srgbClr val="000000"/>
                </a:solidFill>
                <a:effectLst/>
                <a:latin typeface="Montserrat" pitchFamily="2" charset="77"/>
              </a:rPr>
              <a:t>1</a:t>
            </a:r>
            <a:r>
              <a:rPr lang="it-IT" sz="800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it-IT" sz="800" dirty="0" err="1">
                <a:solidFill>
                  <a:srgbClr val="000000"/>
                </a:solidFill>
                <a:effectLst/>
                <a:latin typeface="Montserrat" pitchFamily="2" charset="77"/>
              </a:rPr>
              <a:t>Estimating</a:t>
            </a:r>
            <a:r>
              <a:rPr lang="it-IT" sz="800" dirty="0">
                <a:solidFill>
                  <a:srgbClr val="000000"/>
                </a:solidFill>
                <a:effectLst/>
                <a:latin typeface="Montserrat" pitchFamily="2" charset="77"/>
              </a:rPr>
              <a:t> </a:t>
            </a:r>
            <a:r>
              <a:rPr lang="it-IT" sz="800" dirty="0" err="1">
                <a:solidFill>
                  <a:srgbClr val="000000"/>
                </a:solidFill>
                <a:effectLst/>
                <a:latin typeface="Montserrat" pitchFamily="2" charset="77"/>
              </a:rPr>
              <a:t>individual</a:t>
            </a:r>
            <a:r>
              <a:rPr lang="it-IT" sz="800" dirty="0">
                <a:solidFill>
                  <a:srgbClr val="000000"/>
                </a:solidFill>
                <a:effectLst/>
                <a:latin typeface="Montserrat" pitchFamily="2" charset="77"/>
              </a:rPr>
              <a:t> treatment </a:t>
            </a:r>
            <a:r>
              <a:rPr lang="it-IT" sz="800" dirty="0" err="1">
                <a:solidFill>
                  <a:srgbClr val="000000"/>
                </a:solidFill>
                <a:effectLst/>
                <a:latin typeface="Montserrat" pitchFamily="2" charset="77"/>
              </a:rPr>
              <a:t>effect</a:t>
            </a:r>
            <a:r>
              <a:rPr lang="it-IT" sz="800" dirty="0">
                <a:solidFill>
                  <a:srgbClr val="000000"/>
                </a:solidFill>
                <a:effectLst/>
                <a:latin typeface="Montserrat" pitchFamily="2" charset="77"/>
              </a:rPr>
              <a:t>: </a:t>
            </a:r>
            <a:r>
              <a:rPr lang="it-IT" sz="800" dirty="0" err="1">
                <a:solidFill>
                  <a:srgbClr val="000000"/>
                </a:solidFill>
                <a:effectLst/>
                <a:latin typeface="Montserrat" pitchFamily="2" charset="77"/>
              </a:rPr>
              <a:t>generalization</a:t>
            </a:r>
            <a:r>
              <a:rPr lang="it-IT" sz="800" dirty="0">
                <a:solidFill>
                  <a:srgbClr val="000000"/>
                </a:solidFill>
                <a:effectLst/>
                <a:latin typeface="Montserrat" pitchFamily="2" charset="77"/>
              </a:rPr>
              <a:t> bounds and </a:t>
            </a:r>
            <a:r>
              <a:rPr lang="it-IT" sz="800" dirty="0" err="1">
                <a:solidFill>
                  <a:srgbClr val="000000"/>
                </a:solidFill>
                <a:effectLst/>
                <a:latin typeface="Montserrat" pitchFamily="2" charset="77"/>
              </a:rPr>
              <a:t>algorithms</a:t>
            </a:r>
            <a:endParaRPr lang="it-IT" sz="800" dirty="0">
              <a:solidFill>
                <a:srgbClr val="000000"/>
              </a:solidFill>
              <a:effectLst/>
              <a:latin typeface="Montserrat" pitchFamily="2" charset="7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49760-0212-302C-89E8-CAC88345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Dual Head SNN</a:t>
            </a:r>
          </a:p>
        </p:txBody>
      </p:sp>
      <p:pic>
        <p:nvPicPr>
          <p:cNvPr id="9" name="Immagine 8" descr="Immagine che contiene schizzo, diagramma, Piano, Disegno tecnico&#10;&#10;Il contenuto generato dall'IA potrebbe non essere corretto.">
            <a:extLst>
              <a:ext uri="{FF2B5EF4-FFF2-40B4-BE49-F238E27FC236}">
                <a16:creationId xmlns:a16="http://schemas.microsoft.com/office/drawing/2014/main" id="{6B6D9E6B-6FDB-BB81-E1EE-D515F5E4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02" t="33651" r="22183" b="33016"/>
          <a:stretch/>
        </p:blipFill>
        <p:spPr>
          <a:xfrm>
            <a:off x="1273627" y="1714500"/>
            <a:ext cx="3298373" cy="1714500"/>
          </a:xfrm>
          <a:prstGeom prst="rect">
            <a:avLst/>
          </a:prstGeom>
        </p:spPr>
      </p:pic>
      <p:pic>
        <p:nvPicPr>
          <p:cNvPr id="12" name="Immagine 11" descr="Immagine che contiene schizzo, diagramma, disegno, Piano&#10;&#10;Il contenuto generato dall'IA potrebbe non essere corretto.">
            <a:extLst>
              <a:ext uri="{FF2B5EF4-FFF2-40B4-BE49-F238E27FC236}">
                <a16:creationId xmlns:a16="http://schemas.microsoft.com/office/drawing/2014/main" id="{445EABA2-F0C9-6B7C-93ED-70A7496E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12" t="33333" r="23653" b="33333"/>
          <a:stretch/>
        </p:blipFill>
        <p:spPr>
          <a:xfrm>
            <a:off x="847065" y="1659152"/>
            <a:ext cx="3889375" cy="1714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82;p17">
                <a:extLst>
                  <a:ext uri="{FF2B5EF4-FFF2-40B4-BE49-F238E27FC236}">
                    <a16:creationId xmlns:a16="http://schemas.microsoft.com/office/drawing/2014/main" id="{BF0E689A-C480-2A89-1604-04F89C8A5699}"/>
                  </a:ext>
                </a:extLst>
              </p:cNvPr>
              <p:cNvSpPr txBox="1"/>
              <p:nvPr/>
            </p:nvSpPr>
            <p:spPr>
              <a:xfrm>
                <a:off x="4911391" y="2147702"/>
                <a:ext cx="3716997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it-IT" sz="1200" i="1" dirty="0" err="1">
                    <a:solidFill>
                      <a:schemeClr val="dk1"/>
                    </a:solidFill>
                    <a:latin typeface="Montserrat" pitchFamily="2" charset="77"/>
                    <a:sym typeface="Montserrat Medium"/>
                  </a:rPr>
                  <a:t>TARNet</a:t>
                </a:r>
                <a:r>
                  <a:rPr lang="it-IT" sz="1200" i="1" dirty="0">
                    <a:solidFill>
                      <a:schemeClr val="dk1"/>
                    </a:solidFill>
                    <a:latin typeface="Montserrat" pitchFamily="2" charset="77"/>
                    <a:sym typeface="Montserrat Medium"/>
                  </a:rPr>
                  <a:t> logic, </a:t>
                </a:r>
                <a:r>
                  <a:rPr lang="it-IT" sz="1200" i="1" dirty="0" err="1">
                    <a:solidFill>
                      <a:schemeClr val="dk1"/>
                    </a:solidFill>
                    <a:latin typeface="Montserrat" pitchFamily="2" charset="77"/>
                    <a:sym typeface="Montserrat Medium"/>
                  </a:rPr>
                  <a:t>this</a:t>
                </a:r>
                <a:r>
                  <a:rPr lang="it-IT" sz="1200" i="1" dirty="0">
                    <a:solidFill>
                      <a:schemeClr val="dk1"/>
                    </a:solidFill>
                    <a:latin typeface="Montserrat" pitchFamily="2" charset="77"/>
                    <a:sym typeface="Montserrat Medium"/>
                  </a:rPr>
                  <a:t> network updates the weights </a:t>
                </a:r>
                <a:r>
                  <a:rPr lang="it-IT" sz="1200" i="1" dirty="0" err="1">
                    <a:solidFill>
                      <a:schemeClr val="dk1"/>
                    </a:solidFill>
                    <a:latin typeface="Montserrat" pitchFamily="2" charset="77"/>
                    <a:sym typeface="Montserrat Medium"/>
                  </a:rPr>
                  <a:t>through</a:t>
                </a:r>
                <a:r>
                  <a:rPr lang="it-IT" sz="1200" i="1" dirty="0">
                    <a:solidFill>
                      <a:schemeClr val="dk1"/>
                    </a:solidFill>
                    <a:latin typeface="Montserrat" pitchFamily="2" charset="77"/>
                    <a:sym typeface="Montserrat Medium"/>
                  </a:rPr>
                  <a:t> the </a:t>
                </a:r>
                <a:r>
                  <a:rPr lang="it-IT" sz="1200" b="1" i="1" dirty="0" err="1">
                    <a:solidFill>
                      <a:schemeClr val="dk1"/>
                    </a:solidFill>
                    <a:latin typeface="Montserrat" pitchFamily="2" charset="77"/>
                    <a:sym typeface="Montserrat Medium"/>
                  </a:rPr>
                  <a:t>factual</a:t>
                </a:r>
                <a:r>
                  <a:rPr lang="it-IT" sz="1200" b="1" i="1" dirty="0">
                    <a:solidFill>
                      <a:schemeClr val="dk1"/>
                    </a:solidFill>
                    <a:latin typeface="Montserrat" pitchFamily="2" charset="77"/>
                    <a:sym typeface="Montserrat Medium"/>
                  </a:rPr>
                  <a:t> </a:t>
                </a:r>
                <a:r>
                  <a:rPr lang="it-IT" sz="1200" b="1" i="1" dirty="0" err="1">
                    <a:solidFill>
                      <a:schemeClr val="dk1"/>
                    </a:solidFill>
                    <a:latin typeface="Montserrat" pitchFamily="2" charset="77"/>
                    <a:sym typeface="Montserrat Medium"/>
                  </a:rPr>
                  <a:t>loss</a:t>
                </a:r>
                <a:r>
                  <a:rPr lang="it-IT" sz="1050" i="1" dirty="0">
                    <a:solidFill>
                      <a:schemeClr val="dk1"/>
                    </a:solidFill>
                    <a:sym typeface="Montserrat Medium"/>
                  </a:rPr>
                  <a:t> </a:t>
                </a:r>
                <a14:m>
                  <m:oMath xmlns:m="http://schemas.openxmlformats.org/officeDocument/2006/math">
                    <m:r>
                      <a:rPr lang="ar-AE" sz="1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Montserrat Medium"/>
                      </a:rPr>
                      <m:t>𝐿</m:t>
                    </m:r>
                    <m:d>
                      <m:dPr>
                        <m:ctrlPr>
                          <a:rPr lang="ar-AE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Medium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</m:ctrlPr>
                          </m:sSubPr>
                          <m:e>
                            <m:r>
                              <a:rPr lang="ar-AE" sz="1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  <m:t>h</m:t>
                            </m:r>
                          </m:e>
                          <m:sub>
                            <m:r>
                              <a:rPr lang="ar-AE" sz="1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Montserrat Medium"/>
                              </a:rPr>
                              <m:t>𝑧</m:t>
                            </m:r>
                          </m:sub>
                        </m:sSub>
                        <m:r>
                          <a:rPr lang="ar-AE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Medium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 Medium"/>
                          </a:rPr>
                          <m:t>Φ</m:t>
                        </m:r>
                        <m:d>
                          <m:dPr>
                            <m:ctrlPr>
                              <a:rPr lang="ar-AE" sz="1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ontserrat Medium"/>
                              </a:rPr>
                            </m:ctrlPr>
                          </m:dPr>
                          <m:e>
                            <m:r>
                              <a:rPr lang="ar-AE" sz="12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ontserrat Medium"/>
                              </a:rPr>
                              <m:t>𝑥</m:t>
                            </m:r>
                          </m:e>
                        </m:d>
                        <m:r>
                          <a:rPr lang="ar-AE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 Medium"/>
                          </a:rPr>
                          <m:t>,</m:t>
                        </m:r>
                        <m:r>
                          <a:rPr lang="ar-AE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 Medium"/>
                          </a:rPr>
                          <m:t>𝑦</m:t>
                        </m:r>
                        <m:r>
                          <a:rPr lang="ar-AE" sz="1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Montserrat Medium"/>
                          </a:rPr>
                          <m:t>)</m:t>
                        </m:r>
                      </m:e>
                    </m:d>
                  </m:oMath>
                </a14:m>
                <a:endParaRPr lang="ar-AE" sz="1200" dirty="0">
                  <a:solidFill>
                    <a:schemeClr val="dk1"/>
                  </a:solidFill>
                  <a:latin typeface="Montserrat" pitchFamily="2" charset="77"/>
                  <a:ea typeface="Montserrat Medium"/>
                  <a:cs typeface="Montserrat Medium"/>
                  <a:sym typeface="Montserrat Medium"/>
                </a:endParaRPr>
              </a:p>
              <a:p>
                <a:endParaRPr sz="1050" dirty="0">
                  <a:solidFill>
                    <a:schemeClr val="dk1"/>
                  </a:solidFill>
                  <a:latin typeface="Montserrat" pitchFamily="2" charset="77"/>
                  <a:ea typeface="Montserrat Medium"/>
                  <a:cs typeface="Montserrat Medium"/>
                  <a:sym typeface="Montserrat Medium"/>
                </a:endParaRPr>
              </a:p>
            </p:txBody>
          </p:sp>
        </mc:Choice>
        <mc:Fallback>
          <p:sp>
            <p:nvSpPr>
              <p:cNvPr id="15" name="Google Shape;82;p17">
                <a:extLst>
                  <a:ext uri="{FF2B5EF4-FFF2-40B4-BE49-F238E27FC236}">
                    <a16:creationId xmlns:a16="http://schemas.microsoft.com/office/drawing/2014/main" id="{BF0E689A-C480-2A89-1604-04F89C8A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91" y="2147702"/>
                <a:ext cx="3716997" cy="368700"/>
              </a:xfrm>
              <a:prstGeom prst="rect">
                <a:avLst/>
              </a:prstGeom>
              <a:blipFill>
                <a:blip r:embed="rId4"/>
                <a:stretch>
                  <a:fillRect b="-903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82;p17">
            <a:extLst>
              <a:ext uri="{FF2B5EF4-FFF2-40B4-BE49-F238E27FC236}">
                <a16:creationId xmlns:a16="http://schemas.microsoft.com/office/drawing/2014/main" id="{F3C5CFF6-5031-6858-6499-BF5E342FFCC1}"/>
              </a:ext>
            </a:extLst>
          </p:cNvPr>
          <p:cNvSpPr txBox="1"/>
          <p:nvPr/>
        </p:nvSpPr>
        <p:spPr>
          <a:xfrm>
            <a:off x="4911391" y="2203050"/>
            <a:ext cx="3298372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The </a:t>
            </a: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embeddings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 are </a:t>
            </a:r>
            <a:r>
              <a:rPr lang="it-IT" sz="1200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regularized</a:t>
            </a:r>
            <a:r>
              <a:rPr lang="it-IT" sz="1200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 by a </a:t>
            </a:r>
            <a:r>
              <a:rPr lang="it-IT" sz="1200" b="1" dirty="0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contrastive </a:t>
            </a:r>
            <a:r>
              <a:rPr lang="it-IT" sz="1200" b="1" dirty="0" err="1">
                <a:solidFill>
                  <a:schemeClr val="dk1"/>
                </a:solidFill>
                <a:latin typeface="Montserrat" pitchFamily="2" charset="77"/>
                <a:ea typeface="Montserrat Medium"/>
                <a:cs typeface="Montserrat Medium"/>
                <a:sym typeface="Montserrat Medium"/>
              </a:rPr>
              <a:t>loss</a:t>
            </a:r>
            <a:endParaRPr lang="it-IT" sz="1200" dirty="0">
              <a:solidFill>
                <a:schemeClr val="dk1"/>
              </a:solidFill>
              <a:latin typeface="Montserrat" pitchFamily="2" charset="77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9342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9571A-5928-DB07-E4F1-21CDF158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Dual Head SNN</a:t>
            </a:r>
          </a:p>
        </p:txBody>
      </p:sp>
      <p:pic>
        <p:nvPicPr>
          <p:cNvPr id="3" name="Immagine 2" descr="Immagine che contiene schizzo, diagramma, disegno, Piano&#10;&#10;Il contenuto generato dall'IA potrebbe non essere corretto.">
            <a:extLst>
              <a:ext uri="{FF2B5EF4-FFF2-40B4-BE49-F238E27FC236}">
                <a16:creationId xmlns:a16="http://schemas.microsoft.com/office/drawing/2014/main" id="{8984A2B3-1304-36C9-F13E-C6045360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12" t="33333" r="23653" b="33333"/>
          <a:stretch/>
        </p:blipFill>
        <p:spPr>
          <a:xfrm>
            <a:off x="2627311" y="973075"/>
            <a:ext cx="3889375" cy="1714500"/>
          </a:xfrm>
          <a:prstGeom prst="rect">
            <a:avLst/>
          </a:prstGeom>
        </p:spPr>
      </p:pic>
      <p:pic>
        <p:nvPicPr>
          <p:cNvPr id="4" name="Immagine 3" descr="Immagine che contiene schizzo, diagramma, disegno, Piano&#10;&#10;Il contenuto generato dall'IA potrebbe non essere corretto.">
            <a:extLst>
              <a:ext uri="{FF2B5EF4-FFF2-40B4-BE49-F238E27FC236}">
                <a16:creationId xmlns:a16="http://schemas.microsoft.com/office/drawing/2014/main" id="{63E77EEA-DBB3-B4A5-7D22-D86BEA6F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12" t="33333" r="23653" b="33333"/>
          <a:stretch/>
        </p:blipFill>
        <p:spPr>
          <a:xfrm>
            <a:off x="2627312" y="3017525"/>
            <a:ext cx="3889375" cy="1714500"/>
          </a:xfrm>
          <a:prstGeom prst="rect">
            <a:avLst/>
          </a:prstGeom>
        </p:spPr>
      </p:pic>
      <p:pic>
        <p:nvPicPr>
          <p:cNvPr id="6" name="Immagine 5" descr="Immagine che contiene schizzo, diagramma, disegno, design&#10;&#10;Il contenuto generato dall'IA potrebbe non essere corretto.">
            <a:extLst>
              <a:ext uri="{FF2B5EF4-FFF2-40B4-BE49-F238E27FC236}">
                <a16:creationId xmlns:a16="http://schemas.microsoft.com/office/drawing/2014/main" id="{68AA192A-36C8-3C1F-B692-B0FFFA35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4" t="22469" r="71811" b="23951"/>
          <a:stretch/>
        </p:blipFill>
        <p:spPr>
          <a:xfrm>
            <a:off x="682681" y="1309625"/>
            <a:ext cx="17145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0FBE4-6E66-7221-FD0E-FD23A24C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Dual Head SNN</a:t>
            </a:r>
          </a:p>
        </p:txBody>
      </p:sp>
      <p:pic>
        <p:nvPicPr>
          <p:cNvPr id="3" name="Immagine 2" descr="Immagine che contiene diagramma, Piano, Disegno tecnico, schematico&#10;&#10;Il contenuto generato dall'IA potrebbe non essere corretto.">
            <a:extLst>
              <a:ext uri="{FF2B5EF4-FFF2-40B4-BE49-F238E27FC236}">
                <a16:creationId xmlns:a16="http://schemas.microsoft.com/office/drawing/2014/main" id="{537C11E5-EB75-1DC7-76AA-5D6B6B191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5" t="8000" r="8360" b="8000"/>
          <a:stretch/>
        </p:blipFill>
        <p:spPr>
          <a:xfrm>
            <a:off x="1578032" y="973075"/>
            <a:ext cx="5987936" cy="39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2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IHDP dataset </a:t>
            </a:r>
            <a:endParaRPr dirty="0"/>
          </a:p>
        </p:txBody>
      </p:sp>
      <p:sp>
        <p:nvSpPr>
          <p:cNvPr id="758" name="Google Shape;758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https://</a:t>
            </a:r>
            <a:r>
              <a:rPr lang="it-IT" sz="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www.fredjo.com</a:t>
            </a:r>
            <a:endParaRPr sz="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Google Shape;760;p27"/>
          <p:cNvSpPr/>
          <p:nvPr/>
        </p:nvSpPr>
        <p:spPr>
          <a:xfrm flipH="1">
            <a:off x="1425595" y="1334328"/>
            <a:ext cx="368700" cy="368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1" name="Google Shape;761;p27"/>
          <p:cNvSpPr/>
          <p:nvPr/>
        </p:nvSpPr>
        <p:spPr>
          <a:xfrm flipH="1">
            <a:off x="4387650" y="1334328"/>
            <a:ext cx="368700" cy="36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9" name="Google Shape;769;p27"/>
          <p:cNvSpPr txBox="1"/>
          <p:nvPr/>
        </p:nvSpPr>
        <p:spPr>
          <a:xfrm>
            <a:off x="919538" y="1826092"/>
            <a:ext cx="18321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Structure</a:t>
            </a:r>
            <a:r>
              <a:rPr lang="it-IT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and </a:t>
            </a:r>
            <a:r>
              <a:rPr lang="it-IT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dimensions</a:t>
            </a:r>
            <a:endParaRPr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0" name="Google Shape;770;p27"/>
          <p:cNvSpPr txBox="1"/>
          <p:nvPr/>
        </p:nvSpPr>
        <p:spPr>
          <a:xfrm>
            <a:off x="763953" y="2240827"/>
            <a:ext cx="2073349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672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subjects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for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realization</a:t>
            </a:r>
            <a:endParaRPr lang="it-IT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25 clinical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covariates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100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independent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realizations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3" name="Google Shape;773;p27"/>
          <p:cNvSpPr txBox="1"/>
          <p:nvPr/>
        </p:nvSpPr>
        <p:spPr>
          <a:xfrm>
            <a:off x="3809128" y="1826092"/>
            <a:ext cx="1440071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key </a:t>
            </a:r>
            <a:r>
              <a:rPr lang="it-IT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variables</a:t>
            </a:r>
            <a:endParaRPr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4" name="Google Shape;774;p27"/>
          <p:cNvSpPr txBox="1"/>
          <p:nvPr/>
        </p:nvSpPr>
        <p:spPr>
          <a:xfrm>
            <a:off x="3344632" y="2228505"/>
            <a:ext cx="2454729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treatment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indicator</a:t>
            </a:r>
            <a:endParaRPr lang="it-IT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YF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observed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“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factual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outcome</a:t>
            </a:r>
            <a:endParaRPr lang="it-IT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YCF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“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contrafactual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outcome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it-IT" sz="1200" i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mu0, mu1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potential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“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ideal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”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outcomes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without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noise</a:t>
            </a:r>
            <a:endParaRPr lang="it-IT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i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fraction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of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units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treated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per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realization</a:t>
            </a:r>
            <a:endParaRPr lang="it-IT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i="1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</a:t>
            </a:r>
            <a:r>
              <a:rPr lang="it-IT" sz="1200" i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rebalancing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weights to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correct</a:t>
            </a:r>
            <a:r>
              <a:rPr lang="it-IT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imbalances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6981A0-2159-6A11-0391-7617B26A039A}"/>
              </a:ext>
            </a:extLst>
          </p:cNvPr>
          <p:cNvSpPr txBox="1"/>
          <p:nvPr/>
        </p:nvSpPr>
        <p:spPr>
          <a:xfrm>
            <a:off x="6306691" y="2194792"/>
            <a:ext cx="23847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>
                <a:latin typeface="Montserrat" pitchFamily="2" charset="77"/>
              </a:rPr>
              <a:t>% </a:t>
            </a:r>
            <a:r>
              <a:rPr lang="it-IT" sz="1200" b="1" dirty="0" err="1">
                <a:latin typeface="Montserrat" pitchFamily="2" charset="77"/>
              </a:rPr>
              <a:t>treated</a:t>
            </a:r>
            <a:r>
              <a:rPr lang="it-IT" sz="1200" b="1" dirty="0">
                <a:latin typeface="Montserrat" pitchFamily="2" charset="77"/>
              </a:rPr>
              <a:t>: </a:t>
            </a:r>
            <a:r>
              <a:rPr lang="it-IT" sz="1200" dirty="0">
                <a:latin typeface="Montserrat" pitchFamily="2" charset="77"/>
              </a:rPr>
              <a:t>≃ 18.5% (range 17.5–19.5%)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Montserrat" pitchFamily="2" charset="77"/>
              </a:rPr>
              <a:t>Factual</a:t>
            </a:r>
            <a:r>
              <a:rPr lang="it-IT" sz="1200" b="1" dirty="0">
                <a:latin typeface="Montserrat" pitchFamily="2" charset="77"/>
              </a:rPr>
              <a:t> </a:t>
            </a:r>
            <a:r>
              <a:rPr lang="it-IT" sz="1200" b="1" dirty="0" err="1">
                <a:latin typeface="Montserrat" pitchFamily="2" charset="77"/>
              </a:rPr>
              <a:t>outcome</a:t>
            </a:r>
            <a:r>
              <a:rPr lang="it-IT" sz="1200" b="1" dirty="0">
                <a:latin typeface="Montserrat" pitchFamily="2" charset="77"/>
              </a:rPr>
              <a:t> (YF): </a:t>
            </a:r>
            <a:r>
              <a:rPr lang="it-IT" sz="1200" dirty="0" err="1">
                <a:latin typeface="Montserrat" pitchFamily="2" charset="77"/>
              </a:rPr>
              <a:t>mean</a:t>
            </a:r>
            <a:r>
              <a:rPr lang="it-IT" sz="1200" dirty="0">
                <a:latin typeface="Montserrat" pitchFamily="2" charset="77"/>
              </a:rPr>
              <a:t> ≃ 3.17, </a:t>
            </a:r>
            <a:r>
              <a:rPr lang="it-IT" sz="1200" dirty="0" err="1">
                <a:latin typeface="Montserrat" pitchFamily="2" charset="77"/>
              </a:rPr>
              <a:t>σ</a:t>
            </a:r>
            <a:r>
              <a:rPr lang="it-IT" sz="1200" dirty="0">
                <a:latin typeface="Montserrat" pitchFamily="2" charset="77"/>
              </a:rPr>
              <a:t> ≃ 2.18 (min –1.54, max 11.27)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b="1" dirty="0" err="1">
                <a:latin typeface="Montserrat" pitchFamily="2" charset="77"/>
              </a:rPr>
              <a:t>Covariates</a:t>
            </a:r>
            <a:r>
              <a:rPr lang="it-IT" sz="1200" b="1" dirty="0">
                <a:latin typeface="Montserrat" pitchFamily="2" charset="77"/>
              </a:rPr>
              <a:t> X: </a:t>
            </a:r>
            <a:r>
              <a:rPr lang="it-IT" sz="1200" dirty="0" err="1">
                <a:latin typeface="Montserrat" pitchFamily="2" charset="77"/>
              </a:rPr>
              <a:t>values</a:t>
            </a:r>
            <a:r>
              <a:rPr lang="it-IT" sz="1200" dirty="0">
                <a:latin typeface="Montserrat" pitchFamily="2" charset="77"/>
              </a:rPr>
              <a:t> ​​</a:t>
            </a:r>
            <a:r>
              <a:rPr lang="it-IT" sz="1200" dirty="0" err="1">
                <a:latin typeface="Montserrat" pitchFamily="2" charset="77"/>
              </a:rPr>
              <a:t>centered</a:t>
            </a:r>
            <a:r>
              <a:rPr lang="it-IT" sz="1200" dirty="0">
                <a:latin typeface="Montserrat" pitchFamily="2" charset="77"/>
              </a:rPr>
              <a:t> on 0 (</a:t>
            </a:r>
            <a:r>
              <a:rPr lang="it-IT" sz="1200" dirty="0" err="1">
                <a:latin typeface="Montserrat" pitchFamily="2" charset="77"/>
              </a:rPr>
              <a:t>μ</a:t>
            </a:r>
            <a:r>
              <a:rPr lang="it-IT" sz="1200" dirty="0">
                <a:latin typeface="Montserrat" pitchFamily="2" charset="77"/>
              </a:rPr>
              <a:t> ≃ 0, </a:t>
            </a:r>
            <a:r>
              <a:rPr lang="it-IT" sz="1200" dirty="0" err="1">
                <a:latin typeface="Montserrat" pitchFamily="2" charset="77"/>
              </a:rPr>
              <a:t>σ</a:t>
            </a:r>
            <a:r>
              <a:rPr lang="it-IT" sz="1200" dirty="0">
                <a:latin typeface="Montserrat" pitchFamily="2" charset="77"/>
              </a:rPr>
              <a:t> ≃ 1; range –3.8 to +3.0</a:t>
            </a:r>
            <a:r>
              <a:rPr lang="it-IT" sz="1200" dirty="0"/>
              <a:t>)</a:t>
            </a:r>
          </a:p>
        </p:txBody>
      </p:sp>
      <p:sp>
        <p:nvSpPr>
          <p:cNvPr id="27" name="Google Shape;91;p17">
            <a:extLst>
              <a:ext uri="{FF2B5EF4-FFF2-40B4-BE49-F238E27FC236}">
                <a16:creationId xmlns:a16="http://schemas.microsoft.com/office/drawing/2014/main" id="{DFD0A08B-0559-5715-CCC9-76E1AE32DF55}"/>
              </a:ext>
            </a:extLst>
          </p:cNvPr>
          <p:cNvSpPr/>
          <p:nvPr/>
        </p:nvSpPr>
        <p:spPr>
          <a:xfrm>
            <a:off x="7349705" y="1334328"/>
            <a:ext cx="368700" cy="368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" name="Google Shape;773;p27">
            <a:extLst>
              <a:ext uri="{FF2B5EF4-FFF2-40B4-BE49-F238E27FC236}">
                <a16:creationId xmlns:a16="http://schemas.microsoft.com/office/drawing/2014/main" id="{2C88E4E4-7A21-38BD-41D2-3F00EC8D396F}"/>
              </a:ext>
            </a:extLst>
          </p:cNvPr>
          <p:cNvSpPr txBox="1"/>
          <p:nvPr/>
        </p:nvSpPr>
        <p:spPr>
          <a:xfrm>
            <a:off x="6478021" y="1826092"/>
            <a:ext cx="1440071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key </a:t>
            </a:r>
            <a:r>
              <a:rPr lang="it-IT" b="1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variables</a:t>
            </a:r>
            <a:endParaRPr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115C9A3D-752A-8208-DA1C-436A08DD6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>
            <a:extLst>
              <a:ext uri="{FF2B5EF4-FFF2-40B4-BE49-F238E27FC236}">
                <a16:creationId xmlns:a16="http://schemas.microsoft.com/office/drawing/2014/main" id="{1A6F1C7B-BA3B-064D-3C31-BF0F27E36A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t-IT" sz="24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 IHDP dataset </a:t>
            </a:r>
          </a:p>
        </p:txBody>
      </p:sp>
      <p:sp>
        <p:nvSpPr>
          <p:cNvPr id="142" name="Google Shape;142;p19">
            <a:extLst>
              <a:ext uri="{FF2B5EF4-FFF2-40B4-BE49-F238E27FC236}">
                <a16:creationId xmlns:a16="http://schemas.microsoft.com/office/drawing/2014/main" id="{1468733E-7D52-A8E0-FE1A-626720442E73}"/>
              </a:ext>
            </a:extLst>
          </p:cNvPr>
          <p:cNvSpPr txBox="1"/>
          <p:nvPr/>
        </p:nvSpPr>
        <p:spPr>
          <a:xfrm>
            <a:off x="3454800" y="973075"/>
            <a:ext cx="29928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" name="Immagine 5" descr="Immagine che contiene testo, schermat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BF54A9D9-B09C-44ED-6B4D-3E337EBAB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622" y="1494042"/>
            <a:ext cx="4310828" cy="215541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2CB529-C240-1AA7-33EE-D0F634688F92}"/>
              </a:ext>
            </a:extLst>
          </p:cNvPr>
          <p:cNvSpPr txBox="1"/>
          <p:nvPr/>
        </p:nvSpPr>
        <p:spPr>
          <a:xfrm>
            <a:off x="894218" y="2094696"/>
            <a:ext cx="34864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Montserrat" pitchFamily="2" charset="77"/>
              </a:rPr>
              <a:t>The </a:t>
            </a:r>
            <a:r>
              <a:rPr lang="it-IT" dirty="0" err="1">
                <a:latin typeface="Montserrat" pitchFamily="2" charset="77"/>
              </a:rPr>
              <a:t>proportion</a:t>
            </a:r>
            <a:r>
              <a:rPr lang="it-IT" dirty="0">
                <a:latin typeface="Montserrat" pitchFamily="2" charset="77"/>
              </a:rPr>
              <a:t> of </a:t>
            </a:r>
            <a:r>
              <a:rPr lang="it-IT" dirty="0" err="1">
                <a:latin typeface="Montserrat" pitchFamily="2" charset="77"/>
              </a:rPr>
              <a:t>treated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units</a:t>
            </a:r>
            <a:r>
              <a:rPr lang="it-IT" dirty="0">
                <a:latin typeface="Montserrat" pitchFamily="2" charset="77"/>
              </a:rPr>
              <a:t> (u) in the 100 </a:t>
            </a:r>
            <a:r>
              <a:rPr lang="it-IT" dirty="0" err="1">
                <a:latin typeface="Montserrat" pitchFamily="2" charset="77"/>
              </a:rPr>
              <a:t>realizations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varies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between</a:t>
            </a:r>
            <a:r>
              <a:rPr lang="it-IT" dirty="0">
                <a:latin typeface="Montserrat" pitchFamily="2" charset="77"/>
              </a:rPr>
              <a:t> 17.5% and 19.5%, with an </a:t>
            </a:r>
            <a:r>
              <a:rPr lang="it-IT" dirty="0" err="1">
                <a:latin typeface="Montserrat" pitchFamily="2" charset="77"/>
              </a:rPr>
              <a:t>average</a:t>
            </a:r>
            <a:r>
              <a:rPr lang="it-IT" dirty="0">
                <a:latin typeface="Montserrat" pitchFamily="2" charset="77"/>
              </a:rPr>
              <a:t> of </a:t>
            </a:r>
            <a:r>
              <a:rPr lang="it-IT" dirty="0" err="1">
                <a:latin typeface="Montserrat" pitchFamily="2" charset="77"/>
              </a:rPr>
              <a:t>approximately</a:t>
            </a:r>
            <a:r>
              <a:rPr lang="it-IT" dirty="0">
                <a:latin typeface="Montserrat" pitchFamily="2" charset="77"/>
              </a:rPr>
              <a:t> 18.5%.</a:t>
            </a:r>
          </a:p>
        </p:txBody>
      </p:sp>
    </p:spTree>
    <p:extLst>
      <p:ext uri="{BB962C8B-B14F-4D97-AF65-F5344CB8AC3E}">
        <p14:creationId xmlns:p14="http://schemas.microsoft.com/office/powerpoint/2010/main" val="377400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3FEAD-68A1-8BE2-B18E-8528B373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 IHDP dataset</a:t>
            </a:r>
          </a:p>
        </p:txBody>
      </p:sp>
      <p:pic>
        <p:nvPicPr>
          <p:cNvPr id="3" name="Immagine 2" descr="Immagine che contiene schermata, testo&#10;&#10;Il contenuto generato dall'IA potrebbe non essere corretto.">
            <a:extLst>
              <a:ext uri="{FF2B5EF4-FFF2-40B4-BE49-F238E27FC236}">
                <a16:creationId xmlns:a16="http://schemas.microsoft.com/office/drawing/2014/main" id="{F168D9B9-9585-3A5F-77AC-5C972A26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0" y="1484462"/>
            <a:ext cx="4046910" cy="260546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A8F03E-0F68-F3A5-353A-A15852AC0B5D}"/>
              </a:ext>
            </a:extLst>
          </p:cNvPr>
          <p:cNvSpPr txBox="1"/>
          <p:nvPr/>
        </p:nvSpPr>
        <p:spPr>
          <a:xfrm>
            <a:off x="4499460" y="1663809"/>
            <a:ext cx="41919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Montserrat" pitchFamily="2" charset="77"/>
              </a:rPr>
              <a:t>the blue (mu0) and </a:t>
            </a:r>
            <a:r>
              <a:rPr lang="it-IT" dirty="0" err="1">
                <a:latin typeface="Montserrat" pitchFamily="2" charset="77"/>
              </a:rPr>
              <a:t>orange</a:t>
            </a:r>
            <a:r>
              <a:rPr lang="it-IT" dirty="0">
                <a:latin typeface="Montserrat" pitchFamily="2" charset="77"/>
              </a:rPr>
              <a:t> (mu1) dots show the </a:t>
            </a:r>
            <a:r>
              <a:rPr lang="it-IT" dirty="0" err="1">
                <a:latin typeface="Montserrat" pitchFamily="2" charset="77"/>
              </a:rPr>
              <a:t>potential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outcomes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without</a:t>
            </a:r>
            <a:r>
              <a:rPr lang="it-IT" dirty="0">
                <a:latin typeface="Montserrat" pitchFamily="2" charset="77"/>
              </a:rPr>
              <a:t> and with treatment </a:t>
            </a:r>
            <a:r>
              <a:rPr lang="it-IT" dirty="0" err="1">
                <a:latin typeface="Montserrat" pitchFamily="2" charset="77"/>
              </a:rPr>
              <a:t>compared</a:t>
            </a:r>
            <a:r>
              <a:rPr lang="it-IT" dirty="0">
                <a:latin typeface="Montserrat" pitchFamily="2" charset="77"/>
              </a:rPr>
              <a:t> to the </a:t>
            </a:r>
            <a:r>
              <a:rPr lang="it-IT" dirty="0" err="1">
                <a:latin typeface="Montserrat" pitchFamily="2" charset="77"/>
              </a:rPr>
              <a:t>observed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outcome</a:t>
            </a:r>
            <a:r>
              <a:rPr lang="it-IT" dirty="0">
                <a:latin typeface="Montserrat" pitchFamily="2" charset="77"/>
              </a:rPr>
              <a:t> (YF).</a:t>
            </a:r>
          </a:p>
          <a:p>
            <a:endParaRPr lang="it-IT" dirty="0">
              <a:latin typeface="Montserrat" pitchFamily="2" charset="77"/>
            </a:endParaRPr>
          </a:p>
          <a:p>
            <a:r>
              <a:rPr lang="it-IT" dirty="0" err="1">
                <a:latin typeface="Montserrat" pitchFamily="2" charset="77"/>
              </a:rPr>
              <a:t>It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is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noted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that</a:t>
            </a:r>
            <a:r>
              <a:rPr lang="it-IT" dirty="0">
                <a:latin typeface="Montserrat" pitchFamily="2" charset="77"/>
              </a:rPr>
              <a:t> mu1 </a:t>
            </a:r>
            <a:r>
              <a:rPr lang="it-IT" dirty="0" err="1">
                <a:latin typeface="Montserrat" pitchFamily="2" charset="77"/>
              </a:rPr>
              <a:t>tends</a:t>
            </a:r>
            <a:r>
              <a:rPr lang="it-IT" dirty="0">
                <a:latin typeface="Montserrat" pitchFamily="2" charset="77"/>
              </a:rPr>
              <a:t> to be </a:t>
            </a:r>
            <a:r>
              <a:rPr lang="it-IT" dirty="0" err="1">
                <a:latin typeface="Montserrat" pitchFamily="2" charset="77"/>
              </a:rPr>
              <a:t>higher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than</a:t>
            </a:r>
            <a:r>
              <a:rPr lang="it-IT" dirty="0">
                <a:latin typeface="Montserrat" pitchFamily="2" charset="77"/>
              </a:rPr>
              <a:t> mu0, </a:t>
            </a:r>
            <a:r>
              <a:rPr lang="it-IT" dirty="0" err="1">
                <a:latin typeface="Montserrat" pitchFamily="2" charset="77"/>
              </a:rPr>
              <a:t>highlighting</a:t>
            </a:r>
            <a:r>
              <a:rPr lang="it-IT" dirty="0">
                <a:latin typeface="Montserrat" pitchFamily="2" charset="77"/>
              </a:rPr>
              <a:t> a positive </a:t>
            </a:r>
            <a:r>
              <a:rPr lang="it-IT" dirty="0" err="1">
                <a:latin typeface="Montserrat" pitchFamily="2" charset="77"/>
              </a:rPr>
              <a:t>average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effect</a:t>
            </a:r>
            <a:r>
              <a:rPr lang="it-IT" dirty="0">
                <a:latin typeface="Montserrat" pitchFamily="2" charset="77"/>
              </a:rPr>
              <a:t> of the treatment, </a:t>
            </a:r>
            <a:r>
              <a:rPr lang="it-IT" dirty="0" err="1">
                <a:latin typeface="Montserrat" pitchFamily="2" charset="77"/>
              </a:rPr>
              <a:t>but</a:t>
            </a:r>
            <a:r>
              <a:rPr lang="it-IT" dirty="0">
                <a:latin typeface="Montserrat" pitchFamily="2" charset="77"/>
              </a:rPr>
              <a:t> with a large </a:t>
            </a:r>
            <a:r>
              <a:rPr lang="it-IT" dirty="0" err="1">
                <a:latin typeface="Montserrat" pitchFamily="2" charset="77"/>
              </a:rPr>
              <a:t>overlap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between</a:t>
            </a:r>
            <a:r>
              <a:rPr lang="it-IT" dirty="0">
                <a:latin typeface="Montserrat" pitchFamily="2" charset="77"/>
              </a:rPr>
              <a:t> the </a:t>
            </a:r>
            <a:r>
              <a:rPr lang="it-IT" dirty="0" err="1">
                <a:latin typeface="Montserrat" pitchFamily="2" charset="77"/>
              </a:rPr>
              <a:t>two</a:t>
            </a:r>
            <a:r>
              <a:rPr lang="it-IT" dirty="0">
                <a:latin typeface="Montserrat" pitchFamily="2" charset="77"/>
              </a:rPr>
              <a:t> groups, </a:t>
            </a:r>
            <a:r>
              <a:rPr lang="it-IT" dirty="0" err="1">
                <a:latin typeface="Montserrat" pitchFamily="2" charset="77"/>
              </a:rPr>
              <a:t>indicating</a:t>
            </a:r>
            <a:r>
              <a:rPr lang="it-IT" dirty="0">
                <a:latin typeface="Montserrat" pitchFamily="2" charset="77"/>
              </a:rPr>
              <a:t> strong </a:t>
            </a:r>
            <a:r>
              <a:rPr lang="it-IT" dirty="0" err="1">
                <a:latin typeface="Montserrat" pitchFamily="2" charset="77"/>
              </a:rPr>
              <a:t>heterogeneity</a:t>
            </a:r>
            <a:r>
              <a:rPr lang="it-IT" dirty="0">
                <a:latin typeface="Montserrat" pitchFamily="2" charset="77"/>
              </a:rPr>
              <a:t> of the </a:t>
            </a:r>
            <a:r>
              <a:rPr lang="it-IT" dirty="0" err="1">
                <a:latin typeface="Montserrat" pitchFamily="2" charset="77"/>
              </a:rPr>
              <a:t>individual</a:t>
            </a:r>
            <a:r>
              <a:rPr lang="it-IT" dirty="0">
                <a:latin typeface="Montserrat" pitchFamily="2" charset="77"/>
              </a:rPr>
              <a:t> </a:t>
            </a:r>
            <a:r>
              <a:rPr lang="it-IT" dirty="0" err="1">
                <a:latin typeface="Montserrat" pitchFamily="2" charset="77"/>
              </a:rPr>
              <a:t>effects</a:t>
            </a:r>
            <a:r>
              <a:rPr lang="it-IT" dirty="0">
                <a:latin typeface="Montserra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5888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Article Infographics by Slidesgo">
  <a:themeElements>
    <a:clrScheme name="Simple Light">
      <a:dk1>
        <a:srgbClr val="000000"/>
      </a:dk1>
      <a:lt1>
        <a:srgbClr val="FFFFFF"/>
      </a:lt1>
      <a:dk2>
        <a:srgbClr val="FFF1E3"/>
      </a:dk2>
      <a:lt2>
        <a:srgbClr val="C4E3E6"/>
      </a:lt2>
      <a:accent1>
        <a:srgbClr val="A8BDB6"/>
      </a:accent1>
      <a:accent2>
        <a:srgbClr val="F5E0B3"/>
      </a:accent2>
      <a:accent3>
        <a:srgbClr val="FFDB64"/>
      </a:accent3>
      <a:accent4>
        <a:srgbClr val="5F795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</TotalTime>
  <Words>2212</Words>
  <Application>Microsoft Macintosh PowerPoint</Application>
  <PresentationFormat>Presentazione su schermo (16:9)</PresentationFormat>
  <Paragraphs>153</Paragraphs>
  <Slides>12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Montserrat SemiBold</vt:lpstr>
      <vt:lpstr>Cambria Math</vt:lpstr>
      <vt:lpstr>Montserrat</vt:lpstr>
      <vt:lpstr>-webkit-standard</vt:lpstr>
      <vt:lpstr>Montserrat Medium</vt:lpstr>
      <vt:lpstr>Arial</vt:lpstr>
      <vt:lpstr>Research Article Infographics by Slidesgo</vt:lpstr>
      <vt:lpstr>Contrastive Learning for conditional average treatment effects (CATE) estimation</vt:lpstr>
      <vt:lpstr>Problem &amp; Data</vt:lpstr>
      <vt:lpstr>Baseline Architecture</vt:lpstr>
      <vt:lpstr>Dual Head SNN</vt:lpstr>
      <vt:lpstr>Dual Head SNN</vt:lpstr>
      <vt:lpstr>Dual Head SNN</vt:lpstr>
      <vt:lpstr> IHDP dataset </vt:lpstr>
      <vt:lpstr> IHDP dataset </vt:lpstr>
      <vt:lpstr> IHDP dataset</vt:lpstr>
      <vt:lpstr>Evaluation Metrics</vt:lpstr>
      <vt:lpstr>First Experiments</vt:lpstr>
      <vt:lpstr>Unified Treatment-Conditioned CATE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ALESSIA TURE</cp:lastModifiedBy>
  <cp:revision>16</cp:revision>
  <dcterms:modified xsi:type="dcterms:W3CDTF">2025-04-18T11:58:10Z</dcterms:modified>
</cp:coreProperties>
</file>