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42"/>
  </p:notesMasterIdLst>
  <p:sldIdLst>
    <p:sldId id="256" r:id="rId12"/>
    <p:sldId id="291" r:id="rId13"/>
    <p:sldId id="289" r:id="rId14"/>
    <p:sldId id="260" r:id="rId15"/>
    <p:sldId id="261" r:id="rId16"/>
    <p:sldId id="262" r:id="rId17"/>
    <p:sldId id="263" r:id="rId18"/>
    <p:sldId id="264" r:id="rId19"/>
    <p:sldId id="294" r:id="rId20"/>
    <p:sldId id="265" r:id="rId21"/>
    <p:sldId id="266" r:id="rId22"/>
    <p:sldId id="267" r:id="rId23"/>
    <p:sldId id="288" r:id="rId24"/>
    <p:sldId id="269" r:id="rId25"/>
    <p:sldId id="270" r:id="rId26"/>
    <p:sldId id="271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95" r:id="rId35"/>
    <p:sldId id="280" r:id="rId36"/>
    <p:sldId id="287" r:id="rId37"/>
    <p:sldId id="284" r:id="rId38"/>
    <p:sldId id="285" r:id="rId39"/>
    <p:sldId id="286" r:id="rId40"/>
    <p:sldId id="293" r:id="rId41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94" autoAdjust="0"/>
  </p:normalViewPr>
  <p:slideViewPr>
    <p:cSldViewPr snapToGrid="0">
      <p:cViewPr varScale="1">
        <p:scale>
          <a:sx n="62" d="100"/>
          <a:sy n="62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ableStyles" Target="tableStyles.xml"/><Relationship Id="rId20" Type="http://schemas.openxmlformats.org/officeDocument/2006/relationships/slide" Target="slides/slide9.xml"/><Relationship Id="rId41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C08DC-5383-42F8-AB33-944ECC10DE93}" type="datetimeFigureOut">
              <a:rPr lang="it-IT" smtClean="0"/>
              <a:t>12/11/2024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F245F-80FA-463D-8143-D96044DBE9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70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(A, C, G e T), (A, C, G e U). Genera dati sequenziati (porzioni sequenziate) noti come reads: long reads utilizzate per assemblare genomi complessi come il genoma umano. paired-end reads sono un tipo di short read in cui entrambi i lati di un frammento di DNA sono sequenziati fornendo due reads per ciascun frammento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15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chemeClr val="dk1"/>
                </a:solidFill>
                <a:latin typeface="+mn-lt"/>
              </a:rPr>
              <a:t>Il primo passaggio della pipeline consiste nella lettura e </a:t>
            </a:r>
            <a:r>
              <a:rPr lang="it-IT" sz="1200" b="1" strike="noStrike" spc="-1">
                <a:solidFill>
                  <a:schemeClr val="dk1"/>
                </a:solidFill>
                <a:latin typeface="+mn-lt"/>
              </a:rPr>
              <a:t>conversione dei dati </a:t>
            </a:r>
            <a:r>
              <a:rPr lang="it-IT" sz="1200" b="0" strike="noStrike" spc="-1">
                <a:solidFill>
                  <a:schemeClr val="dk1"/>
                </a:solidFill>
                <a:latin typeface="+mn-lt"/>
              </a:rPr>
              <a:t>di reads in un formato più facilmente manipolabile, ovvero un </a:t>
            </a:r>
            <a:r>
              <a:rPr lang="it-IT" sz="1200" b="0" i="1" strike="noStrike" spc="-1">
                <a:solidFill>
                  <a:schemeClr val="dk1"/>
                </a:solidFill>
                <a:latin typeface="+mn-lt"/>
              </a:rPr>
              <a:t>dataframe pandas</a:t>
            </a:r>
            <a:r>
              <a:rPr lang="it-IT" sz="1200" b="0" strike="noStrike" spc="-1">
                <a:solidFill>
                  <a:schemeClr val="dk1"/>
                </a:solidFill>
                <a:latin typeface="+mn-lt"/>
              </a:rPr>
              <a:t>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chemeClr val="dk1"/>
                </a:solidFill>
                <a:latin typeface="+mn-lt"/>
              </a:rPr>
              <a:t>Successivamente si </a:t>
            </a:r>
            <a:r>
              <a:rPr lang="it-IT" sz="1200" b="1" strike="noStrike" spc="-1">
                <a:solidFill>
                  <a:schemeClr val="dk1"/>
                </a:solidFill>
                <a:latin typeface="+mn-lt"/>
              </a:rPr>
              <a:t>etichetta</a:t>
            </a:r>
            <a:r>
              <a:rPr lang="it-IT" sz="1200" b="0" strike="noStrike" spc="-1">
                <a:solidFill>
                  <a:schemeClr val="dk1"/>
                </a:solidFill>
                <a:latin typeface="+mn-lt"/>
              </a:rPr>
              <a:t> ogni read sulla base del </a:t>
            </a:r>
            <a:r>
              <a:rPr lang="it-IT" sz="1200" b="0" i="1" strike="noStrike" spc="-1">
                <a:solidFill>
                  <a:schemeClr val="dk1"/>
                </a:solidFill>
                <a:latin typeface="+mn-lt"/>
              </a:rPr>
              <a:t>punto di fusione </a:t>
            </a:r>
            <a:r>
              <a:rPr lang="it-IT" sz="1200" b="0" strike="noStrike" spc="-1">
                <a:solidFill>
                  <a:schemeClr val="dk1"/>
                </a:solidFill>
                <a:latin typeface="+mn-lt"/>
              </a:rPr>
              <a:t>e si crea un nuovo dataset in formato .csv.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chemeClr val="dk1"/>
                </a:solidFill>
                <a:latin typeface="+mn-lt"/>
              </a:rPr>
              <a:t>Ottenuto il dataset, si procede con un'operazione di </a:t>
            </a:r>
            <a:r>
              <a:rPr lang="it-IT" sz="1200" b="1" strike="noStrike" spc="-1">
                <a:solidFill>
                  <a:schemeClr val="dk1"/>
                </a:solidFill>
                <a:latin typeface="+mn-lt"/>
              </a:rPr>
              <a:t>k-merizzazione</a:t>
            </a:r>
            <a:r>
              <a:rPr lang="it-IT" sz="1200" b="0" strike="noStrike" spc="-1">
                <a:solidFill>
                  <a:schemeClr val="dk1"/>
                </a:solidFill>
                <a:latin typeface="+mn-lt"/>
              </a:rPr>
              <a:t> delle sequenze.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200" b="0" strike="noStrike" spc="-1">
                <a:solidFill>
                  <a:schemeClr val="dk1"/>
                </a:solidFill>
                <a:latin typeface="+mn-lt"/>
              </a:rPr>
              <a:t>Ciascuna sequenza è inviata a </a:t>
            </a:r>
            <a:r>
              <a:rPr lang="it-IT" sz="1200" b="1" strike="noStrike" spc="-1">
                <a:solidFill>
                  <a:schemeClr val="dk1"/>
                </a:solidFill>
                <a:latin typeface="+mn-lt"/>
              </a:rPr>
              <a:t>BERT</a:t>
            </a:r>
            <a:r>
              <a:rPr lang="it-IT" sz="1200" b="0" strike="noStrike" spc="-1">
                <a:solidFill>
                  <a:schemeClr val="dk1"/>
                </a:solidFill>
                <a:latin typeface="+mn-lt"/>
              </a:rPr>
              <a:t>, che permette di generare embeddings a partire dalle sequenze genomiche.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903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90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uno strato di input, uno o più strati nascosti e uno strato di output e sono interconnessi tra loro tramite connessioni pesate. Durante la fase di addestramento, vengono forniti alla rete dati di input insieme alle loro etichette di output corrispondenti.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79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La tokenizzazione stabilisce l’unità di base con cui lavorare per le analisi successive.</a:t>
            </a:r>
          </a:p>
          <a:p>
            <a:r>
              <a:rPr lang="it-IT"/>
              <a:t>Una volta costruito il dizionario, ogni token viene convertito in un numero che corrisponde all'indice associato all'interno del dizionario. </a:t>
            </a:r>
          </a:p>
          <a:p>
            <a:r>
              <a:rPr lang="it-IT"/>
              <a:t>A questo punto le reti neurali sono in grado di elaborare e analizzare il linguaggio.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81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Questo permette al trasformer di affrontare le dipendenze a lungo termine e di catturare relazioni semantiche complesse all'interno della sequenza.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25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Buoni risultati in una varietà di compiti di traduzione naturale del linguaggio NLP</a:t>
            </a:r>
          </a:p>
          <a:p>
            <a:r>
              <a:rPr lang="it-IT"/>
              <a:t>BERT tiene conto del contesto (sinistro e destro) di ogni singola parola o token.</a:t>
            </a:r>
          </a:p>
          <a:p>
            <a:r>
              <a:rPr lang="it-IT"/>
              <a:t>Pratica il cosiddetto "</a:t>
            </a:r>
            <a:r>
              <a:rPr lang="it-IT" b="1"/>
              <a:t>masked language modeling</a:t>
            </a:r>
            <a:r>
              <a:rPr lang="it-IT"/>
              <a:t>" MLM durante l'addestramento.</a:t>
            </a:r>
          </a:p>
          <a:p>
            <a:r>
              <a:rPr lang="it-IT"/>
              <a:t>Maschera casualmente alcuni token o parole di input e cerca di prevederli in base al contesto circostante.</a:t>
            </a:r>
          </a:p>
          <a:p>
            <a:r>
              <a:rPr lang="it-IT"/>
              <a:t>è stato sviluppato un nuovo modello riadattandolo al contesto del DNA e delle sequenze genomiche</a:t>
            </a:r>
          </a:p>
          <a:p>
            <a:r>
              <a:rPr lang="it-IT"/>
              <a:t>Ad esempio, la sequenza di DNA "ATGCT" può essere convertita in una sequenza di tre k-mer {ATG, TGC, GCT} e successivamente tokenizzata.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53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Le anomalie cromosomiche causano fusioni geniche che producono RNA chimerici (trascritti di fusione). </a:t>
            </a:r>
          </a:p>
          <a:p>
            <a:r>
              <a:rPr lang="it-IT"/>
              <a:t>-l'input principale è un file del modello genico, che può essere in formato tabella UCSCGenePred. FUSIM ha un convertitore incorporato per il formato GenePred.</a:t>
            </a:r>
          </a:p>
          <a:p>
            <a:r>
              <a:rPr lang="it-IT"/>
              <a:t>-Per generare sequenze di fusione grezze è necessario un genoma di riferimento in formato FASTA.</a:t>
            </a:r>
          </a:p>
          <a:p>
            <a:r>
              <a:rPr lang="it-IT"/>
              <a:t>-Se gli utenti desiderano che la simulazione tenga conto dei livelli di espressione genica, possono fornire un file di allineamento delle letture RNA-Seq in formato BAM. Ciò consente a FUSIM di selezionare i geni per la fusione in base ai profili di espressione, seguendo metodi come la selezione uniforme o la distribuzione empirica.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84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/>
              <a:t>ART è un insieme di strumenti di simulazione che generano letture sintetiche di sequenziamento.</a:t>
            </a:r>
          </a:p>
          <a:p>
            <a:pPr marL="171450" indent="-171450">
              <a:buFontTx/>
              <a:buChar char="-"/>
            </a:pPr>
            <a:r>
              <a:rPr lang="it-IT"/>
              <a:t>un file contenente le sequenze di riferimento da cui generare le letture simulate tipicamente in formato FASTA e contenente le sequenze di DNA dalle quali verranno simulate le letture</a:t>
            </a:r>
          </a:p>
          <a:p>
            <a:pPr marL="171450" indent="-171450">
              <a:buFontTx/>
              <a:buChar char="-"/>
            </a:pPr>
            <a:r>
              <a:rPr lang="it-IT"/>
              <a:t>il nome del sistema di sequenziamento Illumina del profilo incorporato utilizzato per la simulazione</a:t>
            </a:r>
          </a:p>
          <a:p>
            <a:pPr marL="171450" indent="-171450">
              <a:buFontTx/>
              <a:buChar char="-"/>
            </a:pPr>
            <a:r>
              <a:rPr lang="it-IT"/>
              <a:t>la fold di copertura delle letture da simulare o il numero di letture/coppie generate per ogni amplicone</a:t>
            </a:r>
          </a:p>
          <a:p>
            <a:pPr marL="171450" indent="-171450">
              <a:buFontTx/>
              <a:buChar char="-"/>
            </a:pPr>
            <a:r>
              <a:rPr lang="it-IT"/>
              <a:t>la lunghezza delle letture da simulare</a:t>
            </a:r>
          </a:p>
          <a:p>
            <a:pPr marL="0" indent="0">
              <a:buFontTx/>
              <a:buNone/>
            </a:pPr>
            <a:r>
              <a:rPr lang="it-IT"/>
              <a:t>OUTPUT</a:t>
            </a:r>
          </a:p>
          <a:p>
            <a:pPr marL="171450" indent="-171450">
              <a:buFontTx/>
              <a:buChar char="-"/>
            </a:pPr>
            <a:r>
              <a:rPr lang="it-IT"/>
              <a:t>read simulate</a:t>
            </a:r>
          </a:p>
          <a:p>
            <a:pPr marL="171450" indent="-171450">
              <a:buFontTx/>
              <a:buChar char="-"/>
            </a:pPr>
            <a:r>
              <a:rPr lang="it-IT"/>
              <a:t>file di allineamento delle letture simulate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580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it-IT"/>
              <a:t>effettua delle operazioni di preprocessing -&gt; allinea le sequenze di lettura sul genoma di riferimento.</a:t>
            </a:r>
          </a:p>
          <a:p>
            <a:pPr marL="171450" indent="-171450">
              <a:buFontTx/>
              <a:buChar char="-"/>
            </a:pPr>
            <a:r>
              <a:rPr lang="it-IT"/>
              <a:t>contiene i dati e i file generati da fusioncatcher-build</a:t>
            </a:r>
          </a:p>
          <a:p>
            <a:pPr marL="171450" indent="-171450">
              <a:buFontTx/>
              <a:buChar char="-"/>
            </a:pPr>
            <a:r>
              <a:rPr lang="it-IT"/>
              <a:t>contiene il file di input FASTQ</a:t>
            </a:r>
          </a:p>
          <a:p>
            <a:pPr marL="171450" indent="-171450">
              <a:buFontTx/>
              <a:buChar char="-"/>
            </a:pPr>
            <a:r>
              <a:rPr lang="it-IT"/>
              <a:t>contiene la directory di output</a:t>
            </a:r>
          </a:p>
          <a:p>
            <a:pPr marL="0" indent="0">
              <a:buFontTx/>
              <a:buNone/>
            </a:pPr>
            <a:r>
              <a:rPr lang="it-IT"/>
              <a:t>Output</a:t>
            </a:r>
          </a:p>
          <a:p>
            <a:pPr marL="0" indent="0">
              <a:buFontTx/>
              <a:buNone/>
            </a:pPr>
            <a:r>
              <a:rPr lang="it-IT"/>
              <a:t>- contenente la tabella finale con i nuovi geni di fusione candidati (sequenza e i punti di giunzione)</a:t>
            </a:r>
          </a:p>
          <a:p>
            <a:pPr marL="0" indent="0">
              <a:buFontTx/>
              <a:buNone/>
            </a:pPr>
            <a:r>
              <a:rPr lang="it-IT"/>
              <a:t>- contiene una sintesi dei geni di fusione candidati trovati e destinata a essere letta direttamente dai medici o dai biologi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11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strike="noStrike" spc="-1">
                <a:solidFill>
                  <a:schemeClr val="dk1"/>
                </a:solidFill>
                <a:latin typeface="Aptos"/>
              </a:rPr>
              <a:t>Il programma legge i nomi dei geni dal file genes_panel.txt e si calcolano tutte le combinazioni possibili tra i geni. </a:t>
            </a:r>
            <a:br>
              <a:rPr lang="it-IT" sz="1200"/>
            </a:br>
            <a:r>
              <a:rPr lang="it-IT" sz="1200" b="0" strike="noStrike" spc="-1">
                <a:solidFill>
                  <a:schemeClr val="dk1"/>
                </a:solidFill>
                <a:latin typeface="Aptos"/>
              </a:rPr>
              <a:t>Si utilizza ThreadPoolExecutor per eseguire più fusioni in parallelo. 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F245F-80FA-463D-8143-D96044DBE97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06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724634-1F34-4042-BF8A-250E5A489A7B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5053093-E0EB-4ADD-88C0-36879656B8B6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7C1511B-12E7-46B6-A816-233EF3780203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6494850E-0DD2-4FB1-88B4-C477FE86E7F8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F5C232B0-01DA-44CF-821E-516E841C75DC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EB0E35A-CD95-474F-B0AC-A11E3B87C428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95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A3C12E-FEFF-47F2-B243-697EE4244EB2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D30F565-8FA6-4449-8218-A58CE039E704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EB0E35A-CD95-474F-B0AC-A11E3B87C428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8724634-1F34-4042-BF8A-250E5A489A7B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95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6E0AC7A-9FEC-490D-8E9E-1BDE4338D986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1AC02B8-023D-46FC-96EF-CF7AC9E4FB0A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7B29C8F-09B0-4A9E-9EB4-2551983E8D70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it-IT" sz="6000" b="0" strike="noStrike" spc="-1">
                <a:solidFill>
                  <a:schemeClr val="dk1"/>
                </a:solidFill>
                <a:latin typeface="Aptos Display"/>
              </a:rPr>
              <a:t>Fare clic per modificare lo stile del titolo dello schema</a:t>
            </a:r>
            <a:endParaRPr lang="it-IT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651A34-96E5-4437-8749-5B982A08A40A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3200" b="0" strike="noStrike" spc="-1">
                <a:solidFill>
                  <a:schemeClr val="dk1"/>
                </a:solidFill>
                <a:latin typeface="Aptos Display"/>
              </a:rPr>
              <a:t>Fare clic per modificare lo stile del titolo dello schema</a:t>
            </a:r>
            <a:endParaRPr lang="it-IT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3200" b="0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Aptos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Quinto livello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600" b="0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C5FD97-A700-4194-846B-58A84B9F321D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3200" b="0" strike="noStrike" spc="-1">
                <a:solidFill>
                  <a:schemeClr val="dk1"/>
                </a:solidFill>
                <a:latin typeface="Aptos Display"/>
              </a:rPr>
              <a:t>Fare clic per modificare lo stile del titolo dello schema</a:t>
            </a:r>
            <a:endParaRPr lang="it-IT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32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32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1600" b="0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4AC258-34EA-41B4-AAFC-27409EABE1FC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Aptos Display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Quinto livello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7EFA77-69DC-4493-8767-D07606BF9F3E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Aptos Display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Quinto livello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59A514-D122-4279-960E-8BAE3E6F0FEA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Aptos Display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Quinto livello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0E7571-D2A1-416F-B92D-26013012AB51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6000" b="0" strike="noStrike" spc="-1">
                <a:solidFill>
                  <a:schemeClr val="dk1"/>
                </a:solidFill>
                <a:latin typeface="Aptos Display"/>
              </a:rPr>
              <a:t>Fare clic per modificare lo stile del titolo dello schema</a:t>
            </a:r>
            <a:endParaRPr lang="it-IT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Fare clic per modificare gli stili del testo dello schema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118309A-3445-4476-ACB1-369A232F521D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Aptos Display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Quinto livello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Quinto livello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B96092-66E1-492B-9EDF-4C3C06731202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Aptos Display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Quinto livello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2800" b="0" strike="noStrike" spc="-1">
                <a:solidFill>
                  <a:schemeClr val="dk1"/>
                </a:solidFill>
                <a:latin typeface="Aptos"/>
              </a:rPr>
              <a:t>Fare clic per modificare gli stili del testo dello schema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Secondo livello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Terzo livello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Quarto livello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Quinto livello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C07541-CA51-4657-BBF4-41ACA2885595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400" b="0" strike="noStrike" spc="-1">
                <a:solidFill>
                  <a:schemeClr val="dk1"/>
                </a:solidFill>
                <a:latin typeface="Aptos Display"/>
              </a:rPr>
              <a:t>Fare clic per modificare lo stile del titolo dello schema</a:t>
            </a:r>
            <a:endParaRPr lang="it-IT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9CB5DD-50F7-40B6-8289-0F713245597F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D89E38-BCFA-405D-961E-E0BACD02F0D1}" type="slidenum">
              <a:rPr lang="it-IT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1B0F279-C2EC-968F-E4E3-DD6E76B19E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179811" y="1623925"/>
            <a:ext cx="9832378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it-IT" sz="6000" b="1" strike="noStrike" spc="-1">
                <a:solidFill>
                  <a:schemeClr val="dk1"/>
                </a:solidFill>
                <a:latin typeface="Aptos Display"/>
              </a:rPr>
              <a:t>Gene Fusion:</a:t>
            </a:r>
            <a:br>
              <a:rPr lang="it-IT" sz="6000" b="1" strike="noStrike" spc="-1">
                <a:solidFill>
                  <a:schemeClr val="dk1"/>
                </a:solidFill>
                <a:latin typeface="Aptos Display"/>
              </a:rPr>
            </a:b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State of Art &amp; Innovative Approach</a:t>
            </a:r>
            <a:endParaRPr lang="it-IT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7884367" y="5571542"/>
            <a:ext cx="4071179" cy="9233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r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Di Matteo Manuel 01541</a:t>
            </a:r>
          </a:p>
          <a:p>
            <a:pPr indent="0" algn="r">
              <a:buNone/>
            </a:pPr>
            <a:r>
              <a:rPr lang="en-US" sz="1800" spc="-1">
                <a:solidFill>
                  <a:schemeClr val="dk1"/>
                </a:solidFill>
                <a:latin typeface="Aptos"/>
              </a:rPr>
              <a:t>Di Pascale Gerardo 01529</a:t>
            </a:r>
          </a:p>
          <a:p>
            <a:pPr indent="0" algn="r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Napolitano Margherita Maria 01873</a:t>
            </a:r>
            <a:r>
              <a:rPr lang="en-US" sz="1800" spc="-1">
                <a:solidFill>
                  <a:schemeClr val="dk1"/>
                </a:solidFill>
                <a:latin typeface="Aptos"/>
              </a:rPr>
              <a:t> 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C20A44-8CAD-B25E-BFDB-C1580A9546CA}"/>
              </a:ext>
            </a:extLst>
          </p:cNvPr>
          <p:cNvSpPr txBox="1"/>
          <p:nvPr/>
        </p:nvSpPr>
        <p:spPr>
          <a:xfrm>
            <a:off x="236454" y="5566915"/>
            <a:ext cx="3244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Prof.ssa De Felice Clelia</a:t>
            </a:r>
          </a:p>
          <a:p>
            <a:r>
              <a:rPr lang="it-IT"/>
              <a:t>Prof. Zaccagnino Rocco</a:t>
            </a:r>
          </a:p>
          <a:p>
            <a:r>
              <a:rPr lang="it-IT"/>
              <a:t>Prof.ssa Zizza Rosalba</a:t>
            </a:r>
          </a:p>
        </p:txBody>
      </p:sp>
      <p:pic>
        <p:nvPicPr>
          <p:cNvPr id="4" name="Immagine 3" descr="Immagine che contiene emblema, simbolo, cresta, badge&#10;&#10;Descrizione generata automaticamente">
            <a:extLst>
              <a:ext uri="{FF2B5EF4-FFF2-40B4-BE49-F238E27FC236}">
                <a16:creationId xmlns:a16="http://schemas.microsoft.com/office/drawing/2014/main" id="{76A171E5-6B7C-ACD0-4CE4-25667EA98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4" y="229635"/>
            <a:ext cx="1098673" cy="10986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0DF11A3-64D8-5E0F-E991-BFF2B9A777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FUSIM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00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2269440"/>
            <a:ext cx="10515240" cy="72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FUSIM è un programma software per la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simulazione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di fusioni genomiche.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02" name="CasellaDiTesto 4"/>
          <p:cNvSpPr/>
          <p:nvPr/>
        </p:nvSpPr>
        <p:spPr>
          <a:xfrm>
            <a:off x="2453040" y="3168000"/>
            <a:ext cx="1267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>
                <a:solidFill>
                  <a:schemeClr val="accent2"/>
                </a:solidFill>
                <a:latin typeface="Aptos"/>
              </a:rPr>
              <a:t>INPUT</a:t>
            </a: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ttangolo con angoli arrotondati 5"/>
          <p:cNvSpPr/>
          <p:nvPr/>
        </p:nvSpPr>
        <p:spPr>
          <a:xfrm>
            <a:off x="838080" y="3670560"/>
            <a:ext cx="4183200" cy="1419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File del modello genico (GenePred)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Genoma di riferimento (FASTA)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Allineamenti delle letture RNA-Seq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4" name="Connettore 2 10"/>
          <p:cNvCxnSpPr/>
          <p:nvPr/>
        </p:nvCxnSpPr>
        <p:spPr>
          <a:xfrm>
            <a:off x="5381280" y="4319280"/>
            <a:ext cx="1426320" cy="360"/>
          </a:xfrm>
          <a:prstGeom prst="straightConnector1">
            <a:avLst/>
          </a:prstGeom>
          <a:ln w="76200">
            <a:solidFill>
              <a:srgbClr val="E97132"/>
            </a:solidFill>
            <a:tailEnd type="triangle" w="med" len="med"/>
          </a:ln>
        </p:spPr>
      </p:cxnSp>
      <p:sp>
        <p:nvSpPr>
          <p:cNvPr id="105" name="CasellaDiTesto 11"/>
          <p:cNvSpPr/>
          <p:nvPr/>
        </p:nvSpPr>
        <p:spPr>
          <a:xfrm>
            <a:off x="8593560" y="3168000"/>
            <a:ext cx="1267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>
                <a:solidFill>
                  <a:schemeClr val="accent2"/>
                </a:solidFill>
                <a:latin typeface="Aptos"/>
              </a:rPr>
              <a:t>OUTPUT</a:t>
            </a: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ttangolo con angoli arrotondati 12"/>
          <p:cNvSpPr/>
          <p:nvPr/>
        </p:nvSpPr>
        <p:spPr>
          <a:xfrm>
            <a:off x="7086600" y="3670560"/>
            <a:ext cx="4183200" cy="1419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it-IT"/>
              <a:t>Trascritti di fusione in formato testo e FASTA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38BC72B-8722-C50A-CA6B-91A9201C66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17088"/>
            <a:ext cx="12077817" cy="12077817"/>
          </a:xfrm>
          <a:prstGeom prst="rect">
            <a:avLst/>
          </a:prstGeom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ART_Illumina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09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54560" y="2113920"/>
            <a:ext cx="10515240" cy="84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550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ART_Illumina è un programma per </a:t>
            </a: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generare</a:t>
            </a: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 dati sintetici di letture e simulare il sequenziamento di ampliconi della piattaforma di sequenziamento Illumina.</a:t>
            </a:r>
          </a:p>
        </p:txBody>
      </p:sp>
      <p:sp>
        <p:nvSpPr>
          <p:cNvPr id="111" name="CasellaDiTesto 3"/>
          <p:cNvSpPr/>
          <p:nvPr/>
        </p:nvSpPr>
        <p:spPr>
          <a:xfrm>
            <a:off x="2453040" y="3168000"/>
            <a:ext cx="1267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>
                <a:solidFill>
                  <a:schemeClr val="accent2"/>
                </a:solidFill>
                <a:latin typeface="Aptos"/>
              </a:rPr>
              <a:t>INPUT</a:t>
            </a: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ttangolo con angoli arrotondati 4"/>
          <p:cNvSpPr/>
          <p:nvPr/>
        </p:nvSpPr>
        <p:spPr>
          <a:xfrm>
            <a:off x="838080" y="3670560"/>
            <a:ext cx="4183200" cy="1419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.fasta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sequencing_system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fold_coverage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read_length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Connettore 2 5"/>
          <p:cNvCxnSpPr/>
          <p:nvPr/>
        </p:nvCxnSpPr>
        <p:spPr>
          <a:xfrm>
            <a:off x="5381280" y="4319280"/>
            <a:ext cx="1426320" cy="360"/>
          </a:xfrm>
          <a:prstGeom prst="straightConnector1">
            <a:avLst/>
          </a:prstGeom>
          <a:ln w="76200">
            <a:solidFill>
              <a:srgbClr val="E97132"/>
            </a:solidFill>
            <a:tailEnd type="triangle" w="med" len="med"/>
          </a:ln>
        </p:spPr>
      </p:cxnSp>
      <p:sp>
        <p:nvSpPr>
          <p:cNvPr id="114" name="CasellaDiTesto 6"/>
          <p:cNvSpPr/>
          <p:nvPr/>
        </p:nvSpPr>
        <p:spPr>
          <a:xfrm>
            <a:off x="8593560" y="3168000"/>
            <a:ext cx="1267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>
                <a:solidFill>
                  <a:schemeClr val="accent2"/>
                </a:solidFill>
                <a:latin typeface="Aptos"/>
              </a:rPr>
              <a:t>OUTPUT</a:t>
            </a: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ttangolo con angoli arrotondati 8"/>
          <p:cNvSpPr/>
          <p:nvPr/>
        </p:nvSpPr>
        <p:spPr>
          <a:xfrm>
            <a:off x="7086600" y="3670560"/>
            <a:ext cx="4183200" cy="1419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file FASTQ (*.fq.gz)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file ALN (*.aln)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0B88591-97D5-C068-EC38-535BA848BA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FusionCatcher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18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54560" y="2113920"/>
            <a:ext cx="10515240" cy="84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FusionCatcher è un tool open-source progettato per la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ricerca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di fusioni somatiche tra geni, a partire da dati di sequenziamento RNA allineati.</a:t>
            </a:r>
          </a:p>
        </p:txBody>
      </p:sp>
      <p:sp>
        <p:nvSpPr>
          <p:cNvPr id="120" name="CasellaDiTesto 3"/>
          <p:cNvSpPr/>
          <p:nvPr/>
        </p:nvSpPr>
        <p:spPr>
          <a:xfrm>
            <a:off x="2453040" y="3168000"/>
            <a:ext cx="1267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>
                <a:solidFill>
                  <a:schemeClr val="accent2"/>
                </a:solidFill>
                <a:latin typeface="Aptos"/>
              </a:rPr>
              <a:t>INPUT</a:t>
            </a: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ttangolo con angoli arrotondati 4"/>
          <p:cNvSpPr/>
          <p:nvPr/>
        </p:nvSpPr>
        <p:spPr>
          <a:xfrm>
            <a:off x="838080" y="3670560"/>
            <a:ext cx="4183200" cy="1419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>
                <a:solidFill>
                  <a:schemeClr val="dk1"/>
                </a:solidFill>
                <a:latin typeface="Aptos"/>
              </a:rPr>
              <a:t>-d </a:t>
            </a: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/some/human/data/directory/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>
                <a:solidFill>
                  <a:schemeClr val="dk1"/>
                </a:solidFill>
                <a:latin typeface="Aptos"/>
              </a:rPr>
              <a:t>-i </a:t>
            </a: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/some/input/directory/ containing/fastq/files/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1" strike="noStrike" spc="-1">
                <a:solidFill>
                  <a:schemeClr val="dk1"/>
                </a:solidFill>
                <a:latin typeface="Aptos"/>
              </a:rPr>
              <a:t>-o </a:t>
            </a: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/some/output/directory/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2" name="Connettore 2 5"/>
          <p:cNvCxnSpPr/>
          <p:nvPr/>
        </p:nvCxnSpPr>
        <p:spPr>
          <a:xfrm>
            <a:off x="5381280" y="4319280"/>
            <a:ext cx="1426320" cy="360"/>
          </a:xfrm>
          <a:prstGeom prst="straightConnector1">
            <a:avLst/>
          </a:prstGeom>
          <a:ln w="76200">
            <a:solidFill>
              <a:srgbClr val="E97132"/>
            </a:solidFill>
            <a:tailEnd type="triangle" w="med" len="med"/>
          </a:ln>
        </p:spPr>
      </p:cxnSp>
      <p:sp>
        <p:nvSpPr>
          <p:cNvPr id="123" name="CasellaDiTesto 6"/>
          <p:cNvSpPr/>
          <p:nvPr/>
        </p:nvSpPr>
        <p:spPr>
          <a:xfrm>
            <a:off x="8593560" y="3168000"/>
            <a:ext cx="1267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it-IT" sz="2000" b="1" strike="noStrike" spc="-1">
                <a:solidFill>
                  <a:schemeClr val="accent2"/>
                </a:solidFill>
                <a:latin typeface="Aptos"/>
              </a:rPr>
              <a:t>OUTPUT</a:t>
            </a: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ttangolo con angoli arrotondati 8"/>
          <p:cNvSpPr/>
          <p:nvPr/>
        </p:nvSpPr>
        <p:spPr>
          <a:xfrm>
            <a:off x="7086600" y="3670560"/>
            <a:ext cx="4266720" cy="1419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final-list_candidate_fusion_genes.txt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it-IT" sz="1800" b="0" strike="noStrike" spc="-1">
                <a:solidFill>
                  <a:schemeClr val="dk1"/>
                </a:solidFill>
                <a:latin typeface="Aptos"/>
              </a:rPr>
              <a:t>summary_candidate_fusions.txt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A17C0-DBFE-6F81-88C8-242146D0E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3F86A6F-19D1-B000-390F-D5CDE067C9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09207"/>
            <a:ext cx="12077817" cy="12077817"/>
          </a:xfrm>
          <a:prstGeom prst="rect">
            <a:avLst/>
          </a:prstGeom>
        </p:spPr>
      </p:pic>
      <p:sp>
        <p:nvSpPr>
          <p:cNvPr id="187" name="PlaceHolder 1">
            <a:extLst>
              <a:ext uri="{FF2B5EF4-FFF2-40B4-BE49-F238E27FC236}">
                <a16:creationId xmlns:a16="http://schemas.microsoft.com/office/drawing/2014/main" id="{9BDEDFCE-729A-001F-04CE-2AD2BCD7F32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66800" y="724140"/>
            <a:ext cx="11050920" cy="540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Background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Sequenziamento e allineamento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Reti neurali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Natural language processing e tokenizzazione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Transformer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Bert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Fusim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Art_Illumina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FusionCatcher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1" strike="noStrike" spc="-1">
                <a:latin typeface="Aptos"/>
              </a:rPr>
              <a:t>Pipeline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Generazione read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Dataset delle fusioni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Dataset Embeddings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strike="noStrike" spc="-1">
                <a:solidFill>
                  <a:schemeClr val="bg1">
                    <a:lumMod val="65000"/>
                  </a:schemeClr>
                </a:solidFill>
                <a:latin typeface="Aptos"/>
              </a:rPr>
              <a:t>Docker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strike="noStrike" spc="-1">
                <a:solidFill>
                  <a:schemeClr val="bg1">
                    <a:lumMod val="65000"/>
                  </a:schemeClr>
                </a:solidFill>
                <a:latin typeface="Aptos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87382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832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2F511BF-64D3-A216-061C-A212D3866E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Generazione Reads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28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2885760"/>
            <a:ext cx="10515240" cy="236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Permette il processo di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generazione e simulazione di fusioni geniche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in modo automatizzato e il risultato finale è una raccolta di letture simulate per ciascuna combinazione genica.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Prende in input due geni, genera una fusione tra questi e salva le fusioni in un file fasta.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Il file è passato in input a Art_Illumina che simula letture e le salva in un file di output.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Generazione Reads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31BCB65-9B1D-3AC4-FC5B-A1CE35F8DB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32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6640" y="1929240"/>
            <a:ext cx="10515240" cy="4928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053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3000" b="1" strike="noStrike" spc="-1">
                <a:solidFill>
                  <a:schemeClr val="dk1"/>
                </a:solidFill>
                <a:latin typeface="Aptos"/>
              </a:rPr>
              <a:t>FUSIM</a:t>
            </a:r>
            <a:br>
              <a:rPr lang="it-IT" sz="3000" b="1" strike="noStrike" spc="-1">
                <a:solidFill>
                  <a:schemeClr val="dk1"/>
                </a:solidFill>
                <a:latin typeface="Aptos"/>
              </a:rPr>
            </a:b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La funzione </a:t>
            </a: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run_fusion() </a:t>
            </a: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prende in input due geni e genera una fusione tra questi utilizzando il programma JAVA Fusim. </a:t>
            </a:r>
          </a:p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La funzione chiama </a:t>
            </a: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fusim.jar </a:t>
            </a: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con dei parametri specifici: </a:t>
            </a:r>
          </a:p>
          <a:p>
            <a:pPr marL="685800" lvl="5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--gene-model</a:t>
            </a: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: definisce il modello genico di riferimento</a:t>
            </a:r>
          </a:p>
          <a:p>
            <a:pPr marL="685800" lvl="5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--fusions</a:t>
            </a: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: il numero di fusioni da generare</a:t>
            </a:r>
          </a:p>
          <a:p>
            <a:pPr marL="685800" lvl="5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--reference</a:t>
            </a: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: il genoma umano di riferimento (hg19)</a:t>
            </a:r>
          </a:p>
          <a:p>
            <a:pPr marL="685800" lvl="5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--fasta-output e --text-output</a:t>
            </a: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: definiscono i file di output</a:t>
            </a:r>
          </a:p>
          <a:p>
            <a:pPr marL="685800" lvl="5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--cds-only e --auto-correct-orientation</a:t>
            </a: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: limitano la fusione alle regioni codificanti (CDS) e correggono automaticamente l’orientamento</a:t>
            </a:r>
            <a:r>
              <a:rPr lang="it-IT" sz="2400" spc="-1">
                <a:solidFill>
                  <a:schemeClr val="dk1"/>
                </a:solidFill>
                <a:latin typeface="Aptos"/>
              </a:rPr>
              <a:t>.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L’</a:t>
            </a: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output</a:t>
            </a:r>
            <a:r>
              <a:rPr lang="it-IT" sz="2400" b="0" strike="noStrike" spc="-1">
                <a:solidFill>
                  <a:schemeClr val="dk1"/>
                </a:solidFill>
                <a:latin typeface="Aptos"/>
              </a:rPr>
              <a:t> di questa fase è costituito da file .fasta e .txt.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5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5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794431A-7C1A-2EB3-B19E-98FB169E13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Generazione Reads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6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69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chemeClr val="dk1"/>
                </a:solidFill>
                <a:latin typeface="Aptos"/>
              </a:rPr>
              <a:t>ART_ILLUMINA</a:t>
            </a:r>
            <a:endParaRPr lang="it-IT" sz="28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La funzione principale è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run_art_illumina()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che riceve come input il nome di un file .fasta, simula letture "Illumina" e le salva in un file di output, utilizzando il programma ART-Illumina.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Il programma viene chiamato con dei parametri specifici di simulazione: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-l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lunghezza delle letture a 150 bp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-f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copertura pari a 10X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-p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letture in modalità paired-end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-m e -s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media e deviazione standard sono impostate rispettivamente a 400 e 10.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Il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main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infine si occupa di chiamare la funzione di run su tutti i file .fasta contenuti nella folder specificata.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7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17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3932C2-7557-B3FE-6B8D-EE7F2598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Dataset delle fusioni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44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6640" y="2606040"/>
            <a:ext cx="10515240" cy="3886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it-IT" sz="2200" spc="-1">
                <a:solidFill>
                  <a:schemeClr val="dk1"/>
                </a:solidFill>
                <a:latin typeface="Aptos"/>
              </a:rPr>
              <a:t>La pipeline u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tilizza Fusim per generare reads, per poi passare a un processo di etichettatura per la classificazione.</a:t>
            </a:r>
            <a:endParaRPr lang="it-IT" sz="2200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Le componenti della pipeline sono 3: le prime due componenti riguardano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Fusim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, mentre la terza parte riguarda la generazione del dataset utilizzando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pandas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La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funzione get_sequences_from_fusim_fasta()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, riceve come parametro un file FUSIM e lo converte in una lista di sequenze.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Le informazioni sono convertite in formato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tabellare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usato per creare un dataset .csv.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Ogni riga del dataset contiene il gene di fusione, le basi dell’esone e la sequenza completa.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971CFF4-2D77-F6FE-BF3D-78876166D7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chemeClr val="dk1"/>
                </a:solidFill>
                <a:latin typeface="Aptos Display"/>
              </a:rPr>
              <a:t>Dataset Embeddings</a:t>
            </a:r>
            <a:endParaRPr lang="it-IT" sz="5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48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6640" y="2342195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Permette la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preparazione dei dati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a partire dai file di reads fino alla generazione degli embeddings, utilizzati come input per un modello di apprendimento automatico basato su BERT.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200" spc="-1">
              <a:solidFill>
                <a:schemeClr val="dk1"/>
              </a:solidFill>
              <a:latin typeface="Aptos"/>
            </a:endParaRP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2200" b="1" spc="-1">
                <a:solidFill>
                  <a:schemeClr val="dk1"/>
                </a:solidFill>
                <a:latin typeface="Aptos"/>
              </a:rPr>
              <a:t>Formattare i dati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2200" b="1" spc="-1">
                <a:solidFill>
                  <a:schemeClr val="dk1"/>
                </a:solidFill>
                <a:latin typeface="Aptos"/>
              </a:rPr>
              <a:t>Etichettatura </a:t>
            </a:r>
            <a:r>
              <a:rPr lang="it-IT" sz="2200" spc="-1">
                <a:solidFill>
                  <a:schemeClr val="dk1"/>
                </a:solidFill>
                <a:latin typeface="Aptos"/>
              </a:rPr>
              <a:t>in un nuovo dataset</a:t>
            </a:r>
            <a:endParaRPr lang="it-IT" sz="2200" b="1" spc="-1">
              <a:solidFill>
                <a:schemeClr val="dk1"/>
              </a:solidFill>
              <a:latin typeface="Aptos"/>
            </a:endParaRP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2200" spc="-1">
                <a:solidFill>
                  <a:schemeClr val="dk1"/>
                </a:solidFill>
                <a:latin typeface="Aptos"/>
              </a:rPr>
              <a:t>Ottenere i </a:t>
            </a:r>
            <a:r>
              <a:rPr lang="it-IT" sz="2200" b="1" spc="-1">
                <a:solidFill>
                  <a:schemeClr val="dk1"/>
                </a:solidFill>
                <a:latin typeface="Aptos"/>
              </a:rPr>
              <a:t>k-mer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2200" spc="-1">
                <a:solidFill>
                  <a:schemeClr val="dk1"/>
                </a:solidFill>
                <a:latin typeface="Aptos"/>
              </a:rPr>
              <a:t>Generare gli </a:t>
            </a:r>
            <a:r>
              <a:rPr lang="it-IT" sz="2200" b="1" spc="-1">
                <a:solidFill>
                  <a:schemeClr val="dk1"/>
                </a:solidFill>
                <a:latin typeface="Aptos"/>
              </a:rPr>
              <a:t>embeddings</a:t>
            </a:r>
            <a:endParaRPr lang="it-IT" sz="220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393EBFE-D742-3A58-E54A-54A9DF98A1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chemeClr val="dk1"/>
                </a:solidFill>
                <a:latin typeface="Aptos Display"/>
              </a:rPr>
              <a:t>Dataset Embeddings</a:t>
            </a:r>
            <a:endParaRPr lang="it-IT" sz="5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52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205524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chemeClr val="dk1"/>
                </a:solidFill>
                <a:latin typeface="Aptos"/>
              </a:rPr>
              <a:t>Conversione file di Reads in DataFrame</a:t>
            </a:r>
            <a:endParaRPr lang="it-IT" sz="28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La funzione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art_to_dataframe(art_filepath)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riceve un file .aln che contiene le reads in input e lo converte in un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DataFrame di pandas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La funzione art_to_dataframe genera un DataFrame con le seguenti colonne: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seqId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identificatore univoco della sequenza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seqCount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numero di volte che la sequenza compare nel file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start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posizione di inizio della sequenza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strand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informazione relativa allo strand della sequenza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read1 e read2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sequenze delle reads.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B7A8B-8E43-8E33-9A8D-2F9339F8B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9">
            <a:extLst>
              <a:ext uri="{FF2B5EF4-FFF2-40B4-BE49-F238E27FC236}">
                <a16:creationId xmlns:a16="http://schemas.microsoft.com/office/drawing/2014/main" id="{A81C958F-6EB7-09A4-6911-613D80698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74" name="PlaceHolder 1">
            <a:extLst>
              <a:ext uri="{FF2B5EF4-FFF2-40B4-BE49-F238E27FC236}">
                <a16:creationId xmlns:a16="http://schemas.microsoft.com/office/drawing/2014/main" id="{C17C4533-FC23-F7DA-9D8E-D97DCE68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00" y="302670"/>
            <a:ext cx="11018160" cy="86844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r>
              <a:rPr lang="it-IT" sz="5400" spc="-1">
                <a:solidFill>
                  <a:schemeClr val="dk1"/>
                </a:solidFill>
                <a:latin typeface="Aptos Display"/>
                <a:ea typeface="+mj-ea"/>
                <a:cs typeface="+mj-cs"/>
              </a:rPr>
              <a:t>Introduzione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11D58D-29B4-398D-5E3A-FBB7D81D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75" name="sketchy line">
            <a:extLst>
              <a:ext uri="{FF2B5EF4-FFF2-40B4-BE49-F238E27FC236}">
                <a16:creationId xmlns:a16="http://schemas.microsoft.com/office/drawing/2014/main" id="{3CA0A3AD-E9AD-34AD-3FA4-1D028FF45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400" y="1180114"/>
            <a:ext cx="10972440" cy="18000"/>
          </a:xfrm>
          <a:custGeom>
            <a:avLst/>
            <a:gdLst>
              <a:gd name="textAreaLeft" fmla="*/ 0 w 10972440"/>
              <a:gd name="textAreaRight" fmla="*/ 10972800 w 109724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972800" h="18288" fill="none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rgbClr val="E97132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06B95640-7D89-BCFC-3AEE-39625BEECC0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23692" y="1329815"/>
            <a:ext cx="7890600" cy="53020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000" b="0" strike="noStrike" spc="-1">
                <a:latin typeface="Aptos"/>
              </a:rPr>
              <a:t>Background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Sequenziamento e allineamento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Reti neurali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Natural language processing e tokenizzazione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Transformer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Bert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Fusim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Art_Illumina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FusionCatcher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000" b="0" strike="noStrike" spc="-1">
                <a:latin typeface="Aptos"/>
              </a:rPr>
              <a:t>Pipeline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Generazione read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Dataset delle fusioni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b="0" strike="noStrike" spc="-1">
                <a:solidFill>
                  <a:schemeClr val="tx1"/>
                </a:solidFill>
                <a:latin typeface="Aptos"/>
              </a:rPr>
              <a:t>Dataset Embeddings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000" strike="noStrike" spc="-1">
                <a:latin typeface="Aptos"/>
              </a:rPr>
              <a:t>Docker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000" strike="noStrike" spc="-1">
                <a:latin typeface="Aptos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1645600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99E57C5-FC23-0953-FBAB-1FE18C76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chemeClr val="dk1"/>
                </a:solidFill>
                <a:latin typeface="Aptos Display"/>
              </a:rPr>
              <a:t>Dataset Embeddings</a:t>
            </a:r>
            <a:endParaRPr lang="it-IT" sz="5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56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6640" y="232253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chemeClr val="dk1"/>
                </a:solidFill>
                <a:latin typeface="Aptos"/>
              </a:rPr>
              <a:t>Identificazione del Punto di Fusione</a:t>
            </a:r>
            <a:endParaRPr lang="it-IT" sz="28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L’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exonbase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di ogni read, ovvero il punto di fusione, è riportato in un file di tipo .txt generato con FUSIM.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Questo dato permette di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etichettare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ogni read in base alla sua appartenenza ad una fusione genetica, distinguendo tra reads chimeriche e non chimeriche.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L'etichettatura delle reads rappresenta la base per il training di modelli di classificazione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1D33D99-992D-DE6F-A9E7-AA8A2C9D9A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chemeClr val="dk1"/>
                </a:solidFill>
                <a:latin typeface="Aptos Display"/>
              </a:rPr>
              <a:t>Dataset Embeddings</a:t>
            </a:r>
            <a:endParaRPr lang="it-IT" sz="5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0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6640" y="2339683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chemeClr val="dk1"/>
                </a:solidFill>
                <a:latin typeface="Aptos"/>
              </a:rPr>
              <a:t>Etichettatura e creazione dataset</a:t>
            </a:r>
            <a:endParaRPr lang="it-IT" sz="28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Si effettua la creazione del dataset finale salvato in un file .csv, in cui ciascuna read è caratterizzata dalle seguenti informazioni: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read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sequenza della read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fusionGenes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nomi dei geni di fusione associati 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label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: etichetta binaria che indica se la read è chimerica o non chimerica.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3212486-A6BB-25F9-20E7-49F34A910C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chemeClr val="dk1"/>
                </a:solidFill>
                <a:latin typeface="Aptos Display"/>
              </a:rPr>
              <a:t>Dataset Embeddings</a:t>
            </a:r>
            <a:endParaRPr lang="it-IT" sz="5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4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6640" y="2381524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chemeClr val="dk1"/>
                </a:solidFill>
                <a:latin typeface="Aptos"/>
              </a:rPr>
              <a:t>K-Merizzazione del Dataset</a:t>
            </a:r>
            <a:endParaRPr lang="it-IT" sz="28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La k-merizzazione consiste nella </a:t>
            </a:r>
            <a:r>
              <a:rPr lang="it-IT" sz="2000" b="1" strike="noStrike" spc="-1">
                <a:solidFill>
                  <a:schemeClr val="dk1"/>
                </a:solidFill>
                <a:latin typeface="Aptos"/>
              </a:rPr>
              <a:t>suddivisione</a:t>
            </a: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 delle sequenze in </a:t>
            </a:r>
            <a:r>
              <a:rPr lang="it-IT" sz="2000" b="1" strike="noStrike" spc="-1">
                <a:solidFill>
                  <a:schemeClr val="dk1"/>
                </a:solidFill>
                <a:latin typeface="Aptos"/>
              </a:rPr>
              <a:t>k-mer</a:t>
            </a: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, ovvero sottosequenze di lunghezza fissata k, che in questo caso è impostata a 4.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Questo permette di rappresentare ogni read come una </a:t>
            </a:r>
            <a:r>
              <a:rPr lang="it-IT" sz="2000" b="1" strike="noStrike" spc="-1">
                <a:solidFill>
                  <a:schemeClr val="dk1"/>
                </a:solidFill>
                <a:latin typeface="Aptos"/>
              </a:rPr>
              <a:t>sequenza di parole </a:t>
            </a: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di lunghezza 4.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Per ciascuna read nel dataset, la sequenza viene scomposta in k-mer consecutivi, generando 145 parole di lunghezza 4.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Le sequenze k-merizzate sono quindi associate alla loro etichetta di appartenenza e vengono utilizzate come input per i passaggi successivi.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5F56DCC-4C31-7A46-7AE5-38641DE3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chemeClr val="dk1"/>
                </a:solidFill>
                <a:latin typeface="Aptos Display"/>
              </a:rPr>
              <a:t>Dataset Embeddings</a:t>
            </a:r>
            <a:endParaRPr lang="it-IT" sz="5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8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224136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chemeClr val="dk1"/>
                </a:solidFill>
                <a:latin typeface="Aptos"/>
              </a:rPr>
              <a:t>Estrazione embeddings BERT</a:t>
            </a:r>
            <a:endParaRPr lang="it-IT" sz="28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Le sequenze k-merizzate di ciascuna read vengono trasformate in una riga composta da 145 parole.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Ogni sequenza k-merizzata di 145 parole viene inviata a BERT per effettuare l'estrazione degli embeddings, che rappresentano una mappatura delle parole in uno spazio numerico multidimensionale.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Questo spazio permette di catturare le relazioni semantiche tra le sequenze.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Il risultato dell'estrazione degli embeddings dell’elaborazione con BERT è un file .csv in cui ogni riga contiene: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una </a:t>
            </a:r>
            <a:r>
              <a:rPr lang="it-IT" sz="2000" b="1" strike="noStrike" spc="-1">
                <a:solidFill>
                  <a:schemeClr val="dk1"/>
                </a:solidFill>
                <a:latin typeface="Aptos"/>
              </a:rPr>
              <a:t>lista</a:t>
            </a: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 contenente embedding sotto forma di vettori numerici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l’</a:t>
            </a:r>
            <a:r>
              <a:rPr lang="it-IT" sz="2000" b="1" strike="noStrike" spc="-1">
                <a:solidFill>
                  <a:schemeClr val="dk1"/>
                </a:solidFill>
                <a:latin typeface="Aptos"/>
              </a:rPr>
              <a:t>etichetta binaria </a:t>
            </a: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associata 0 o 1, che indica se la sequenza è chimerica.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7F6D2-9732-7F5B-F5EB-CBBD64887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7">
            <a:extLst>
              <a:ext uri="{FF2B5EF4-FFF2-40B4-BE49-F238E27FC236}">
                <a16:creationId xmlns:a16="http://schemas.microsoft.com/office/drawing/2014/main" id="{162370C9-4B66-55F2-5A02-599C93C5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6" name="Immagine 5" descr="Immagine che contiene schermata, diagramma, linea, testo&#10;&#10;Descrizione generata automaticamente">
            <a:extLst>
              <a:ext uri="{FF2B5EF4-FFF2-40B4-BE49-F238E27FC236}">
                <a16:creationId xmlns:a16="http://schemas.microsoft.com/office/drawing/2014/main" id="{7A68D785-A5E8-397E-7564-F208B274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60" y="2391212"/>
            <a:ext cx="10829160" cy="376037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55379016-6597-23A3-3C62-1705D4CFEF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67" name="PlaceHolder 1">
            <a:extLst>
              <a:ext uri="{FF2B5EF4-FFF2-40B4-BE49-F238E27FC236}">
                <a16:creationId xmlns:a16="http://schemas.microsoft.com/office/drawing/2014/main" id="{5C999E4B-C9A7-E9BF-0E19-C16A4E11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chemeClr val="dk1"/>
                </a:solidFill>
                <a:latin typeface="Aptos Display"/>
              </a:rPr>
              <a:t>Dataset Embeddings</a:t>
            </a:r>
            <a:endParaRPr lang="it-IT" sz="5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8" name="sketch line">
            <a:extLst>
              <a:ext uri="{FF2B5EF4-FFF2-40B4-BE49-F238E27FC236}">
                <a16:creationId xmlns:a16="http://schemas.microsoft.com/office/drawing/2014/main" id="{DB785779-9F8F-2F70-87C3-D0D9278F2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49512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485942-C68E-E763-1D47-0646F98BE7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000" b="0" strike="noStrike" spc="-1">
                <a:solidFill>
                  <a:schemeClr val="dk1"/>
                </a:solidFill>
                <a:latin typeface="Aptos Display"/>
              </a:rPr>
              <a:t>Dataset Embeddings</a:t>
            </a:r>
            <a:endParaRPr lang="it-IT" sz="5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72" name="sketch lin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38080" y="224136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800" b="1" strike="noStrike" spc="-1">
                <a:solidFill>
                  <a:schemeClr val="dk1"/>
                </a:solidFill>
                <a:latin typeface="Aptos"/>
              </a:rPr>
              <a:t>Addestramento del Modello RNN</a:t>
            </a:r>
            <a:endParaRPr lang="it-IT" sz="28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Il file .csv precedente contiene: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1" strike="noStrike" spc="-1">
                <a:solidFill>
                  <a:schemeClr val="dk1"/>
                </a:solidFill>
                <a:latin typeface="Aptos"/>
              </a:rPr>
              <a:t>embedding</a:t>
            </a: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 sotto forma di vettori numerici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l’</a:t>
            </a:r>
            <a:r>
              <a:rPr lang="it-IT" sz="2000" b="1" strike="noStrike" spc="-1">
                <a:solidFill>
                  <a:schemeClr val="dk1"/>
                </a:solidFill>
                <a:latin typeface="Aptos"/>
              </a:rPr>
              <a:t>etichetta binaria </a:t>
            </a: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associata 0 o 1.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spc="-1">
                <a:solidFill>
                  <a:schemeClr val="dk1"/>
                </a:solidFill>
                <a:latin typeface="Aptos"/>
              </a:rPr>
              <a:t>A partire dal file è</a:t>
            </a: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 stato implementato e addestrato un modello di Machine Learning.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L’addestramento del modello è stato incluso all’interno della pipeline in modo da avere un flusso di lavoro continuo. Le operazioni automatizzate sono le seguenti: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Viene effettuata la suddivisione del dataset in training set e testing set.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000" b="0" strike="noStrike" spc="-1">
                <a:solidFill>
                  <a:schemeClr val="dk1"/>
                </a:solidFill>
                <a:latin typeface="Aptos"/>
                <a:ea typeface="Noto Sans CJK SC"/>
              </a:rPr>
              <a:t>Effettua la creazione di un input layer consono alla struttura del dataset generato, quindi c</a:t>
            </a:r>
            <a:r>
              <a:rPr lang="it-IT" sz="2000" b="0" strike="noStrike" spc="-1">
                <a:solidFill>
                  <a:schemeClr val="dk1"/>
                </a:solidFill>
                <a:latin typeface="Aptos"/>
              </a:rPr>
              <a:t>ome si può intuire la colonna “EMBEDDINGS” è stato utilizzata come feature di input e la colonna “LABEL” come target.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4457-8B98-1E9F-810C-47D2087A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20BB12CB-249D-4DE4-605D-9AC4B67AC8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87" name="PlaceHolder 1">
            <a:extLst>
              <a:ext uri="{FF2B5EF4-FFF2-40B4-BE49-F238E27FC236}">
                <a16:creationId xmlns:a16="http://schemas.microsoft.com/office/drawing/2014/main" id="{BF86FC87-F6A1-BE54-D179-40DB0F11F0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66800" y="724140"/>
            <a:ext cx="11050920" cy="540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Background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Sequenziamento e allineamento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Reti neurali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Natural language processing e tokenizzazione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Transformer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Bert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Fusim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Art_Illumina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FusionCatcher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Pipeline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Generazione read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Dataset delle fusioni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Dataset Embeddings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1" strike="noStrike" spc="-1">
                <a:latin typeface="Aptos"/>
              </a:rPr>
              <a:t>Docker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strike="noStrike" spc="-1">
                <a:solidFill>
                  <a:schemeClr val="bg1">
                    <a:lumMod val="65000"/>
                  </a:schemeClr>
                </a:solidFill>
                <a:latin typeface="Aptos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986886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BB403E4-77E7-A57A-11C6-AAFA9469C7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Docker Fusion-Catcher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5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2815037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È stato realizzato un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container Docker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contenente FusionCatcher.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L'immagine Docker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è stata caricata all'interno dell'hub docker in modo da essere resa disponibile online. È stata configurata per includere FusionCatcher, completo di tutte le dipendenze necessarie e in un ambiente operativo preconfigurato.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Questo metodo rende lo strumento molto più semplice da utilizzare, eliminando la necessità di installazioni o configurazioni consentendo un'esecuzione replicabile e immediata su qualsiasi sistema dotato di Docker.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FE90BF5-9A9D-571D-1376-A5B3719DA3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766800" y="724140"/>
            <a:ext cx="11050920" cy="540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Background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Sequenziamento e allineamento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Reti neurali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Natural language processing e tokenizzazione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Transformer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Bert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Fusim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Art_Illumina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FusionCatcher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Pipeline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Generazione read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Dataset delle fusioni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Dataset Embeddings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Docker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1" strike="noStrike" spc="-1">
                <a:solidFill>
                  <a:schemeClr val="dk1"/>
                </a:solidFill>
                <a:latin typeface="Aptos"/>
              </a:rPr>
              <a:t>Conclusioni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511277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71745C3-11AB-3BAD-BC06-C2AF0A41E4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Conclusioni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90" name="sketch lin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36640" y="2241360"/>
            <a:ext cx="10515240" cy="425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Questo progetto ha realizzato varie pipeline avanzate e del tutto automatiche al fine di migliorare il flusso di lavoro di preprocessing e creazione di dataset, utilizzo di tools esterni quali FUSIM, ART-Illumina, ma anche l’addestramento di modelli di ML per la classificazione di sequenze.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In particolare una pipeline avanzata che rende molto più efficiente il flusso di lavoro a partire dal download dei geni in modo personalizzato, fino ad arrivare alla generazione sequenze chimeriche e non chimeriche, estrazione degli embeddings e addestramento di un modello di ML.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Propone anche un ambiente Docker con il tool FusionCatcher già installato in modo da facilitarne l’utilizzo su dati reali e/o sintetici generati con le pipeline precedenti.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92844-DC76-772C-5A4E-BEE463E31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05406A7-B87C-500C-F000-46F3B5DE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187" name="PlaceHolder 1">
            <a:extLst>
              <a:ext uri="{FF2B5EF4-FFF2-40B4-BE49-F238E27FC236}">
                <a16:creationId xmlns:a16="http://schemas.microsoft.com/office/drawing/2014/main" id="{A1948A6A-4BDC-3445-9A60-89EEADC1587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66800" y="724140"/>
            <a:ext cx="11050920" cy="540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1" strike="noStrike" spc="-1">
                <a:latin typeface="Aptos"/>
              </a:rPr>
              <a:t>Background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Sequenziamento e allineamento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Reti neurali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Natural language processing e tokenizzazione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Transformer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Bert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Fusim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Art_Illumina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tx1"/>
                </a:solidFill>
                <a:latin typeface="Aptos"/>
              </a:rPr>
              <a:t>FusionCatcher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Pipeline</a:t>
            </a:r>
            <a:endParaRPr lang="it-IT" sz="24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Generazione read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Dataset delle fusioni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E97132"/>
              </a:buClr>
              <a:buFont typeface="Wingdings" charset="2"/>
              <a:buChar char=""/>
            </a:pPr>
            <a:r>
              <a:rPr lang="it-IT" sz="2000" b="0" strike="noStrike" spc="-1">
                <a:solidFill>
                  <a:schemeClr val="lt1">
                    <a:lumMod val="65000"/>
                  </a:schemeClr>
                </a:solidFill>
                <a:latin typeface="Aptos"/>
              </a:rPr>
              <a:t>Dataset Embeddings</a:t>
            </a:r>
            <a:endParaRPr lang="it-IT" sz="2000" b="0" strike="noStrike" spc="-1">
              <a:solidFill>
                <a:schemeClr val="dk1"/>
              </a:solidFill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strike="noStrike" spc="-1">
                <a:solidFill>
                  <a:schemeClr val="bg1">
                    <a:lumMod val="65000"/>
                  </a:schemeClr>
                </a:solidFill>
                <a:latin typeface="Aptos"/>
              </a:rPr>
              <a:t>Docker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97132"/>
              </a:buClr>
              <a:buFont typeface="Wingdings" charset="2"/>
              <a:buChar char=""/>
            </a:pPr>
            <a:r>
              <a:rPr lang="it-IT" sz="2400" strike="noStrike" spc="-1">
                <a:solidFill>
                  <a:schemeClr val="bg1">
                    <a:lumMod val="65000"/>
                  </a:schemeClr>
                </a:solidFill>
                <a:latin typeface="Aptos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818240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40A59-A96F-56DD-61B6-52DB1A19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E9F9E7E-9B8F-8AE5-BEFC-35ECD05CC6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66" name="PlaceHolder 1">
            <a:extLst>
              <a:ext uri="{FF2B5EF4-FFF2-40B4-BE49-F238E27FC236}">
                <a16:creationId xmlns:a16="http://schemas.microsoft.com/office/drawing/2014/main" id="{30104942-776A-2836-DC35-DF3A605A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67" y="2697116"/>
            <a:ext cx="8518666" cy="102469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it-IT" sz="6000" b="1" i="1" strike="noStrike" spc="-1">
                <a:solidFill>
                  <a:schemeClr val="dk1"/>
                </a:solidFill>
                <a:latin typeface="Aptos Display"/>
              </a:rPr>
              <a:t>Grazie per l’attenzione!</a:t>
            </a:r>
            <a:endParaRPr lang="it-IT" sz="6000" b="0" i="1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>
            <a:extLst>
              <a:ext uri="{FF2B5EF4-FFF2-40B4-BE49-F238E27FC236}">
                <a16:creationId xmlns:a16="http://schemas.microsoft.com/office/drawing/2014/main" id="{BFDA9350-A6E5-BF9E-BAF4-9C83AFE9049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248261" y="5571542"/>
            <a:ext cx="3707285" cy="92333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r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Di Matteo Manuel 01541</a:t>
            </a:r>
          </a:p>
          <a:p>
            <a:pPr indent="0" algn="r">
              <a:buNone/>
            </a:pPr>
            <a:r>
              <a:rPr lang="en-US" sz="1800" spc="-1">
                <a:solidFill>
                  <a:schemeClr val="dk1"/>
                </a:solidFill>
                <a:latin typeface="Aptos"/>
              </a:rPr>
              <a:t>Di Pascale Gerardo 01529</a:t>
            </a:r>
          </a:p>
          <a:p>
            <a:pPr indent="0" algn="r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Napolitano Margherita Maria 01873</a:t>
            </a:r>
            <a:r>
              <a:rPr lang="en-US" sz="1800" spc="-1">
                <a:solidFill>
                  <a:schemeClr val="dk1"/>
                </a:solidFill>
                <a:latin typeface="Aptos"/>
              </a:rPr>
              <a:t> </a:t>
            </a: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CB9B39F-43E5-E196-FDC2-6100F1064988}"/>
              </a:ext>
            </a:extLst>
          </p:cNvPr>
          <p:cNvSpPr txBox="1"/>
          <p:nvPr/>
        </p:nvSpPr>
        <p:spPr>
          <a:xfrm>
            <a:off x="236454" y="5566915"/>
            <a:ext cx="3244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Prof.ssa De Felice Clelia</a:t>
            </a:r>
          </a:p>
          <a:p>
            <a:r>
              <a:rPr lang="it-IT"/>
              <a:t>Prof. Zaccagnino Rocco</a:t>
            </a:r>
          </a:p>
          <a:p>
            <a:r>
              <a:rPr lang="it-IT"/>
              <a:t>Prof.ssa Zizza Rosalba</a:t>
            </a:r>
          </a:p>
        </p:txBody>
      </p:sp>
      <p:pic>
        <p:nvPicPr>
          <p:cNvPr id="4" name="Immagine 3" descr="Immagine che contiene emblema, simbolo, cresta, badge&#10;&#10;Descrizione generata automaticamente">
            <a:extLst>
              <a:ext uri="{FF2B5EF4-FFF2-40B4-BE49-F238E27FC236}">
                <a16:creationId xmlns:a16="http://schemas.microsoft.com/office/drawing/2014/main" id="{0076C390-669E-65FF-48A5-ABA3FB7D91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4" y="229635"/>
            <a:ext cx="1247113" cy="12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0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77" name="Immagine 6" descr="Immagine che contiene testo, schermata, Carattere, linea&#10;&#10;Descrizione generata automaticamente"/>
          <p:cNvPicPr/>
          <p:nvPr/>
        </p:nvPicPr>
        <p:blipFill>
          <a:blip r:embed="rId3"/>
          <a:stretch/>
        </p:blipFill>
        <p:spPr>
          <a:xfrm>
            <a:off x="2853720" y="4413960"/>
            <a:ext cx="6481080" cy="2205000"/>
          </a:xfrm>
          <a:prstGeom prst="rect">
            <a:avLst/>
          </a:prstGeom>
          <a:ln w="0"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D09CC2A2-8F13-E1EA-072A-D6F2AD2A5C4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72400" y="238680"/>
            <a:ext cx="11018160" cy="143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Se</a:t>
            </a:r>
            <a:r>
              <a:rPr lang="it-IT" sz="5400" spc="-1">
                <a:solidFill>
                  <a:schemeClr val="dk1"/>
                </a:solidFill>
                <a:latin typeface="Aptos Display"/>
              </a:rPr>
              <a:t>quenz</a:t>
            </a: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iamento e Allineamento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75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400" y="1681560"/>
            <a:ext cx="10972440" cy="18000"/>
          </a:xfrm>
          <a:custGeom>
            <a:avLst/>
            <a:gdLst>
              <a:gd name="textAreaLeft" fmla="*/ 0 w 10972440"/>
              <a:gd name="textAreaRight" fmla="*/ 10972800 w 109724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972800" h="18288" fill="none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rgbClr val="E97132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85180" y="2444040"/>
            <a:ext cx="11018160" cy="4118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Il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sequenziamento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è il processo di determinazione dell'ordine preciso delle basi azotate all'interno di una molecola di DNA o di RNA.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L’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allineamento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è il processo di confronto delle reads sequenziate con un genoma o un trascrittoma di riferimento con l’obiettivo di poter ricostruire l’intera sequenza.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82" name="Immagine 6" descr="Immagine che contiene diagramma, schermata, testo, cerchio&#10;&#10;Descrizione generata automaticamente"/>
          <p:cNvPicPr/>
          <p:nvPr/>
        </p:nvPicPr>
        <p:blipFill>
          <a:blip r:embed="rId3"/>
          <a:srcRect t="15381"/>
          <a:stretch/>
        </p:blipFill>
        <p:spPr>
          <a:xfrm>
            <a:off x="6099120" y="1671480"/>
            <a:ext cx="5458680" cy="4295520"/>
          </a:xfrm>
          <a:prstGeom prst="rect">
            <a:avLst/>
          </a:prstGeom>
          <a:ln w="0"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08EA75E-BFBA-9909-B585-40FB73EA0B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31080" y="640080"/>
            <a:ext cx="4818600" cy="1481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Reti Neurali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0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320" y="237276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3255095" h="18288" fill="none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31080" y="2660760"/>
            <a:ext cx="4818600" cy="3547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Le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reti neurali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sono strutture composte da unità di elaborazione chiamate neuroni o nodi, organizzati in strati.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Una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RNN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è un tipo di rete neurale artificiale che utilizza dati sequenziali o dati di serie temporali la cui caratteristica principale è </a:t>
            </a:r>
            <a:r>
              <a:rPr lang="it-IT" sz="2200" spc="-1">
                <a:solidFill>
                  <a:schemeClr val="dk1"/>
                </a:solidFill>
                <a:latin typeface="Aptos"/>
              </a:rPr>
              <a:t>che ad o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gni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step temporale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elabora un input corrente e tiene traccia di uno stato interno che rappresenta l’informazione precedente.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87" name="Immagine 7" descr="Immagine che contiene testo, Carattere, linea, schermata&#10;&#10;Descrizione generata automaticamente"/>
          <p:cNvPicPr/>
          <p:nvPr/>
        </p:nvPicPr>
        <p:blipFill>
          <a:blip r:embed="rId3"/>
          <a:stretch/>
        </p:blipFill>
        <p:spPr>
          <a:xfrm>
            <a:off x="5960160" y="2447640"/>
            <a:ext cx="5985720" cy="3365640"/>
          </a:xfrm>
          <a:prstGeom prst="rect">
            <a:avLst/>
          </a:prstGeom>
          <a:ln w="0"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0102840-B505-AEC6-3421-B1C8B47FE66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19717"/>
            <a:ext cx="12077817" cy="12077817"/>
          </a:xfrm>
          <a:prstGeom prst="rect">
            <a:avLst/>
          </a:prstGeom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81320" y="246960"/>
            <a:ext cx="13627440" cy="143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4600" b="0" strike="noStrike" spc="-1">
                <a:solidFill>
                  <a:schemeClr val="dk1"/>
                </a:solidFill>
                <a:latin typeface="Aptos Display"/>
              </a:rPr>
              <a:t>Natural Language Processing e Tokenizzazione</a:t>
            </a:r>
            <a:endParaRPr lang="it-IT" sz="46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5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2400" y="1681560"/>
            <a:ext cx="10972440" cy="18000"/>
          </a:xfrm>
          <a:custGeom>
            <a:avLst/>
            <a:gdLst>
              <a:gd name="textAreaLeft" fmla="*/ 0 w 10972440"/>
              <a:gd name="textAreaRight" fmla="*/ 10972800 w 109724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972800" h="18288" fill="none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rgbClr val="E97132">
                <a:alpha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72400" y="2376000"/>
            <a:ext cx="5387400" cy="4118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Il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NLP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consente ai computer di comprendere, interpretare e generare il linguaggio umano in modo significativo.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La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tokenizzazione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è la suddivisione di un testo in unità più piccole chiamate token.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Un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token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può rappresentare una singola parola, una sequenza di caratteri o anche un simbolo specifico; il loro elenco genera un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dizionario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2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92" name="Immagine 8"/>
          <p:cNvPicPr/>
          <p:nvPr/>
        </p:nvPicPr>
        <p:blipFill>
          <a:blip r:embed="rId3"/>
          <a:stretch/>
        </p:blipFill>
        <p:spPr>
          <a:xfrm>
            <a:off x="6437160" y="640080"/>
            <a:ext cx="4782600" cy="5577480"/>
          </a:xfrm>
          <a:prstGeom prst="rect">
            <a:avLst/>
          </a:prstGeom>
          <a:ln w="0"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B44A5050-FBA2-A21C-82CA-B49DB77C68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31080" y="640080"/>
            <a:ext cx="4818600" cy="1481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Transformer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90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320" y="237276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3255095" h="18288" fill="none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31080" y="2962800"/>
            <a:ext cx="5543280" cy="3547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I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transformer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sono un tipo di architettura di rete neurale basata sull'attenzione per catturare le relazioni tra parole o elementi all'interno di una sequenza.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Utilizzano la 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multi-head attention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che</a:t>
            </a: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 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consente alla rete di assegnare pesi diversi a diverse parti dell'input sequenziale.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97" name="Immagine 4"/>
          <p:cNvPicPr/>
          <p:nvPr/>
        </p:nvPicPr>
        <p:blipFill>
          <a:blip r:embed="rId3"/>
          <a:stretch/>
        </p:blipFill>
        <p:spPr>
          <a:xfrm>
            <a:off x="5623920" y="231840"/>
            <a:ext cx="6393600" cy="6393600"/>
          </a:xfrm>
          <a:prstGeom prst="rect">
            <a:avLst/>
          </a:prstGeom>
          <a:ln w="0">
            <a:noFill/>
          </a:ln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6A13D9C-B5D6-C1DF-18CD-B6F8A56D25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31080" y="640080"/>
            <a:ext cx="4818600" cy="1481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Aptos Display"/>
              </a:rPr>
              <a:t>BERT</a:t>
            </a:r>
            <a:endParaRPr lang="it-IT" sz="5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95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3320" y="2372760"/>
            <a:ext cx="3254760" cy="18000"/>
          </a:xfrm>
          <a:custGeom>
            <a:avLst/>
            <a:gdLst>
              <a:gd name="textAreaLeft" fmla="*/ 0 w 3254760"/>
              <a:gd name="textAreaRight" fmla="*/ 3255120 w 325476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3255095" h="18288" fill="none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rgbClr val="E9713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31080" y="2660760"/>
            <a:ext cx="4818600" cy="3547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192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BERT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è un modello di linguaggio basato sui transformer ed è capace di apprendere rappresentazioni linguistiche bidirezionali attraverso un processo di addestramento non supervisionato su un corpus di testo diversificato.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z="2200" b="1" strike="noStrike" spc="-1">
                <a:solidFill>
                  <a:schemeClr val="dk1"/>
                </a:solidFill>
                <a:latin typeface="Aptos"/>
              </a:rPr>
              <a:t>DNABERT</a:t>
            </a:r>
            <a:r>
              <a:rPr lang="it-IT" sz="2200" b="0" strike="noStrike" spc="-1">
                <a:solidFill>
                  <a:schemeClr val="dk1"/>
                </a:solidFill>
                <a:latin typeface="Aptos"/>
              </a:rPr>
              <a:t> utilizza la rappresentazione in k-mer per tokenizzare una sequenza di DNA invece di considerare ogni base come un singolo token.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FABAC-C846-91CE-1D18-EAFFD27D9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B1F91C25-08DD-03E6-BBCE-38DE29930E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60045" flipV="1">
            <a:off x="134526" y="-2829445"/>
            <a:ext cx="12077817" cy="12077817"/>
          </a:xfrm>
          <a:prstGeom prst="rect">
            <a:avLst/>
          </a:prstGeom>
        </p:spPr>
      </p:pic>
      <p:sp>
        <p:nvSpPr>
          <p:cNvPr id="66" name="PlaceHolder 1">
            <a:extLst>
              <a:ext uri="{FF2B5EF4-FFF2-40B4-BE49-F238E27FC236}">
                <a16:creationId xmlns:a16="http://schemas.microsoft.com/office/drawing/2014/main" id="{F7E160E5-CC62-57D6-C0E5-A930DBD0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7" y="2897694"/>
            <a:ext cx="6676565" cy="106261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it-IT" sz="6000" b="1" i="1" spc="-1">
                <a:solidFill>
                  <a:schemeClr val="dk1"/>
                </a:solidFill>
                <a:latin typeface="Aptos Display"/>
              </a:rPr>
              <a:t>State of Art: </a:t>
            </a:r>
            <a:r>
              <a:rPr lang="it-IT" sz="6000" i="1" spc="-1">
                <a:solidFill>
                  <a:schemeClr val="dk1"/>
                </a:solidFill>
                <a:latin typeface="Aptos Display"/>
              </a:rPr>
              <a:t>tools</a:t>
            </a:r>
            <a:endParaRPr lang="it-IT" sz="6000" i="1" strike="noStrike" spc="-1">
              <a:solidFill>
                <a:schemeClr val="dk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46492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Words>2559</Words>
  <Application>Microsoft Office PowerPoint</Application>
  <PresentationFormat>Widescreen</PresentationFormat>
  <Paragraphs>269</Paragraphs>
  <Slides>30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11</vt:i4>
      </vt:variant>
      <vt:variant>
        <vt:lpstr>Titoli diapositive</vt:lpstr>
      </vt:variant>
      <vt:variant>
        <vt:i4>30</vt:i4>
      </vt:variant>
    </vt:vector>
  </HeadingPairs>
  <TitlesOfParts>
    <vt:vector size="47" baseType="lpstr">
      <vt:lpstr>Aptos</vt:lpstr>
      <vt:lpstr>Aptos Display</vt:lpstr>
      <vt:lpstr>Arial</vt:lpstr>
      <vt:lpstr>Symbol</vt:lpstr>
      <vt:lpstr>Times New Roman</vt:lpstr>
      <vt:lpstr>Wingdings</vt:lpstr>
      <vt:lpstr>Tema di Office</vt:lpstr>
      <vt:lpstr>Tema di Office</vt:lpstr>
      <vt:lpstr>Tema di Office</vt:lpstr>
      <vt:lpstr>Tema di Office</vt:lpstr>
      <vt:lpstr>Tema di Office</vt:lpstr>
      <vt:lpstr>Tema di Office</vt:lpstr>
      <vt:lpstr>Tema di Office</vt:lpstr>
      <vt:lpstr>Tema di Office</vt:lpstr>
      <vt:lpstr>Tema di Office</vt:lpstr>
      <vt:lpstr>Tema di Office</vt:lpstr>
      <vt:lpstr>Tema di Office</vt:lpstr>
      <vt:lpstr>Gene Fusion: State of Art &amp; Innovative Approach</vt:lpstr>
      <vt:lpstr>Introduzione</vt:lpstr>
      <vt:lpstr>Presentazione standard di PowerPoint</vt:lpstr>
      <vt:lpstr>Sequenziamento e Allineamento</vt:lpstr>
      <vt:lpstr>Reti Neurali</vt:lpstr>
      <vt:lpstr>Natural Language Processing e Tokenizzazione</vt:lpstr>
      <vt:lpstr>Transformer</vt:lpstr>
      <vt:lpstr>BERT</vt:lpstr>
      <vt:lpstr>State of Art: tools</vt:lpstr>
      <vt:lpstr>FUSIM</vt:lpstr>
      <vt:lpstr>ART_Illumina</vt:lpstr>
      <vt:lpstr>FusionCatcher</vt:lpstr>
      <vt:lpstr>Presentazione standard di PowerPoint</vt:lpstr>
      <vt:lpstr>Generazione Reads</vt:lpstr>
      <vt:lpstr>Generazione Reads</vt:lpstr>
      <vt:lpstr>Generazione Reads</vt:lpstr>
      <vt:lpstr>Dataset delle fusioni</vt:lpstr>
      <vt:lpstr>Dataset Embeddings</vt:lpstr>
      <vt:lpstr>Dataset Embeddings</vt:lpstr>
      <vt:lpstr>Dataset Embeddings</vt:lpstr>
      <vt:lpstr>Dataset Embeddings</vt:lpstr>
      <vt:lpstr>Dataset Embeddings</vt:lpstr>
      <vt:lpstr>Dataset Embeddings</vt:lpstr>
      <vt:lpstr>Dataset Embeddings</vt:lpstr>
      <vt:lpstr>Dataset Embeddings</vt:lpstr>
      <vt:lpstr>Presentazione standard di PowerPoint</vt:lpstr>
      <vt:lpstr>Docker Fusion-Catcher</vt:lpstr>
      <vt:lpstr>Presentazione standard di PowerPoint</vt:lpstr>
      <vt:lpstr>Conclusioni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margherita napolitano</dc:creator>
  <dc:description/>
  <cp:lastModifiedBy>margherita napolitano</cp:lastModifiedBy>
  <cp:revision>16</cp:revision>
  <dcterms:created xsi:type="dcterms:W3CDTF">2024-11-03T17:53:21Z</dcterms:created>
  <dcterms:modified xsi:type="dcterms:W3CDTF">2024-11-12T09:50:34Z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28</vt:i4>
  </property>
</Properties>
</file>