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49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5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63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6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052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311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52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51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56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2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6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23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758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51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54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5060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E2A6B-17CC-88B6-71AF-EF6B9597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362" y="1179429"/>
            <a:ext cx="9440034" cy="4957241"/>
          </a:xfrm>
        </p:spPr>
        <p:txBody>
          <a:bodyPr>
            <a:noAutofit/>
          </a:bodyPr>
          <a:lstStyle/>
          <a:p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Відкритий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міжнародний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університет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розвитку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людини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b="1" dirty="0">
                <a:solidFill>
                  <a:schemeClr val="tx1"/>
                </a:solidFill>
                <a:latin typeface="+mn-lt"/>
              </a:rPr>
              <a:t>«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Україна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»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Інженерно-технологічний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інститут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b="1" dirty="0">
                <a:solidFill>
                  <a:schemeClr val="tx1"/>
                </a:solidFill>
                <a:latin typeface="+mn-lt"/>
              </a:rPr>
              <a:t>Кафедра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технології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харчуванняКурсовий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проєкт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b="1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З освітньої компоненти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«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Устаткування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закладів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ресторанного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господарства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»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на тему: </a:t>
            </a:r>
            <a:r>
              <a:rPr lang="uk-UA" sz="2400" dirty="0" err="1">
                <a:solidFill>
                  <a:schemeClr val="tx1"/>
                </a:solidFill>
                <a:latin typeface="+mn-lt"/>
              </a:rPr>
              <a:t>кипятильник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 електричний.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Виконав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здобувач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освіти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групи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2400" u="sng" dirty="0">
                <a:solidFill>
                  <a:schemeClr val="tx1"/>
                </a:solidFill>
                <a:latin typeface="+mn-lt"/>
              </a:rPr>
              <a:t>ТХ-22-1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освітнього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ступеня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«бакалавр»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спеціальності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181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харчові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технології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000" b="1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Дубиковський</a:t>
            </a:r>
            <a:r>
              <a:rPr lang="uk-UA" sz="2000" b="1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Валентин Володимирович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ПІП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керівника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2400" u="sng" dirty="0" err="1">
                <a:solidFill>
                  <a:schemeClr val="tx1"/>
                </a:solidFill>
                <a:latin typeface="+mn-lt"/>
              </a:rPr>
              <a:t>Бровенко</a:t>
            </a:r>
            <a:r>
              <a:rPr lang="uk-UA" sz="2400" u="sng" dirty="0">
                <a:solidFill>
                  <a:schemeClr val="tx1"/>
                </a:solidFill>
                <a:latin typeface="+mn-lt"/>
              </a:rPr>
              <a:t> Т.В.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+mn-lt"/>
              </a:rPr>
              <a:t>кондидант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 технічних наук, доцент.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9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922C3-032D-4418-F3FB-C620F33ED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2486" y="-571054"/>
            <a:ext cx="9440034" cy="1828801"/>
          </a:xfrm>
        </p:spPr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40F4786-5F13-D0FD-2188-E5806059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1600199"/>
            <a:ext cx="6641432" cy="2658979"/>
          </a:xfrm>
        </p:spPr>
        <p:txBody>
          <a:bodyPr>
            <a:normAutofit/>
          </a:bodyPr>
          <a:lstStyle/>
          <a:p>
            <a:r>
              <a:rPr lang="ru-RU" sz="2800" dirty="0" err="1"/>
              <a:t>Розроблений</a:t>
            </a:r>
            <a:r>
              <a:rPr lang="ru-RU" sz="2800" dirty="0"/>
              <a:t> </a:t>
            </a:r>
            <a:r>
              <a:rPr lang="ru-RU" sz="2800" dirty="0" err="1"/>
              <a:t>кип’ятильник</a:t>
            </a:r>
            <a:r>
              <a:rPr lang="ru-RU" sz="2800" dirty="0"/>
              <a:t> </a:t>
            </a:r>
            <a:r>
              <a:rPr lang="ru-RU" sz="2800" dirty="0" err="1"/>
              <a:t>забезпечує</a:t>
            </a:r>
            <a:r>
              <a:rPr lang="ru-RU" sz="2800" dirty="0"/>
              <a:t>: </a:t>
            </a:r>
            <a:r>
              <a:rPr lang="ru-RU" sz="2800" dirty="0" err="1"/>
              <a:t>Швидке</a:t>
            </a:r>
            <a:r>
              <a:rPr lang="ru-RU" sz="2800" dirty="0"/>
              <a:t> </a:t>
            </a:r>
            <a:r>
              <a:rPr lang="ru-RU" sz="2800" dirty="0" err="1"/>
              <a:t>нагрівання</a:t>
            </a:r>
            <a:r>
              <a:rPr lang="ru-RU" sz="2800" dirty="0"/>
              <a:t> води (10–15 </a:t>
            </a:r>
            <a:r>
              <a:rPr lang="ru-RU" sz="2800" dirty="0" err="1"/>
              <a:t>хв</a:t>
            </a:r>
            <a:r>
              <a:rPr lang="ru-RU" sz="2800" dirty="0"/>
              <a:t>), </a:t>
            </a:r>
            <a:r>
              <a:rPr lang="ru-RU" sz="2800" dirty="0" err="1"/>
              <a:t>Високу</a:t>
            </a:r>
            <a:r>
              <a:rPr lang="ru-RU" sz="2800" dirty="0"/>
              <a:t> </a:t>
            </a:r>
            <a:r>
              <a:rPr lang="ru-RU" sz="2800" dirty="0" err="1"/>
              <a:t>енергоефективність</a:t>
            </a:r>
            <a:r>
              <a:rPr lang="ru-RU" sz="2800" dirty="0"/>
              <a:t>, </a:t>
            </a:r>
            <a:r>
              <a:rPr lang="ru-RU" sz="2800" dirty="0" err="1"/>
              <a:t>Тривалий</a:t>
            </a:r>
            <a:r>
              <a:rPr lang="ru-RU" sz="2800" dirty="0"/>
              <a:t> </a:t>
            </a:r>
            <a:r>
              <a:rPr lang="ru-RU" sz="2800" dirty="0" err="1"/>
              <a:t>термін</a:t>
            </a:r>
            <a:r>
              <a:rPr lang="ru-RU" sz="2800" dirty="0"/>
              <a:t> </a:t>
            </a:r>
            <a:r>
              <a:rPr lang="ru-RU" sz="2800" dirty="0" err="1"/>
              <a:t>служби</a:t>
            </a:r>
            <a:r>
              <a:rPr lang="ru-RU" sz="2800" dirty="0"/>
              <a:t>. </a:t>
            </a:r>
            <a:r>
              <a:rPr lang="ru-RU" sz="2800" dirty="0" err="1"/>
              <a:t>Подальші</a:t>
            </a:r>
            <a:r>
              <a:rPr lang="ru-RU" sz="2800" dirty="0"/>
              <a:t> </a:t>
            </a:r>
            <a:r>
              <a:rPr lang="ru-RU" sz="2800" dirty="0" err="1"/>
              <a:t>вдосконалення</a:t>
            </a:r>
            <a:r>
              <a:rPr lang="ru-RU" sz="2800" dirty="0"/>
              <a:t> </a:t>
            </a:r>
            <a:r>
              <a:rPr lang="ru-RU" sz="2800" dirty="0" err="1"/>
              <a:t>включають</a:t>
            </a:r>
            <a:r>
              <a:rPr lang="ru-RU" sz="2800" dirty="0"/>
              <a:t> </a:t>
            </a:r>
            <a:r>
              <a:rPr lang="ru-RU" sz="2800" dirty="0" err="1"/>
              <a:t>автоматизацію</a:t>
            </a:r>
            <a:r>
              <a:rPr lang="ru-RU" sz="2800" dirty="0"/>
              <a:t> </a:t>
            </a:r>
            <a:r>
              <a:rPr lang="ru-RU" sz="2800" dirty="0" err="1"/>
              <a:t>управління</a:t>
            </a:r>
            <a:r>
              <a:rPr lang="ru-RU" sz="2800" dirty="0"/>
              <a:t>.</a:t>
            </a:r>
            <a:endParaRPr lang="uk-UA" sz="2800" dirty="0"/>
          </a:p>
        </p:txBody>
      </p:sp>
      <p:pic>
        <p:nvPicPr>
          <p:cNvPr id="6148" name="Picture 4" descr="Кипящая вода в горшке из нержавеющей стали - Стоковые фото Кипящий роялти-фри">
            <a:extLst>
              <a:ext uri="{FF2B5EF4-FFF2-40B4-BE49-F238E27FC236}">
                <a16:creationId xmlns:a16="http://schemas.microsoft.com/office/drawing/2014/main" id="{F4ADDD9F-12DF-EFE2-E225-65E79E6D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A4C08-9DD1-053C-6152-666FBB61E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8177" y="-204539"/>
            <a:ext cx="9440034" cy="1828801"/>
          </a:xfrm>
        </p:spPr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F9DBF2A-6546-6F31-98D0-4578A545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86" y="2081466"/>
            <a:ext cx="6858907" cy="3910262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Електричні</a:t>
            </a:r>
            <a:r>
              <a:rPr lang="ru-RU" sz="2400" dirty="0"/>
              <a:t> </a:t>
            </a:r>
            <a:r>
              <a:rPr lang="ru-RU" sz="2400" dirty="0" err="1"/>
              <a:t>кип’ятильники</a:t>
            </a:r>
            <a:r>
              <a:rPr lang="ru-RU" sz="2400" dirty="0"/>
              <a:t> є </a:t>
            </a:r>
            <a:r>
              <a:rPr lang="ru-RU" sz="2400" dirty="0" err="1"/>
              <a:t>важливою</a:t>
            </a:r>
            <a:r>
              <a:rPr lang="ru-RU" sz="2400" dirty="0"/>
              <a:t>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 в закладах ресторанного </a:t>
            </a:r>
            <a:r>
              <a:rPr lang="ru-RU" sz="2400" dirty="0" err="1"/>
              <a:t>господарства</a:t>
            </a:r>
            <a:r>
              <a:rPr lang="ru-RU" sz="2400" dirty="0"/>
              <a:t>, </a:t>
            </a:r>
            <a:r>
              <a:rPr lang="ru-RU" sz="2400" dirty="0" err="1"/>
              <a:t>адже</a:t>
            </a:r>
            <a:r>
              <a:rPr lang="ru-RU" sz="2400" dirty="0"/>
              <a:t> вони </a:t>
            </a:r>
            <a:r>
              <a:rPr lang="ru-RU" sz="2400" dirty="0" err="1"/>
              <a:t>забезпечують</a:t>
            </a:r>
            <a:r>
              <a:rPr lang="ru-RU" sz="2400" dirty="0"/>
              <a:t> </a:t>
            </a:r>
            <a:r>
              <a:rPr lang="ru-RU" sz="2400" dirty="0" err="1"/>
              <a:t>ефективне</a:t>
            </a:r>
            <a:r>
              <a:rPr lang="ru-RU" sz="2400" dirty="0"/>
              <a:t> та </a:t>
            </a:r>
            <a:r>
              <a:rPr lang="ru-RU" sz="2400" dirty="0" err="1"/>
              <a:t>швидке</a:t>
            </a:r>
            <a:r>
              <a:rPr lang="ru-RU" sz="2400" dirty="0"/>
              <a:t> </a:t>
            </a:r>
            <a:r>
              <a:rPr lang="ru-RU" sz="2400" dirty="0" err="1"/>
              <a:t>нагрівання</a:t>
            </a:r>
            <a:r>
              <a:rPr lang="ru-RU" sz="2400" dirty="0"/>
              <a:t> води для </a:t>
            </a:r>
            <a:r>
              <a:rPr lang="ru-RU" sz="2400" dirty="0" err="1"/>
              <a:t>приготування</a:t>
            </a:r>
            <a:r>
              <a:rPr lang="ru-RU" sz="2400" dirty="0"/>
              <a:t> </a:t>
            </a:r>
            <a:r>
              <a:rPr lang="ru-RU" sz="2400" dirty="0" err="1"/>
              <a:t>напоїв</a:t>
            </a:r>
            <a:r>
              <a:rPr lang="ru-RU" sz="2400" dirty="0"/>
              <a:t>, </a:t>
            </a:r>
            <a:r>
              <a:rPr lang="ru-RU" sz="2400" dirty="0" err="1"/>
              <a:t>перших</a:t>
            </a:r>
            <a:r>
              <a:rPr lang="ru-RU" sz="2400" dirty="0"/>
              <a:t> </a:t>
            </a:r>
            <a:r>
              <a:rPr lang="ru-RU" sz="2400" dirty="0" err="1"/>
              <a:t>страв</a:t>
            </a:r>
            <a:r>
              <a:rPr lang="ru-RU" sz="2400" dirty="0"/>
              <a:t> та </a:t>
            </a:r>
            <a:r>
              <a:rPr lang="ru-RU" sz="2400" dirty="0" err="1"/>
              <a:t>інших</a:t>
            </a:r>
            <a:r>
              <a:rPr lang="ru-RU" sz="2400" dirty="0"/>
              <a:t> </a:t>
            </a:r>
            <a:r>
              <a:rPr lang="ru-RU" sz="2400" dirty="0" err="1"/>
              <a:t>технологічних</a:t>
            </a:r>
            <a:r>
              <a:rPr lang="ru-RU" sz="2400" dirty="0"/>
              <a:t> </a:t>
            </a:r>
            <a:r>
              <a:rPr lang="ru-RU" sz="2400" dirty="0" err="1"/>
              <a:t>процесів</a:t>
            </a:r>
            <a:r>
              <a:rPr lang="ru-RU" sz="2400" dirty="0"/>
              <a:t>. </a:t>
            </a:r>
            <a:r>
              <a:rPr lang="ru-RU" sz="2400" dirty="0" err="1"/>
              <a:t>Враховуючи</a:t>
            </a:r>
            <a:r>
              <a:rPr lang="ru-RU" sz="2400" dirty="0"/>
              <a:t> </a:t>
            </a:r>
            <a:r>
              <a:rPr lang="ru-RU" sz="2400" dirty="0" err="1"/>
              <a:t>зростаючий</a:t>
            </a:r>
            <a:r>
              <a:rPr lang="ru-RU" sz="2400" dirty="0"/>
              <a:t> попит на </a:t>
            </a:r>
            <a:r>
              <a:rPr lang="ru-RU" sz="2400" dirty="0" err="1"/>
              <a:t>енергоефективне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, </a:t>
            </a:r>
            <a:r>
              <a:rPr lang="ru-RU" sz="2400" dirty="0" err="1"/>
              <a:t>необхідність</a:t>
            </a:r>
            <a:r>
              <a:rPr lang="ru-RU" sz="2400" dirty="0"/>
              <a:t> </a:t>
            </a:r>
            <a:r>
              <a:rPr lang="ru-RU" sz="2400" dirty="0" err="1"/>
              <a:t>модернізації</a:t>
            </a:r>
            <a:r>
              <a:rPr lang="ru-RU" sz="2400" dirty="0"/>
              <a:t> </a:t>
            </a:r>
            <a:r>
              <a:rPr lang="ru-RU" sz="2400" dirty="0" err="1"/>
              <a:t>існуючих</a:t>
            </a:r>
            <a:r>
              <a:rPr lang="ru-RU" sz="2400" dirty="0"/>
              <a:t> моделей </a:t>
            </a:r>
            <a:r>
              <a:rPr lang="ru-RU" sz="2400" dirty="0" err="1"/>
              <a:t>кип’ятильників</a:t>
            </a:r>
            <a:r>
              <a:rPr lang="ru-RU" sz="2400" dirty="0"/>
              <a:t> </a:t>
            </a:r>
            <a:r>
              <a:rPr lang="ru-RU" sz="2400" dirty="0" err="1"/>
              <a:t>стає</a:t>
            </a:r>
            <a:r>
              <a:rPr lang="ru-RU" sz="2400" dirty="0"/>
              <a:t> </a:t>
            </a:r>
            <a:r>
              <a:rPr lang="ru-RU" sz="2400" dirty="0" err="1"/>
              <a:t>актуальним</a:t>
            </a:r>
            <a:r>
              <a:rPr lang="ru-RU" sz="2400" dirty="0"/>
              <a:t> </a:t>
            </a:r>
            <a:r>
              <a:rPr lang="ru-RU" sz="2400" dirty="0" err="1"/>
              <a:t>завданням</a:t>
            </a:r>
            <a:r>
              <a:rPr lang="ru-RU" sz="2400" dirty="0"/>
              <a:t> для </a:t>
            </a:r>
            <a:r>
              <a:rPr lang="ru-RU" sz="2400" dirty="0" err="1"/>
              <a:t>підвищення</a:t>
            </a:r>
            <a:r>
              <a:rPr lang="ru-RU" sz="2400" dirty="0"/>
              <a:t> </a:t>
            </a:r>
            <a:r>
              <a:rPr lang="ru-RU" sz="2400" dirty="0" err="1"/>
              <a:t>продуктивності</a:t>
            </a:r>
            <a:r>
              <a:rPr lang="ru-RU" sz="2400" dirty="0"/>
              <a:t> та </a:t>
            </a:r>
            <a:r>
              <a:rPr lang="ru-RU" sz="2400" dirty="0" err="1"/>
              <a:t>зниження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 на </a:t>
            </a:r>
            <a:r>
              <a:rPr lang="ru-RU" sz="2400" dirty="0" err="1"/>
              <a:t>енергію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028" name="Picture 4" descr="Дизайн кухни ресторана">
            <a:extLst>
              <a:ext uri="{FF2B5EF4-FFF2-40B4-BE49-F238E27FC236}">
                <a16:creationId xmlns:a16="http://schemas.microsoft.com/office/drawing/2014/main" id="{44559542-996C-2F89-B993-3EC126BD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E7533-0805-73D6-431B-701FD00C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25" y="-480366"/>
            <a:ext cx="9440034" cy="1828801"/>
          </a:xfrm>
        </p:spPr>
        <p:txBody>
          <a:bodyPr/>
          <a:lstStyle/>
          <a:p>
            <a:r>
              <a:rPr lang="uk-UA" dirty="0"/>
              <a:t>Загальна характеристика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18B5CE8-48A0-0959-AB2F-20E5229C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1588169"/>
            <a:ext cx="10702443" cy="4511841"/>
          </a:xfrm>
        </p:spPr>
        <p:txBody>
          <a:bodyPr>
            <a:normAutofit/>
          </a:bodyPr>
          <a:lstStyle/>
          <a:p>
            <a:r>
              <a:rPr lang="ru-RU" sz="2400" dirty="0" err="1"/>
              <a:t>Електричний</a:t>
            </a:r>
            <a:r>
              <a:rPr lang="ru-RU" sz="2400" dirty="0"/>
              <a:t> </a:t>
            </a:r>
            <a:r>
              <a:rPr lang="ru-RU" sz="2400" dirty="0" err="1"/>
              <a:t>кип’ятильник</a:t>
            </a:r>
            <a:r>
              <a:rPr lang="ru-RU" sz="2400" dirty="0"/>
              <a:t> —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апарат</a:t>
            </a:r>
            <a:r>
              <a:rPr lang="ru-RU" sz="2400" dirty="0"/>
              <a:t>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нагріває</a:t>
            </a:r>
            <a:r>
              <a:rPr lang="ru-RU" sz="2400" dirty="0"/>
              <a:t> воду до </a:t>
            </a:r>
            <a:r>
              <a:rPr lang="ru-RU" sz="2400" dirty="0" err="1"/>
              <a:t>температури</a:t>
            </a:r>
            <a:r>
              <a:rPr lang="ru-RU" sz="2400" dirty="0"/>
              <a:t> 90-100°C для </a:t>
            </a:r>
            <a:r>
              <a:rPr lang="ru-RU" sz="2400" dirty="0" err="1"/>
              <a:t>приготування</a:t>
            </a:r>
            <a:r>
              <a:rPr lang="ru-RU" sz="2400" dirty="0"/>
              <a:t> </a:t>
            </a:r>
            <a:r>
              <a:rPr lang="ru-RU" sz="2400" dirty="0" err="1"/>
              <a:t>напоїв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страв</a:t>
            </a:r>
            <a:r>
              <a:rPr lang="ru-RU" sz="2400" dirty="0"/>
              <a:t> у закладах ресторанного </a:t>
            </a:r>
            <a:r>
              <a:rPr lang="ru-RU" sz="2400" dirty="0" err="1"/>
              <a:t>господарства</a:t>
            </a:r>
            <a:r>
              <a:rPr lang="ru-RU" sz="2400" dirty="0"/>
              <a:t>. </a:t>
            </a:r>
            <a:r>
              <a:rPr lang="ru-RU" sz="2400" dirty="0" err="1"/>
              <a:t>Існують</a:t>
            </a:r>
            <a:r>
              <a:rPr lang="ru-RU" sz="2400" dirty="0"/>
              <a:t> два </a:t>
            </a:r>
            <a:r>
              <a:rPr lang="ru-RU" sz="2400" dirty="0" err="1"/>
              <a:t>основні</a:t>
            </a:r>
            <a:r>
              <a:rPr lang="ru-RU" sz="2400" dirty="0"/>
              <a:t> типи: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Проточні</a:t>
            </a:r>
            <a:r>
              <a:rPr lang="ru-RU" sz="2400" dirty="0"/>
              <a:t> </a:t>
            </a:r>
            <a:r>
              <a:rPr lang="ru-RU" sz="2400" dirty="0" err="1"/>
              <a:t>кип’ятильники</a:t>
            </a:r>
            <a:r>
              <a:rPr lang="ru-RU" sz="2400" dirty="0"/>
              <a:t> </a:t>
            </a:r>
            <a:r>
              <a:rPr lang="ru-RU" sz="2400" dirty="0" err="1"/>
              <a:t>нагрівають</a:t>
            </a:r>
            <a:r>
              <a:rPr lang="ru-RU" sz="2400" dirty="0"/>
              <a:t> воду </a:t>
            </a:r>
            <a:r>
              <a:rPr lang="ru-RU" sz="2400" dirty="0" err="1"/>
              <a:t>безпосередньо</a:t>
            </a:r>
            <a:r>
              <a:rPr lang="ru-RU" sz="2400" dirty="0"/>
              <a:t> в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проходження</a:t>
            </a:r>
            <a:r>
              <a:rPr lang="ru-RU" sz="2400" dirty="0"/>
              <a:t> через </a:t>
            </a:r>
            <a:r>
              <a:rPr lang="ru-RU" sz="2400" dirty="0" err="1"/>
              <a:t>ТЕНи</a:t>
            </a:r>
            <a:r>
              <a:rPr lang="ru-RU" sz="2400" dirty="0"/>
              <a:t>, </a:t>
            </a:r>
            <a:r>
              <a:rPr lang="ru-RU" sz="2400" dirty="0" err="1"/>
              <a:t>швидко</a:t>
            </a:r>
            <a:r>
              <a:rPr lang="ru-RU" sz="2400" dirty="0"/>
              <a:t> </a:t>
            </a:r>
            <a:r>
              <a:rPr lang="ru-RU" sz="2400" dirty="0" err="1"/>
              <a:t>забезпечуючи</a:t>
            </a:r>
            <a:r>
              <a:rPr lang="ru-RU" sz="2400" dirty="0"/>
              <a:t> </a:t>
            </a:r>
            <a:r>
              <a:rPr lang="ru-RU" sz="2400" dirty="0" err="1"/>
              <a:t>гарячу</a:t>
            </a:r>
            <a:r>
              <a:rPr lang="ru-RU" sz="2400" dirty="0"/>
              <a:t> воду, </a:t>
            </a:r>
            <a:r>
              <a:rPr lang="ru-RU" sz="2400" dirty="0" err="1"/>
              <a:t>але</a:t>
            </a:r>
            <a:r>
              <a:rPr lang="ru-RU" sz="2400" dirty="0"/>
              <a:t> з </a:t>
            </a:r>
            <a:r>
              <a:rPr lang="ru-RU" sz="2400" dirty="0" err="1"/>
              <a:t>обмеженням</a:t>
            </a:r>
            <a:r>
              <a:rPr lang="ru-RU" sz="2400" dirty="0"/>
              <a:t> </a:t>
            </a:r>
            <a:r>
              <a:rPr lang="ru-RU" sz="2400" dirty="0" err="1"/>
              <a:t>обсягу</a:t>
            </a:r>
            <a:r>
              <a:rPr lang="ru-RU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Накопичувальні</a:t>
            </a:r>
            <a:r>
              <a:rPr lang="ru-RU" sz="2400" dirty="0"/>
              <a:t> </a:t>
            </a:r>
            <a:r>
              <a:rPr lang="ru-RU" sz="2400" dirty="0" err="1"/>
              <a:t>кип’ятильники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резервуар для </a:t>
            </a:r>
            <a:r>
              <a:rPr lang="ru-RU" sz="2400" dirty="0" err="1"/>
              <a:t>зберігання</a:t>
            </a:r>
            <a:r>
              <a:rPr lang="ru-RU" sz="2400" dirty="0"/>
              <a:t> </a:t>
            </a:r>
            <a:r>
              <a:rPr lang="ru-RU" sz="2400" dirty="0" err="1"/>
              <a:t>гарячої</a:t>
            </a:r>
            <a:r>
              <a:rPr lang="ru-RU" sz="2400" dirty="0"/>
              <a:t> води, </a:t>
            </a:r>
            <a:r>
              <a:rPr lang="ru-RU" sz="2400" dirty="0" err="1"/>
              <a:t>забезпечуючи</a:t>
            </a:r>
            <a:r>
              <a:rPr lang="ru-RU" sz="2400" dirty="0"/>
              <a:t> </a:t>
            </a:r>
            <a:r>
              <a:rPr lang="ru-RU" sz="2400" dirty="0" err="1"/>
              <a:t>стабільний</a:t>
            </a:r>
            <a:r>
              <a:rPr lang="ru-RU" sz="2400" dirty="0"/>
              <a:t> </a:t>
            </a:r>
            <a:r>
              <a:rPr lang="ru-RU" sz="2400" dirty="0" err="1"/>
              <a:t>обсяг</a:t>
            </a:r>
            <a:r>
              <a:rPr lang="ru-RU" sz="2400" dirty="0"/>
              <a:t> для </a:t>
            </a:r>
            <a:r>
              <a:rPr lang="ru-RU" sz="2400" dirty="0" err="1"/>
              <a:t>використання</a:t>
            </a:r>
            <a:r>
              <a:rPr lang="ru-RU" sz="2400" dirty="0"/>
              <a:t> в ресторанах та кафе.</a:t>
            </a:r>
            <a:br>
              <a:rPr lang="ru-RU" sz="2400" dirty="0"/>
            </a:b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 </a:t>
            </a:r>
            <a:r>
              <a:rPr lang="ru-RU" sz="2400" dirty="0" err="1"/>
              <a:t>необхідне</a:t>
            </a:r>
            <a:r>
              <a:rPr lang="ru-RU" sz="2400" dirty="0"/>
              <a:t> для </a:t>
            </a:r>
            <a:r>
              <a:rPr lang="ru-RU" sz="2400" dirty="0" err="1"/>
              <a:t>швидкого</a:t>
            </a:r>
            <a:r>
              <a:rPr lang="ru-RU" sz="2400" dirty="0"/>
              <a:t> та </a:t>
            </a:r>
            <a:r>
              <a:rPr lang="ru-RU" sz="2400" dirty="0" err="1"/>
              <a:t>безпечного</a:t>
            </a:r>
            <a:r>
              <a:rPr lang="ru-RU" sz="2400" dirty="0"/>
              <a:t>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технологічних</a:t>
            </a:r>
            <a:r>
              <a:rPr lang="ru-RU" sz="2400" dirty="0"/>
              <a:t> </a:t>
            </a:r>
            <a:r>
              <a:rPr lang="ru-RU" sz="2400" dirty="0" err="1"/>
              <a:t>операцій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5D77-C920-DDA3-75A1-622A8FFA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26882"/>
            <a:ext cx="6810782" cy="1853763"/>
          </a:xfrm>
        </p:spPr>
        <p:txBody>
          <a:bodyPr>
            <a:normAutofit/>
          </a:bodyPr>
          <a:lstStyle/>
          <a:p>
            <a:r>
              <a:rPr lang="uk-UA" sz="4400" dirty="0"/>
              <a:t>Технічні характеристики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349093-9B7A-74FD-43FA-3653DAD1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08" y="1192924"/>
            <a:ext cx="5980603" cy="5051466"/>
          </a:xfrm>
        </p:spPr>
        <p:txBody>
          <a:bodyPr>
            <a:normAutofit fontScale="92500" lnSpcReduction="20000"/>
          </a:bodyPr>
          <a:lstStyle/>
          <a:p>
            <a:r>
              <a:rPr lang="uk-UA" sz="2400" dirty="0"/>
              <a:t>Для виготовлення кип’ятильників використовуються високоякісні матеріали, що забезпечують їх ефективність та довговічність: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Нержавіюча сталь (марка </a:t>
            </a:r>
            <a:r>
              <a:rPr lang="en-US" sz="2400" dirty="0"/>
              <a:t>AISI 304 </a:t>
            </a:r>
            <a:r>
              <a:rPr lang="uk-UA" sz="2400" dirty="0"/>
              <a:t>або </a:t>
            </a:r>
            <a:r>
              <a:rPr lang="en-US" sz="2400" dirty="0"/>
              <a:t>AISI 316) — </a:t>
            </a:r>
            <a:r>
              <a:rPr lang="uk-UA" sz="2400" dirty="0"/>
              <a:t>для корпусу та резервуара, забезпечує стійкість до корозії та механічних пошкоджень.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Мідь — для нагрівальних елементів (</a:t>
            </a:r>
            <a:r>
              <a:rPr lang="uk-UA" sz="2400" dirty="0" err="1"/>
              <a:t>ТЕНів</a:t>
            </a:r>
            <a:r>
              <a:rPr lang="uk-UA" sz="2400" dirty="0"/>
              <a:t>), оскільки мідь має високу теплопровідність і дозволяє швидко нагрівати воду. Основні характеристики: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Потужність: 2-3 кВт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Об’єм резервуару: від 10 до 20 літрів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Товщина стінок корпусу: 1.5-2 мм</a:t>
            </a:r>
          </a:p>
        </p:txBody>
      </p:sp>
      <p:pic>
        <p:nvPicPr>
          <p:cNvPr id="2066" name="Picture 18" descr="Необработанные алюминиевые листы - Стоковые фото Алюминий роялти-фри">
            <a:extLst>
              <a:ext uri="{FF2B5EF4-FFF2-40B4-BE49-F238E27FC236}">
                <a16:creationId xmlns:a16="http://schemas.microsoft.com/office/drawing/2014/main" id="{C3690446-AF01-AD77-3CE2-EF39CF7C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32" y="3236494"/>
            <a:ext cx="5437568" cy="36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Медная спираль - Стоковые фото Медь роялти-фри">
            <a:extLst>
              <a:ext uri="{FF2B5EF4-FFF2-40B4-BE49-F238E27FC236}">
                <a16:creationId xmlns:a16="http://schemas.microsoft.com/office/drawing/2014/main" id="{34B4C5C4-0601-9FF8-73EB-28D30F7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32" y="52555"/>
            <a:ext cx="5437568" cy="361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E995-742C-D852-5C56-9697A198D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514" y="-456303"/>
            <a:ext cx="9440034" cy="1828801"/>
          </a:xfrm>
        </p:spPr>
        <p:txBody>
          <a:bodyPr/>
          <a:lstStyle/>
          <a:p>
            <a:r>
              <a:rPr lang="uk-UA" dirty="0"/>
              <a:t>Принцип роботи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031934F-C741-1761-9B9F-D650556B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0779" y="1372498"/>
            <a:ext cx="6503421" cy="5148617"/>
          </a:xfrm>
        </p:spPr>
        <p:txBody>
          <a:bodyPr>
            <a:normAutofit fontScale="92500"/>
          </a:bodyPr>
          <a:lstStyle/>
          <a:p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Електричний кип’ятильник працює за принципом перетворення електричної енергії на теплоту за допомогою нагрівальних елементів (</a:t>
            </a:r>
            <a:r>
              <a:rPr lang="uk-UA" sz="2400" dirty="0" err="1"/>
              <a:t>ТЕНів</a:t>
            </a:r>
            <a:r>
              <a:rPr lang="uk-UA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Нагрівальні елементи передають тепло воді, підвищуючи її температуру до 90-100°</a:t>
            </a:r>
            <a:r>
              <a:rPr lang="en-US" sz="2400" dirty="0"/>
              <a:t>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Автоматичні термостати підтримують стабільну температуру, вимикаючи нагрівання при досягненні заданої температури.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Для зменшення теплових втрат використовуються високоякісні теплоізоляційні матеріали.</a:t>
            </a:r>
          </a:p>
          <a:p>
            <a:endParaRPr lang="uk-UA" sz="2400" dirty="0"/>
          </a:p>
        </p:txBody>
      </p:sp>
      <p:pic>
        <p:nvPicPr>
          <p:cNvPr id="3074" name="Picture 2" descr="Тэн SMR007 для кипятильников 2500W купить на OZON по низкой цене  (1223207280)">
            <a:extLst>
              <a:ext uri="{FF2B5EF4-FFF2-40B4-BE49-F238E27FC236}">
                <a16:creationId xmlns:a16="http://schemas.microsoft.com/office/drawing/2014/main" id="{A55F8815-F090-42D4-2A74-A3E54117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" y="0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9067-6B52-03A2-765F-E0AC564C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286" y="-781155"/>
            <a:ext cx="9440034" cy="1828801"/>
          </a:xfrm>
        </p:spPr>
        <p:txBody>
          <a:bodyPr/>
          <a:lstStyle/>
          <a:p>
            <a:r>
              <a:rPr lang="uk-UA" dirty="0"/>
              <a:t>Аналіз сучасних моделей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B0553A9-4E32-0B67-C95D-725CB80DC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661" y="1201465"/>
            <a:ext cx="5402179" cy="4969042"/>
          </a:xfrm>
        </p:spPr>
        <p:txBody>
          <a:bodyPr>
            <a:normAutofit/>
          </a:bodyPr>
          <a:lstStyle/>
          <a:p>
            <a:r>
              <a:rPr lang="uk-UA" dirty="0"/>
              <a:t>Проточні кип’ятильники — дозволяють швидко нагрівати воду, підходять для невеликих обсягів води. Наприклад, модель </a:t>
            </a:r>
            <a:r>
              <a:rPr lang="en-US" dirty="0" err="1"/>
              <a:t>Hurakan</a:t>
            </a:r>
            <a:r>
              <a:rPr lang="en-US" dirty="0"/>
              <a:t> HKN-HVZ35M.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F0DFA0-3B3B-3ECA-6C04-19DB0AD6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97" y="2961462"/>
            <a:ext cx="2565007" cy="3513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76ADF-FBE6-3FB7-6EB0-4A8BF32CCD9E}"/>
              </a:ext>
            </a:extLst>
          </p:cNvPr>
          <p:cNvSpPr txBox="1"/>
          <p:nvPr/>
        </p:nvSpPr>
        <p:spPr>
          <a:xfrm>
            <a:off x="5654840" y="1188946"/>
            <a:ext cx="65371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dirty="0"/>
              <a:t>Накопичувальні кип’ятильники — забезпечують великий обсяг гарячої води для потреб ресторанного бізнесу. Приклад: </a:t>
            </a:r>
            <a:r>
              <a:rPr lang="en-US" sz="2000" dirty="0" err="1"/>
              <a:t>Hurakan</a:t>
            </a:r>
            <a:r>
              <a:rPr lang="en-US" sz="2000" dirty="0"/>
              <a:t> HKN-HVB15. </a:t>
            </a:r>
            <a:r>
              <a:rPr lang="uk-UA" sz="2000" dirty="0"/>
              <a:t>Порівняння цих моделей дозволяє вибрати оптимальний варіант для різних умов експлуатації.</a:t>
            </a:r>
          </a:p>
        </p:txBody>
      </p:sp>
      <p:pic>
        <p:nvPicPr>
          <p:cNvPr id="7" name="Рисунок 6" descr="Кип'ятильник проточний hurakan HKN-HVZ35M">
            <a:extLst>
              <a:ext uri="{FF2B5EF4-FFF2-40B4-BE49-F238E27FC236}">
                <a16:creationId xmlns:a16="http://schemas.microsoft.com/office/drawing/2014/main" id="{0D16B228-8FE8-4DEB-A7FD-62F0CC6B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0" y="2914989"/>
            <a:ext cx="2362200" cy="3606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05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7D6F-ADE7-51CB-94D7-29B69FFD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0" y="-672870"/>
            <a:ext cx="9440034" cy="1828801"/>
          </a:xfrm>
        </p:spPr>
        <p:txBody>
          <a:bodyPr/>
          <a:lstStyle/>
          <a:p>
            <a:r>
              <a:rPr lang="uk-UA" dirty="0"/>
              <a:t>Конструктивні особливості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D439842-3056-96D3-AF1D-B629EAF1B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0" y="1155931"/>
            <a:ext cx="4127739" cy="517268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Проектований</a:t>
            </a:r>
            <a:r>
              <a:rPr lang="ru-RU" dirty="0"/>
              <a:t> </a:t>
            </a:r>
            <a:r>
              <a:rPr lang="ru-RU" dirty="0" err="1"/>
              <a:t>кип’ятильник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конструктивних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Корпус </a:t>
            </a:r>
            <a:r>
              <a:rPr lang="ru-RU" dirty="0" err="1"/>
              <a:t>виготовлений</a:t>
            </a:r>
            <a:r>
              <a:rPr lang="ru-RU" dirty="0"/>
              <a:t> з </a:t>
            </a:r>
            <a:r>
              <a:rPr lang="ru-RU" dirty="0" err="1"/>
              <a:t>нержавіючої</a:t>
            </a:r>
            <a:r>
              <a:rPr lang="ru-RU" dirty="0"/>
              <a:t> </a:t>
            </a:r>
            <a:r>
              <a:rPr lang="ru-RU" dirty="0" err="1"/>
              <a:t>сталі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стійкість</a:t>
            </a:r>
            <a:r>
              <a:rPr lang="ru-RU" dirty="0"/>
              <a:t> до </a:t>
            </a:r>
            <a:r>
              <a:rPr lang="ru-RU" dirty="0" err="1"/>
              <a:t>корозії</a:t>
            </a:r>
            <a:r>
              <a:rPr lang="ru-RU" dirty="0"/>
              <a:t> та </a:t>
            </a:r>
            <a:r>
              <a:rPr lang="ru-RU" dirty="0" err="1"/>
              <a:t>механічних</a:t>
            </a:r>
            <a:r>
              <a:rPr lang="ru-RU" dirty="0"/>
              <a:t> </a:t>
            </a:r>
            <a:r>
              <a:rPr lang="ru-RU" dirty="0" err="1"/>
              <a:t>пошкоджень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Нагрівальні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ru-RU" dirty="0" err="1"/>
              <a:t>ТЕНи</a:t>
            </a:r>
            <a:r>
              <a:rPr lang="ru-RU" dirty="0"/>
              <a:t>) </a:t>
            </a:r>
            <a:r>
              <a:rPr lang="ru-RU" dirty="0" err="1"/>
              <a:t>виконані</a:t>
            </a:r>
            <a:r>
              <a:rPr lang="ru-RU" dirty="0"/>
              <a:t> з </a:t>
            </a:r>
            <a:r>
              <a:rPr lang="ru-RU" dirty="0" err="1"/>
              <a:t>міді</a:t>
            </a:r>
            <a:r>
              <a:rPr lang="ru-RU" dirty="0"/>
              <a:t> для </a:t>
            </a:r>
            <a:r>
              <a:rPr lang="ru-RU" dirty="0" err="1"/>
              <a:t>максимальної</a:t>
            </a:r>
            <a:r>
              <a:rPr lang="ru-RU" dirty="0"/>
              <a:t> </a:t>
            </a:r>
            <a:r>
              <a:rPr lang="ru-RU" dirty="0" err="1"/>
              <a:t>теплопередачі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Техніка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: </a:t>
            </a:r>
            <a:r>
              <a:rPr lang="ru-RU" dirty="0" err="1"/>
              <a:t>термостати</a:t>
            </a:r>
            <a:r>
              <a:rPr lang="ru-RU" dirty="0"/>
              <a:t> для контролю </a:t>
            </a:r>
            <a:r>
              <a:rPr lang="ru-RU" dirty="0" err="1"/>
              <a:t>температури</a:t>
            </a:r>
            <a:r>
              <a:rPr lang="ru-RU" dirty="0"/>
              <a:t>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перегріву</a:t>
            </a:r>
            <a:r>
              <a:rPr lang="ru-RU" dirty="0"/>
              <a:t>, </a:t>
            </a:r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вимкнення</a:t>
            </a:r>
            <a:r>
              <a:rPr lang="ru-RU" dirty="0"/>
              <a:t>. Схема </a:t>
            </a:r>
            <a:r>
              <a:rPr lang="ru-RU" dirty="0" err="1"/>
              <a:t>конструкції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</a:t>
            </a:r>
            <a:r>
              <a:rPr lang="ru-RU" dirty="0" err="1"/>
              <a:t>вузлами</a:t>
            </a:r>
            <a:r>
              <a:rPr lang="ru-RU" dirty="0"/>
              <a:t> представлена на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слайді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3ECEFE-FCBA-899F-092F-30DFC0A8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98" y="1839933"/>
            <a:ext cx="7330113" cy="3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A3B9-6C27-3C5B-0141-8DE6B6CE1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776" y="-107387"/>
            <a:ext cx="9440034" cy="1828801"/>
          </a:xfrm>
        </p:spPr>
        <p:txBody>
          <a:bodyPr/>
          <a:lstStyle/>
          <a:p>
            <a:r>
              <a:rPr lang="uk-UA" dirty="0"/>
              <a:t>Економічність та екологічність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587886-CDE6-0FEC-627D-EF073BD3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09" y="2009273"/>
            <a:ext cx="7147665" cy="4848727"/>
          </a:xfrm>
        </p:spPr>
        <p:txBody>
          <a:bodyPr>
            <a:normAutofit/>
          </a:bodyPr>
          <a:lstStyle/>
          <a:p>
            <a:r>
              <a:rPr lang="uk-UA" dirty="0"/>
              <a:t>Економічність і екологічність — важливі параметри в роботі кип’ятильників: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Високоякісна теплоізоляція корпусу зменшує втрати тепла та знижує енергоспоживання.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Використання міді в </a:t>
            </a:r>
            <a:r>
              <a:rPr lang="uk-UA" dirty="0" err="1"/>
              <a:t>ТЕНах</a:t>
            </a:r>
            <a:r>
              <a:rPr lang="uk-UA" dirty="0"/>
              <a:t> дозволяє зменшити час нагрівання води, що знижує витрати електроенергії.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Проект враховує вимоги до утилізації матеріалів (нержавіюча сталь, мідь, полімери) для мінімізації впливу на навколишнє середовище.</a:t>
            </a:r>
          </a:p>
        </p:txBody>
      </p:sp>
      <p:pic>
        <p:nvPicPr>
          <p:cNvPr id="4100" name="Picture 4" descr="Глобус и небоскребы из листьев - Стоковые фото Глобус роялти-фри">
            <a:extLst>
              <a:ext uri="{FF2B5EF4-FFF2-40B4-BE49-F238E27FC236}">
                <a16:creationId xmlns:a16="http://schemas.microsoft.com/office/drawing/2014/main" id="{664F2A9F-6B0D-4E4D-0F52-E66CE66E8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B12FF-603B-71EB-F0B8-4803E2D7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6378" y="-914401"/>
            <a:ext cx="9440034" cy="1828801"/>
          </a:xfrm>
        </p:spPr>
        <p:txBody>
          <a:bodyPr/>
          <a:lstStyle/>
          <a:p>
            <a:r>
              <a:rPr lang="uk-UA" dirty="0"/>
              <a:t>Охорона праці</a:t>
            </a:r>
          </a:p>
        </p:txBody>
      </p:sp>
      <p:pic>
        <p:nvPicPr>
          <p:cNvPr id="5122" name="Picture 2" descr="Промышленный работник с Строительная каска - Стоковые фото Промышленность роялти-фри">
            <a:extLst>
              <a:ext uri="{FF2B5EF4-FFF2-40B4-BE49-F238E27FC236}">
                <a16:creationId xmlns:a16="http://schemas.microsoft.com/office/drawing/2014/main" id="{23D68C6F-C4D3-CCB5-BB31-07FF1450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2D48FF-1F2D-3278-1F3D-111AA6CAA906}"/>
              </a:ext>
            </a:extLst>
          </p:cNvPr>
          <p:cNvSpPr txBox="1"/>
          <p:nvPr/>
        </p:nvSpPr>
        <p:spPr>
          <a:xfrm>
            <a:off x="4968766" y="1293991"/>
            <a:ext cx="65752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Для забезпечення безпечної експлуатації кип’ятильників передбачено: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dirty="0"/>
              <a:t>Заземлення усіх електричних компонентів для захисту від ураження струмом.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dirty="0"/>
              <a:t>Автоматичний термостат для відключення пристрою при досягненні максимальної температури.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dirty="0"/>
              <a:t>Ізоляція від високих температур на зовнішніх частинах пристрою для запобігання </a:t>
            </a:r>
            <a:r>
              <a:rPr lang="uk-UA" sz="2400" dirty="0" err="1"/>
              <a:t>опікам</a:t>
            </a:r>
            <a:r>
              <a:rPr lang="uk-UA" sz="2400" dirty="0"/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dirty="0"/>
              <a:t>Регулярне обслуговування включає очищення від накипу та перевірку справності механізмів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25968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Фіолетова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TM04033929[[fn=Сланець]]</Template>
  <TotalTime>32</TotalTime>
  <Words>464</Words>
  <Application>Microsoft Office PowerPoint</Application>
  <PresentationFormat>Широкий екран</PresentationFormat>
  <Paragraphs>40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Calisto MT</vt:lpstr>
      <vt:lpstr>Times New Roman</vt:lpstr>
      <vt:lpstr>Trebuchet MS</vt:lpstr>
      <vt:lpstr>Wingdings 2</vt:lpstr>
      <vt:lpstr>Сланець</vt:lpstr>
      <vt:lpstr>Відкритий міжнародний університет розвитку людини «Україна» Інженерно-технологічний інститут Кафедра технології харчуванняКурсовий проєкт  З освітньої компоненти «Устаткування закладів ресторанного господарства» на тему: кипятильник електричний.          Виконав здобувач  освіти       групи ТХ-22-1  освітнього ступеня «бакалавр»  спеціальності 181 харчові технології Дубиковський Валентин Володимирович   ПІП керівника Бровенко Т.В. кондидант технічних наук, доцент.</vt:lpstr>
      <vt:lpstr>Вступ</vt:lpstr>
      <vt:lpstr>Загальна характеристика</vt:lpstr>
      <vt:lpstr>Технічні характеристики</vt:lpstr>
      <vt:lpstr>Принцип роботи</vt:lpstr>
      <vt:lpstr>Аналіз сучасних моделей</vt:lpstr>
      <vt:lpstr>Конструктивні особливості</vt:lpstr>
      <vt:lpstr>Економічність та екологічність</vt:lpstr>
      <vt:lpstr>Охорона праці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Відкритий міжнародний університет розвитку людини «Україна» Інженерно-технологічний інститут Кафедра технології харчуванняКурсовий проєкт  З освітньої компоненти «Устаткування закладів ресторанного господарства» на тему: кипятильник електричний.          Виконав здобувач  освіти       групи ТХ-22-1  освітнього ступеня «бакалавр»  спеціальності 181 харчові технології Дубиковський Валентин Володимирович   ПІП керівника Бровенко Т.В. кондидант технічних наук, доцент.</dc:title>
  <dc:creator>Анастасія Нестерук</dc:creator>
  <cp:lastModifiedBy>steve cherepcin</cp:lastModifiedBy>
  <cp:revision>3</cp:revision>
  <dcterms:created xsi:type="dcterms:W3CDTF">2024-12-02T14:04:55Z</dcterms:created>
  <dcterms:modified xsi:type="dcterms:W3CDTF">2024-12-02T20:45:38Z</dcterms:modified>
</cp:coreProperties>
</file>