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uk-UA" smtClean="0"/>
              <a:t>Зразок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smtClean="0"/>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3033B01F-4926-4A76-B11B-B5398A51205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170239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3033B01F-4926-4A76-B11B-B5398A51205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140755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uk-UA" smtClean="0"/>
              <a:t>Зразок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3033B01F-4926-4A76-B11B-B5398A51205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66100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uk-UA" smtClean="0"/>
              <a:t>Зразок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uk-UA" smtClean="0"/>
              <a:t>Редагувати стиль зразка тексту</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3033B01F-4926-4A76-B11B-B5398A51205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2B1E-A45D-4A8F-AC02-B9C4429BBBC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4490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uk-UA" smtClean="0"/>
              <a:t>Зразок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3033B01F-4926-4A76-B11B-B5398A51205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1711523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uk-UA" smtClean="0"/>
              <a:t>Зразок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33B01F-4926-4A76-B11B-B5398A512052}" type="datetimeFigureOut">
              <a:rPr lang="en-US" smtClean="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222722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uk-UA" smtClean="0"/>
              <a:t>Зразок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33B01F-4926-4A76-B11B-B5398A512052}" type="datetimeFigureOut">
              <a:rPr lang="en-US" smtClean="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284179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3033B01F-4926-4A76-B11B-B5398A51205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2532094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uk-UA" smtClean="0"/>
              <a:t>Зразок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3033B01F-4926-4A76-B11B-B5398A51205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157049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3"/>
          <p:cNvSpPr>
            <a:spLocks noGrp="1"/>
          </p:cNvSpPr>
          <p:nvPr>
            <p:ph type="dt" sz="half" idx="10"/>
          </p:nvPr>
        </p:nvSpPr>
        <p:spPr/>
        <p:txBody>
          <a:bodyPr/>
          <a:lstStyle/>
          <a:p>
            <a:fld id="{3033B01F-4926-4A76-B11B-B5398A51205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245030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uk-UA" smtClean="0"/>
              <a:t>Зразок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3033B01F-4926-4A76-B11B-B5398A51205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40135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Date Placeholder 4"/>
          <p:cNvSpPr>
            <a:spLocks noGrp="1"/>
          </p:cNvSpPr>
          <p:nvPr>
            <p:ph type="dt" sz="half" idx="10"/>
          </p:nvPr>
        </p:nvSpPr>
        <p:spPr/>
        <p:txBody>
          <a:bodyPr/>
          <a:lstStyle/>
          <a:p>
            <a:fld id="{3033B01F-4926-4A76-B11B-B5398A51205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70291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smtClean="0"/>
              <a:t>Зразок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3033B01F-4926-4A76-B11B-B5398A512052}"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9108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7" name="Date Placeholder 2"/>
          <p:cNvSpPr>
            <a:spLocks noGrp="1"/>
          </p:cNvSpPr>
          <p:nvPr>
            <p:ph type="dt" sz="half" idx="10"/>
          </p:nvPr>
        </p:nvSpPr>
        <p:spPr/>
        <p:txBody>
          <a:bodyPr/>
          <a:lstStyle/>
          <a:p>
            <a:fld id="{3033B01F-4926-4A76-B11B-B5398A512052}" type="datetimeFigureOut">
              <a:rPr lang="en-US" smtClean="0"/>
              <a:t>12/2/2024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206421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33B01F-4926-4A76-B11B-B5398A512052}" type="datetimeFigureOut">
              <a:rPr lang="en-US" smtClean="0"/>
              <a:t>12/2/2024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174123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uk-UA" smtClean="0"/>
              <a:t>Зразок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7" name="Date Placeholder 4"/>
          <p:cNvSpPr>
            <a:spLocks noGrp="1"/>
          </p:cNvSpPr>
          <p:nvPr>
            <p:ph type="dt" sz="half" idx="10"/>
          </p:nvPr>
        </p:nvSpPr>
        <p:spPr/>
        <p:txBody>
          <a:bodyPr/>
          <a:lstStyle/>
          <a:p>
            <a:fld id="{3033B01F-4926-4A76-B11B-B5398A512052}" type="datetimeFigureOut">
              <a:rPr lang="en-US" smtClean="0"/>
              <a:t>12/2/2024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4062898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3033B01F-4926-4A76-B11B-B5398A51205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12B1E-A45D-4A8F-AC02-B9C4429BBBCD}" type="slidenum">
              <a:rPr lang="en-US" smtClean="0"/>
              <a:t>‹№›</a:t>
            </a:fld>
            <a:endParaRPr lang="en-US"/>
          </a:p>
        </p:txBody>
      </p:sp>
    </p:spTree>
    <p:extLst>
      <p:ext uri="{BB962C8B-B14F-4D97-AF65-F5344CB8AC3E}">
        <p14:creationId xmlns:p14="http://schemas.microsoft.com/office/powerpoint/2010/main" val="212016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uk-UA" smtClean="0"/>
              <a:t>Зразок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33B01F-4926-4A76-B11B-B5398A512052}" type="datetimeFigureOut">
              <a:rPr lang="en-US" smtClean="0"/>
              <a:t>12/2/2024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712B1E-A45D-4A8F-AC02-B9C4429BBBCD}" type="slidenum">
              <a:rPr lang="en-US" smtClean="0"/>
              <a:t>‹№›</a:t>
            </a:fld>
            <a:endParaRPr lang="en-US"/>
          </a:p>
        </p:txBody>
      </p:sp>
    </p:spTree>
    <p:extLst>
      <p:ext uri="{BB962C8B-B14F-4D97-AF65-F5344CB8AC3E}">
        <p14:creationId xmlns:p14="http://schemas.microsoft.com/office/powerpoint/2010/main" val="1329994612"/>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50264" y="159343"/>
            <a:ext cx="8825658" cy="3329581"/>
          </a:xfrm>
        </p:spPr>
        <p:txBody>
          <a:bodyPr/>
          <a:lstStyle/>
          <a:p>
            <a:pPr algn="ctr"/>
            <a:r>
              <a:rPr lang="ru-RU" sz="2400" b="1" dirty="0" err="1">
                <a:solidFill>
                  <a:schemeClr val="accent1">
                    <a:lumMod val="60000"/>
                    <a:lumOff val="40000"/>
                  </a:schemeClr>
                </a:solidFill>
                <a:latin typeface="Bahnschrift" panose="020B0502040204020203" pitchFamily="34" charset="0"/>
              </a:rPr>
              <a:t>Відкритий</a:t>
            </a:r>
            <a:r>
              <a:rPr lang="ru-RU" sz="2400" b="1" dirty="0">
                <a:solidFill>
                  <a:schemeClr val="accent1">
                    <a:lumMod val="60000"/>
                    <a:lumOff val="40000"/>
                  </a:schemeClr>
                </a:solidFill>
                <a:latin typeface="Bahnschrift" panose="020B0502040204020203" pitchFamily="34" charset="0"/>
              </a:rPr>
              <a:t> </a:t>
            </a:r>
            <a:r>
              <a:rPr lang="ru-RU" sz="2400" b="1" dirty="0" err="1">
                <a:solidFill>
                  <a:schemeClr val="accent1">
                    <a:lumMod val="60000"/>
                    <a:lumOff val="40000"/>
                  </a:schemeClr>
                </a:solidFill>
                <a:latin typeface="Bahnschrift" panose="020B0502040204020203" pitchFamily="34" charset="0"/>
              </a:rPr>
              <a:t>міжнародний</a:t>
            </a:r>
            <a:r>
              <a:rPr lang="ru-RU" sz="2400" b="1" dirty="0">
                <a:solidFill>
                  <a:schemeClr val="accent1">
                    <a:lumMod val="60000"/>
                    <a:lumOff val="40000"/>
                  </a:schemeClr>
                </a:solidFill>
                <a:latin typeface="Bahnschrift" panose="020B0502040204020203" pitchFamily="34" charset="0"/>
              </a:rPr>
              <a:t> </a:t>
            </a:r>
            <a:r>
              <a:rPr lang="ru-RU" sz="2400" b="1" dirty="0" err="1">
                <a:solidFill>
                  <a:schemeClr val="accent1">
                    <a:lumMod val="60000"/>
                    <a:lumOff val="40000"/>
                  </a:schemeClr>
                </a:solidFill>
                <a:latin typeface="Bahnschrift" panose="020B0502040204020203" pitchFamily="34" charset="0"/>
              </a:rPr>
              <a:t>університет</a:t>
            </a:r>
            <a:r>
              <a:rPr lang="ru-RU" sz="2400" b="1" dirty="0">
                <a:solidFill>
                  <a:schemeClr val="accent1">
                    <a:lumMod val="60000"/>
                    <a:lumOff val="40000"/>
                  </a:schemeClr>
                </a:solidFill>
                <a:latin typeface="Bahnschrift" panose="020B0502040204020203" pitchFamily="34" charset="0"/>
              </a:rPr>
              <a:t> </a:t>
            </a:r>
            <a:r>
              <a:rPr lang="ru-RU" sz="2400" b="1" dirty="0" err="1">
                <a:solidFill>
                  <a:schemeClr val="accent1">
                    <a:lumMod val="60000"/>
                    <a:lumOff val="40000"/>
                  </a:schemeClr>
                </a:solidFill>
                <a:latin typeface="Bahnschrift" panose="020B0502040204020203" pitchFamily="34" charset="0"/>
              </a:rPr>
              <a:t>розвитку</a:t>
            </a:r>
            <a:r>
              <a:rPr lang="ru-RU" sz="2400" b="1" dirty="0">
                <a:solidFill>
                  <a:schemeClr val="accent1">
                    <a:lumMod val="60000"/>
                    <a:lumOff val="40000"/>
                  </a:schemeClr>
                </a:solidFill>
                <a:latin typeface="Bahnschrift" panose="020B0502040204020203" pitchFamily="34" charset="0"/>
              </a:rPr>
              <a:t> </a:t>
            </a:r>
            <a:r>
              <a:rPr lang="ru-RU" sz="2400" b="1" dirty="0" err="1">
                <a:solidFill>
                  <a:schemeClr val="accent1">
                    <a:lumMod val="60000"/>
                    <a:lumOff val="40000"/>
                  </a:schemeClr>
                </a:solidFill>
                <a:latin typeface="Bahnschrift" panose="020B0502040204020203" pitchFamily="34" charset="0"/>
              </a:rPr>
              <a:t>людини</a:t>
            </a:r>
            <a:r>
              <a:rPr lang="ru-RU" sz="2400" dirty="0">
                <a:solidFill>
                  <a:schemeClr val="accent1">
                    <a:lumMod val="60000"/>
                    <a:lumOff val="40000"/>
                  </a:schemeClr>
                </a:solidFill>
                <a:latin typeface="Bahnschrift" panose="020B0502040204020203" pitchFamily="34" charset="0"/>
              </a:rPr>
              <a:t/>
            </a:r>
            <a:br>
              <a:rPr lang="ru-RU" sz="2400" dirty="0">
                <a:solidFill>
                  <a:schemeClr val="accent1">
                    <a:lumMod val="60000"/>
                    <a:lumOff val="40000"/>
                  </a:schemeClr>
                </a:solidFill>
                <a:latin typeface="Bahnschrift" panose="020B0502040204020203" pitchFamily="34" charset="0"/>
              </a:rPr>
            </a:br>
            <a:r>
              <a:rPr lang="ru-RU" sz="2400" b="1" dirty="0">
                <a:solidFill>
                  <a:schemeClr val="accent1">
                    <a:lumMod val="60000"/>
                    <a:lumOff val="40000"/>
                  </a:schemeClr>
                </a:solidFill>
                <a:latin typeface="Bahnschrift" panose="020B0502040204020203" pitchFamily="34" charset="0"/>
              </a:rPr>
              <a:t>«</a:t>
            </a:r>
            <a:r>
              <a:rPr lang="ru-RU" sz="2400" b="1" dirty="0" err="1">
                <a:solidFill>
                  <a:schemeClr val="accent1">
                    <a:lumMod val="60000"/>
                    <a:lumOff val="40000"/>
                  </a:schemeClr>
                </a:solidFill>
                <a:latin typeface="Bahnschrift" panose="020B0502040204020203" pitchFamily="34" charset="0"/>
              </a:rPr>
              <a:t>Україна</a:t>
            </a:r>
            <a:r>
              <a:rPr lang="ru-RU" sz="2400" b="1" dirty="0">
                <a:solidFill>
                  <a:schemeClr val="accent1">
                    <a:lumMod val="60000"/>
                    <a:lumOff val="40000"/>
                  </a:schemeClr>
                </a:solidFill>
                <a:latin typeface="Bahnschrift" panose="020B0502040204020203" pitchFamily="34" charset="0"/>
              </a:rPr>
              <a:t>»</a:t>
            </a:r>
            <a:r>
              <a:rPr lang="ru-RU" sz="2400" dirty="0">
                <a:solidFill>
                  <a:schemeClr val="accent1">
                    <a:lumMod val="60000"/>
                    <a:lumOff val="40000"/>
                  </a:schemeClr>
                </a:solidFill>
                <a:latin typeface="Bahnschrift" panose="020B0502040204020203" pitchFamily="34" charset="0"/>
              </a:rPr>
              <a:t/>
            </a:r>
            <a:br>
              <a:rPr lang="ru-RU" sz="2400" dirty="0">
                <a:solidFill>
                  <a:schemeClr val="accent1">
                    <a:lumMod val="60000"/>
                    <a:lumOff val="40000"/>
                  </a:schemeClr>
                </a:solidFill>
                <a:latin typeface="Bahnschrift" panose="020B0502040204020203" pitchFamily="34" charset="0"/>
              </a:rPr>
            </a:br>
            <a:r>
              <a:rPr lang="ru-RU" sz="2400" b="1" dirty="0" err="1">
                <a:solidFill>
                  <a:schemeClr val="accent1">
                    <a:lumMod val="60000"/>
                    <a:lumOff val="40000"/>
                  </a:schemeClr>
                </a:solidFill>
                <a:latin typeface="Bahnschrift" panose="020B0502040204020203" pitchFamily="34" charset="0"/>
              </a:rPr>
              <a:t>Інженерно-технологічний</a:t>
            </a:r>
            <a:r>
              <a:rPr lang="ru-RU" sz="2400" b="1" dirty="0">
                <a:solidFill>
                  <a:schemeClr val="accent1">
                    <a:lumMod val="60000"/>
                    <a:lumOff val="40000"/>
                  </a:schemeClr>
                </a:solidFill>
                <a:latin typeface="Bahnschrift" panose="020B0502040204020203" pitchFamily="34" charset="0"/>
              </a:rPr>
              <a:t> </a:t>
            </a:r>
            <a:r>
              <a:rPr lang="ru-RU" sz="2400" b="1" dirty="0" err="1">
                <a:solidFill>
                  <a:schemeClr val="accent1">
                    <a:lumMod val="60000"/>
                    <a:lumOff val="40000"/>
                  </a:schemeClr>
                </a:solidFill>
                <a:latin typeface="Bahnschrift" panose="020B0502040204020203" pitchFamily="34" charset="0"/>
              </a:rPr>
              <a:t>інститут</a:t>
            </a:r>
            <a:r>
              <a:rPr lang="ru-RU" sz="2400" dirty="0">
                <a:solidFill>
                  <a:schemeClr val="accent1">
                    <a:lumMod val="60000"/>
                    <a:lumOff val="40000"/>
                  </a:schemeClr>
                </a:solidFill>
                <a:latin typeface="Bahnschrift" panose="020B0502040204020203" pitchFamily="34" charset="0"/>
              </a:rPr>
              <a:t/>
            </a:r>
            <a:br>
              <a:rPr lang="ru-RU" sz="2400" dirty="0">
                <a:solidFill>
                  <a:schemeClr val="accent1">
                    <a:lumMod val="60000"/>
                    <a:lumOff val="40000"/>
                  </a:schemeClr>
                </a:solidFill>
                <a:latin typeface="Bahnschrift" panose="020B0502040204020203" pitchFamily="34" charset="0"/>
              </a:rPr>
            </a:br>
            <a:r>
              <a:rPr lang="ru-RU" sz="2400" b="1" dirty="0">
                <a:solidFill>
                  <a:schemeClr val="accent1">
                    <a:lumMod val="60000"/>
                    <a:lumOff val="40000"/>
                  </a:schemeClr>
                </a:solidFill>
                <a:latin typeface="Bahnschrift" panose="020B0502040204020203" pitchFamily="34" charset="0"/>
              </a:rPr>
              <a:t>Кафедра </a:t>
            </a:r>
            <a:r>
              <a:rPr lang="ru-RU" sz="2400" b="1" dirty="0" err="1">
                <a:solidFill>
                  <a:schemeClr val="accent1">
                    <a:lumMod val="60000"/>
                    <a:lumOff val="40000"/>
                  </a:schemeClr>
                </a:solidFill>
                <a:latin typeface="Bahnschrift" panose="020B0502040204020203" pitchFamily="34" charset="0"/>
              </a:rPr>
              <a:t>технології</a:t>
            </a:r>
            <a:r>
              <a:rPr lang="ru-RU" sz="2400" b="1" dirty="0">
                <a:solidFill>
                  <a:schemeClr val="accent1">
                    <a:lumMod val="60000"/>
                    <a:lumOff val="40000"/>
                  </a:schemeClr>
                </a:solidFill>
                <a:latin typeface="Bahnschrift" panose="020B0502040204020203" pitchFamily="34" charset="0"/>
              </a:rPr>
              <a:t> </a:t>
            </a:r>
            <a:r>
              <a:rPr lang="ru-RU" sz="2400" b="1" dirty="0" err="1">
                <a:solidFill>
                  <a:schemeClr val="accent1">
                    <a:lumMod val="60000"/>
                    <a:lumOff val="40000"/>
                  </a:schemeClr>
                </a:solidFill>
                <a:latin typeface="Bahnschrift" panose="020B0502040204020203" pitchFamily="34" charset="0"/>
              </a:rPr>
              <a:t>харчуванняКурсовий</a:t>
            </a:r>
            <a:r>
              <a:rPr lang="ru-RU" sz="2400" b="1" dirty="0">
                <a:solidFill>
                  <a:schemeClr val="accent1">
                    <a:lumMod val="60000"/>
                    <a:lumOff val="40000"/>
                  </a:schemeClr>
                </a:solidFill>
                <a:latin typeface="Bahnschrift" panose="020B0502040204020203" pitchFamily="34" charset="0"/>
              </a:rPr>
              <a:t> </a:t>
            </a:r>
            <a:r>
              <a:rPr lang="ru-RU" sz="2400" b="1" dirty="0" err="1">
                <a:solidFill>
                  <a:schemeClr val="accent1">
                    <a:lumMod val="60000"/>
                    <a:lumOff val="40000"/>
                  </a:schemeClr>
                </a:solidFill>
                <a:latin typeface="Bahnschrift" panose="020B0502040204020203" pitchFamily="34" charset="0"/>
              </a:rPr>
              <a:t>проєкт</a:t>
            </a:r>
            <a:r>
              <a:rPr lang="ru-RU" sz="2400" dirty="0">
                <a:solidFill>
                  <a:schemeClr val="accent1">
                    <a:lumMod val="60000"/>
                    <a:lumOff val="40000"/>
                  </a:schemeClr>
                </a:solidFill>
                <a:latin typeface="Bahnschrift" panose="020B0502040204020203" pitchFamily="34" charset="0"/>
              </a:rPr>
              <a:t/>
            </a:r>
            <a:br>
              <a:rPr lang="ru-RU" sz="2400" dirty="0">
                <a:solidFill>
                  <a:schemeClr val="accent1">
                    <a:lumMod val="60000"/>
                    <a:lumOff val="40000"/>
                  </a:schemeClr>
                </a:solidFill>
                <a:latin typeface="Bahnschrift" panose="020B0502040204020203" pitchFamily="34" charset="0"/>
              </a:rPr>
            </a:br>
            <a:r>
              <a:rPr lang="uk-UA" sz="2400" dirty="0">
                <a:solidFill>
                  <a:schemeClr val="accent1">
                    <a:lumMod val="60000"/>
                    <a:lumOff val="40000"/>
                  </a:schemeClr>
                </a:solidFill>
                <a:latin typeface="Bahnschrift" panose="020B0502040204020203" pitchFamily="34" charset="0"/>
              </a:rPr>
              <a:t>З освітньої компоненти</a:t>
            </a:r>
            <a:r>
              <a:rPr lang="ru-RU" sz="2400" dirty="0">
                <a:solidFill>
                  <a:schemeClr val="accent1">
                    <a:lumMod val="60000"/>
                    <a:lumOff val="40000"/>
                  </a:schemeClr>
                </a:solidFill>
                <a:latin typeface="Bahnschrift" panose="020B0502040204020203" pitchFamily="34" charset="0"/>
              </a:rPr>
              <a:t> «</a:t>
            </a:r>
            <a:r>
              <a:rPr lang="ru-RU" sz="2400" dirty="0" err="1">
                <a:solidFill>
                  <a:schemeClr val="accent1">
                    <a:lumMod val="60000"/>
                    <a:lumOff val="40000"/>
                  </a:schemeClr>
                </a:solidFill>
                <a:latin typeface="Bahnschrift" panose="020B0502040204020203" pitchFamily="34" charset="0"/>
              </a:rPr>
              <a:t>Устаткування</a:t>
            </a:r>
            <a:r>
              <a:rPr lang="ru-RU" sz="2400" dirty="0">
                <a:solidFill>
                  <a:schemeClr val="accent1">
                    <a:lumMod val="60000"/>
                    <a:lumOff val="40000"/>
                  </a:schemeClr>
                </a:solidFill>
                <a:latin typeface="Bahnschrift" panose="020B0502040204020203" pitchFamily="34" charset="0"/>
              </a:rPr>
              <a:t> </a:t>
            </a:r>
            <a:r>
              <a:rPr lang="ru-RU" sz="2400" dirty="0" err="1">
                <a:solidFill>
                  <a:schemeClr val="accent1">
                    <a:lumMod val="60000"/>
                    <a:lumOff val="40000"/>
                  </a:schemeClr>
                </a:solidFill>
                <a:latin typeface="Bahnschrift" panose="020B0502040204020203" pitchFamily="34" charset="0"/>
              </a:rPr>
              <a:t>закладів</a:t>
            </a:r>
            <a:r>
              <a:rPr lang="ru-RU" sz="2400" dirty="0">
                <a:solidFill>
                  <a:schemeClr val="accent1">
                    <a:lumMod val="60000"/>
                    <a:lumOff val="40000"/>
                  </a:schemeClr>
                </a:solidFill>
                <a:latin typeface="Bahnschrift" panose="020B0502040204020203" pitchFamily="34" charset="0"/>
              </a:rPr>
              <a:t> ресторанного </a:t>
            </a:r>
            <a:r>
              <a:rPr lang="ru-RU" sz="2400" dirty="0" err="1">
                <a:solidFill>
                  <a:schemeClr val="accent1">
                    <a:lumMod val="60000"/>
                    <a:lumOff val="40000"/>
                  </a:schemeClr>
                </a:solidFill>
                <a:latin typeface="Bahnschrift" panose="020B0502040204020203" pitchFamily="34" charset="0"/>
              </a:rPr>
              <a:t>господарства</a:t>
            </a:r>
            <a:r>
              <a:rPr lang="ru-RU" sz="2400" dirty="0">
                <a:solidFill>
                  <a:schemeClr val="accent1">
                    <a:lumMod val="60000"/>
                    <a:lumOff val="40000"/>
                  </a:schemeClr>
                </a:solidFill>
                <a:latin typeface="Bahnschrift" panose="020B0502040204020203" pitchFamily="34" charset="0"/>
              </a:rPr>
              <a:t>»</a:t>
            </a:r>
            <a:br>
              <a:rPr lang="ru-RU" sz="2400" dirty="0">
                <a:solidFill>
                  <a:schemeClr val="accent1">
                    <a:lumMod val="60000"/>
                    <a:lumOff val="40000"/>
                  </a:schemeClr>
                </a:solidFill>
                <a:latin typeface="Bahnschrift" panose="020B0502040204020203" pitchFamily="34" charset="0"/>
              </a:rPr>
            </a:br>
            <a:r>
              <a:rPr lang="ru-RU" sz="2400" dirty="0">
                <a:solidFill>
                  <a:schemeClr val="accent1">
                    <a:lumMod val="60000"/>
                    <a:lumOff val="40000"/>
                  </a:schemeClr>
                </a:solidFill>
                <a:latin typeface="Bahnschrift" panose="020B0502040204020203" pitchFamily="34" charset="0"/>
              </a:rPr>
              <a:t>на </a:t>
            </a:r>
            <a:r>
              <a:rPr lang="ru-RU" sz="2400" dirty="0" smtClean="0">
                <a:solidFill>
                  <a:schemeClr val="accent1">
                    <a:lumMod val="60000"/>
                    <a:lumOff val="40000"/>
                  </a:schemeClr>
                </a:solidFill>
                <a:latin typeface="Bahnschrift" panose="020B0502040204020203" pitchFamily="34" charset="0"/>
              </a:rPr>
              <a:t>тему:</a:t>
            </a:r>
            <a:r>
              <a:rPr lang="ru-RU" sz="2400" i="1" dirty="0" smtClean="0">
                <a:solidFill>
                  <a:schemeClr val="accent1">
                    <a:lumMod val="60000"/>
                    <a:lumOff val="40000"/>
                  </a:schemeClr>
                </a:solidFill>
                <a:latin typeface="Bahnschrift" panose="020B0502040204020203" pitchFamily="34" charset="0"/>
              </a:rPr>
              <a:t> </a:t>
            </a:r>
            <a:r>
              <a:rPr lang="ru-RU" sz="2400" dirty="0" smtClean="0">
                <a:solidFill>
                  <a:schemeClr val="accent1">
                    <a:lumMod val="60000"/>
                    <a:lumOff val="40000"/>
                  </a:schemeClr>
                </a:solidFill>
                <a:latin typeface="Bahnschrift" panose="020B0502040204020203" pitchFamily="34" charset="0"/>
              </a:rPr>
              <a:t>Кипятильник </a:t>
            </a:r>
            <a:r>
              <a:rPr lang="ru-RU" sz="2400" dirty="0" err="1" smtClean="0">
                <a:solidFill>
                  <a:schemeClr val="accent1">
                    <a:lumMod val="60000"/>
                    <a:lumOff val="40000"/>
                  </a:schemeClr>
                </a:solidFill>
                <a:latin typeface="Bahnschrift" panose="020B0502040204020203" pitchFamily="34" charset="0"/>
              </a:rPr>
              <a:t>газовий</a:t>
            </a:r>
            <a:r>
              <a:rPr lang="uk-UA" sz="2400" i="1" dirty="0" smtClean="0">
                <a:solidFill>
                  <a:schemeClr val="accent1">
                    <a:lumMod val="60000"/>
                    <a:lumOff val="40000"/>
                  </a:schemeClr>
                </a:solidFill>
                <a:latin typeface="Bahnschrift" panose="020B0502040204020203" pitchFamily="34" charset="0"/>
              </a:rPr>
              <a:t>.</a:t>
            </a:r>
            <a:r>
              <a:rPr lang="ru-RU" sz="1400" dirty="0">
                <a:solidFill>
                  <a:schemeClr val="bg1"/>
                </a:solidFill>
                <a:latin typeface="Bahnschrift" panose="020B0502040204020203" pitchFamily="34" charset="0"/>
              </a:rPr>
              <a:t/>
            </a:r>
            <a:br>
              <a:rPr lang="ru-RU" sz="1400" dirty="0">
                <a:solidFill>
                  <a:schemeClr val="bg1"/>
                </a:solidFill>
                <a:latin typeface="Bahnschrift" panose="020B0502040204020203" pitchFamily="34" charset="0"/>
              </a:rPr>
            </a:br>
            <a:r>
              <a:rPr lang="ru-RU" sz="1400" dirty="0">
                <a:solidFill>
                  <a:schemeClr val="bg1"/>
                </a:solidFill>
                <a:latin typeface="Bahnschrift" panose="020B0502040204020203" pitchFamily="34" charset="0"/>
              </a:rPr>
              <a:t> </a:t>
            </a:r>
            <a:br>
              <a:rPr lang="ru-RU" sz="1400" dirty="0">
                <a:solidFill>
                  <a:schemeClr val="bg1"/>
                </a:solidFill>
                <a:latin typeface="Bahnschrift" panose="020B0502040204020203" pitchFamily="34" charset="0"/>
              </a:rPr>
            </a:br>
            <a:r>
              <a:rPr lang="uk-UA" sz="1400" dirty="0">
                <a:solidFill>
                  <a:schemeClr val="bg1"/>
                </a:solidFill>
                <a:latin typeface="Bahnschrift" panose="020B0502040204020203" pitchFamily="34" charset="0"/>
              </a:rPr>
              <a:t>     </a:t>
            </a:r>
            <a:r>
              <a:rPr lang="ru-RU" sz="1400" dirty="0">
                <a:solidFill>
                  <a:schemeClr val="bg1"/>
                </a:solidFill>
                <a:latin typeface="Bahnschrift" panose="020B0502040204020203" pitchFamily="34" charset="0"/>
              </a:rPr>
              <a:t/>
            </a:r>
            <a:br>
              <a:rPr lang="ru-RU" sz="1400" dirty="0">
                <a:solidFill>
                  <a:schemeClr val="bg1"/>
                </a:solidFill>
                <a:latin typeface="Bahnschrift" panose="020B0502040204020203" pitchFamily="34" charset="0"/>
              </a:rPr>
            </a:br>
            <a:endParaRPr lang="en-US" sz="1400" dirty="0">
              <a:latin typeface="Bahnschrift" panose="020B0502040204020203" pitchFamily="34" charset="0"/>
            </a:endParaRPr>
          </a:p>
        </p:txBody>
      </p:sp>
      <p:sp>
        <p:nvSpPr>
          <p:cNvPr id="3" name="Підзаголовок 2"/>
          <p:cNvSpPr>
            <a:spLocks noGrp="1"/>
          </p:cNvSpPr>
          <p:nvPr>
            <p:ph type="subTitle" idx="1"/>
          </p:nvPr>
        </p:nvSpPr>
        <p:spPr>
          <a:xfrm>
            <a:off x="2832834" y="3302493"/>
            <a:ext cx="8825658" cy="2815701"/>
          </a:xfrm>
        </p:spPr>
        <p:txBody>
          <a:bodyPr>
            <a:normAutofit lnSpcReduction="10000"/>
          </a:bodyPr>
          <a:lstStyle/>
          <a:p>
            <a:pPr algn="r"/>
            <a:r>
              <a:rPr lang="uk-UA" dirty="0">
                <a:solidFill>
                  <a:schemeClr val="bg1"/>
                </a:solidFill>
                <a:latin typeface="Bahnschrift" panose="020B0502040204020203" pitchFamily="34" charset="0"/>
              </a:rPr>
              <a:t> </a:t>
            </a:r>
            <a:r>
              <a:rPr lang="ru-RU" sz="2200" dirty="0" err="1">
                <a:solidFill>
                  <a:schemeClr val="accent1">
                    <a:lumMod val="60000"/>
                    <a:lumOff val="40000"/>
                  </a:schemeClr>
                </a:solidFill>
                <a:latin typeface="Bahnschrift" panose="020B0502040204020203" pitchFamily="34" charset="0"/>
              </a:rPr>
              <a:t>Виконав</a:t>
            </a:r>
            <a:r>
              <a:rPr lang="ru-RU" sz="2200" dirty="0">
                <a:solidFill>
                  <a:schemeClr val="accent1">
                    <a:lumMod val="60000"/>
                    <a:lumOff val="40000"/>
                  </a:schemeClr>
                </a:solidFill>
                <a:latin typeface="Bahnschrift" panose="020B0502040204020203" pitchFamily="34" charset="0"/>
              </a:rPr>
              <a:t> </a:t>
            </a:r>
            <a:r>
              <a:rPr lang="ru-RU" sz="2200" dirty="0" err="1">
                <a:solidFill>
                  <a:schemeClr val="accent1">
                    <a:lumMod val="60000"/>
                    <a:lumOff val="40000"/>
                  </a:schemeClr>
                </a:solidFill>
                <a:latin typeface="Bahnschrift" panose="020B0502040204020203" pitchFamily="34" charset="0"/>
              </a:rPr>
              <a:t>здобувач</a:t>
            </a:r>
            <a:r>
              <a:rPr lang="ru-RU" sz="2200" dirty="0">
                <a:solidFill>
                  <a:schemeClr val="accent1">
                    <a:lumMod val="60000"/>
                    <a:lumOff val="40000"/>
                  </a:schemeClr>
                </a:solidFill>
                <a:latin typeface="Bahnschrift" panose="020B0502040204020203" pitchFamily="34" charset="0"/>
              </a:rPr>
              <a:t>  </a:t>
            </a:r>
            <a:r>
              <a:rPr lang="ru-RU" sz="2200" dirty="0" err="1">
                <a:solidFill>
                  <a:schemeClr val="accent1">
                    <a:lumMod val="60000"/>
                    <a:lumOff val="40000"/>
                  </a:schemeClr>
                </a:solidFill>
                <a:latin typeface="Bahnschrift" panose="020B0502040204020203" pitchFamily="34" charset="0"/>
              </a:rPr>
              <a:t>освіти</a:t>
            </a:r>
            <a:r>
              <a:rPr lang="ru-RU" sz="2200" dirty="0">
                <a:solidFill>
                  <a:schemeClr val="accent1">
                    <a:lumMod val="60000"/>
                    <a:lumOff val="40000"/>
                  </a:schemeClr>
                </a:solidFill>
                <a:latin typeface="Bahnschrift" panose="020B0502040204020203" pitchFamily="34" charset="0"/>
              </a:rPr>
              <a:t/>
            </a:r>
            <a:br>
              <a:rPr lang="ru-RU" sz="2200" dirty="0">
                <a:solidFill>
                  <a:schemeClr val="accent1">
                    <a:lumMod val="60000"/>
                    <a:lumOff val="40000"/>
                  </a:schemeClr>
                </a:solidFill>
                <a:latin typeface="Bahnschrift" panose="020B0502040204020203" pitchFamily="34" charset="0"/>
              </a:rPr>
            </a:br>
            <a:r>
              <a:rPr lang="uk-UA" sz="2200" dirty="0">
                <a:solidFill>
                  <a:schemeClr val="accent1">
                    <a:lumMod val="60000"/>
                    <a:lumOff val="40000"/>
                  </a:schemeClr>
                </a:solidFill>
                <a:latin typeface="Bahnschrift" panose="020B0502040204020203" pitchFamily="34" charset="0"/>
              </a:rPr>
              <a:t>      </a:t>
            </a:r>
            <a:r>
              <a:rPr lang="ru-RU" sz="2200" dirty="0" err="1">
                <a:solidFill>
                  <a:schemeClr val="accent1">
                    <a:lumMod val="60000"/>
                    <a:lumOff val="40000"/>
                  </a:schemeClr>
                </a:solidFill>
                <a:latin typeface="Bahnschrift" panose="020B0502040204020203" pitchFamily="34" charset="0"/>
              </a:rPr>
              <a:t>групи</a:t>
            </a:r>
            <a:r>
              <a:rPr lang="ru-RU" sz="2200" dirty="0">
                <a:solidFill>
                  <a:schemeClr val="accent1">
                    <a:lumMod val="60000"/>
                    <a:lumOff val="40000"/>
                  </a:schemeClr>
                </a:solidFill>
                <a:latin typeface="Bahnschrift" panose="020B0502040204020203" pitchFamily="34" charset="0"/>
              </a:rPr>
              <a:t> </a:t>
            </a:r>
            <a:r>
              <a:rPr lang="uk-UA" sz="2200" u="sng" dirty="0">
                <a:solidFill>
                  <a:schemeClr val="accent1">
                    <a:lumMod val="60000"/>
                    <a:lumOff val="40000"/>
                  </a:schemeClr>
                </a:solidFill>
                <a:latin typeface="Bahnschrift" panose="020B0502040204020203" pitchFamily="34" charset="0"/>
              </a:rPr>
              <a:t>ТХ-22-1</a:t>
            </a:r>
            <a:r>
              <a:rPr lang="ru-RU" sz="2200" dirty="0">
                <a:solidFill>
                  <a:schemeClr val="accent1">
                    <a:lumMod val="60000"/>
                    <a:lumOff val="40000"/>
                  </a:schemeClr>
                </a:solidFill>
                <a:latin typeface="Bahnschrift" panose="020B0502040204020203" pitchFamily="34" charset="0"/>
              </a:rPr>
              <a:t/>
            </a:r>
            <a:br>
              <a:rPr lang="ru-RU" sz="2200" dirty="0">
                <a:solidFill>
                  <a:schemeClr val="accent1">
                    <a:lumMod val="60000"/>
                    <a:lumOff val="40000"/>
                  </a:schemeClr>
                </a:solidFill>
                <a:latin typeface="Bahnschrift" panose="020B0502040204020203" pitchFamily="34" charset="0"/>
              </a:rPr>
            </a:br>
            <a:r>
              <a:rPr lang="uk-UA" sz="2200" dirty="0">
                <a:solidFill>
                  <a:schemeClr val="accent1">
                    <a:lumMod val="60000"/>
                    <a:lumOff val="40000"/>
                  </a:schemeClr>
                </a:solidFill>
                <a:latin typeface="Bahnschrift" panose="020B0502040204020203" pitchFamily="34" charset="0"/>
              </a:rPr>
              <a:t> </a:t>
            </a:r>
            <a:r>
              <a:rPr lang="ru-RU" sz="2200" dirty="0" err="1">
                <a:solidFill>
                  <a:schemeClr val="accent1">
                    <a:lumMod val="60000"/>
                    <a:lumOff val="40000"/>
                  </a:schemeClr>
                </a:solidFill>
                <a:latin typeface="Bahnschrift" panose="020B0502040204020203" pitchFamily="34" charset="0"/>
              </a:rPr>
              <a:t>освітнього</a:t>
            </a:r>
            <a:r>
              <a:rPr lang="ru-RU" sz="2200" dirty="0">
                <a:solidFill>
                  <a:schemeClr val="accent1">
                    <a:lumMod val="60000"/>
                    <a:lumOff val="40000"/>
                  </a:schemeClr>
                </a:solidFill>
                <a:latin typeface="Bahnschrift" panose="020B0502040204020203" pitchFamily="34" charset="0"/>
              </a:rPr>
              <a:t> </a:t>
            </a:r>
            <a:r>
              <a:rPr lang="ru-RU" sz="2200" dirty="0" err="1">
                <a:solidFill>
                  <a:schemeClr val="accent1">
                    <a:lumMod val="60000"/>
                    <a:lumOff val="40000"/>
                  </a:schemeClr>
                </a:solidFill>
                <a:latin typeface="Bahnschrift" panose="020B0502040204020203" pitchFamily="34" charset="0"/>
              </a:rPr>
              <a:t>ступеня</a:t>
            </a:r>
            <a:r>
              <a:rPr lang="ru-RU" sz="2200" dirty="0">
                <a:solidFill>
                  <a:schemeClr val="accent1">
                    <a:lumMod val="60000"/>
                    <a:lumOff val="40000"/>
                  </a:schemeClr>
                </a:solidFill>
                <a:latin typeface="Bahnschrift" panose="020B0502040204020203" pitchFamily="34" charset="0"/>
              </a:rPr>
              <a:t> «бакалавр»</a:t>
            </a:r>
            <a:br>
              <a:rPr lang="ru-RU" sz="2200" dirty="0">
                <a:solidFill>
                  <a:schemeClr val="accent1">
                    <a:lumMod val="60000"/>
                    <a:lumOff val="40000"/>
                  </a:schemeClr>
                </a:solidFill>
                <a:latin typeface="Bahnschrift" panose="020B0502040204020203" pitchFamily="34" charset="0"/>
              </a:rPr>
            </a:br>
            <a:r>
              <a:rPr lang="uk-UA" sz="2200" dirty="0">
                <a:solidFill>
                  <a:schemeClr val="accent1">
                    <a:lumMod val="60000"/>
                    <a:lumOff val="40000"/>
                  </a:schemeClr>
                </a:solidFill>
                <a:latin typeface="Bahnschrift" panose="020B0502040204020203" pitchFamily="34" charset="0"/>
              </a:rPr>
              <a:t> </a:t>
            </a:r>
            <a:r>
              <a:rPr lang="ru-RU" sz="2200" dirty="0" err="1">
                <a:solidFill>
                  <a:schemeClr val="accent1">
                    <a:lumMod val="60000"/>
                    <a:lumOff val="40000"/>
                  </a:schemeClr>
                </a:solidFill>
                <a:latin typeface="Bahnschrift" panose="020B0502040204020203" pitchFamily="34" charset="0"/>
              </a:rPr>
              <a:t>спеціальності</a:t>
            </a:r>
            <a:r>
              <a:rPr lang="ru-RU" sz="2200" dirty="0">
                <a:solidFill>
                  <a:schemeClr val="accent1">
                    <a:lumMod val="60000"/>
                    <a:lumOff val="40000"/>
                  </a:schemeClr>
                </a:solidFill>
                <a:latin typeface="Bahnschrift" panose="020B0502040204020203" pitchFamily="34" charset="0"/>
              </a:rPr>
              <a:t> 181 </a:t>
            </a:r>
            <a:r>
              <a:rPr lang="ru-RU" sz="2200" dirty="0" err="1">
                <a:solidFill>
                  <a:schemeClr val="accent1">
                    <a:lumMod val="60000"/>
                    <a:lumOff val="40000"/>
                  </a:schemeClr>
                </a:solidFill>
                <a:latin typeface="Bahnschrift" panose="020B0502040204020203" pitchFamily="34" charset="0"/>
              </a:rPr>
              <a:t>харчові</a:t>
            </a:r>
            <a:r>
              <a:rPr lang="ru-RU" sz="2200" dirty="0">
                <a:solidFill>
                  <a:schemeClr val="accent1">
                    <a:lumMod val="60000"/>
                    <a:lumOff val="40000"/>
                  </a:schemeClr>
                </a:solidFill>
                <a:latin typeface="Bahnschrift" panose="020B0502040204020203" pitchFamily="34" charset="0"/>
              </a:rPr>
              <a:t> </a:t>
            </a:r>
            <a:r>
              <a:rPr lang="ru-RU" sz="2200" dirty="0" err="1">
                <a:solidFill>
                  <a:schemeClr val="accent1">
                    <a:lumMod val="60000"/>
                    <a:lumOff val="40000"/>
                  </a:schemeClr>
                </a:solidFill>
                <a:latin typeface="Bahnschrift" panose="020B0502040204020203" pitchFamily="34" charset="0"/>
              </a:rPr>
              <a:t>технології</a:t>
            </a:r>
            <a:r>
              <a:rPr lang="ru-RU" sz="2200" dirty="0">
                <a:solidFill>
                  <a:schemeClr val="accent1">
                    <a:lumMod val="60000"/>
                    <a:lumOff val="40000"/>
                  </a:schemeClr>
                </a:solidFill>
                <a:latin typeface="Bahnschrift" panose="020B0502040204020203" pitchFamily="34" charset="0"/>
              </a:rPr>
              <a:t/>
            </a:r>
            <a:br>
              <a:rPr lang="ru-RU" sz="2200" dirty="0">
                <a:solidFill>
                  <a:schemeClr val="accent1">
                    <a:lumMod val="60000"/>
                    <a:lumOff val="40000"/>
                  </a:schemeClr>
                </a:solidFill>
                <a:latin typeface="Bahnschrift" panose="020B0502040204020203" pitchFamily="34" charset="0"/>
              </a:rPr>
            </a:br>
            <a:r>
              <a:rPr lang="uk-UA" sz="2200" u="sng" dirty="0" err="1">
                <a:solidFill>
                  <a:schemeClr val="accent1">
                    <a:lumMod val="60000"/>
                    <a:lumOff val="40000"/>
                  </a:schemeClr>
                </a:solidFill>
                <a:latin typeface="Bahnschrift" panose="020B0502040204020203" pitchFamily="34" charset="0"/>
              </a:rPr>
              <a:t>Осіпов</a:t>
            </a:r>
            <a:r>
              <a:rPr lang="uk-UA" sz="2200" u="sng" dirty="0">
                <a:solidFill>
                  <a:schemeClr val="accent1">
                    <a:lumMod val="60000"/>
                    <a:lumOff val="40000"/>
                  </a:schemeClr>
                </a:solidFill>
                <a:latin typeface="Bahnschrift" panose="020B0502040204020203" pitchFamily="34" charset="0"/>
              </a:rPr>
              <a:t> Юрій Юрійович</a:t>
            </a:r>
            <a:endParaRPr lang="en-US" sz="2200" dirty="0">
              <a:solidFill>
                <a:schemeClr val="accent1">
                  <a:lumMod val="60000"/>
                  <a:lumOff val="40000"/>
                </a:schemeClr>
              </a:solidFill>
              <a:latin typeface="Bahnschrift" panose="020B0502040204020203" pitchFamily="34" charset="0"/>
            </a:endParaRPr>
          </a:p>
          <a:p>
            <a:pPr algn="r"/>
            <a:r>
              <a:rPr lang="ru-RU" sz="2200" dirty="0">
                <a:solidFill>
                  <a:schemeClr val="accent1">
                    <a:lumMod val="60000"/>
                    <a:lumOff val="40000"/>
                  </a:schemeClr>
                </a:solidFill>
                <a:latin typeface="Bahnschrift" panose="020B0502040204020203" pitchFamily="34" charset="0"/>
              </a:rPr>
              <a:t> </a:t>
            </a:r>
            <a:br>
              <a:rPr lang="ru-RU" sz="2200" dirty="0">
                <a:solidFill>
                  <a:schemeClr val="accent1">
                    <a:lumMod val="60000"/>
                    <a:lumOff val="40000"/>
                  </a:schemeClr>
                </a:solidFill>
                <a:latin typeface="Bahnschrift" panose="020B0502040204020203" pitchFamily="34" charset="0"/>
              </a:rPr>
            </a:br>
            <a:r>
              <a:rPr lang="ru-RU" sz="2200" i="1" dirty="0">
                <a:solidFill>
                  <a:schemeClr val="accent1">
                    <a:lumMod val="60000"/>
                    <a:lumOff val="40000"/>
                  </a:schemeClr>
                </a:solidFill>
                <a:latin typeface="Bahnschrift" panose="020B0502040204020203" pitchFamily="34" charset="0"/>
              </a:rPr>
              <a:t>ПІП </a:t>
            </a:r>
            <a:r>
              <a:rPr lang="ru-RU" sz="2200" i="1" dirty="0" err="1">
                <a:solidFill>
                  <a:schemeClr val="accent1">
                    <a:lumMod val="60000"/>
                    <a:lumOff val="40000"/>
                  </a:schemeClr>
                </a:solidFill>
                <a:latin typeface="Bahnschrift" panose="020B0502040204020203" pitchFamily="34" charset="0"/>
              </a:rPr>
              <a:t>керівника</a:t>
            </a:r>
            <a:r>
              <a:rPr lang="ru-RU" sz="2200" dirty="0">
                <a:solidFill>
                  <a:schemeClr val="accent1">
                    <a:lumMod val="60000"/>
                    <a:lumOff val="40000"/>
                  </a:schemeClr>
                </a:solidFill>
                <a:latin typeface="Bahnschrift" panose="020B0502040204020203" pitchFamily="34" charset="0"/>
              </a:rPr>
              <a:t> </a:t>
            </a:r>
            <a:r>
              <a:rPr lang="uk-UA" sz="2200" u="sng" dirty="0" err="1">
                <a:solidFill>
                  <a:schemeClr val="accent1">
                    <a:lumMod val="60000"/>
                    <a:lumOff val="40000"/>
                  </a:schemeClr>
                </a:solidFill>
                <a:latin typeface="Bahnschrift" panose="020B0502040204020203" pitchFamily="34" charset="0"/>
              </a:rPr>
              <a:t>Бровенко</a:t>
            </a:r>
            <a:r>
              <a:rPr lang="uk-UA" sz="2200" u="sng" dirty="0">
                <a:solidFill>
                  <a:schemeClr val="accent1">
                    <a:lumMod val="60000"/>
                    <a:lumOff val="40000"/>
                  </a:schemeClr>
                </a:solidFill>
                <a:latin typeface="Bahnschrift" panose="020B0502040204020203" pitchFamily="34" charset="0"/>
              </a:rPr>
              <a:t> Т.В.</a:t>
            </a:r>
            <a:r>
              <a:rPr lang="uk-UA" sz="2200" dirty="0">
                <a:solidFill>
                  <a:schemeClr val="accent1">
                    <a:lumMod val="60000"/>
                    <a:lumOff val="40000"/>
                  </a:schemeClr>
                </a:solidFill>
                <a:latin typeface="Bahnschrift" panose="020B0502040204020203" pitchFamily="34" charset="0"/>
              </a:rPr>
              <a:t> </a:t>
            </a:r>
            <a:r>
              <a:rPr lang="uk-UA" sz="2200" dirty="0" err="1">
                <a:solidFill>
                  <a:schemeClr val="accent1">
                    <a:lumMod val="60000"/>
                    <a:lumOff val="40000"/>
                  </a:schemeClr>
                </a:solidFill>
                <a:latin typeface="Bahnschrift" panose="020B0502040204020203" pitchFamily="34" charset="0"/>
              </a:rPr>
              <a:t>кондидант</a:t>
            </a:r>
            <a:r>
              <a:rPr lang="uk-UA" sz="2200" dirty="0">
                <a:solidFill>
                  <a:schemeClr val="accent1">
                    <a:lumMod val="60000"/>
                    <a:lumOff val="40000"/>
                  </a:schemeClr>
                </a:solidFill>
                <a:latin typeface="Bahnschrift" panose="020B0502040204020203" pitchFamily="34" charset="0"/>
              </a:rPr>
              <a:t> технічних наук, доцент</a:t>
            </a:r>
            <a:r>
              <a:rPr lang="uk-UA" sz="3500" dirty="0">
                <a:solidFill>
                  <a:schemeClr val="accent1">
                    <a:lumMod val="60000"/>
                    <a:lumOff val="40000"/>
                  </a:schemeClr>
                </a:solidFill>
                <a:latin typeface="Bahnschrift" panose="020B0502040204020203" pitchFamily="34" charset="0"/>
              </a:rPr>
              <a:t>.</a:t>
            </a:r>
            <a:endParaRPr lang="en-US" sz="1900" dirty="0">
              <a:solidFill>
                <a:schemeClr val="accent1">
                  <a:lumMod val="60000"/>
                  <a:lumOff val="40000"/>
                </a:schemeClr>
              </a:solidFill>
              <a:latin typeface="Bahnschrift" panose="020B0502040204020203" pitchFamily="34" charset="0"/>
            </a:endParaRPr>
          </a:p>
        </p:txBody>
      </p:sp>
    </p:spTree>
    <p:extLst>
      <p:ext uri="{BB962C8B-B14F-4D97-AF65-F5344CB8AC3E}">
        <p14:creationId xmlns:p14="http://schemas.microsoft.com/office/powerpoint/2010/main" val="54509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a:spLocks/>
          </p:cNvSpPr>
          <p:nvPr/>
        </p:nvSpPr>
        <p:spPr>
          <a:xfrm>
            <a:off x="1350264" y="159343"/>
            <a:ext cx="8825658" cy="3329581"/>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uk-UA" sz="3200" b="1" dirty="0" smtClean="0">
                <a:solidFill>
                  <a:schemeClr val="accent1">
                    <a:lumMod val="60000"/>
                    <a:lumOff val="40000"/>
                  </a:schemeClr>
                </a:solidFill>
                <a:latin typeface="Bahnschrift" panose="020B0502040204020203" pitchFamily="34" charset="0"/>
              </a:rPr>
              <a:t>Вступ</a:t>
            </a:r>
            <a:endParaRPr lang="en-US" sz="1800" dirty="0">
              <a:latin typeface="Bahnschrift" panose="020B0502040204020203" pitchFamily="34" charset="0"/>
            </a:endParaRPr>
          </a:p>
        </p:txBody>
      </p:sp>
      <p:sp>
        <p:nvSpPr>
          <p:cNvPr id="4" name="Прямокутник 3"/>
          <p:cNvSpPr/>
          <p:nvPr/>
        </p:nvSpPr>
        <p:spPr>
          <a:xfrm>
            <a:off x="266331" y="1251751"/>
            <a:ext cx="5335479" cy="5078313"/>
          </a:xfrm>
          <a:prstGeom prst="rect">
            <a:avLst/>
          </a:prstGeom>
        </p:spPr>
        <p:txBody>
          <a:bodyPr wrap="square">
            <a:spAutoFit/>
          </a:bodyPr>
          <a:lstStyle/>
          <a:p>
            <a:r>
              <a:rPr lang="uk-UA" dirty="0" smtClean="0">
                <a:solidFill>
                  <a:schemeClr val="accent1">
                    <a:lumMod val="60000"/>
                    <a:lumOff val="40000"/>
                  </a:schemeClr>
                </a:solidFill>
                <a:latin typeface="Bahnschrift" panose="020B0502040204020203" pitchFamily="34" charset="0"/>
              </a:rPr>
              <a:t>Сучасні заклади ресторанного господарства потребують ефективного обладнання для швидкого нагрівання води, що є невід'ємною частиною багатьох технологічних процесів. Газові кип’ятильники дозволяють значно підвищити продуктивність і знизити витрати на енергію. Однак багато існуючих моделей мають недоліки, зокрема низьку енергоефективність, високі витрати на обслуговування та недостатню безпеку.</a:t>
            </a:r>
            <a:endParaRPr lang="uk-UA" b="1" dirty="0" smtClean="0">
              <a:solidFill>
                <a:schemeClr val="accent1">
                  <a:lumMod val="60000"/>
                  <a:lumOff val="40000"/>
                </a:schemeClr>
              </a:solidFill>
              <a:latin typeface="Bahnschrift" panose="020B0502040204020203" pitchFamily="34" charset="0"/>
            </a:endParaRPr>
          </a:p>
          <a:p>
            <a:endParaRPr lang="uk-UA" b="1" dirty="0">
              <a:solidFill>
                <a:schemeClr val="accent1">
                  <a:lumMod val="60000"/>
                  <a:lumOff val="40000"/>
                </a:schemeClr>
              </a:solidFill>
              <a:latin typeface="Bahnschrift" panose="020B0502040204020203" pitchFamily="34" charset="0"/>
            </a:endParaRPr>
          </a:p>
          <a:p>
            <a:r>
              <a:rPr lang="uk-UA" b="1" dirty="0" smtClean="0">
                <a:solidFill>
                  <a:schemeClr val="accent1">
                    <a:lumMod val="60000"/>
                    <a:lumOff val="40000"/>
                  </a:schemeClr>
                </a:solidFill>
                <a:latin typeface="Bahnschrift" panose="020B0502040204020203" pitchFamily="34" charset="0"/>
              </a:rPr>
              <a:t>Мета курсової роботи</a:t>
            </a:r>
            <a:r>
              <a:rPr lang="uk-UA" dirty="0" smtClean="0">
                <a:solidFill>
                  <a:schemeClr val="accent1">
                    <a:lumMod val="60000"/>
                    <a:lumOff val="40000"/>
                  </a:schemeClr>
                </a:solidFill>
                <a:latin typeface="Bahnschrift" panose="020B0502040204020203" pitchFamily="34" charset="0"/>
              </a:rPr>
              <a:t> — розробка конструкції газового кип’ятильника з покращеними характеристиками, що забезпечить більш ефективний процес нагрівання води при мінімальних енергетичних витратах і відповідатиме сучасним вимогам до безпеки та екологічності.</a:t>
            </a:r>
            <a:endParaRPr lang="en-US" dirty="0">
              <a:solidFill>
                <a:schemeClr val="accent1">
                  <a:lumMod val="60000"/>
                  <a:lumOff val="40000"/>
                </a:schemeClr>
              </a:solidFill>
              <a:latin typeface="Bahnschrift" panose="020B0502040204020203" pitchFamily="34" charset="0"/>
            </a:endParaRPr>
          </a:p>
        </p:txBody>
      </p:sp>
      <p:pic>
        <p:nvPicPr>
          <p:cNvPr id="1030" name="Picture 6" descr="команда поваров спиной в работе на современной кухне, рабочий процесс ресторана на кухне. копирование пространства для текста - кухня ресторана стоковые фото и изображен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992" y="1914048"/>
            <a:ext cx="5829300" cy="38862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18336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2941468" y="169001"/>
            <a:ext cx="6096000" cy="1815882"/>
          </a:xfrm>
          <a:prstGeom prst="rect">
            <a:avLst/>
          </a:prstGeom>
        </p:spPr>
        <p:txBody>
          <a:bodyPr>
            <a:spAutoFit/>
          </a:bodyPr>
          <a:lstStyle/>
          <a:p>
            <a:pPr algn="ctr"/>
            <a:r>
              <a:rPr lang="uk-UA" sz="2800" b="1" dirty="0" smtClean="0">
                <a:solidFill>
                  <a:schemeClr val="accent1">
                    <a:lumMod val="60000"/>
                    <a:lumOff val="40000"/>
                  </a:schemeClr>
                </a:solidFill>
                <a:latin typeface="Bahnschrift" panose="020B0502040204020203" pitchFamily="34" charset="0"/>
              </a:rPr>
              <a:t>Характеристика вихідних матеріалів та готової продукції</a:t>
            </a:r>
          </a:p>
          <a:p>
            <a:endParaRPr lang="uk-UA" sz="2800" b="1" dirty="0">
              <a:solidFill>
                <a:schemeClr val="accent1">
                  <a:lumMod val="60000"/>
                  <a:lumOff val="40000"/>
                </a:schemeClr>
              </a:solidFill>
              <a:latin typeface="Bahnschrift" panose="020B0502040204020203" pitchFamily="34" charset="0"/>
            </a:endParaRPr>
          </a:p>
          <a:p>
            <a:endParaRPr lang="uk-UA" sz="2800" b="1" dirty="0" smtClean="0">
              <a:solidFill>
                <a:schemeClr val="accent1">
                  <a:lumMod val="60000"/>
                  <a:lumOff val="40000"/>
                </a:schemeClr>
              </a:solidFill>
              <a:latin typeface="Bahnschrift" panose="020B0502040204020203" pitchFamily="34" charset="0"/>
            </a:endParaRPr>
          </a:p>
        </p:txBody>
      </p:sp>
      <p:sp>
        <p:nvSpPr>
          <p:cNvPr id="3" name="Прямокутник 2"/>
          <p:cNvSpPr/>
          <p:nvPr/>
        </p:nvSpPr>
        <p:spPr>
          <a:xfrm>
            <a:off x="429087" y="1875304"/>
            <a:ext cx="6096000" cy="3416320"/>
          </a:xfrm>
          <a:prstGeom prst="rect">
            <a:avLst/>
          </a:prstGeom>
        </p:spPr>
        <p:txBody>
          <a:bodyPr>
            <a:spAutoFit/>
          </a:bodyPr>
          <a:lstStyle/>
          <a:p>
            <a:r>
              <a:rPr lang="uk-UA" dirty="0" smtClean="0">
                <a:solidFill>
                  <a:schemeClr val="accent1">
                    <a:lumMod val="60000"/>
                    <a:lumOff val="40000"/>
                  </a:schemeClr>
                </a:solidFill>
                <a:latin typeface="Bahnschrift" panose="020B0502040204020203" pitchFamily="34" charset="0"/>
              </a:rPr>
              <a:t>Основним вихідним матеріалом у технологічному процесі є вода, яка повинна відповідати нормам якості питної води, встановленим ДСТУ 2877:2014. Для ефективної роботи кип’ятильника важливо, щоб початкова температура води була не нижче 10°</a:t>
            </a:r>
            <a:r>
              <a:rPr lang="en-US" dirty="0" smtClean="0">
                <a:solidFill>
                  <a:schemeClr val="accent1">
                    <a:lumMod val="60000"/>
                    <a:lumOff val="40000"/>
                  </a:schemeClr>
                </a:solidFill>
                <a:latin typeface="Bahnschrift" panose="020B0502040204020203" pitchFamily="34" charset="0"/>
              </a:rPr>
              <a:t>C, </a:t>
            </a:r>
            <a:r>
              <a:rPr lang="uk-UA" dirty="0" smtClean="0">
                <a:solidFill>
                  <a:schemeClr val="accent1">
                    <a:lumMod val="60000"/>
                    <a:lumOff val="40000"/>
                  </a:schemeClr>
                </a:solidFill>
                <a:latin typeface="Bahnschrift" panose="020B0502040204020203" pitchFamily="34" charset="0"/>
              </a:rPr>
              <a:t>оскільки це впливає на швидкість нагрівання. Готовою продукцією є гаряча вода, температура якої досягає 100°</a:t>
            </a:r>
            <a:r>
              <a:rPr lang="en-US" dirty="0" smtClean="0">
                <a:solidFill>
                  <a:schemeClr val="accent1">
                    <a:lumMod val="60000"/>
                    <a:lumOff val="40000"/>
                  </a:schemeClr>
                </a:solidFill>
                <a:latin typeface="Bahnschrift" panose="020B0502040204020203" pitchFamily="34" charset="0"/>
              </a:rPr>
              <a:t>C. </a:t>
            </a:r>
            <a:r>
              <a:rPr lang="uk-UA" dirty="0" smtClean="0">
                <a:solidFill>
                  <a:schemeClr val="accent1">
                    <a:lumMod val="60000"/>
                    <a:lumOff val="40000"/>
                  </a:schemeClr>
                </a:solidFill>
                <a:latin typeface="Bahnschrift" panose="020B0502040204020203" pitchFamily="34" charset="0"/>
              </a:rPr>
              <a:t>Її теплоємність становить 4,18 </a:t>
            </a:r>
            <a:r>
              <a:rPr lang="uk-UA" dirty="0" err="1" smtClean="0">
                <a:solidFill>
                  <a:schemeClr val="accent1">
                    <a:lumMod val="60000"/>
                    <a:lumOff val="40000"/>
                  </a:schemeClr>
                </a:solidFill>
                <a:latin typeface="Bahnschrift" panose="020B0502040204020203" pitchFamily="34" charset="0"/>
              </a:rPr>
              <a:t>Дж</a:t>
            </a:r>
            <a:r>
              <a:rPr lang="uk-UA" dirty="0" smtClean="0">
                <a:solidFill>
                  <a:schemeClr val="accent1">
                    <a:lumMod val="60000"/>
                    <a:lumOff val="40000"/>
                  </a:schemeClr>
                </a:solidFill>
                <a:latin typeface="Bahnschrift" panose="020B0502040204020203" pitchFamily="34" charset="0"/>
              </a:rPr>
              <a:t>/г°</a:t>
            </a:r>
            <a:r>
              <a:rPr lang="en-US" dirty="0" smtClean="0">
                <a:solidFill>
                  <a:schemeClr val="accent1">
                    <a:lumMod val="60000"/>
                    <a:lumOff val="40000"/>
                  </a:schemeClr>
                </a:solidFill>
                <a:latin typeface="Bahnschrift" panose="020B0502040204020203" pitchFamily="34" charset="0"/>
              </a:rPr>
              <a:t>C, </a:t>
            </a:r>
            <a:r>
              <a:rPr lang="uk-UA" dirty="0" smtClean="0">
                <a:solidFill>
                  <a:schemeClr val="accent1">
                    <a:lumMod val="60000"/>
                    <a:lumOff val="40000"/>
                  </a:schemeClr>
                </a:solidFill>
                <a:latin typeface="Bahnschrift" panose="020B0502040204020203" pitchFamily="34" charset="0"/>
              </a:rPr>
              <a:t>що дозволяє точно розрахувати необхідну кількість тепла для нагрівання. Правильний вибір параметрів води забезпечує ефективну роботу обладнання та мінімізує утворення накипу на теплообміннику.</a:t>
            </a:r>
            <a:endParaRPr lang="uk-UA" dirty="0">
              <a:solidFill>
                <a:schemeClr val="accent1">
                  <a:lumMod val="60000"/>
                  <a:lumOff val="40000"/>
                </a:schemeClr>
              </a:solidFill>
              <a:latin typeface="Bahnschrift" panose="020B0502040204020203" pitchFamily="34" charset="0"/>
            </a:endParaRPr>
          </a:p>
        </p:txBody>
      </p:sp>
      <p:pic>
        <p:nvPicPr>
          <p:cNvPr id="2050" name="Picture 2" descr="прозрачный чайник с водой кипит - boiling water стоковые фото и изображен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4647" y="2059932"/>
            <a:ext cx="4398670" cy="29324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08580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2826058" y="185082"/>
            <a:ext cx="6096000" cy="954107"/>
          </a:xfrm>
          <a:prstGeom prst="rect">
            <a:avLst/>
          </a:prstGeom>
        </p:spPr>
        <p:txBody>
          <a:bodyPr>
            <a:spAutoFit/>
          </a:bodyPr>
          <a:lstStyle/>
          <a:p>
            <a:pPr algn="ctr"/>
            <a:r>
              <a:rPr lang="ru-RU" sz="2800" b="1" dirty="0" err="1" smtClean="0">
                <a:solidFill>
                  <a:schemeClr val="accent1">
                    <a:lumMod val="60000"/>
                    <a:lumOff val="40000"/>
                  </a:schemeClr>
                </a:solidFill>
                <a:latin typeface="Bahnschrift" panose="020B0502040204020203" pitchFamily="34" charset="0"/>
              </a:rPr>
              <a:t>Існуючі</a:t>
            </a:r>
            <a:r>
              <a:rPr lang="ru-RU" sz="2800" b="1" dirty="0" smtClean="0">
                <a:solidFill>
                  <a:schemeClr val="accent1">
                    <a:lumMod val="60000"/>
                    <a:lumOff val="40000"/>
                  </a:schemeClr>
                </a:solidFill>
                <a:latin typeface="Bahnschrift" panose="020B0502040204020203" pitchFamily="34" charset="0"/>
              </a:rPr>
              <a:t> </a:t>
            </a:r>
            <a:r>
              <a:rPr lang="ru-RU" sz="2800" b="1" dirty="0" err="1" smtClean="0">
                <a:solidFill>
                  <a:schemeClr val="accent1">
                    <a:lumMod val="60000"/>
                    <a:lumOff val="40000"/>
                  </a:schemeClr>
                </a:solidFill>
                <a:latin typeface="Bahnschrift" panose="020B0502040204020203" pitchFamily="34" charset="0"/>
              </a:rPr>
              <a:t>варіанти</a:t>
            </a:r>
            <a:r>
              <a:rPr lang="ru-RU" sz="2800" b="1" dirty="0" smtClean="0">
                <a:solidFill>
                  <a:schemeClr val="accent1">
                    <a:lumMod val="60000"/>
                    <a:lumOff val="40000"/>
                  </a:schemeClr>
                </a:solidFill>
                <a:latin typeface="Bahnschrift" panose="020B0502040204020203" pitchFamily="34" charset="0"/>
              </a:rPr>
              <a:t> </a:t>
            </a:r>
            <a:r>
              <a:rPr lang="ru-RU" sz="2800" b="1" dirty="0" err="1" smtClean="0">
                <a:solidFill>
                  <a:schemeClr val="accent1">
                    <a:lumMod val="60000"/>
                    <a:lumOff val="40000"/>
                  </a:schemeClr>
                </a:solidFill>
                <a:latin typeface="Bahnschrift" panose="020B0502040204020203" pitchFamily="34" charset="0"/>
              </a:rPr>
              <a:t>організації</a:t>
            </a:r>
            <a:r>
              <a:rPr lang="ru-RU" sz="2800" b="1" dirty="0" smtClean="0">
                <a:solidFill>
                  <a:schemeClr val="accent1">
                    <a:lumMod val="60000"/>
                    <a:lumOff val="40000"/>
                  </a:schemeClr>
                </a:solidFill>
                <a:latin typeface="Bahnschrift" panose="020B0502040204020203" pitchFamily="34" charset="0"/>
              </a:rPr>
              <a:t> </a:t>
            </a:r>
            <a:r>
              <a:rPr lang="ru-RU" sz="2800" b="1" dirty="0" err="1" smtClean="0">
                <a:solidFill>
                  <a:schemeClr val="accent1">
                    <a:lumMod val="60000"/>
                    <a:lumOff val="40000"/>
                  </a:schemeClr>
                </a:solidFill>
                <a:latin typeface="Bahnschrift" panose="020B0502040204020203" pitchFamily="34" charset="0"/>
              </a:rPr>
              <a:t>технологічного</a:t>
            </a:r>
            <a:r>
              <a:rPr lang="ru-RU" sz="2800" b="1" dirty="0" smtClean="0">
                <a:solidFill>
                  <a:schemeClr val="accent1">
                    <a:lumMod val="60000"/>
                    <a:lumOff val="40000"/>
                  </a:schemeClr>
                </a:solidFill>
                <a:latin typeface="Bahnschrift" panose="020B0502040204020203" pitchFamily="34" charset="0"/>
              </a:rPr>
              <a:t> </a:t>
            </a:r>
            <a:r>
              <a:rPr lang="ru-RU" sz="2800" b="1" dirty="0" err="1" smtClean="0">
                <a:solidFill>
                  <a:schemeClr val="accent1">
                    <a:lumMod val="60000"/>
                    <a:lumOff val="40000"/>
                  </a:schemeClr>
                </a:solidFill>
                <a:latin typeface="Bahnschrift" panose="020B0502040204020203" pitchFamily="34" charset="0"/>
              </a:rPr>
              <a:t>процесу</a:t>
            </a:r>
            <a:endParaRPr lang="en-US" sz="2800" b="1" dirty="0">
              <a:solidFill>
                <a:schemeClr val="accent1">
                  <a:lumMod val="60000"/>
                  <a:lumOff val="40000"/>
                </a:schemeClr>
              </a:solidFill>
              <a:latin typeface="Bahnschrift" panose="020B0502040204020203" pitchFamily="34" charset="0"/>
            </a:endParaRPr>
          </a:p>
        </p:txBody>
      </p:sp>
      <p:sp>
        <p:nvSpPr>
          <p:cNvPr id="3" name="Прямокутник 2"/>
          <p:cNvSpPr/>
          <p:nvPr/>
        </p:nvSpPr>
        <p:spPr>
          <a:xfrm>
            <a:off x="500109" y="1697751"/>
            <a:ext cx="6096000" cy="3416320"/>
          </a:xfrm>
          <a:prstGeom prst="rect">
            <a:avLst/>
          </a:prstGeom>
        </p:spPr>
        <p:txBody>
          <a:bodyPr>
            <a:spAutoFit/>
          </a:bodyPr>
          <a:lstStyle/>
          <a:p>
            <a:r>
              <a:rPr lang="uk-UA" dirty="0" smtClean="0">
                <a:solidFill>
                  <a:schemeClr val="accent1">
                    <a:lumMod val="60000"/>
                    <a:lumOff val="40000"/>
                  </a:schemeClr>
                </a:solidFill>
                <a:latin typeface="Bahnschrift" panose="020B0502040204020203" pitchFamily="34" charset="0"/>
              </a:rPr>
              <a:t>Процес нагрівання води в газових кип’ятильниках може бути організований різними способами, залежно від конструкції апарату. Найпоширенішими є кип’ятильники з прямим нагрівом та теплообмінниками зі змійовиками або трубками. У схемі прямого нагріву вода контактує з джерелом тепла безпосередньо, що забезпечує швидке підвищення температури, але неефективно використовує енергію. Натомість використання теплообмінника зі змійовиком забезпечує рівномірний розподіл тепла по всьому об'єму води, знижує втрати енергії та підвищує ефективність роботи.</a:t>
            </a:r>
            <a:endParaRPr lang="en-US" dirty="0">
              <a:solidFill>
                <a:schemeClr val="accent1">
                  <a:lumMod val="60000"/>
                  <a:lumOff val="40000"/>
                </a:schemeClr>
              </a:solidFill>
              <a:latin typeface="Bahnschrift" panose="020B0502040204020203" pitchFamily="34" charset="0"/>
            </a:endParaRPr>
          </a:p>
        </p:txBody>
      </p:sp>
      <p:pic>
        <p:nvPicPr>
          <p:cNvPr id="4" name="Рисунок 3"/>
          <p:cNvPicPr/>
          <p:nvPr/>
        </p:nvPicPr>
        <p:blipFill>
          <a:blip r:embed="rId2"/>
          <a:stretch>
            <a:fillRect/>
          </a:stretch>
        </p:blipFill>
        <p:spPr>
          <a:xfrm>
            <a:off x="7257586" y="1855433"/>
            <a:ext cx="3883889" cy="3267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2520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2744" y="257409"/>
            <a:ext cx="9404723" cy="1400530"/>
          </a:xfrm>
        </p:spPr>
        <p:txBody>
          <a:bodyPr/>
          <a:lstStyle/>
          <a:p>
            <a:pPr algn="ctr"/>
            <a:r>
              <a:rPr lang="ru-RU" sz="2800" b="1" dirty="0" err="1" smtClean="0">
                <a:solidFill>
                  <a:schemeClr val="accent1">
                    <a:lumMod val="60000"/>
                    <a:lumOff val="40000"/>
                  </a:schemeClr>
                </a:solidFill>
                <a:latin typeface="Bahnschrift" panose="020B0502040204020203" pitchFamily="34" charset="0"/>
              </a:rPr>
              <a:t>Обґрунтування</a:t>
            </a:r>
            <a:r>
              <a:rPr lang="ru-RU" sz="2800" b="1" dirty="0" smtClean="0">
                <a:solidFill>
                  <a:schemeClr val="accent1">
                    <a:lumMod val="60000"/>
                    <a:lumOff val="40000"/>
                  </a:schemeClr>
                </a:solidFill>
                <a:latin typeface="Bahnschrift" panose="020B0502040204020203" pitchFamily="34" charset="0"/>
              </a:rPr>
              <a:t> </a:t>
            </a:r>
            <a:r>
              <a:rPr lang="ru-RU" sz="2800" b="1" dirty="0" err="1" smtClean="0">
                <a:solidFill>
                  <a:schemeClr val="accent1">
                    <a:lumMod val="60000"/>
                    <a:lumOff val="40000"/>
                  </a:schemeClr>
                </a:solidFill>
                <a:latin typeface="Bahnschrift" panose="020B0502040204020203" pitchFamily="34" charset="0"/>
              </a:rPr>
              <a:t>вибору</a:t>
            </a:r>
            <a:r>
              <a:rPr lang="ru-RU" sz="2800" b="1" dirty="0" smtClean="0">
                <a:solidFill>
                  <a:schemeClr val="accent1">
                    <a:lumMod val="60000"/>
                    <a:lumOff val="40000"/>
                  </a:schemeClr>
                </a:solidFill>
                <a:latin typeface="Bahnschrift" panose="020B0502040204020203" pitchFamily="34" charset="0"/>
              </a:rPr>
              <a:t> </a:t>
            </a:r>
            <a:r>
              <a:rPr lang="ru-RU" sz="2800" b="1" dirty="0" err="1" smtClean="0">
                <a:solidFill>
                  <a:schemeClr val="accent1">
                    <a:lumMod val="60000"/>
                    <a:lumOff val="40000"/>
                  </a:schemeClr>
                </a:solidFill>
                <a:latin typeface="Bahnschrift" panose="020B0502040204020203" pitchFamily="34" charset="0"/>
              </a:rPr>
              <a:t>конструкції</a:t>
            </a:r>
            <a:r>
              <a:rPr lang="ru-RU" sz="2800" b="1" dirty="0" smtClean="0">
                <a:solidFill>
                  <a:schemeClr val="accent1">
                    <a:lumMod val="60000"/>
                    <a:lumOff val="40000"/>
                  </a:schemeClr>
                </a:solidFill>
                <a:latin typeface="Bahnschrift" panose="020B0502040204020203" pitchFamily="34" charset="0"/>
              </a:rPr>
              <a:t>, правила </a:t>
            </a:r>
            <a:r>
              <a:rPr lang="ru-RU" sz="2800" b="1" dirty="0" err="1" smtClean="0">
                <a:solidFill>
                  <a:schemeClr val="accent1">
                    <a:lumMod val="60000"/>
                    <a:lumOff val="40000"/>
                  </a:schemeClr>
                </a:solidFill>
                <a:latin typeface="Bahnschrift" panose="020B0502040204020203" pitchFamily="34" charset="0"/>
              </a:rPr>
              <a:t>експлуатації</a:t>
            </a:r>
            <a:r>
              <a:rPr lang="ru-RU" sz="2800" b="1" dirty="0" smtClean="0">
                <a:solidFill>
                  <a:schemeClr val="accent1">
                    <a:lumMod val="60000"/>
                    <a:lumOff val="40000"/>
                  </a:schemeClr>
                </a:solidFill>
                <a:latin typeface="Bahnschrift" panose="020B0502040204020203" pitchFamily="34" charset="0"/>
              </a:rPr>
              <a:t>, </a:t>
            </a:r>
            <a:r>
              <a:rPr lang="ru-RU" sz="2800" b="1" dirty="0" err="1" smtClean="0">
                <a:solidFill>
                  <a:schemeClr val="accent1">
                    <a:lumMod val="60000"/>
                    <a:lumOff val="40000"/>
                  </a:schemeClr>
                </a:solidFill>
                <a:latin typeface="Bahnschrift" panose="020B0502040204020203" pitchFamily="34" charset="0"/>
              </a:rPr>
              <a:t>техніка</a:t>
            </a:r>
            <a:r>
              <a:rPr lang="ru-RU" sz="2800" b="1" dirty="0" smtClean="0">
                <a:solidFill>
                  <a:schemeClr val="accent1">
                    <a:lumMod val="60000"/>
                    <a:lumOff val="40000"/>
                  </a:schemeClr>
                </a:solidFill>
                <a:latin typeface="Bahnschrift" panose="020B0502040204020203" pitchFamily="34" charset="0"/>
              </a:rPr>
              <a:t> </a:t>
            </a:r>
            <a:r>
              <a:rPr lang="ru-RU" sz="2800" b="1" dirty="0" err="1" smtClean="0">
                <a:solidFill>
                  <a:schemeClr val="accent1">
                    <a:lumMod val="60000"/>
                    <a:lumOff val="40000"/>
                  </a:schemeClr>
                </a:solidFill>
                <a:latin typeface="Bahnschrift" panose="020B0502040204020203" pitchFamily="34" charset="0"/>
              </a:rPr>
              <a:t>безпеки</a:t>
            </a:r>
            <a:endParaRPr lang="en-US" sz="2800" b="1" dirty="0">
              <a:solidFill>
                <a:schemeClr val="accent1">
                  <a:lumMod val="60000"/>
                  <a:lumOff val="40000"/>
                </a:schemeClr>
              </a:solidFill>
              <a:latin typeface="Bahnschrift" panose="020B0502040204020203" pitchFamily="34" charset="0"/>
            </a:endParaRPr>
          </a:p>
        </p:txBody>
      </p:sp>
      <p:sp>
        <p:nvSpPr>
          <p:cNvPr id="3" name="Прямокутник 2"/>
          <p:cNvSpPr/>
          <p:nvPr/>
        </p:nvSpPr>
        <p:spPr>
          <a:xfrm>
            <a:off x="226289" y="1657939"/>
            <a:ext cx="4949393" cy="3693319"/>
          </a:xfrm>
          <a:prstGeom prst="rect">
            <a:avLst/>
          </a:prstGeom>
        </p:spPr>
        <p:txBody>
          <a:bodyPr wrap="square">
            <a:spAutoFit/>
          </a:bodyPr>
          <a:lstStyle/>
          <a:p>
            <a:r>
              <a:rPr lang="uk-UA" dirty="0" smtClean="0">
                <a:solidFill>
                  <a:schemeClr val="accent1">
                    <a:lumMod val="60000"/>
                    <a:lumOff val="40000"/>
                  </a:schemeClr>
                </a:solidFill>
                <a:latin typeface="Bahnschrift" panose="020B0502040204020203" pitchFamily="34" charset="0"/>
              </a:rPr>
              <a:t>Для цього проекту обрано конструкцію з теплообмінником у вигляді змійовика через його високу енергоефективність і простоту обслуговування. Цей тип теплообмінника забезпечує рівномірний розподіл тепла, що знижує витрати газу та підвищує безпеку роботи. Основними правилами експлуатації є регулярна перевірка герметичності системи, контроль за температурою води та тиском газу. Серед заходів безпеки — встановлення автоматичних терморегуляторів і датчиків тиску для запобігання аваріям.</a:t>
            </a:r>
            <a:endParaRPr lang="en-US" dirty="0">
              <a:solidFill>
                <a:schemeClr val="accent1">
                  <a:lumMod val="60000"/>
                  <a:lumOff val="40000"/>
                </a:schemeClr>
              </a:solidFill>
              <a:latin typeface="Bahnschrift" panose="020B0502040204020203" pitchFamily="34" charset="0"/>
            </a:endParaRPr>
          </a:p>
        </p:txBody>
      </p:sp>
      <p:pic>
        <p:nvPicPr>
          <p:cNvPr id="3076" name="Picture 4" descr="ограничение температуры кондиционера до 27 градусов. экономия энергии. ограничение и ограничение использования электроэнергии из-за нехва� - терморегуляторів стоковые фото и изображен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528" y="3872577"/>
            <a:ext cx="4032743" cy="2688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086" name="Picture 14" descr="video thumbn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202" y="1368395"/>
            <a:ext cx="4280653" cy="24078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93833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87736" y="79899"/>
            <a:ext cx="2760096" cy="524976"/>
          </a:xfrm>
        </p:spPr>
        <p:txBody>
          <a:bodyPr/>
          <a:lstStyle/>
          <a:p>
            <a:r>
              <a:rPr lang="ru-RU" sz="3200" b="1" dirty="0" err="1" smtClean="0">
                <a:solidFill>
                  <a:schemeClr val="accent1">
                    <a:lumMod val="60000"/>
                    <a:lumOff val="40000"/>
                  </a:schemeClr>
                </a:solidFill>
                <a:latin typeface="Bahnschrift" panose="020B0502040204020203" pitchFamily="34" charset="0"/>
              </a:rPr>
              <a:t>Розрахунки</a:t>
            </a:r>
            <a:endParaRPr lang="en-US" sz="3200" b="1" dirty="0">
              <a:solidFill>
                <a:schemeClr val="accent1">
                  <a:lumMod val="60000"/>
                  <a:lumOff val="40000"/>
                </a:schemeClr>
              </a:solidFill>
              <a:latin typeface="Bahnschrift" panose="020B0502040204020203" pitchFamily="34" charset="0"/>
            </a:endParaRPr>
          </a:p>
        </p:txBody>
      </p:sp>
      <p:pic>
        <p:nvPicPr>
          <p:cNvPr id="4098" name="Picture 2" descr="Харчова нержавіюча сталь: AISI 18/8, 18/10, 304, 430, ... :: Корисні статті  та новини компанії про обладнання для ресторанів, кафе, готелів, АЗС,  супермаркетів, піцері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262" y="1909208"/>
            <a:ext cx="4876800" cy="25812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Прямокутник 4"/>
          <p:cNvSpPr/>
          <p:nvPr/>
        </p:nvSpPr>
        <p:spPr>
          <a:xfrm>
            <a:off x="571130" y="1461510"/>
            <a:ext cx="4551286" cy="3970318"/>
          </a:xfrm>
          <a:prstGeom prst="rect">
            <a:avLst/>
          </a:prstGeom>
        </p:spPr>
        <p:txBody>
          <a:bodyPr wrap="square">
            <a:spAutoFit/>
          </a:bodyPr>
          <a:lstStyle/>
          <a:p>
            <a:r>
              <a:rPr lang="uk-UA" dirty="0" smtClean="0">
                <a:solidFill>
                  <a:schemeClr val="accent1">
                    <a:lumMod val="60000"/>
                    <a:lumOff val="40000"/>
                  </a:schemeClr>
                </a:solidFill>
                <a:latin typeface="Bahnschrift" panose="020B0502040204020203" pitchFamily="34" charset="0"/>
              </a:rPr>
              <a:t>Матеріальні розрахунки показали, що оптимальним матеріалом для теплообмінника є нержавіюча сталь, яка забезпечує високу теплопровідність і стійкість до корозії. Конструктивні розрахунки визначили, що товщина стінок труб повинна становити не менше 4 мм для забезпечення надійності роботи при високих температурах. Теплові розрахунки підтвердили, що коефіцієнт теплопередачі системи досягає 95%, що дозволяє ефективно використовувати енергію газу.</a:t>
            </a:r>
            <a:endParaRPr lang="en-US" dirty="0">
              <a:solidFill>
                <a:schemeClr val="accent1">
                  <a:lumMod val="60000"/>
                  <a:lumOff val="40000"/>
                </a:schemeClr>
              </a:solidFill>
              <a:latin typeface="Bahnschrift" panose="020B0502040204020203" pitchFamily="34" charset="0"/>
            </a:endParaRPr>
          </a:p>
        </p:txBody>
      </p:sp>
    </p:spTree>
    <p:extLst>
      <p:ext uri="{BB962C8B-B14F-4D97-AF65-F5344CB8AC3E}">
        <p14:creationId xmlns:p14="http://schemas.microsoft.com/office/powerpoint/2010/main" val="1909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17751" y="0"/>
            <a:ext cx="2990918" cy="507222"/>
          </a:xfrm>
        </p:spPr>
        <p:txBody>
          <a:bodyPr/>
          <a:lstStyle/>
          <a:p>
            <a:r>
              <a:rPr lang="uk-UA" sz="2800" b="1" dirty="0">
                <a:solidFill>
                  <a:schemeClr val="accent1">
                    <a:lumMod val="60000"/>
                    <a:lumOff val="40000"/>
                  </a:schemeClr>
                </a:solidFill>
                <a:latin typeface="Bahnschrift" panose="020B0502040204020203" pitchFamily="34" charset="0"/>
              </a:rPr>
              <a:t>Охорона </a:t>
            </a:r>
            <a:r>
              <a:rPr lang="uk-UA" sz="2800" b="1" dirty="0" smtClean="0">
                <a:solidFill>
                  <a:schemeClr val="accent1">
                    <a:lumMod val="60000"/>
                    <a:lumOff val="40000"/>
                  </a:schemeClr>
                </a:solidFill>
                <a:latin typeface="Bahnschrift" panose="020B0502040204020203" pitchFamily="34" charset="0"/>
              </a:rPr>
              <a:t>праці </a:t>
            </a:r>
            <a:endParaRPr lang="en-US" sz="2800" dirty="0">
              <a:solidFill>
                <a:schemeClr val="accent1">
                  <a:lumMod val="60000"/>
                  <a:lumOff val="40000"/>
                </a:schemeClr>
              </a:solidFill>
              <a:latin typeface="Bahnschrift" panose="020B0502040204020203" pitchFamily="34" charset="0"/>
            </a:endParaRPr>
          </a:p>
        </p:txBody>
      </p:sp>
      <p:pic>
        <p:nvPicPr>
          <p:cNvPr id="5124" name="Picture 4" descr="IEC зовнішній газовий (SF6) автоматичний вимикач OHB AB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0106" y="1935332"/>
            <a:ext cx="4938092" cy="31352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Прямокутник 4"/>
          <p:cNvSpPr/>
          <p:nvPr/>
        </p:nvSpPr>
        <p:spPr>
          <a:xfrm>
            <a:off x="828582" y="1477600"/>
            <a:ext cx="5146090" cy="3693319"/>
          </a:xfrm>
          <a:prstGeom prst="rect">
            <a:avLst/>
          </a:prstGeom>
        </p:spPr>
        <p:txBody>
          <a:bodyPr wrap="square">
            <a:spAutoFit/>
          </a:bodyPr>
          <a:lstStyle/>
          <a:p>
            <a:r>
              <a:rPr lang="uk-UA" dirty="0" smtClean="0">
                <a:solidFill>
                  <a:schemeClr val="accent1">
                    <a:lumMod val="60000"/>
                    <a:lumOff val="40000"/>
                  </a:schemeClr>
                </a:solidFill>
                <a:latin typeface="Bahnschrift" panose="020B0502040204020203" pitchFamily="34" charset="0"/>
              </a:rPr>
              <a:t>Забезпечення безпеки праці під час експлуатації кип’ятильника є одним із ключових завдань. Для цього використовуються автоматичні вимикачі подачі газу, які миттєво спрацьовують у разі перевищення допустимих параметрів температури або тиску. Корпус апарату вкритий теплоізоляційними матеріалами, що захищають персонал від можливих </a:t>
            </a:r>
            <a:r>
              <a:rPr lang="uk-UA" dirty="0" err="1" smtClean="0">
                <a:solidFill>
                  <a:schemeClr val="accent1">
                    <a:lumMod val="60000"/>
                    <a:lumOff val="40000"/>
                  </a:schemeClr>
                </a:solidFill>
                <a:latin typeface="Bahnschrift" panose="020B0502040204020203" pitchFamily="34" charset="0"/>
              </a:rPr>
              <a:t>опіків</a:t>
            </a:r>
            <a:r>
              <a:rPr lang="uk-UA" dirty="0" smtClean="0">
                <a:solidFill>
                  <a:schemeClr val="accent1">
                    <a:lumMod val="60000"/>
                    <a:lumOff val="40000"/>
                  </a:schemeClr>
                </a:solidFill>
                <a:latin typeface="Bahnschrift" panose="020B0502040204020203" pitchFamily="34" charset="0"/>
              </a:rPr>
              <a:t>. Також передбачено регулярне технічне обслуговування, яке включає перевірку герметичності з’єднань та очищення теплообмінника.</a:t>
            </a:r>
            <a:endParaRPr lang="en-US" dirty="0">
              <a:solidFill>
                <a:schemeClr val="accent1">
                  <a:lumMod val="60000"/>
                  <a:lumOff val="40000"/>
                </a:schemeClr>
              </a:solidFill>
              <a:latin typeface="Bahnschrift" panose="020B0502040204020203" pitchFamily="34" charset="0"/>
            </a:endParaRPr>
          </a:p>
        </p:txBody>
      </p:sp>
    </p:spTree>
    <p:extLst>
      <p:ext uri="{BB962C8B-B14F-4D97-AF65-F5344CB8AC3E}">
        <p14:creationId xmlns:p14="http://schemas.microsoft.com/office/powerpoint/2010/main" val="47474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91801" y="97653"/>
            <a:ext cx="8193232" cy="951105"/>
          </a:xfrm>
        </p:spPr>
        <p:txBody>
          <a:bodyPr/>
          <a:lstStyle/>
          <a:p>
            <a:r>
              <a:rPr lang="uk-UA" sz="2800" b="1" dirty="0">
                <a:solidFill>
                  <a:schemeClr val="accent1">
                    <a:lumMod val="60000"/>
                    <a:lumOff val="40000"/>
                  </a:schemeClr>
                </a:solidFill>
                <a:latin typeface="Bahnschrift" panose="020B0502040204020203" pitchFamily="34" charset="0"/>
              </a:rPr>
              <a:t>Охорона навколишнього середовища</a:t>
            </a:r>
            <a:br>
              <a:rPr lang="uk-UA" sz="2800" b="1" dirty="0">
                <a:solidFill>
                  <a:schemeClr val="accent1">
                    <a:lumMod val="60000"/>
                    <a:lumOff val="40000"/>
                  </a:schemeClr>
                </a:solidFill>
                <a:latin typeface="Bahnschrift" panose="020B0502040204020203" pitchFamily="34" charset="0"/>
              </a:rPr>
            </a:br>
            <a:endParaRPr lang="en-US" sz="2800" dirty="0">
              <a:solidFill>
                <a:schemeClr val="accent1">
                  <a:lumMod val="60000"/>
                  <a:lumOff val="40000"/>
                </a:schemeClr>
              </a:solidFill>
              <a:latin typeface="Bahnschrift" panose="020B0502040204020203" pitchFamily="34" charset="0"/>
            </a:endParaRPr>
          </a:p>
        </p:txBody>
      </p:sp>
      <p:sp>
        <p:nvSpPr>
          <p:cNvPr id="4" name="Прямокутник 3"/>
          <p:cNvSpPr/>
          <p:nvPr/>
        </p:nvSpPr>
        <p:spPr>
          <a:xfrm>
            <a:off x="446843" y="1749265"/>
            <a:ext cx="5021802" cy="3139321"/>
          </a:xfrm>
          <a:prstGeom prst="rect">
            <a:avLst/>
          </a:prstGeom>
        </p:spPr>
        <p:txBody>
          <a:bodyPr wrap="square">
            <a:spAutoFit/>
          </a:bodyPr>
          <a:lstStyle/>
          <a:p>
            <a:r>
              <a:rPr lang="uk-UA" dirty="0" smtClean="0">
                <a:solidFill>
                  <a:schemeClr val="accent1">
                    <a:lumMod val="60000"/>
                    <a:lumOff val="40000"/>
                  </a:schemeClr>
                </a:solidFill>
                <a:latin typeface="Bahnschrift" panose="020B0502040204020203" pitchFamily="34" charset="0"/>
              </a:rPr>
              <a:t>Для мінімізації впливу на довкілля проектом передбачено встановлення фільтрів для очищення відпрацьованих газів, що знижують викиди оксидів азоту та сажі. Вода, що використовується в системі, проходить через систему очищення перед скиданням, щоб уникнути забруднення водойм. Крім того, обрані матеріали для теплоізоляції та конструкції є екологічно безпечними та підлягають переробці після завершення строку експлуатації.</a:t>
            </a:r>
            <a:endParaRPr lang="en-US" dirty="0">
              <a:solidFill>
                <a:schemeClr val="accent1">
                  <a:lumMod val="60000"/>
                  <a:lumOff val="40000"/>
                </a:schemeClr>
              </a:solidFill>
              <a:latin typeface="Bahnschrift" panose="020B0502040204020203" pitchFamily="34" charset="0"/>
            </a:endParaRPr>
          </a:p>
        </p:txBody>
      </p:sp>
      <p:pic>
        <p:nvPicPr>
          <p:cNvPr id="6146" name="Picture 2" descr="оливковое масло производства оборудования набор и мультфильм работников пищевой фабрики - перробка відходів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896" y="2209970"/>
            <a:ext cx="5829300" cy="3238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10107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4958229" y="66128"/>
            <a:ext cx="1787669" cy="523220"/>
          </a:xfrm>
          <a:prstGeom prst="rect">
            <a:avLst/>
          </a:prstGeom>
        </p:spPr>
        <p:txBody>
          <a:bodyPr wrap="none">
            <a:spAutoFit/>
          </a:bodyPr>
          <a:lstStyle/>
          <a:p>
            <a:r>
              <a:rPr lang="uk-UA" sz="2800" smtClean="0">
                <a:solidFill>
                  <a:schemeClr val="accent1">
                    <a:lumMod val="60000"/>
                    <a:lumOff val="40000"/>
                  </a:schemeClr>
                </a:solidFill>
                <a:latin typeface="Bahnschrift" panose="020B0502040204020203" pitchFamily="34" charset="0"/>
              </a:rPr>
              <a:t>Висновки</a:t>
            </a:r>
            <a:endParaRPr lang="en-US" sz="2800" dirty="0">
              <a:solidFill>
                <a:schemeClr val="accent1">
                  <a:lumMod val="60000"/>
                  <a:lumOff val="40000"/>
                </a:schemeClr>
              </a:solidFill>
              <a:latin typeface="Bahnschrift" panose="020B0502040204020203" pitchFamily="34" charset="0"/>
            </a:endParaRPr>
          </a:p>
        </p:txBody>
      </p:sp>
      <p:sp>
        <p:nvSpPr>
          <p:cNvPr id="3" name="Прямокутник 2"/>
          <p:cNvSpPr/>
          <p:nvPr/>
        </p:nvSpPr>
        <p:spPr>
          <a:xfrm>
            <a:off x="1506443" y="932155"/>
            <a:ext cx="8691239" cy="5632311"/>
          </a:xfrm>
          <a:prstGeom prst="rect">
            <a:avLst/>
          </a:prstGeom>
        </p:spPr>
        <p:txBody>
          <a:bodyPr wrap="square">
            <a:spAutoFit/>
          </a:bodyPr>
          <a:lstStyle/>
          <a:p>
            <a:r>
              <a:rPr lang="uk-UA" dirty="0" smtClean="0">
                <a:solidFill>
                  <a:schemeClr val="accent1">
                    <a:lumMod val="60000"/>
                    <a:lumOff val="40000"/>
                  </a:schemeClr>
                </a:solidFill>
                <a:latin typeface="Bahnschrift" panose="020B0502040204020203" pitchFamily="34" charset="0"/>
              </a:rPr>
              <a:t>У ході виконання курсової роботи було розроблено проект газового кип’ятильника, що відповідає сучасним вимогам енергоефективності, безпеки та екологічності. Проведені дослідження підтвердили доцільність використання теплообмінника у вигляді змійовика для рівномірного нагріву води та мінімізації теплових втрат. Основні результати роботи включають:</a:t>
            </a:r>
          </a:p>
          <a:p>
            <a:endParaRPr lang="uk-UA" dirty="0" smtClean="0">
              <a:solidFill>
                <a:schemeClr val="accent1">
                  <a:lumMod val="60000"/>
                  <a:lumOff val="40000"/>
                </a:schemeClr>
              </a:solidFill>
              <a:latin typeface="Bahnschrift" panose="020B0502040204020203" pitchFamily="34" charset="0"/>
            </a:endParaRPr>
          </a:p>
          <a:p>
            <a:endParaRPr lang="uk-UA" dirty="0">
              <a:solidFill>
                <a:schemeClr val="accent1">
                  <a:lumMod val="60000"/>
                  <a:lumOff val="40000"/>
                </a:schemeClr>
              </a:solidFill>
              <a:latin typeface="Bahnschrift" panose="020B0502040204020203" pitchFamily="34" charset="0"/>
            </a:endParaRPr>
          </a:p>
          <a:p>
            <a:endParaRPr lang="uk-UA" dirty="0" smtClean="0">
              <a:solidFill>
                <a:schemeClr val="accent1">
                  <a:lumMod val="60000"/>
                  <a:lumOff val="40000"/>
                </a:schemeClr>
              </a:solidFill>
              <a:latin typeface="Bahnschrift" panose="020B0502040204020203" pitchFamily="34" charset="0"/>
            </a:endParaRPr>
          </a:p>
          <a:p>
            <a:endParaRPr lang="uk-UA" dirty="0">
              <a:solidFill>
                <a:schemeClr val="accent1">
                  <a:lumMod val="60000"/>
                  <a:lumOff val="40000"/>
                </a:schemeClr>
              </a:solidFill>
              <a:latin typeface="Bahnschrift" panose="020B0502040204020203" pitchFamily="34" charset="0"/>
            </a:endParaRPr>
          </a:p>
          <a:p>
            <a:endParaRPr lang="uk-UA" dirty="0" smtClean="0">
              <a:solidFill>
                <a:schemeClr val="accent1">
                  <a:lumMod val="60000"/>
                  <a:lumOff val="40000"/>
                </a:schemeClr>
              </a:solidFill>
              <a:latin typeface="Bahnschrift" panose="020B0502040204020203" pitchFamily="34" charset="0"/>
            </a:endParaRPr>
          </a:p>
          <a:p>
            <a:endParaRPr lang="uk-UA" dirty="0" smtClean="0">
              <a:solidFill>
                <a:schemeClr val="accent1">
                  <a:lumMod val="60000"/>
                  <a:lumOff val="40000"/>
                </a:schemeClr>
              </a:solidFill>
              <a:latin typeface="Bahnschrift" panose="020B0502040204020203" pitchFamily="34" charset="0"/>
            </a:endParaRPr>
          </a:p>
          <a:p>
            <a:endParaRPr lang="uk-UA" dirty="0" smtClean="0">
              <a:solidFill>
                <a:schemeClr val="accent1">
                  <a:lumMod val="60000"/>
                  <a:lumOff val="40000"/>
                </a:schemeClr>
              </a:solidFill>
              <a:latin typeface="Bahnschrift" panose="020B0502040204020203" pitchFamily="34" charset="0"/>
            </a:endParaRPr>
          </a:p>
          <a:p>
            <a:endParaRPr lang="uk-UA" dirty="0" smtClean="0">
              <a:solidFill>
                <a:schemeClr val="accent1">
                  <a:lumMod val="60000"/>
                  <a:lumOff val="40000"/>
                </a:schemeClr>
              </a:solidFill>
              <a:latin typeface="Bahnschrift" panose="020B0502040204020203" pitchFamily="34" charset="0"/>
            </a:endParaRPr>
          </a:p>
          <a:p>
            <a:endParaRPr lang="uk-UA" dirty="0" smtClean="0">
              <a:solidFill>
                <a:schemeClr val="accent1">
                  <a:lumMod val="60000"/>
                  <a:lumOff val="40000"/>
                </a:schemeClr>
              </a:solidFill>
              <a:latin typeface="Bahnschrift" panose="020B0502040204020203" pitchFamily="34" charset="0"/>
            </a:endParaRPr>
          </a:p>
          <a:p>
            <a:endParaRPr lang="uk-UA" dirty="0">
              <a:solidFill>
                <a:schemeClr val="accent1">
                  <a:lumMod val="60000"/>
                  <a:lumOff val="40000"/>
                </a:schemeClr>
              </a:solidFill>
              <a:latin typeface="Bahnschrift" panose="020B0502040204020203" pitchFamily="34" charset="0"/>
            </a:endParaRPr>
          </a:p>
          <a:p>
            <a:endParaRPr lang="uk-UA" dirty="0" smtClean="0">
              <a:solidFill>
                <a:schemeClr val="accent1">
                  <a:lumMod val="60000"/>
                  <a:lumOff val="40000"/>
                </a:schemeClr>
              </a:solidFill>
              <a:latin typeface="Bahnschrift" panose="020B0502040204020203" pitchFamily="34" charset="0"/>
            </a:endParaRPr>
          </a:p>
          <a:p>
            <a:r>
              <a:rPr lang="uk-UA" dirty="0" smtClean="0">
                <a:solidFill>
                  <a:schemeClr val="accent1">
                    <a:lumMod val="60000"/>
                    <a:lumOff val="40000"/>
                  </a:schemeClr>
                </a:solidFill>
                <a:latin typeface="Bahnschrift" panose="020B0502040204020203" pitchFamily="34" charset="0"/>
              </a:rPr>
              <a:t>Проектований газовий кип’ятильник демонструє покращену енергоефективність, підвищену продуктивність і зниження експлуатаційних витрат, що робить його перспективним для впровадження у закладах ресторанного господарства.</a:t>
            </a:r>
            <a:endParaRPr lang="uk-UA" dirty="0">
              <a:solidFill>
                <a:schemeClr val="accent1">
                  <a:lumMod val="60000"/>
                  <a:lumOff val="40000"/>
                </a:schemeClr>
              </a:solidFill>
              <a:latin typeface="Bahnschrift" panose="020B0502040204020203" pitchFamily="34" charset="0"/>
            </a:endParaRPr>
          </a:p>
        </p:txBody>
      </p:sp>
      <p:sp>
        <p:nvSpPr>
          <p:cNvPr id="4" name="Прямокутник 3"/>
          <p:cNvSpPr/>
          <p:nvPr/>
        </p:nvSpPr>
        <p:spPr>
          <a:xfrm>
            <a:off x="8150341" y="3428714"/>
            <a:ext cx="3893207" cy="1477328"/>
          </a:xfrm>
          <a:prstGeom prst="rect">
            <a:avLst/>
          </a:prstGeom>
        </p:spPr>
        <p:txBody>
          <a:bodyPr wrap="square">
            <a:spAutoFit/>
          </a:bodyPr>
          <a:lstStyle/>
          <a:p>
            <a:pPr algn="ctr"/>
            <a:r>
              <a:rPr lang="uk-UA" dirty="0" smtClean="0">
                <a:solidFill>
                  <a:schemeClr val="accent1">
                    <a:lumMod val="60000"/>
                    <a:lumOff val="40000"/>
                  </a:schemeClr>
                </a:solidFill>
                <a:latin typeface="Bahnschrift" panose="020B0502040204020203" pitchFamily="34" charset="0"/>
              </a:rPr>
              <a:t>Розробку заходів з охорони праці та захисту навколишнього середовища, що забезпечують безпечну експлуатацію та мінімальний вплив на довкілля.</a:t>
            </a:r>
          </a:p>
        </p:txBody>
      </p:sp>
      <p:sp>
        <p:nvSpPr>
          <p:cNvPr id="6" name="Блок-схема: вузол 5"/>
          <p:cNvSpPr/>
          <p:nvPr/>
        </p:nvSpPr>
        <p:spPr>
          <a:xfrm>
            <a:off x="5425934" y="2839245"/>
            <a:ext cx="426128" cy="40837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8" name="Блок-схема: вузол 7"/>
          <p:cNvSpPr/>
          <p:nvPr/>
        </p:nvSpPr>
        <p:spPr>
          <a:xfrm>
            <a:off x="9879887" y="2839245"/>
            <a:ext cx="426128" cy="40837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9" name="Блок-схема: вузол 8"/>
          <p:cNvSpPr/>
          <p:nvPr/>
        </p:nvSpPr>
        <p:spPr>
          <a:xfrm>
            <a:off x="1614776" y="2839245"/>
            <a:ext cx="426128" cy="40837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0" name="Прямокутник 9"/>
          <p:cNvSpPr/>
          <p:nvPr/>
        </p:nvSpPr>
        <p:spPr>
          <a:xfrm>
            <a:off x="173634" y="3428714"/>
            <a:ext cx="3308412" cy="1477328"/>
          </a:xfrm>
          <a:prstGeom prst="rect">
            <a:avLst/>
          </a:prstGeom>
        </p:spPr>
        <p:txBody>
          <a:bodyPr wrap="square">
            <a:spAutoFit/>
          </a:bodyPr>
          <a:lstStyle/>
          <a:p>
            <a:pPr algn="ctr"/>
            <a:r>
              <a:rPr lang="uk-UA" dirty="0" smtClean="0">
                <a:solidFill>
                  <a:schemeClr val="accent1">
                    <a:lumMod val="60000"/>
                    <a:lumOff val="40000"/>
                  </a:schemeClr>
                </a:solidFill>
                <a:latin typeface="Bahnschrift" panose="020B0502040204020203" pitchFamily="34" charset="0"/>
              </a:rPr>
              <a:t>Виконання теплових і конструктивних розрахунків, що дозволяють забезпечити оптимальні параметри роботи апарату.</a:t>
            </a:r>
          </a:p>
        </p:txBody>
      </p:sp>
      <p:sp>
        <p:nvSpPr>
          <p:cNvPr id="11" name="Прямокутник 10"/>
          <p:cNvSpPr/>
          <p:nvPr/>
        </p:nvSpPr>
        <p:spPr>
          <a:xfrm>
            <a:off x="3749533" y="3453758"/>
            <a:ext cx="3778929" cy="1246144"/>
          </a:xfrm>
          <a:prstGeom prst="rect">
            <a:avLst/>
          </a:prstGeom>
        </p:spPr>
        <p:txBody>
          <a:bodyPr wrap="square">
            <a:spAutoFit/>
          </a:bodyPr>
          <a:lstStyle/>
          <a:p>
            <a:pPr algn="ctr"/>
            <a:r>
              <a:rPr lang="uk-UA" dirty="0" smtClean="0">
                <a:solidFill>
                  <a:schemeClr val="accent1">
                    <a:lumMod val="60000"/>
                    <a:lumOff val="40000"/>
                  </a:schemeClr>
                </a:solidFill>
                <a:latin typeface="Bahnschrift" panose="020B0502040204020203" pitchFamily="34" charset="0"/>
              </a:rPr>
              <a:t>Вибір матеріалів із високою корозійною стійкістю та теплоізоляційних матеріалів для зменшення енергетичних витрат.</a:t>
            </a:r>
          </a:p>
        </p:txBody>
      </p:sp>
      <p:sp>
        <p:nvSpPr>
          <p:cNvPr id="12" name="TextBox 11"/>
          <p:cNvSpPr txBox="1"/>
          <p:nvPr/>
        </p:nvSpPr>
        <p:spPr>
          <a:xfrm>
            <a:off x="1671387" y="2858765"/>
            <a:ext cx="312906" cy="369332"/>
          </a:xfrm>
          <a:prstGeom prst="rect">
            <a:avLst/>
          </a:prstGeom>
          <a:noFill/>
        </p:spPr>
        <p:txBody>
          <a:bodyPr wrap="none" rtlCol="0">
            <a:spAutoFit/>
          </a:bodyPr>
          <a:lstStyle/>
          <a:p>
            <a:r>
              <a:rPr lang="uk-UA" dirty="0" smtClean="0"/>
              <a:t>1</a:t>
            </a:r>
            <a:endParaRPr lang="en-US" dirty="0"/>
          </a:p>
        </p:txBody>
      </p:sp>
      <p:sp>
        <p:nvSpPr>
          <p:cNvPr id="14" name="Прямокутник 13"/>
          <p:cNvSpPr/>
          <p:nvPr/>
        </p:nvSpPr>
        <p:spPr>
          <a:xfrm>
            <a:off x="5482544" y="2866033"/>
            <a:ext cx="312906" cy="369332"/>
          </a:xfrm>
          <a:prstGeom prst="rect">
            <a:avLst/>
          </a:prstGeom>
        </p:spPr>
        <p:txBody>
          <a:bodyPr wrap="none">
            <a:spAutoFit/>
          </a:bodyPr>
          <a:lstStyle/>
          <a:p>
            <a:r>
              <a:rPr lang="uk-UA" dirty="0" smtClean="0"/>
              <a:t>2</a:t>
            </a:r>
            <a:endParaRPr lang="en-US" dirty="0"/>
          </a:p>
        </p:txBody>
      </p:sp>
      <p:sp>
        <p:nvSpPr>
          <p:cNvPr id="15" name="Прямокутник 14"/>
          <p:cNvSpPr/>
          <p:nvPr/>
        </p:nvSpPr>
        <p:spPr>
          <a:xfrm>
            <a:off x="9941386" y="2862503"/>
            <a:ext cx="312906" cy="369332"/>
          </a:xfrm>
          <a:prstGeom prst="rect">
            <a:avLst/>
          </a:prstGeom>
        </p:spPr>
        <p:txBody>
          <a:bodyPr wrap="none">
            <a:spAutoFit/>
          </a:bodyPr>
          <a:lstStyle/>
          <a:p>
            <a:r>
              <a:rPr lang="uk-UA" dirty="0" smtClean="0"/>
              <a:t>3</a:t>
            </a:r>
            <a:endParaRPr lang="en-US" dirty="0"/>
          </a:p>
        </p:txBody>
      </p:sp>
    </p:spTree>
    <p:extLst>
      <p:ext uri="{BB962C8B-B14F-4D97-AF65-F5344CB8AC3E}">
        <p14:creationId xmlns:p14="http://schemas.microsoft.com/office/powerpoint/2010/main" val="4148042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Іон">
  <a:themeElements>
    <a:clrScheme name="Аспект">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І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І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TotalTime>
  <Words>652</Words>
  <Application>Microsoft Office PowerPoint</Application>
  <PresentationFormat>Широкий екран</PresentationFormat>
  <Paragraphs>39</Paragraphs>
  <Slides>9</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9</vt:i4>
      </vt:variant>
    </vt:vector>
  </HeadingPairs>
  <TitlesOfParts>
    <vt:vector size="14" baseType="lpstr">
      <vt:lpstr>Arial</vt:lpstr>
      <vt:lpstr>Bahnschrift</vt:lpstr>
      <vt:lpstr>Century Gothic</vt:lpstr>
      <vt:lpstr>Wingdings 3</vt:lpstr>
      <vt:lpstr>Іон</vt:lpstr>
      <vt:lpstr>Відкритий міжнародний університет розвитку людини «Україна» Інженерно-технологічний інститут Кафедра технології харчуванняКурсовий проєкт З освітньої компоненти «Устаткування закладів ресторанного господарства» на тему: Кипятильник газовий.         </vt:lpstr>
      <vt:lpstr>Презентація PowerPoint</vt:lpstr>
      <vt:lpstr>Презентація PowerPoint</vt:lpstr>
      <vt:lpstr>Презентація PowerPoint</vt:lpstr>
      <vt:lpstr>Обґрунтування вибору конструкції, правила експлуатації, техніка безпеки</vt:lpstr>
      <vt:lpstr>Розрахунки</vt:lpstr>
      <vt:lpstr>Охорона праці </vt:lpstr>
      <vt:lpstr>Охорона навколишнього середовища </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Відкритий міжнародний університет розвитку людини «Україна» Інженерно-технологічний інститут Кафедра технології харчуванняКурсовий проєкт З освітньої компоненти «Устаткування закладів ресторанного господарства» на тему: Плити електричні.         </dc:title>
  <dc:creator>steve cherepcin</dc:creator>
  <cp:lastModifiedBy>steve cherepcin</cp:lastModifiedBy>
  <cp:revision>7</cp:revision>
  <dcterms:created xsi:type="dcterms:W3CDTF">2024-12-02T19:34:18Z</dcterms:created>
  <dcterms:modified xsi:type="dcterms:W3CDTF">2024-12-02T20:43:40Z</dcterms:modified>
</cp:coreProperties>
</file>