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65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033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896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19553-764F-0A77-1C15-69CD6A87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E7DAB1C-8724-033B-9A5F-9DB24C2FA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CC3A5EC-804A-D7F2-3AFF-E89BC919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D7ADAE9-DFC9-AF83-914E-50E11024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F0A7158-00DF-57DC-D29E-1B38E5B2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501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63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uk-U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015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149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176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149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849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291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915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15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C108F-B9D2-E67E-9A1F-DBCAC0CAA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6" y="1266612"/>
            <a:ext cx="9765453" cy="3743285"/>
          </a:xfrm>
        </p:spPr>
        <p:txBody>
          <a:bodyPr/>
          <a:lstStyle/>
          <a:p>
            <a:pPr algn="ctr"/>
            <a:r>
              <a:rPr lang="ru-RU" sz="2000" b="1" dirty="0" err="1">
                <a:solidFill>
                  <a:schemeClr val="tx1"/>
                </a:solidFill>
              </a:rPr>
              <a:t>Відкритий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міжнародний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університет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розвитку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людини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b="1" dirty="0">
                <a:solidFill>
                  <a:schemeClr val="tx1"/>
                </a:solidFill>
              </a:rPr>
              <a:t>«</a:t>
            </a:r>
            <a:r>
              <a:rPr lang="ru-RU" sz="2000" b="1" dirty="0" err="1">
                <a:solidFill>
                  <a:schemeClr val="tx1"/>
                </a:solidFill>
              </a:rPr>
              <a:t>Україна</a:t>
            </a:r>
            <a:r>
              <a:rPr lang="ru-RU" sz="2000" b="1" dirty="0">
                <a:solidFill>
                  <a:schemeClr val="tx1"/>
                </a:solidFill>
              </a:rPr>
              <a:t>»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b="1" dirty="0" err="1">
                <a:solidFill>
                  <a:schemeClr val="tx1"/>
                </a:solidFill>
              </a:rPr>
              <a:t>Інженерно-технологічний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інститут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b="1" dirty="0">
                <a:solidFill>
                  <a:schemeClr val="tx1"/>
                </a:solidFill>
              </a:rPr>
              <a:t>Кафедра </a:t>
            </a:r>
            <a:r>
              <a:rPr lang="ru-RU" sz="2000" b="1" dirty="0" err="1">
                <a:solidFill>
                  <a:schemeClr val="tx1"/>
                </a:solidFill>
              </a:rPr>
              <a:t>технології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харчуванняКурсовий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проєкт</a:t>
            </a:r>
            <a:r>
              <a:rPr lang="ru-RU" sz="2000" b="1" dirty="0">
                <a:solidFill>
                  <a:schemeClr val="tx1"/>
                </a:solidFill>
              </a:rPr>
              <a:t/>
            </a:r>
            <a:br>
              <a:rPr lang="ru-RU" sz="2000" b="1" dirty="0">
                <a:solidFill>
                  <a:schemeClr val="tx1"/>
                </a:solidFill>
              </a:rPr>
            </a:br>
            <a:r>
              <a:rPr lang="ru-RU" sz="2000" b="1" dirty="0">
                <a:solidFill>
                  <a:schemeClr val="tx1"/>
                </a:solidFill>
              </a:rPr>
              <a:t/>
            </a:r>
            <a:br>
              <a:rPr lang="ru-RU" sz="2000" b="1" dirty="0">
                <a:solidFill>
                  <a:schemeClr val="tx1"/>
                </a:solidFill>
              </a:rPr>
            </a:br>
            <a:r>
              <a:rPr lang="uk-UA" sz="2000" dirty="0">
                <a:solidFill>
                  <a:schemeClr val="tx1"/>
                </a:solidFill>
              </a:rPr>
              <a:t>З освітньої компоненти</a:t>
            </a:r>
            <a:r>
              <a:rPr lang="ru-RU" sz="2000" dirty="0">
                <a:solidFill>
                  <a:schemeClr val="tx1"/>
                </a:solidFill>
              </a:rPr>
              <a:t> «</a:t>
            </a:r>
            <a:r>
              <a:rPr lang="ru-RU" sz="2000" dirty="0" err="1">
                <a:solidFill>
                  <a:schemeClr val="tx1"/>
                </a:solidFill>
              </a:rPr>
              <a:t>Устаткування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закладів</a:t>
            </a:r>
            <a:r>
              <a:rPr lang="ru-RU" sz="2000" dirty="0">
                <a:solidFill>
                  <a:schemeClr val="tx1"/>
                </a:solidFill>
              </a:rPr>
              <a:t> ресторанного </a:t>
            </a:r>
            <a:r>
              <a:rPr lang="ru-RU" sz="2000" dirty="0" err="1">
                <a:solidFill>
                  <a:schemeClr val="tx1"/>
                </a:solidFill>
              </a:rPr>
              <a:t>господарства</a:t>
            </a:r>
            <a:r>
              <a:rPr lang="ru-RU" sz="2000" dirty="0">
                <a:solidFill>
                  <a:schemeClr val="tx1"/>
                </a:solidFill>
              </a:rPr>
              <a:t>»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на тему: </a:t>
            </a:r>
            <a:r>
              <a:rPr lang="uk-UA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кипятильник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безперервної дії</a:t>
            </a:r>
            <a:r>
              <a:rPr lang="uk-U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 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B6DEF-AB20-9643-E568-A8F21AAAE415}"/>
              </a:ext>
            </a:extLst>
          </p:cNvPr>
          <p:cNvSpPr txBox="1"/>
          <p:nvPr/>
        </p:nvSpPr>
        <p:spPr>
          <a:xfrm>
            <a:off x="887307" y="436645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Виконав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здобувач</a:t>
            </a:r>
            <a:r>
              <a:rPr lang="ru-RU" sz="1800" dirty="0">
                <a:solidFill>
                  <a:schemeClr val="tx1"/>
                </a:solidFill>
              </a:rPr>
              <a:t>  </a:t>
            </a:r>
            <a:r>
              <a:rPr lang="ru-RU" sz="1800" dirty="0" err="1">
                <a:solidFill>
                  <a:schemeClr val="tx1"/>
                </a:solidFill>
              </a:rPr>
              <a:t>освіти</a:t>
            </a:r>
            <a:r>
              <a:rPr lang="ru-RU" sz="1800" dirty="0">
                <a:solidFill>
                  <a:schemeClr val="tx1"/>
                </a:solidFill>
              </a:rPr>
              <a:t/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uk-UA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групи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uk-UA" sz="1800" u="sng" dirty="0">
                <a:solidFill>
                  <a:schemeClr val="tx1"/>
                </a:solidFill>
              </a:rPr>
              <a:t>ТХ-22-1</a:t>
            </a:r>
            <a:r>
              <a:rPr lang="ru-RU" sz="1800" dirty="0">
                <a:solidFill>
                  <a:schemeClr val="tx1"/>
                </a:solidFill>
              </a:rPr>
              <a:t/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uk-UA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освітнього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ступеня</a:t>
            </a:r>
            <a:r>
              <a:rPr lang="ru-RU" sz="1800" dirty="0">
                <a:solidFill>
                  <a:schemeClr val="tx1"/>
                </a:solidFill>
              </a:rPr>
              <a:t> «бакалавр»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uk-UA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спеціальності</a:t>
            </a:r>
            <a:r>
              <a:rPr lang="ru-RU" sz="1800" dirty="0">
                <a:solidFill>
                  <a:schemeClr val="tx1"/>
                </a:solidFill>
              </a:rPr>
              <a:t> 181 </a:t>
            </a:r>
            <a:r>
              <a:rPr lang="ru-RU" sz="1800" dirty="0" err="1">
                <a:solidFill>
                  <a:schemeClr val="tx1"/>
                </a:solidFill>
              </a:rPr>
              <a:t>харчові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технології</a:t>
            </a:r>
            <a:r>
              <a:rPr lang="ru-RU" sz="1800" dirty="0">
                <a:solidFill>
                  <a:schemeClr val="tx1"/>
                </a:solidFill>
              </a:rPr>
              <a:t/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uk-UA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Скуратівський Олексій Андрійович</a:t>
            </a:r>
            <a:r>
              <a:rPr lang="ru-RU" sz="1800" dirty="0">
                <a:solidFill>
                  <a:schemeClr val="tx1"/>
                </a:solidFill>
              </a:rPr>
              <a:t/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 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ПІП </a:t>
            </a:r>
            <a:r>
              <a:rPr lang="ru-RU" sz="1800" dirty="0" err="1">
                <a:solidFill>
                  <a:schemeClr val="tx1"/>
                </a:solidFill>
              </a:rPr>
              <a:t>керівника</a:t>
            </a:r>
            <a:r>
              <a:rPr lang="ru-RU" sz="1800" dirty="0">
                <a:solidFill>
                  <a:schemeClr val="tx1"/>
                </a:solidFill>
              </a:rPr>
              <a:t/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uk-UA" sz="1800" u="sng" dirty="0" err="1">
                <a:solidFill>
                  <a:schemeClr val="tx1"/>
                </a:solidFill>
              </a:rPr>
              <a:t>Бровенко</a:t>
            </a:r>
            <a:r>
              <a:rPr lang="uk-UA" sz="1800" u="sng" dirty="0">
                <a:solidFill>
                  <a:schemeClr val="tx1"/>
                </a:solidFill>
              </a:rPr>
              <a:t> Т.В.</a:t>
            </a:r>
            <a:r>
              <a:rPr lang="uk-UA" sz="1800" dirty="0">
                <a:solidFill>
                  <a:schemeClr val="tx1"/>
                </a:solidFill>
              </a:rPr>
              <a:t> </a:t>
            </a:r>
            <a:r>
              <a:rPr lang="uk-UA" sz="1800" dirty="0" err="1">
                <a:solidFill>
                  <a:schemeClr val="tx1"/>
                </a:solidFill>
              </a:rPr>
              <a:t>кондидант</a:t>
            </a:r>
            <a:r>
              <a:rPr lang="uk-UA" sz="1800" dirty="0">
                <a:solidFill>
                  <a:schemeClr val="tx1"/>
                </a:solidFill>
              </a:rPr>
              <a:t> технічних наук, доцент.</a:t>
            </a:r>
            <a:r>
              <a:rPr lang="ru-RU" sz="1800" dirty="0">
                <a:solidFill>
                  <a:schemeClr val="tx1"/>
                </a:solidFill>
              </a:rPr>
              <a:t/>
            </a:r>
            <a:br>
              <a:rPr lang="ru-RU" sz="1800" dirty="0">
                <a:solidFill>
                  <a:schemeClr val="tx1"/>
                </a:solidFill>
              </a:rPr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320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8C442-E5B6-A28D-0909-786C0F1A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Підбір допоміжного устаткування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51905590-D1A4-49CE-F248-30423AFD68E9}"/>
              </a:ext>
            </a:extLst>
          </p:cNvPr>
          <p:cNvCxnSpPr>
            <a:cxnSpLocks/>
          </p:cNvCxnSpPr>
          <p:nvPr/>
        </p:nvCxnSpPr>
        <p:spPr>
          <a:xfrm>
            <a:off x="1165013" y="2045547"/>
            <a:ext cx="72136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52201FEA-2650-46CD-9AB5-A111F30AA7E2}"/>
              </a:ext>
            </a:extLst>
          </p:cNvPr>
          <p:cNvSpPr txBox="1">
            <a:spLocks/>
          </p:cNvSpPr>
          <p:nvPr/>
        </p:nvSpPr>
        <p:spPr>
          <a:xfrm>
            <a:off x="1069848" y="2220542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Насос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Продуктивність: 15–20 л/хв.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Напір: 5 м.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Тип: відцентровий (</a:t>
            </a:r>
            <a:r>
              <a:rPr lang="en-US" dirty="0" err="1"/>
              <a:t>Pedrollo</a:t>
            </a:r>
            <a:r>
              <a:rPr lang="en-US" dirty="0"/>
              <a:t> </a:t>
            </a:r>
            <a:r>
              <a:rPr lang="en-US" dirty="0" err="1"/>
              <a:t>PKm</a:t>
            </a:r>
            <a:r>
              <a:rPr lang="en-US" dirty="0"/>
              <a:t> 60).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Трубопроводи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Матеріал: нержавіюча сталь або </a:t>
            </a:r>
            <a:r>
              <a:rPr lang="uk-UA" dirty="0" smtClean="0"/>
              <a:t>харчовий </a:t>
            </a:r>
            <a:r>
              <a:rPr lang="uk-UA" dirty="0"/>
              <a:t>поліпропілен.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Діаметр: 20–25 мм.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Система контролю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Контролери температури: </a:t>
            </a:r>
            <a:r>
              <a:rPr lang="en-US" dirty="0"/>
              <a:t>Omron E5CC.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Запобіжний клапан: 6–8 бар.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Фільтри: сітчасті з нержавіючої сталі.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 descr="E5CC-TRX3A5M-000 | Omron E5CC Panel Mount Controller, 48 x 48mm 2 Input, 3  Output Relay, 100 → 240 V ac Supply Voltage ON/OFF, PID, 2-PID | 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5017">
            <a:off x="8067100" y="2858608"/>
            <a:ext cx="3820100" cy="21511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5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CE520-1EBE-8FA5-3D2C-04D9104D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Охорона праці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FCFCE05C-5D36-1AFE-044D-250FBFC823F6}"/>
              </a:ext>
            </a:extLst>
          </p:cNvPr>
          <p:cNvCxnSpPr>
            <a:cxnSpLocks/>
          </p:cNvCxnSpPr>
          <p:nvPr/>
        </p:nvCxnSpPr>
        <p:spPr>
          <a:xfrm>
            <a:off x="1212427" y="1828801"/>
            <a:ext cx="502581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C80FDC1F-8BBB-EFF4-E3CE-92E5C1C1FDB2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Основні ризики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Термічні опіки, електричні удари.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Заходи безпеки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Автоматичний контроль температури і тиску.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Заземлення апарата.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Регулярна перевірка обладнання.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Організація робочого місця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Вентиляція приміщення.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Нековзке покриття підлоги.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Спеціальний одяг для персоналу.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 descr="covid безопасный парикмахерский салон - охорона праці ресторан стоковые фото и изображ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671" y="2380341"/>
            <a:ext cx="4064540" cy="27096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10AC2-6D06-0B4E-FF2B-C1E0810D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Охорона навколишнього середовища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2BA3094C-C96E-17D0-A608-5EB1E3ADAE74}"/>
              </a:ext>
            </a:extLst>
          </p:cNvPr>
          <p:cNvCxnSpPr>
            <a:cxnSpLocks/>
          </p:cNvCxnSpPr>
          <p:nvPr/>
        </p:nvCxnSpPr>
        <p:spPr>
          <a:xfrm>
            <a:off x="1165013" y="2045547"/>
            <a:ext cx="89678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Місце для тексту 2">
            <a:extLst>
              <a:ext uri="{FF2B5EF4-FFF2-40B4-BE49-F238E27FC236}">
                <a16:creationId xmlns:a16="http://schemas.microsoft.com/office/drawing/2014/main" id="{8606A3BF-1CB4-3F7E-3602-EF4B330F41EA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Атмосфера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Герметичність системи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Енергоефективність</a:t>
            </a:r>
            <a:r>
              <a:rPr lang="ru-RU" dirty="0"/>
              <a:t> для </a:t>
            </a:r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викидів</a:t>
            </a:r>
            <a:r>
              <a:rPr lang="ru-RU" dirty="0"/>
              <a:t> CO₂.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Водні ресурси</a:t>
            </a:r>
            <a:r>
              <a:rPr lang="uk-UA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Замкнений цикл водопостачання.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Використання фільтрів для очищення.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Ґрунт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Утилізація відходів (накипу).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Запобігання аварійним витокам води.</a:t>
            </a:r>
            <a:endParaRPr lang="ru-RU" dirty="0"/>
          </a:p>
        </p:txBody>
      </p:sp>
      <p:pic>
        <p:nvPicPr>
          <p:cNvPr id="8194" name="Picture 2" descr="озеро в форме капли воды посреди нетронутой природы. экологическая метафора способности природы удерживать и очищать воду. 3d рендеринг. - охорона навколишнього середовища стоковые фото и изображ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9440">
            <a:off x="7082159" y="2811749"/>
            <a:ext cx="4462365" cy="29749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7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EE14-BB2A-B959-6F03-68F70550F9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uk-UA"/>
              <a:t>Висновки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B9CAA8E1-8E33-3766-72A6-A52CBE1B580B}"/>
              </a:ext>
            </a:extLst>
          </p:cNvPr>
          <p:cNvCxnSpPr>
            <a:cxnSpLocks/>
          </p:cNvCxnSpPr>
          <p:nvPr/>
        </p:nvCxnSpPr>
        <p:spPr>
          <a:xfrm>
            <a:off x="1178560" y="1842347"/>
            <a:ext cx="352213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433D6526-971A-F84C-126F-ABFA557C308D}"/>
              </a:ext>
            </a:extLst>
          </p:cNvPr>
          <p:cNvSpPr txBox="1">
            <a:spLocks/>
          </p:cNvSpPr>
          <p:nvPr/>
        </p:nvSpPr>
        <p:spPr>
          <a:xfrm>
            <a:off x="1066800" y="220161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Результати проекту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конструкцію</a:t>
            </a:r>
            <a:r>
              <a:rPr lang="ru-RU" dirty="0"/>
              <a:t> </a:t>
            </a:r>
            <a:r>
              <a:rPr lang="ru-RU" dirty="0" err="1"/>
              <a:t>ефективного</a:t>
            </a:r>
            <a:r>
              <a:rPr lang="ru-RU" dirty="0"/>
              <a:t> </a:t>
            </a:r>
            <a:r>
              <a:rPr lang="ru-RU" dirty="0" err="1"/>
              <a:t>кип’ятильника</a:t>
            </a:r>
            <a:r>
              <a:rPr lang="ru-RU" dirty="0"/>
              <a:t> </a:t>
            </a:r>
            <a:r>
              <a:rPr lang="ru-RU" dirty="0" err="1" smtClean="0"/>
              <a:t>безперервної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 smtClean="0"/>
              <a:t>Оптимізовано</a:t>
            </a:r>
            <a:r>
              <a:rPr lang="ru-RU" dirty="0" smtClean="0"/>
              <a:t> </a:t>
            </a:r>
            <a:r>
              <a:rPr lang="ru-RU" dirty="0" err="1"/>
              <a:t>тепловий</a:t>
            </a:r>
            <a:r>
              <a:rPr lang="ru-RU" dirty="0"/>
              <a:t> баланс і </a:t>
            </a:r>
            <a:r>
              <a:rPr lang="ru-RU" dirty="0" err="1"/>
              <a:t>матеріальні</a:t>
            </a:r>
            <a:r>
              <a:rPr lang="ru-RU" dirty="0"/>
              <a:t> </a:t>
            </a:r>
            <a:r>
              <a:rPr lang="ru-RU" dirty="0" err="1"/>
              <a:t>витрати.Особливості</a:t>
            </a:r>
            <a:r>
              <a:rPr lang="ru-RU" dirty="0"/>
              <a:t>: </a:t>
            </a:r>
            <a:r>
              <a:rPr lang="ru-RU" dirty="0" err="1"/>
              <a:t>некапаючий</a:t>
            </a:r>
            <a:r>
              <a:rPr lang="ru-RU" dirty="0"/>
              <a:t> кран,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перегріву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Забезпечено</a:t>
            </a:r>
            <a:r>
              <a:rPr lang="ru-RU" dirty="0"/>
              <a:t> </a:t>
            </a:r>
            <a:r>
              <a:rPr lang="ru-RU" dirty="0" err="1"/>
              <a:t>відповідність</a:t>
            </a:r>
            <a:r>
              <a:rPr lang="ru-RU" dirty="0"/>
              <a:t> стандартам </a:t>
            </a:r>
            <a:r>
              <a:rPr lang="ru-RU" dirty="0" err="1"/>
              <a:t>енергоефективності</a:t>
            </a:r>
            <a:r>
              <a:rPr lang="ru-RU" dirty="0"/>
              <a:t> та </a:t>
            </a:r>
            <a:r>
              <a:rPr lang="ru-RU" dirty="0" err="1"/>
              <a:t>безпеки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Перспективи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Використання відновлюваних джерел енергії.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Впровадження автоматизації процесів.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6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6CBC4-BD6A-8CF7-DE2E-BEB4778A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4001C02-DC3D-9173-4F66-0723EA56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Актуальність</a:t>
            </a:r>
            <a:r>
              <a:rPr lang="uk-UA" dirty="0"/>
              <a:t>:</a:t>
            </a:r>
            <a:br>
              <a:rPr lang="uk-UA" dirty="0"/>
            </a:br>
            <a:r>
              <a:rPr lang="uk-UA" dirty="0"/>
              <a:t>Забезпечення гарячої води є важливим завданням для закладів ресторанного господарства. Кип'ятильники безперервної дії забезпечують стабільну подачу гарячої води для приготування напоїв, страв та санітарних потреб.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Мета</a:t>
            </a:r>
            <a:r>
              <a:rPr lang="uk-UA" dirty="0"/>
              <a:t>:</a:t>
            </a:r>
            <a:br>
              <a:rPr lang="uk-UA" dirty="0"/>
            </a:br>
            <a:r>
              <a:rPr lang="uk-UA" dirty="0"/>
              <a:t>Розробити проект сучасного кип’ятильника безперервної дії, що відповідає вимогам енергоефективності та продуктивності.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Завдання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Провести аналіз існуючих моделей обладнання.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Розробити конструкцію нового апарату.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Виконати теплові та конструктивні розрахунки.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Розробити заходи з охорони праці та довкілля.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CF638064-1570-5F22-88BF-FA8D111D10DA}"/>
              </a:ext>
            </a:extLst>
          </p:cNvPr>
          <p:cNvCxnSpPr>
            <a:cxnSpLocks/>
          </p:cNvCxnSpPr>
          <p:nvPr/>
        </p:nvCxnSpPr>
        <p:spPr>
          <a:xfrm>
            <a:off x="1192107" y="1720427"/>
            <a:ext cx="203877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2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1FBEB-EE44-B841-2F27-FC965F22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Загальна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: </a:t>
            </a:r>
            <a:r>
              <a:rPr lang="ru-RU" dirty="0" err="1"/>
              <a:t>Матеріали</a:t>
            </a:r>
            <a:r>
              <a:rPr lang="ru-RU" dirty="0"/>
              <a:t> та </a:t>
            </a:r>
            <a:r>
              <a:rPr lang="ru-RU" dirty="0" err="1"/>
              <a:t>продукція</a:t>
            </a:r>
            <a:endParaRPr lang="uk-UA" dirty="0"/>
          </a:p>
        </p:txBody>
      </p:sp>
      <p:cxnSp>
        <p:nvCxnSpPr>
          <p:cNvPr id="5" name="Пряма сполучна лінія 4">
            <a:extLst>
              <a:ext uri="{FF2B5EF4-FFF2-40B4-BE49-F238E27FC236}">
                <a16:creationId xmlns:a16="http://schemas.microsoft.com/office/drawing/2014/main" id="{4DC1DED7-CFEF-EBA0-8723-282228358E0D}"/>
              </a:ext>
            </a:extLst>
          </p:cNvPr>
          <p:cNvCxnSpPr>
            <a:cxnSpLocks/>
          </p:cNvCxnSpPr>
          <p:nvPr/>
        </p:nvCxnSpPr>
        <p:spPr>
          <a:xfrm>
            <a:off x="1165013" y="2045547"/>
            <a:ext cx="84328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Місце для тексту 2">
            <a:extLst>
              <a:ext uri="{FF2B5EF4-FFF2-40B4-BE49-F238E27FC236}">
                <a16:creationId xmlns:a16="http://schemas.microsoft.com/office/drawing/2014/main" id="{34EADD3B-ACAD-BCD9-D21B-326FD352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Вихідний </a:t>
            </a:r>
            <a:r>
              <a:rPr lang="uk-UA" b="1" dirty="0" err="1"/>
              <a:t>матеріал</a:t>
            </a:r>
            <a:r>
              <a:rPr lang="uk-UA" dirty="0" err="1"/>
              <a:t>:Вода</a:t>
            </a:r>
            <a:r>
              <a:rPr lang="uk-UA" dirty="0"/>
              <a:t>, що відповідає стандарту ДСТУ 7525:2014.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Основні параметри якості: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Прозорість: безбарвна, без домішок.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Жорсткість: ≤ 7 мг-</a:t>
            </a:r>
            <a:r>
              <a:rPr lang="uk-UA" dirty="0" err="1"/>
              <a:t>екв</a:t>
            </a:r>
            <a:r>
              <a:rPr lang="uk-UA" dirty="0"/>
              <a:t>/л.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Вміст заліза: ≤ 0,3 мг/л.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Мінералізація: ≤ 1000 мг/л.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Готова </a:t>
            </a:r>
            <a:r>
              <a:rPr lang="ru-RU" b="1" dirty="0" err="1"/>
              <a:t>продукція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Температура води: 95–100 °C.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Стабільний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: 5–10 л/</a:t>
            </a:r>
            <a:r>
              <a:rPr lang="ru-RU" dirty="0" err="1"/>
              <a:t>хв</a:t>
            </a:r>
            <a:r>
              <a:rPr lang="ru-RU" dirty="0"/>
              <a:t>.</a:t>
            </a:r>
            <a:endParaRPr lang="uk-UA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Вплив</a:t>
            </a:r>
            <a:r>
              <a:rPr lang="ru-RU" b="1" dirty="0"/>
              <a:t> </a:t>
            </a:r>
            <a:r>
              <a:rPr lang="ru-RU" b="1" dirty="0" err="1"/>
              <a:t>якості</a:t>
            </a:r>
            <a:r>
              <a:rPr lang="ru-RU" b="1" dirty="0"/>
              <a:t> води на </a:t>
            </a:r>
            <a:r>
              <a:rPr lang="ru-RU" b="1" dirty="0" err="1"/>
              <a:t>обладнання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пом'якшувальних</a:t>
            </a:r>
            <a:r>
              <a:rPr lang="ru-RU" dirty="0"/>
              <a:t> систем для </a:t>
            </a:r>
            <a:r>
              <a:rPr lang="ru-RU" dirty="0" err="1"/>
              <a:t>запобігання</a:t>
            </a:r>
            <a:r>
              <a:rPr lang="ru-RU" dirty="0"/>
              <a:t> </a:t>
            </a:r>
            <a:r>
              <a:rPr lang="ru-RU" dirty="0" err="1"/>
              <a:t>накипу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Регулярна </a:t>
            </a:r>
            <a:r>
              <a:rPr lang="ru-RU" dirty="0" err="1"/>
              <a:t>профілактична</a:t>
            </a:r>
            <a:r>
              <a:rPr lang="ru-RU" dirty="0"/>
              <a:t> очистка </a:t>
            </a:r>
            <a:r>
              <a:rPr lang="ru-RU" dirty="0" err="1"/>
              <a:t>нагрівальних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</a:t>
            </a:r>
          </a:p>
        </p:txBody>
      </p:sp>
      <p:pic>
        <p:nvPicPr>
          <p:cNvPr id="1026" name="Picture 2" descr="воды, природа, падение, жидкость, лепесток, капли вод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025" y="2671824"/>
            <a:ext cx="3436190" cy="22907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0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A7EE6-E19E-3460-2505-9852C73E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Загальна частина: Технологічний процес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AFA9F042-85D4-9ED5-A6F5-656353D9F195}"/>
              </a:ext>
            </a:extLst>
          </p:cNvPr>
          <p:cNvCxnSpPr>
            <a:cxnSpLocks/>
          </p:cNvCxnSpPr>
          <p:nvPr/>
        </p:nvCxnSpPr>
        <p:spPr>
          <a:xfrm>
            <a:off x="1165013" y="2045547"/>
            <a:ext cx="84328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Місце для тексту 2">
            <a:extLst>
              <a:ext uri="{FF2B5EF4-FFF2-40B4-BE49-F238E27FC236}">
                <a16:creationId xmlns:a16="http://schemas.microsoft.com/office/drawing/2014/main" id="{1FBE96D1-5358-F035-45D5-896F9923622E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Нагрівання</a:t>
            </a:r>
            <a:r>
              <a:rPr lang="ru-RU" dirty="0"/>
              <a:t> води до </a:t>
            </a:r>
            <a:r>
              <a:rPr lang="ru-RU" dirty="0" err="1"/>
              <a:t>температури</a:t>
            </a:r>
            <a:r>
              <a:rPr lang="ru-RU" dirty="0"/>
              <a:t> </a:t>
            </a:r>
            <a:r>
              <a:rPr lang="ru-RU" dirty="0" err="1"/>
              <a:t>кипіння</a:t>
            </a:r>
            <a:r>
              <a:rPr lang="ru-RU" dirty="0"/>
              <a:t> (100 °C).</a:t>
            </a:r>
            <a:r>
              <a:rPr lang="uk-U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процеси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Теплопередача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нагрівального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до води.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Конвекція</a:t>
            </a:r>
            <a:r>
              <a:rPr lang="ru-RU" dirty="0"/>
              <a:t> для </a:t>
            </a:r>
            <a:r>
              <a:rPr lang="ru-RU" dirty="0" err="1"/>
              <a:t>рівномірного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тепла.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Методи підвищення ефективності</a:t>
            </a:r>
            <a:r>
              <a:rPr lang="uk-UA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Збільшення площі теплообміну.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Використання примусової конвекції.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Застосування ізоляції для зменшення тепловтрат.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Чи можна кип'ятити воду кілька разів? - Хвиля здоров'я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320">
            <a:off x="7901978" y="2682213"/>
            <a:ext cx="3668410" cy="27513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3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A7EE6-E19E-3460-2505-9852C73E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Загальна частина: Технологічний процес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AFA9F042-85D4-9ED5-A6F5-656353D9F195}"/>
              </a:ext>
            </a:extLst>
          </p:cNvPr>
          <p:cNvCxnSpPr>
            <a:cxnSpLocks/>
          </p:cNvCxnSpPr>
          <p:nvPr/>
        </p:nvCxnSpPr>
        <p:spPr>
          <a:xfrm>
            <a:off x="1165013" y="2045547"/>
            <a:ext cx="84328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Місце для тексту 2">
            <a:extLst>
              <a:ext uri="{FF2B5EF4-FFF2-40B4-BE49-F238E27FC236}">
                <a16:creationId xmlns:a16="http://schemas.microsoft.com/office/drawing/2014/main" id="{1FBE96D1-5358-F035-45D5-896F9923622E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Існуючі варіанти організації технологічного процесу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Нагрівання в ємності з періодичною подачею води</a:t>
            </a:r>
            <a:r>
              <a:rPr lang="uk-UA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Принцип: вода нагрівається в резервуарі, після чого використовується.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Переваги: проста конструкція, низька вартість.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Недоліки: переривчаста подача, значні тепловтрати.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Проточний нагрів із використанням теплообмінника</a:t>
            </a:r>
            <a:r>
              <a:rPr lang="uk-UA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Принцип: вода проходить через теплообмінник, де безперервно нагрівається.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Переваги: висока продуктивність, мінімальні тепловтрати, стабільна температура.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Недоліки: складність конструкції, вища вартість.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Комбінована система нагріву з резервуаром-акумулятором</a:t>
            </a:r>
            <a:r>
              <a:rPr lang="uk-UA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Принцип: поєднання резервуара для зберігання гарячої води з проточним нагріванням.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Переваги: висока продуктивність, стабільність температури навіть при пікових навантаженнях.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Недоліки: складність експлуатації, великі габарити.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51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F2306-41D5-BC3B-6931-127EE35F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Огляд існуючих апаратів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94261FC5-D008-BD32-E338-2078CAEA875F}"/>
              </a:ext>
            </a:extLst>
          </p:cNvPr>
          <p:cNvCxnSpPr>
            <a:cxnSpLocks/>
          </p:cNvCxnSpPr>
          <p:nvPr/>
        </p:nvCxnSpPr>
        <p:spPr>
          <a:xfrm>
            <a:off x="1198879" y="1822027"/>
            <a:ext cx="881210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1EE870FA-D6D1-2FB0-03A4-0A602FD009C1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Hendi</a:t>
            </a:r>
            <a:r>
              <a:rPr lang="ru-RU" b="1" dirty="0"/>
              <a:t> 211137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Об’єм</a:t>
            </a:r>
            <a:r>
              <a:rPr lang="ru-RU" dirty="0"/>
              <a:t>: 10 л.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Потужність</a:t>
            </a:r>
            <a:r>
              <a:rPr lang="ru-RU" dirty="0"/>
              <a:t>: 1,3 кВт.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Температура: 30–100 °C.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Особливості</a:t>
            </a:r>
            <a:r>
              <a:rPr lang="ru-RU" dirty="0"/>
              <a:t>: </a:t>
            </a:r>
            <a:r>
              <a:rPr lang="ru-RU" dirty="0" err="1"/>
              <a:t>некапаючий</a:t>
            </a:r>
            <a:r>
              <a:rPr lang="ru-RU" dirty="0"/>
              <a:t> кран,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перегріву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Frosty</a:t>
            </a:r>
            <a:r>
              <a:rPr lang="ru-RU" b="1" dirty="0"/>
              <a:t> WBF-15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Об’єм</a:t>
            </a:r>
            <a:r>
              <a:rPr lang="ru-RU" dirty="0"/>
              <a:t>: 14 л.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Потужність</a:t>
            </a:r>
            <a:r>
              <a:rPr lang="ru-RU" dirty="0"/>
              <a:t>: 2,5 кВт.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Температура: 30–110 °C.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Особливості</a:t>
            </a:r>
            <a:r>
              <a:rPr lang="ru-RU" dirty="0"/>
              <a:t>: </a:t>
            </a:r>
            <a:r>
              <a:rPr lang="ru-RU" dirty="0" err="1"/>
              <a:t>двоступенева</a:t>
            </a:r>
            <a:r>
              <a:rPr lang="ru-RU" dirty="0"/>
              <a:t> </a:t>
            </a:r>
            <a:r>
              <a:rPr lang="ru-RU" dirty="0" err="1"/>
              <a:t>теплова</a:t>
            </a:r>
            <a:r>
              <a:rPr lang="ru-RU" dirty="0"/>
              <a:t> </a:t>
            </a:r>
            <a:r>
              <a:rPr lang="ru-RU" dirty="0" err="1"/>
              <a:t>захист</a:t>
            </a:r>
            <a:r>
              <a:rPr lang="ru-RU" dirty="0"/>
              <a:t>, </a:t>
            </a:r>
            <a:r>
              <a:rPr lang="ru-RU" dirty="0" err="1"/>
              <a:t>каплесбірник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Висновок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Frosty</a:t>
            </a:r>
            <a:r>
              <a:rPr lang="ru-RU" dirty="0"/>
              <a:t> </a:t>
            </a:r>
            <a:r>
              <a:rPr lang="ru-RU" dirty="0" err="1"/>
              <a:t>ефективніший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складнішу</a:t>
            </a:r>
            <a:r>
              <a:rPr lang="ru-RU" dirty="0"/>
              <a:t> </a:t>
            </a:r>
            <a:r>
              <a:rPr lang="ru-RU" dirty="0" err="1"/>
              <a:t>конструкцію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Проточний</a:t>
            </a:r>
            <a:r>
              <a:rPr lang="ru-RU" dirty="0"/>
              <a:t> </a:t>
            </a:r>
            <a:r>
              <a:rPr lang="ru-RU" dirty="0" err="1"/>
              <a:t>теплообмінник</a:t>
            </a:r>
            <a:r>
              <a:rPr lang="ru-RU" dirty="0"/>
              <a:t> </a:t>
            </a:r>
            <a:r>
              <a:rPr lang="ru-RU" dirty="0" err="1"/>
              <a:t>обрано</a:t>
            </a:r>
            <a:r>
              <a:rPr lang="ru-RU" dirty="0"/>
              <a:t> як </a:t>
            </a:r>
            <a:r>
              <a:rPr lang="ru-RU" dirty="0" err="1"/>
              <a:t>оптимальне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для проекту.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Кипятильник HENDI 211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939" y="2220686"/>
            <a:ext cx="1877473" cy="18774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Электрокипятильник Frosty WBF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710">
            <a:off x="9379472" y="3187082"/>
            <a:ext cx="1758092" cy="26162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8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FA3D-F203-D8DB-5CFD-F730EA44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Матеріальні розрахунки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F5EDF065-9DBD-2B40-2177-D20C239FEF4B}"/>
              </a:ext>
            </a:extLst>
          </p:cNvPr>
          <p:cNvCxnSpPr>
            <a:cxnSpLocks/>
          </p:cNvCxnSpPr>
          <p:nvPr/>
        </p:nvCxnSpPr>
        <p:spPr>
          <a:xfrm>
            <a:off x="1192107" y="1835573"/>
            <a:ext cx="859536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161A4111-F69E-BC27-ECD3-70B7430DB6C8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Вихідні</a:t>
            </a:r>
            <a:r>
              <a:rPr lang="ru-RU" b="1" dirty="0"/>
              <a:t> </a:t>
            </a:r>
            <a:r>
              <a:rPr lang="ru-RU" b="1" dirty="0" err="1"/>
              <a:t>дані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Продуктивність</a:t>
            </a:r>
            <a:r>
              <a:rPr lang="ru-RU" dirty="0"/>
              <a:t>: 15 л/</a:t>
            </a:r>
            <a:r>
              <a:rPr lang="ru-RU" dirty="0" err="1"/>
              <a:t>хв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Початкова температура води: 15 °C.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Кінцева</a:t>
            </a:r>
            <a:r>
              <a:rPr lang="ru-RU" dirty="0"/>
              <a:t> температура води: 95 °C.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Тривалість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: 8 годин/доба.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Обсяги</a:t>
            </a:r>
            <a:r>
              <a:rPr lang="ru-RU" b="1" dirty="0"/>
              <a:t> </a:t>
            </a:r>
            <a:r>
              <a:rPr lang="ru-RU" b="1" dirty="0" err="1"/>
              <a:t>нагрітої</a:t>
            </a:r>
            <a:r>
              <a:rPr lang="ru-RU" b="1" dirty="0"/>
              <a:t> води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</a:t>
            </a:r>
            <a:r>
              <a:rPr lang="ru-RU" dirty="0" err="1"/>
              <a:t>хвилину</a:t>
            </a:r>
            <a:r>
              <a:rPr lang="ru-RU" dirty="0"/>
              <a:t>: 15 л.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годину: 900 л.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добу: 7200 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Необхідна</a:t>
            </a:r>
            <a:r>
              <a:rPr lang="ru-RU" b="1" dirty="0"/>
              <a:t> </a:t>
            </a:r>
            <a:r>
              <a:rPr lang="ru-RU" b="1" dirty="0" err="1"/>
              <a:t>теплова</a:t>
            </a:r>
            <a:r>
              <a:rPr lang="ru-RU" b="1" dirty="0"/>
              <a:t> </a:t>
            </a:r>
            <a:r>
              <a:rPr lang="ru-RU" b="1" dirty="0" err="1"/>
              <a:t>енергія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</a:t>
            </a:r>
            <a:r>
              <a:rPr lang="ru-RU" dirty="0" err="1"/>
              <a:t>хвилину</a:t>
            </a:r>
            <a:r>
              <a:rPr lang="ru-RU" dirty="0"/>
              <a:t>: 5040 кДж.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годину: 302 400 кДж.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добу: 2,42 ГДж.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расчеты - матеріальні розрахунки стоковые фото и изображ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8005">
            <a:off x="6195841" y="2530310"/>
            <a:ext cx="4497785" cy="3373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6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81226-710C-EA78-7601-9EDE69F2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Теплові розрахунки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72EDD91E-99B9-1BB1-9375-0AE8031990A3}"/>
              </a:ext>
            </a:extLst>
          </p:cNvPr>
          <p:cNvCxnSpPr>
            <a:cxnSpLocks/>
          </p:cNvCxnSpPr>
          <p:nvPr/>
        </p:nvCxnSpPr>
        <p:spPr>
          <a:xfrm>
            <a:off x="1192107" y="1815253"/>
            <a:ext cx="707813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83D320CC-6416-D998-2C24-E6B8343E502E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Тепловий</a:t>
            </a:r>
            <a:r>
              <a:rPr lang="ru-RU" b="1" dirty="0"/>
              <a:t> баланс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Теплота для </a:t>
            </a:r>
            <a:r>
              <a:rPr lang="ru-RU" dirty="0" err="1"/>
              <a:t>нагрівання</a:t>
            </a:r>
            <a:r>
              <a:rPr lang="ru-RU" dirty="0"/>
              <a:t> води: 2,42 ГДж/доба.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Тепловтрати</a:t>
            </a:r>
            <a:r>
              <a:rPr lang="ru-RU" dirty="0"/>
              <a:t>: 5% (120 960 кДж/доба).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Тепловий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: 84 000 Вт.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Оптимізація</a:t>
            </a:r>
            <a:r>
              <a:rPr lang="ru-RU" b="1" dirty="0"/>
              <a:t> </a:t>
            </a:r>
            <a:r>
              <a:rPr lang="ru-RU" b="1" dirty="0" err="1"/>
              <a:t>втрат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Герметизація</a:t>
            </a:r>
            <a:r>
              <a:rPr lang="ru-RU" dirty="0"/>
              <a:t> корпусу.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ізоляції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Автоматизація</a:t>
            </a:r>
            <a:r>
              <a:rPr lang="ru-RU" dirty="0"/>
              <a:t> контролю </a:t>
            </a:r>
            <a:r>
              <a:rPr lang="ru-RU" dirty="0" err="1"/>
              <a:t>температури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10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14C66-DDC1-D218-E8D9-8AB7A300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Конструктивні рішення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8AFD94E8-99AE-CCB6-BBD5-B7D2EBAE2A6F}"/>
              </a:ext>
            </a:extLst>
          </p:cNvPr>
          <p:cNvCxnSpPr>
            <a:cxnSpLocks/>
          </p:cNvCxnSpPr>
          <p:nvPr/>
        </p:nvCxnSpPr>
        <p:spPr>
          <a:xfrm>
            <a:off x="1158239" y="1855894"/>
            <a:ext cx="85614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482C3CCD-D912-D33F-9506-5CC48D79B47E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Габарити корпусу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Діаметр: 220 мм.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Висота: 440 мм.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Робочий об’єм: 0,033 м³.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Матеріали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Корпус: нержавіюча сталь </a:t>
            </a:r>
            <a:r>
              <a:rPr lang="en-US" dirty="0"/>
              <a:t>AISI 304.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Ізоляція: пінополіуретан (30–50 мм).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Теплообмінник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Площа теплообміну: 2,1 м².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Коефіцієнт теплопередачі: 500 Вт/м².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81103" y="2504627"/>
            <a:ext cx="4606602" cy="29730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348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167</TotalTime>
  <Words>693</Words>
  <Application>Microsoft Office PowerPoint</Application>
  <PresentationFormat>Широкий екран</PresentationFormat>
  <Paragraphs>135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Відкритий міжнародний університет розвитку людини «Україна» Інженерно-технологічний інститут Кафедра технології харчуванняКурсовий проєкт  З освітньої компоненти «Устаткування закладів ресторанного господарства» на тему: кипятильник безперервної дії .   </vt:lpstr>
      <vt:lpstr>Вступ</vt:lpstr>
      <vt:lpstr>Загальна частина: Матеріали та продукція</vt:lpstr>
      <vt:lpstr>Загальна частина: Технологічний процес</vt:lpstr>
      <vt:lpstr>Загальна частина: Технологічний процес</vt:lpstr>
      <vt:lpstr>Огляд існуючих апаратів</vt:lpstr>
      <vt:lpstr>Матеріальні розрахунки</vt:lpstr>
      <vt:lpstr>Теплові розрахунки</vt:lpstr>
      <vt:lpstr>Конструктивні рішення</vt:lpstr>
      <vt:lpstr>Підбір допоміжного устаткування</vt:lpstr>
      <vt:lpstr>Охорона праці</vt:lpstr>
      <vt:lpstr>Охорона навколишнього середовища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Відкритий міжнародний університет розвитку людини «Україна» Інженерно-технологічний інститут Кафедра технології харчуванняКурсовий проєкт  З освітньої компоненти «Устаткування закладів ресторанного господарства» на тему: кипятильник безперервної дії .   </dc:title>
  <dc:creator>Анастасія Нестерук</dc:creator>
  <cp:lastModifiedBy>steve cherepcin</cp:lastModifiedBy>
  <cp:revision>5</cp:revision>
  <dcterms:created xsi:type="dcterms:W3CDTF">2024-12-02T15:31:07Z</dcterms:created>
  <dcterms:modified xsi:type="dcterms:W3CDTF">2024-12-02T19:23:06Z</dcterms:modified>
</cp:coreProperties>
</file>