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notesMasterIdLst>
    <p:notesMasterId r:id="rId38"/>
  </p:notesMasterIdLst>
  <p:sldIdLst>
    <p:sldId id="256" r:id="rId2"/>
    <p:sldId id="313" r:id="rId3"/>
    <p:sldId id="314" r:id="rId4"/>
    <p:sldId id="315" r:id="rId5"/>
    <p:sldId id="316" r:id="rId6"/>
    <p:sldId id="317" r:id="rId7"/>
    <p:sldId id="318" r:id="rId8"/>
    <p:sldId id="319" r:id="rId9"/>
    <p:sldId id="320" r:id="rId10"/>
    <p:sldId id="321" r:id="rId11"/>
    <p:sldId id="322" r:id="rId12"/>
    <p:sldId id="323" r:id="rId13"/>
    <p:sldId id="324" r:id="rId14"/>
    <p:sldId id="325" r:id="rId15"/>
    <p:sldId id="326" r:id="rId16"/>
    <p:sldId id="327" r:id="rId17"/>
    <p:sldId id="328" r:id="rId18"/>
    <p:sldId id="329" r:id="rId19"/>
    <p:sldId id="330" r:id="rId20"/>
    <p:sldId id="331" r:id="rId21"/>
    <p:sldId id="332" r:id="rId22"/>
    <p:sldId id="333" r:id="rId23"/>
    <p:sldId id="335" r:id="rId24"/>
    <p:sldId id="336" r:id="rId25"/>
    <p:sldId id="337" r:id="rId26"/>
    <p:sldId id="338" r:id="rId27"/>
    <p:sldId id="339" r:id="rId28"/>
    <p:sldId id="340" r:id="rId29"/>
    <p:sldId id="341" r:id="rId30"/>
    <p:sldId id="342" r:id="rId31"/>
    <p:sldId id="343" r:id="rId32"/>
    <p:sldId id="344" r:id="rId33"/>
    <p:sldId id="345" r:id="rId34"/>
    <p:sldId id="346" r:id="rId35"/>
    <p:sldId id="347" r:id="rId36"/>
    <p:sldId id="353"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55" autoAdjust="0"/>
    <p:restoredTop sz="94660"/>
  </p:normalViewPr>
  <p:slideViewPr>
    <p:cSldViewPr snapToGrid="0" showGuides="1">
      <p:cViewPr varScale="1">
        <p:scale>
          <a:sx n="92" d="100"/>
          <a:sy n="92" d="100"/>
        </p:scale>
        <p:origin x="82"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5A9F43-A7EB-42E8-B65E-6E0E8D5C409D}"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8D90D6-8551-461A-9A62-1D8A173DF880}" type="slidenum">
              <a:rPr lang="en-US" smtClean="0"/>
              <a:t>‹#›</a:t>
            </a:fld>
            <a:endParaRPr lang="en-US"/>
          </a:p>
        </p:txBody>
      </p:sp>
    </p:spTree>
    <p:extLst>
      <p:ext uri="{BB962C8B-B14F-4D97-AF65-F5344CB8AC3E}">
        <p14:creationId xmlns:p14="http://schemas.microsoft.com/office/powerpoint/2010/main" val="2071965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FCE02C-6EC6-4E09-BC2C-9FDED4DE236E}" type="datetimeFigureOut">
              <a:rPr lang="en-US" smtClean="0"/>
              <a:t>3/2/2025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4FAB73BC-B049-4115-A692-8D63A059BFB8}"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848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075A7A-4A9A-410F-B848-AB998ACC9419}"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2331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5F3E88-2D66-4D17-B0FA-EA13CB20B2FF}"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85581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8F36E1-9596-4E98-8786-4A17C5D29C65}" type="datetimeFigureOut">
              <a:rPr lang="en-US" smtClean="0"/>
              <a:pPr/>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603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E4D1A55-63BC-4BA2-9538-7DDEADA10621}" type="datetimeFigureOut">
              <a:rPr lang="en-US" smtClean="0"/>
              <a:t>3/2/2025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673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D01ABB-8821-4BF5-97A9-E1A66ACAEAA9}" type="datetimeFigureOut">
              <a:rPr lang="en-US" smtClean="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082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C37B1C-D4A1-4A4F-A470-80868146AFC5}" type="datetimeFigureOut">
              <a:rPr lang="en-US" smtClean="0"/>
              <a:pPr/>
              <a:t>3/2/2025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8546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31D1B9-F39E-471E-80A9-595CAA5664AD}" type="datetimeFigureOut">
              <a:rPr lang="en-US" smtClean="0"/>
              <a:pPr/>
              <a:t>3/2/2025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07214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CEABC-E2B9-4606-A74F-CB06AF596887}" type="datetimeFigureOut">
              <a:rPr lang="en-US" smtClean="0"/>
              <a:pPr/>
              <a:t>3/2/2025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14027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A8850A0-01A3-4F4E-AA52-F716A9BFD4EB}" type="datetimeFigureOut">
              <a:rPr lang="en-US" smtClean="0"/>
              <a:pPr/>
              <a:t>3/2/2025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320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E5811CCA-BB49-46C7-A0E2-F42339750F9A}" type="datetimeFigureOut">
              <a:rPr lang="en-US" smtClean="0"/>
              <a:t>3/2/2025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5567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7205CAA-4E5A-4223-BD55-C5D2841AC9EF}" type="datetimeFigureOut">
              <a:rPr lang="en-US" smtClean="0"/>
              <a:t>3/2/2025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FAB73BC-B049-4115-A692-8D63A059BFB8}"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30840"/>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7"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microsoft.com/office/2007/relationships/hdphoto" Target="../media/hdphoto3.wdp"/></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microsoft.com/office/2007/relationships/hdphoto" Target="../media/hdphoto7.wdp"/><Relationship Id="rId5" Type="http://schemas.openxmlformats.org/officeDocument/2006/relationships/image" Target="../media/image20.png"/><Relationship Id="rId4" Type="http://schemas.microsoft.com/office/2007/relationships/hdphoto" Target="../media/hdphoto6.wdp"/></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microsoft.com/office/2007/relationships/hdphoto" Target="../media/hdphoto9.wdp"/><Relationship Id="rId5" Type="http://schemas.openxmlformats.org/officeDocument/2006/relationships/image" Target="../media/image23.png"/><Relationship Id="rId4" Type="http://schemas.microsoft.com/office/2007/relationships/hdphoto" Target="../media/hdphoto8.wdp"/></Relationships>
</file>

<file path=ppt/slides/_rels/slide25.xml.rels><?xml version="1.0" encoding="UTF-8" standalone="yes"?>
<Relationships xmlns="http://schemas.openxmlformats.org/package/2006/relationships"><Relationship Id="rId8" Type="http://schemas.microsoft.com/office/2007/relationships/hdphoto" Target="../media/hdphoto12.wdp"/><Relationship Id="rId3" Type="http://schemas.openxmlformats.org/officeDocument/2006/relationships/image" Target="../media/image2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2.xml"/><Relationship Id="rId6" Type="http://schemas.microsoft.com/office/2007/relationships/hdphoto" Target="../media/hdphoto11.wdp"/><Relationship Id="rId5" Type="http://schemas.openxmlformats.org/officeDocument/2006/relationships/image" Target="../media/image26.png"/><Relationship Id="rId4" Type="http://schemas.microsoft.com/office/2007/relationships/hdphoto" Target="../media/hdphoto10.wdp"/></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6" Type="http://schemas.microsoft.com/office/2007/relationships/hdphoto" Target="../media/hdphoto14.wdp"/><Relationship Id="rId5" Type="http://schemas.openxmlformats.org/officeDocument/2006/relationships/image" Target="../media/image32.png"/><Relationship Id="rId4" Type="http://schemas.microsoft.com/office/2007/relationships/hdphoto" Target="../media/hdphoto13.wdp"/></Relationships>
</file>

<file path=ppt/slides/_rels/slide3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33.png"/><Relationship Id="rId1" Type="http://schemas.openxmlformats.org/officeDocument/2006/relationships/slideLayout" Target="../slideLayouts/slideLayout2.xml"/><Relationship Id="rId5" Type="http://schemas.microsoft.com/office/2007/relationships/hdphoto" Target="../media/hdphoto14.wdp"/><Relationship Id="rId4" Type="http://schemas.openxmlformats.org/officeDocument/2006/relationships/image" Target="../media/image3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4.png"/><Relationship Id="rId1" Type="http://schemas.openxmlformats.org/officeDocument/2006/relationships/slideLayout" Target="../slideLayouts/slideLayout2.xml"/><Relationship Id="rId6" Type="http://schemas.microsoft.com/office/2007/relationships/hdphoto" Target="../media/hdphoto16.wdp"/><Relationship Id="rId5" Type="http://schemas.openxmlformats.org/officeDocument/2006/relationships/image" Target="../media/image35.png"/><Relationship Id="rId4" Type="http://schemas.microsoft.com/office/2007/relationships/hdphoto" Target="../media/hdphoto14.wdp"/></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7.png"/><Relationship Id="rId1" Type="http://schemas.openxmlformats.org/officeDocument/2006/relationships/slideLayout" Target="../slideLayouts/slideLayout2.xml"/><Relationship Id="rId4" Type="http://schemas.microsoft.com/office/2007/relationships/hdphoto" Target="../media/hdphoto3.wdp"/></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481550" y="274213"/>
            <a:ext cx="10026518" cy="457201"/>
          </a:xfrm>
        </p:spPr>
        <p:txBody>
          <a:bodyPr>
            <a:noAutofit/>
          </a:bodyPr>
          <a:lstStyle/>
          <a:p>
            <a:r>
              <a:rPr lang="en-GB" sz="3600" dirty="0">
                <a:latin typeface="Times New Roman" panose="02020603050405020304" pitchFamily="18" charset="0"/>
                <a:cs typeface="Times New Roman" panose="02020603050405020304" pitchFamily="18" charset="0"/>
              </a:rPr>
              <a:t>In the Name Of Allah</a:t>
            </a:r>
            <a:endParaRPr lang="en-US" sz="36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2026239" y="861726"/>
            <a:ext cx="9070848" cy="457201"/>
          </a:xfrm>
          <a:prstGeom prst="rect">
            <a:avLst/>
          </a:prstGeom>
        </p:spPr>
        <p:txBody>
          <a:bodyPr vert="horz" lIns="91440" tIns="45720" rIns="91440" bIns="45720" rtlCol="0">
            <a:noAutofit/>
          </a:bodyPr>
          <a:lstStyle>
            <a:lvl1pPr marL="0" indent="0" algn="ctr" defTabSz="914400" rtl="0" eaLnBrk="1" latinLnBrk="0" hangingPunct="1">
              <a:lnSpc>
                <a:spcPct val="100000"/>
              </a:lnSpc>
              <a:spcBef>
                <a:spcPts val="0"/>
              </a:spcBef>
              <a:spcAft>
                <a:spcPts val="0"/>
              </a:spcAft>
              <a:buClr>
                <a:schemeClr val="tx2">
                  <a:lumMod val="60000"/>
                  <a:lumOff val="40000"/>
                </a:schemeClr>
              </a:buClr>
              <a:buFont typeface="Arial" pitchFamily="34" charset="0"/>
              <a:buNone/>
              <a:defRPr sz="1600" kern="1200" spc="80" baseline="0">
                <a:solidFill>
                  <a:schemeClr val="tx2"/>
                </a:solidFill>
                <a:latin typeface="+mn-lt"/>
                <a:ea typeface="+mn-ea"/>
                <a:cs typeface="+mn-cs"/>
              </a:defRPr>
            </a:lvl1pPr>
            <a:lvl2pPr marL="4572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bg1"/>
                </a:solidFill>
                <a:latin typeface="+mn-lt"/>
                <a:ea typeface="+mn-ea"/>
                <a:cs typeface="+mn-cs"/>
              </a:defRPr>
            </a:lvl6pPr>
            <a:lvl7pPr marL="27432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bg1"/>
                </a:solidFill>
                <a:latin typeface="+mn-lt"/>
                <a:ea typeface="+mn-ea"/>
                <a:cs typeface="+mn-cs"/>
              </a:defRPr>
            </a:lvl7pPr>
            <a:lvl8pPr marL="32004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bg1"/>
                </a:solidFill>
                <a:latin typeface="+mn-lt"/>
                <a:ea typeface="+mn-ea"/>
                <a:cs typeface="+mn-cs"/>
              </a:defRPr>
            </a:lvl8pPr>
            <a:lvl9pPr marL="3657600" indent="0" algn="ctr" defTabSz="914400" rtl="0" eaLnBrk="1" latinLnBrk="0" hangingPunct="1">
              <a:lnSpc>
                <a:spcPct val="100000"/>
              </a:lnSpc>
              <a:spcBef>
                <a:spcPts val="500"/>
              </a:spcBef>
              <a:buClr>
                <a:schemeClr val="tx2">
                  <a:lumMod val="60000"/>
                  <a:lumOff val="40000"/>
                </a:schemeClr>
              </a:buClr>
              <a:buFont typeface="Arial" pitchFamily="34" charset="0"/>
              <a:buNone/>
              <a:defRPr sz="1600" kern="1200">
                <a:solidFill>
                  <a:schemeClr val="bg1"/>
                </a:solidFill>
                <a:latin typeface="+mn-lt"/>
                <a:ea typeface="+mn-ea"/>
                <a:cs typeface="+mn-cs"/>
              </a:defRPr>
            </a:lvl9pPr>
          </a:lstStyle>
          <a:p>
            <a:r>
              <a:rPr lang="en-GB" sz="2800" dirty="0">
                <a:solidFill>
                  <a:schemeClr val="tx1"/>
                </a:solidFill>
                <a:cs typeface="B Nazanin" panose="00000400000000000000" pitchFamily="2" charset="-78"/>
              </a:rPr>
              <a:t>Chapter 1-Introduction</a:t>
            </a:r>
            <a:endParaRPr lang="en-US" sz="2800" dirty="0">
              <a:solidFill>
                <a:schemeClr val="tx1"/>
              </a:solidFill>
              <a:cs typeface="B Nazanin" panose="00000400000000000000" pitchFamily="2" charset="-78"/>
            </a:endParaRPr>
          </a:p>
        </p:txBody>
      </p:sp>
      <p:sp>
        <p:nvSpPr>
          <p:cNvPr id="5" name="AutoShape 4" descr="Quantum Technology: Supporters and critics, the road is made by walking |  GMV">
            <a:extLst>
              <a:ext uri="{FF2B5EF4-FFF2-40B4-BE49-F238E27FC236}">
                <a16:creationId xmlns:a16="http://schemas.microsoft.com/office/drawing/2014/main" id="{7CA0069F-9F42-08FB-1CD8-6AF8652780A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7" name="Picture 6">
            <a:extLst>
              <a:ext uri="{FF2B5EF4-FFF2-40B4-BE49-F238E27FC236}">
                <a16:creationId xmlns:a16="http://schemas.microsoft.com/office/drawing/2014/main" id="{E52171C5-E2DC-3306-B825-61BA84C12A4E}"/>
              </a:ext>
            </a:extLst>
          </p:cNvPr>
          <p:cNvPicPr>
            <a:picLocks noChangeAspect="1"/>
          </p:cNvPicPr>
          <p:nvPr/>
        </p:nvPicPr>
        <p:blipFill>
          <a:blip r:embed="rId2"/>
          <a:stretch>
            <a:fillRect/>
          </a:stretch>
        </p:blipFill>
        <p:spPr>
          <a:xfrm>
            <a:off x="2379280" y="1434374"/>
            <a:ext cx="8717807" cy="3989251"/>
          </a:xfrm>
          <a:prstGeom prst="rect">
            <a:avLst/>
          </a:prstGeom>
        </p:spPr>
      </p:pic>
      <p:sp>
        <p:nvSpPr>
          <p:cNvPr id="6" name="TextBox 5">
            <a:extLst>
              <a:ext uri="{FF2B5EF4-FFF2-40B4-BE49-F238E27FC236}">
                <a16:creationId xmlns:a16="http://schemas.microsoft.com/office/drawing/2014/main" id="{CBAECFC6-59BD-920E-63C5-BA2447CBB145}"/>
              </a:ext>
            </a:extLst>
          </p:cNvPr>
          <p:cNvSpPr txBox="1"/>
          <p:nvPr/>
        </p:nvSpPr>
        <p:spPr>
          <a:xfrm>
            <a:off x="0" y="5553937"/>
            <a:ext cx="13232860" cy="369332"/>
          </a:xfrm>
          <a:prstGeom prst="rect">
            <a:avLst/>
          </a:prstGeom>
          <a:noFill/>
        </p:spPr>
        <p:txBody>
          <a:bodyPr wrap="square">
            <a:spAutoFit/>
          </a:bodyPr>
          <a:lstStyle/>
          <a:p>
            <a:pPr lvl="0"/>
            <a:r>
              <a:rPr lang="en-US" dirty="0">
                <a:latin typeface="Arial" panose="020B0604020202020204" pitchFamily="34" charset="0"/>
                <a:cs typeface="Arial" panose="020B0604020202020204" pitchFamily="34" charset="0"/>
              </a:rPr>
              <a:t>Book: </a:t>
            </a:r>
            <a:r>
              <a:rPr lang="en-US" sz="1800" dirty="0">
                <a:latin typeface="Arial" panose="020B0604020202020204" pitchFamily="34" charset="0"/>
                <a:cs typeface="Arial" panose="020B0604020202020204" pitchFamily="34" charset="0"/>
              </a:rPr>
              <a:t>Maria </a:t>
            </a:r>
            <a:r>
              <a:rPr lang="en-US" sz="1800" dirty="0" err="1">
                <a:latin typeface="Arial" panose="020B0604020202020204" pitchFamily="34" charset="0"/>
                <a:cs typeface="Arial" panose="020B0604020202020204" pitchFamily="34" charset="0"/>
              </a:rPr>
              <a:t>Schuld</a:t>
            </a:r>
            <a:r>
              <a:rPr lang="en-US" sz="1800" dirty="0">
                <a:latin typeface="Arial" panose="020B0604020202020204" pitchFamily="34" charset="0"/>
                <a:cs typeface="Arial" panose="020B0604020202020204" pitchFamily="34" charset="0"/>
              </a:rPr>
              <a:t> and Francesco </a:t>
            </a:r>
            <a:r>
              <a:rPr lang="en-US" sz="1800" dirty="0" err="1">
                <a:latin typeface="Arial" panose="020B0604020202020204" pitchFamily="34" charset="0"/>
                <a:cs typeface="Arial" panose="020B0604020202020204" pitchFamily="34" charset="0"/>
              </a:rPr>
              <a:t>Petruccione</a:t>
            </a:r>
            <a:r>
              <a:rPr lang="en-US" sz="1800" dirty="0">
                <a:latin typeface="Arial" panose="020B0604020202020204" pitchFamily="34" charset="0"/>
                <a:cs typeface="Arial" panose="020B0604020202020204" pitchFamily="34" charset="0"/>
              </a:rPr>
              <a:t>, “Machine Learning with Quantum Computers”, Springer, 2021, 2</a:t>
            </a:r>
            <a:r>
              <a:rPr lang="en-US" sz="1800" baseline="30000" dirty="0">
                <a:latin typeface="Arial" panose="020B0604020202020204" pitchFamily="34" charset="0"/>
                <a:cs typeface="Arial" panose="020B0604020202020204" pitchFamily="34" charset="0"/>
              </a:rPr>
              <a:t>nd</a:t>
            </a:r>
            <a:r>
              <a:rPr lang="en-US" sz="1800" dirty="0">
                <a:latin typeface="Arial" panose="020B0604020202020204" pitchFamily="34" charset="0"/>
                <a:cs typeface="Arial" panose="020B0604020202020204" pitchFamily="34" charset="0"/>
              </a:rPr>
              <a:t> Ed.</a:t>
            </a:r>
          </a:p>
        </p:txBody>
      </p:sp>
    </p:spTree>
    <p:extLst>
      <p:ext uri="{BB962C8B-B14F-4D97-AF65-F5344CB8AC3E}">
        <p14:creationId xmlns:p14="http://schemas.microsoft.com/office/powerpoint/2010/main" val="2131711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Four intersections for QML</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4643" y="2045369"/>
            <a:ext cx="6986568" cy="4048179"/>
          </a:xfrm>
        </p:spPr>
        <p:txBody>
          <a:bodyPr>
            <a:normAutofit fontScale="85000" lnSpcReduction="10000"/>
          </a:bodyPr>
          <a:lstStyle/>
          <a:p>
            <a:pPr lvl="0"/>
            <a:r>
              <a:rPr lang="en-US" sz="2400" dirty="0">
                <a:latin typeface="Arial" panose="020B0604020202020204" pitchFamily="34" charset="0"/>
                <a:cs typeface="Arial" panose="020B0604020202020204" pitchFamily="34" charset="0"/>
              </a:rPr>
              <a:t>Four approaches for combining QC and ML are shown in the figure, depending on whether one assumes the data to be generated by quantum (Q) or classical (C) system, and if the information processing device is quantum (Q) or classical (C). For instance: CC refers to classical data being processed classically, which is the conventional approach to ML. </a:t>
            </a:r>
          </a:p>
          <a:p>
            <a:pPr lvl="0"/>
            <a:r>
              <a:rPr lang="en-US" sz="2400" dirty="0">
                <a:latin typeface="Arial" panose="020B0604020202020204" pitchFamily="34" charset="0"/>
                <a:cs typeface="Arial" panose="020B0604020202020204" pitchFamily="34" charset="0"/>
              </a:rPr>
              <a:t>In this course, we focus on CQ definition of QML, i.e. data gathered from classical systems, e.g. text, images, or time series of macroeconomic variables, which are then fed into a quantum computer for analysis</a:t>
            </a: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40DA723-567F-7ECD-9347-2A962D7888A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8081211" y="2017295"/>
            <a:ext cx="3581400" cy="3705225"/>
          </a:xfrm>
          <a:prstGeom prst="rect">
            <a:avLst/>
          </a:prstGeom>
        </p:spPr>
      </p:pic>
    </p:spTree>
    <p:extLst>
      <p:ext uri="{BB962C8B-B14F-4D97-AF65-F5344CB8AC3E}">
        <p14:creationId xmlns:p14="http://schemas.microsoft.com/office/powerpoint/2010/main" val="368776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43791" y="1296209"/>
            <a:ext cx="9838060" cy="1049235"/>
          </a:xfrm>
        </p:spPr>
        <p:txBody>
          <a:bodyPr/>
          <a:lstStyle/>
          <a:p>
            <a:r>
              <a:rPr lang="en-GB" dirty="0"/>
              <a:t>Fault-TOLERANT VERSUS NEAR-TERM APPROACHES</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64800" y="2001253"/>
            <a:ext cx="10596042" cy="4048179"/>
          </a:xfrm>
        </p:spPr>
        <p:txBody>
          <a:bodyPr>
            <a:normAutofit/>
          </a:bodyPr>
          <a:lstStyle/>
          <a:p>
            <a:r>
              <a:rPr lang="en-US" sz="2400" dirty="0">
                <a:latin typeface="Arial" panose="020B0604020202020204" pitchFamily="34" charset="0"/>
                <a:cs typeface="Arial" panose="020B0604020202020204" pitchFamily="34" charset="0"/>
              </a:rPr>
              <a:t> Algorithms resulting from the fault-tolerant approach require a full error-corrected quantum computer, which is prohibitive for the NISQ era. </a:t>
            </a:r>
          </a:p>
          <a:p>
            <a:r>
              <a:rPr lang="en-US" sz="2400" dirty="0">
                <a:latin typeface="Arial" panose="020B0604020202020204" pitchFamily="34" charset="0"/>
                <a:cs typeface="Arial" panose="020B0604020202020204" pitchFamily="34" charset="0"/>
              </a:rPr>
              <a:t>The near-term approach of QML often starts with a quantum device of given constraints and asks what type of machine learning model might fit its physical characteristics. </a:t>
            </a:r>
          </a:p>
          <a:p>
            <a:r>
              <a:rPr lang="en-US" sz="2400" dirty="0">
                <a:latin typeface="Arial" panose="020B0604020202020204" pitchFamily="34" charset="0"/>
                <a:cs typeface="Arial" panose="020B0604020202020204" pitchFamily="34" charset="0"/>
              </a:rPr>
              <a:t>How do we quantify the performance of a QML model? The common practice in classical machine learning is to benchmark a model by running it against other models on standard datasets.</a:t>
            </a: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024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0D67C67-A117-7118-0022-08481D9949E7}"/>
              </a:ext>
            </a:extLst>
          </p:cNvPr>
          <p:cNvSpPr>
            <a:spLocks noGrp="1"/>
          </p:cNvSpPr>
          <p:nvPr>
            <p:ph type="title"/>
          </p:nvPr>
        </p:nvSpPr>
        <p:spPr>
          <a:xfrm>
            <a:off x="1363581" y="1271742"/>
            <a:ext cx="9838060" cy="1495115"/>
          </a:xfrm>
        </p:spPr>
        <p:txBody>
          <a:bodyPr>
            <a:normAutofit/>
          </a:bodyPr>
          <a:lstStyle/>
          <a:p>
            <a:pPr algn="ctr"/>
            <a:r>
              <a:rPr lang="en-GB" sz="3600" dirty="0"/>
              <a:t>A TOY EXAMPLE OF A QUANTUM ALGORITHM FOR CLASSIFICATION</a:t>
            </a:r>
          </a:p>
        </p:txBody>
      </p:sp>
    </p:spTree>
    <p:extLst>
      <p:ext uri="{BB962C8B-B14F-4D97-AF65-F5344CB8AC3E}">
        <p14:creationId xmlns:p14="http://schemas.microsoft.com/office/powerpoint/2010/main" val="2497202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751979" y="1328294"/>
            <a:ext cx="11221684" cy="1049235"/>
          </a:xfrm>
        </p:spPr>
        <p:txBody>
          <a:bodyPr>
            <a:normAutofit/>
          </a:bodyPr>
          <a:lstStyle/>
          <a:p>
            <a:r>
              <a:rPr lang="en-GB" sz="2800" dirty="0"/>
              <a:t>A TOY EXAMPLE OF A QUANTUM ALGORITHM FOR CLASSIFICATION</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64800" y="2001253"/>
            <a:ext cx="10596042" cy="4048179"/>
          </a:xfrm>
        </p:spPr>
        <p:txBody>
          <a:bodyPr>
            <a:normAutofit/>
          </a:bodyPr>
          <a:lstStyle/>
          <a:p>
            <a:r>
              <a:rPr lang="en-US" sz="2400" dirty="0">
                <a:latin typeface="Arial" panose="020B0604020202020204" pitchFamily="34" charset="0"/>
                <a:cs typeface="Arial" panose="020B0604020202020204" pitchFamily="34" charset="0"/>
              </a:rPr>
              <a:t> In order to build a first intuition of what it means to learn from classical data with a quantum computer, we present a toy example that illustrates a range of topics discussed throughout of this course. </a:t>
            </a:r>
          </a:p>
          <a:p>
            <a:r>
              <a:rPr lang="en-US" sz="2400" dirty="0">
                <a:latin typeface="Arial" panose="020B0604020202020204" pitchFamily="34" charset="0"/>
                <a:cs typeface="Arial" panose="020B0604020202020204" pitchFamily="34" charset="0"/>
              </a:rPr>
              <a:t>To understand this example no previous knowledge in either field is required.</a:t>
            </a:r>
          </a:p>
          <a:p>
            <a:r>
              <a:rPr lang="en-US" sz="2400" b="1" dirty="0">
                <a:latin typeface="Arial" panose="020B0604020202020204" pitchFamily="34" charset="0"/>
                <a:cs typeface="Arial" panose="020B0604020202020204" pitchFamily="34" charset="0"/>
              </a:rPr>
              <a:t>The toy example is</a:t>
            </a:r>
            <a:r>
              <a:rPr lang="en-US" sz="2400" dirty="0">
                <a:latin typeface="Arial" panose="020B0604020202020204" pitchFamily="34" charset="0"/>
                <a:cs typeface="Arial" panose="020B0604020202020204" pitchFamily="34" charset="0"/>
              </a:rPr>
              <a:t>: how to implement a type of nearest neighbor method with quantum interference induced by a Hadamard gate?</a:t>
            </a: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9162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311116" y="1287475"/>
            <a:ext cx="11221684" cy="1049235"/>
          </a:xfrm>
        </p:spPr>
        <p:txBody>
          <a:bodyPr>
            <a:normAutofit/>
          </a:bodyPr>
          <a:lstStyle/>
          <a:p>
            <a:r>
              <a:rPr lang="en-GB" sz="2800" dirty="0"/>
              <a:t>The squared-distance classifier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396172" y="2019300"/>
                <a:ext cx="11127200" cy="4048179"/>
              </a:xfrm>
            </p:spPr>
            <p:txBody>
              <a:bodyPr>
                <a:normAutofit fontScale="85000" lnSpcReduction="20000"/>
              </a:bodyPr>
              <a:lstStyle/>
              <a:p>
                <a:r>
                  <a:rPr lang="en-US" sz="2400" dirty="0">
                    <a:latin typeface="Arial" panose="020B0604020202020204" pitchFamily="34" charset="0"/>
                    <a:cs typeface="Arial" panose="020B0604020202020204" pitchFamily="34" charset="0"/>
                  </a:rPr>
                  <a:t>ML commonly begin with a dataset. </a:t>
                </a:r>
              </a:p>
              <a:p>
                <a:r>
                  <a:rPr lang="en-US" sz="2400" dirty="0">
                    <a:latin typeface="Arial" panose="020B0604020202020204" pitchFamily="34" charset="0"/>
                    <a:cs typeface="Arial" panose="020B0604020202020204" pitchFamily="34" charset="0"/>
                  </a:rPr>
                  <a:t>Let’s consider a set of 2D input vectors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r>
                          <a:rPr lang="en-GB" sz="2400" b="1" i="1" smtClean="0">
                            <a:latin typeface="Cambria Math" panose="02040503050406030204" pitchFamily="18" charset="0"/>
                            <a:cs typeface="Arial" panose="020B0604020202020204" pitchFamily="34" charset="0"/>
                          </a:rPr>
                          <m:t>𝑿</m:t>
                        </m:r>
                      </m:e>
                      <m:sup>
                        <m:r>
                          <m:rPr>
                            <m:sty m:val="p"/>
                          </m:rPr>
                          <a:rPr lang="en-GB" sz="2400" b="0" i="0" smtClean="0">
                            <a:latin typeface="Cambria Math" panose="02040503050406030204" pitchFamily="18" charset="0"/>
                            <a:cs typeface="Arial" panose="020B0604020202020204" pitchFamily="34" charset="0"/>
                          </a:rPr>
                          <m:t>m</m:t>
                        </m:r>
                      </m:sup>
                    </m:sSup>
                    <m:r>
                      <a:rPr lang="en-GB" sz="2400" b="0" i="0" smtClean="0">
                        <a:latin typeface="Cambria Math" panose="02040503050406030204" pitchFamily="18" charset="0"/>
                        <a:cs typeface="Arial" panose="020B0604020202020204" pitchFamily="34" charset="0"/>
                      </a:rPr>
                      <m:t>=</m:t>
                    </m:r>
                    <m:sSup>
                      <m:sSupPr>
                        <m:ctrlPr>
                          <a:rPr lang="en-GB" sz="2400" b="0" i="1" smtClean="0">
                            <a:latin typeface="Cambria Math" panose="02040503050406030204" pitchFamily="18" charset="0"/>
                            <a:cs typeface="Arial" panose="020B0604020202020204" pitchFamily="34" charset="0"/>
                          </a:rPr>
                        </m:ctrlPr>
                      </m:sSupPr>
                      <m:e>
                        <m:d>
                          <m:dPr>
                            <m:ctrlPr>
                              <a:rPr lang="en-GB" sz="2400" b="0" i="1" smtClean="0">
                                <a:latin typeface="Cambria Math" panose="02040503050406030204" pitchFamily="18" charset="0"/>
                                <a:cs typeface="Arial" panose="020B0604020202020204" pitchFamily="34" charset="0"/>
                              </a:rPr>
                            </m:ctrlPr>
                          </m:dPr>
                          <m:e>
                            <m:sSubSup>
                              <m:sSubSupPr>
                                <m:ctrlPr>
                                  <a:rPr lang="en-GB" sz="2400" b="0" i="1" smtClean="0">
                                    <a:latin typeface="Cambria Math" panose="02040503050406030204" pitchFamily="18" charset="0"/>
                                    <a:cs typeface="Arial" panose="020B0604020202020204" pitchFamily="34" charset="0"/>
                                  </a:rPr>
                                </m:ctrlPr>
                              </m:sSubSupPr>
                              <m:e>
                                <m:r>
                                  <m:rPr>
                                    <m:sty m:val="p"/>
                                  </m:rPr>
                                  <a:rPr lang="en-GB" sz="2400" b="0" i="0" smtClean="0">
                                    <a:latin typeface="Cambria Math" panose="02040503050406030204" pitchFamily="18" charset="0"/>
                                    <a:cs typeface="Arial" panose="020B0604020202020204" pitchFamily="34" charset="0"/>
                                  </a:rPr>
                                  <m:t>x</m:t>
                                </m:r>
                              </m:e>
                              <m:sub>
                                <m:r>
                                  <a:rPr lang="en-GB" sz="2400" b="0" i="0" smtClean="0">
                                    <a:latin typeface="Cambria Math" panose="02040503050406030204" pitchFamily="18" charset="0"/>
                                    <a:cs typeface="Arial" panose="020B0604020202020204" pitchFamily="34" charset="0"/>
                                  </a:rPr>
                                  <m:t>0</m:t>
                                </m:r>
                              </m:sub>
                              <m:sup>
                                <m:r>
                                  <m:rPr>
                                    <m:sty m:val="p"/>
                                  </m:rPr>
                                  <a:rPr lang="en-GB" sz="2400" b="0" i="0" smtClean="0">
                                    <a:latin typeface="Cambria Math" panose="02040503050406030204" pitchFamily="18" charset="0"/>
                                    <a:cs typeface="Arial" panose="020B0604020202020204" pitchFamily="34" charset="0"/>
                                  </a:rPr>
                                  <m:t>m</m:t>
                                </m:r>
                              </m:sup>
                            </m:sSubSup>
                            <m:r>
                              <a:rPr lang="en-GB" sz="2400" b="0" i="0" smtClean="0">
                                <a:latin typeface="Cambria Math" panose="02040503050406030204" pitchFamily="18" charset="0"/>
                                <a:cs typeface="Arial" panose="020B0604020202020204" pitchFamily="34" charset="0"/>
                              </a:rPr>
                              <m:t>, </m:t>
                            </m:r>
                            <m:sSubSup>
                              <m:sSubSupPr>
                                <m:ctrlPr>
                                  <a:rPr lang="en-GB" sz="2400" b="0" i="1" smtClean="0">
                                    <a:latin typeface="Cambria Math" panose="02040503050406030204" pitchFamily="18" charset="0"/>
                                    <a:cs typeface="Arial" panose="020B0604020202020204" pitchFamily="34" charset="0"/>
                                  </a:rPr>
                                </m:ctrlPr>
                              </m:sSubSupPr>
                              <m:e>
                                <m:r>
                                  <m:rPr>
                                    <m:sty m:val="p"/>
                                  </m:rPr>
                                  <a:rPr lang="en-GB" sz="2400" b="0" i="0" smtClean="0">
                                    <a:latin typeface="Cambria Math" panose="02040503050406030204" pitchFamily="18" charset="0"/>
                                    <a:cs typeface="Arial" panose="020B0604020202020204" pitchFamily="34" charset="0"/>
                                  </a:rPr>
                                  <m:t>x</m:t>
                                </m:r>
                              </m:e>
                              <m:sub>
                                <m:r>
                                  <a:rPr lang="en-GB" sz="2400" b="0" i="0" smtClean="0">
                                    <a:latin typeface="Cambria Math" panose="02040503050406030204" pitchFamily="18" charset="0"/>
                                    <a:cs typeface="Arial" panose="020B0604020202020204" pitchFamily="34" charset="0"/>
                                  </a:rPr>
                                  <m:t>1</m:t>
                                </m:r>
                              </m:sub>
                              <m:sup>
                                <m:r>
                                  <m:rPr>
                                    <m:sty m:val="p"/>
                                  </m:rPr>
                                  <a:rPr lang="en-GB" sz="2400" b="0" i="0" smtClean="0">
                                    <a:latin typeface="Cambria Math" panose="02040503050406030204" pitchFamily="18" charset="0"/>
                                    <a:cs typeface="Arial" panose="020B0604020202020204" pitchFamily="34" charset="0"/>
                                  </a:rPr>
                                  <m:t>m</m:t>
                                </m:r>
                              </m:sup>
                            </m:sSubSup>
                          </m:e>
                        </m:d>
                      </m:e>
                      <m:sup>
                        <m:r>
                          <m:rPr>
                            <m:sty m:val="p"/>
                          </m:rPr>
                          <a:rPr lang="en-GB" sz="2400" b="0" i="0" smtClean="0">
                            <a:latin typeface="Cambria Math" panose="02040503050406030204" pitchFamily="18" charset="0"/>
                            <a:cs typeface="Arial" panose="020B0604020202020204" pitchFamily="34" charset="0"/>
                          </a:rPr>
                          <m:t>T</m:t>
                        </m:r>
                      </m:sup>
                    </m:sSup>
                  </m:oMath>
                </a14:m>
                <a:r>
                  <a:rPr lang="en-US" sz="2400" dirty="0">
                    <a:latin typeface="Arial" panose="020B0604020202020204" pitchFamily="34" charset="0"/>
                    <a:cs typeface="Arial" panose="020B0604020202020204" pitchFamily="34" charset="0"/>
                  </a:rPr>
                  <a:t>, where each vector represents a passenger who was on the Titanic when the ship sank. </a:t>
                </a:r>
              </a:p>
              <a:p>
                <a:r>
                  <a:rPr lang="en-US" sz="2400" dirty="0">
                    <a:latin typeface="Arial" panose="020B0604020202020204" pitchFamily="34" charset="0"/>
                    <a:cs typeface="Arial" panose="020B0604020202020204" pitchFamily="34" charset="0"/>
                  </a:rPr>
                  <a:t>The vector specifies two features of the passenger: the price paid for the ticket (feature 0), and the passenger’s cabin number (feature 1). </a:t>
                </a:r>
              </a:p>
              <a:p>
                <a:r>
                  <a:rPr lang="en-US" sz="2400" dirty="0">
                    <a:latin typeface="Arial" panose="020B0604020202020204" pitchFamily="34" charset="0"/>
                    <a:cs typeface="Arial" panose="020B0604020202020204" pitchFamily="34" charset="0"/>
                  </a:rPr>
                  <a:t>Assume range of ticket price between 0 and $10000 and range of cabin numbers between 1 and 2500. </a:t>
                </a:r>
              </a:p>
              <a:p>
                <a:r>
                  <a:rPr lang="en-US" sz="2400" dirty="0">
                    <a:latin typeface="Arial" panose="020B0604020202020204" pitchFamily="34" charset="0"/>
                    <a:cs typeface="Arial" panose="020B0604020202020204" pitchFamily="34" charset="0"/>
                  </a:rPr>
                  <a:t>Each input </a:t>
                </a:r>
                <a14:m>
                  <m:oMath xmlns:m="http://schemas.openxmlformats.org/officeDocument/2006/math">
                    <m:sSup>
                      <m:sSupPr>
                        <m:ctrlPr>
                          <a:rPr lang="en-GB" sz="2400" i="1">
                            <a:latin typeface="Cambria Math" panose="02040503050406030204" pitchFamily="18" charset="0"/>
                            <a:cs typeface="Arial" panose="020B0604020202020204" pitchFamily="34" charset="0"/>
                          </a:rPr>
                        </m:ctrlPr>
                      </m:sSupPr>
                      <m:e>
                        <m:r>
                          <a:rPr lang="en-GB" sz="2400" b="1" i="1">
                            <a:latin typeface="Cambria Math" panose="02040503050406030204" pitchFamily="18" charset="0"/>
                            <a:cs typeface="Arial" panose="020B0604020202020204" pitchFamily="34" charset="0"/>
                          </a:rPr>
                          <m:t>𝑿</m:t>
                        </m:r>
                      </m:e>
                      <m:sup>
                        <m:r>
                          <m:rPr>
                            <m:sty m:val="p"/>
                          </m:rPr>
                          <a:rPr lang="en-GB" sz="2400">
                            <a:latin typeface="Cambria Math" panose="02040503050406030204" pitchFamily="18" charset="0"/>
                            <a:cs typeface="Arial" panose="020B0604020202020204" pitchFamily="34" charset="0"/>
                          </a:rPr>
                          <m:t>m</m:t>
                        </m:r>
                      </m:sup>
                    </m:sSup>
                  </m:oMath>
                </a14:m>
                <a:r>
                  <a:rPr lang="en-US" sz="2400" dirty="0">
                    <a:latin typeface="Arial" panose="020B0604020202020204" pitchFamily="34" charset="0"/>
                    <a:cs typeface="Arial" panose="020B0604020202020204" pitchFamily="34" charset="0"/>
                  </a:rPr>
                  <a:t> is assigned a label </a:t>
                </a:r>
                <a14:m>
                  <m:oMath xmlns:m="http://schemas.openxmlformats.org/officeDocument/2006/math">
                    <m:sSup>
                      <m:sSupPr>
                        <m:ctrlPr>
                          <a:rPr lang="en-GB" sz="2400" i="1">
                            <a:latin typeface="Cambria Math" panose="02040503050406030204" pitchFamily="18" charset="0"/>
                            <a:cs typeface="Arial" panose="020B0604020202020204" pitchFamily="34" charset="0"/>
                          </a:rPr>
                        </m:ctrlPr>
                      </m:sSupPr>
                      <m:e>
                        <m:r>
                          <a:rPr lang="en-GB" sz="2400" b="1" i="1" smtClean="0">
                            <a:latin typeface="Cambria Math" panose="02040503050406030204" pitchFamily="18" charset="0"/>
                            <a:cs typeface="Arial" panose="020B0604020202020204" pitchFamily="34" charset="0"/>
                          </a:rPr>
                          <m:t>𝒚</m:t>
                        </m:r>
                      </m:e>
                      <m:sup>
                        <m:r>
                          <m:rPr>
                            <m:sty m:val="p"/>
                          </m:rPr>
                          <a:rPr lang="en-GB" sz="2400">
                            <a:latin typeface="Cambria Math" panose="02040503050406030204" pitchFamily="18" charset="0"/>
                            <a:cs typeface="Arial" panose="020B0604020202020204" pitchFamily="34" charset="0"/>
                          </a:rPr>
                          <m:t>m</m:t>
                        </m:r>
                      </m:sup>
                    </m:sSup>
                  </m:oMath>
                </a14:m>
                <a:r>
                  <a:rPr lang="en-US" sz="2400" dirty="0">
                    <a:latin typeface="Arial" panose="020B0604020202020204" pitchFamily="34" charset="0"/>
                    <a:cs typeface="Arial" panose="020B0604020202020204" pitchFamily="34" charset="0"/>
                  </a:rPr>
                  <a:t>  indicating whether the passenger survived (</a:t>
                </a:r>
                <a14:m>
                  <m:oMath xmlns:m="http://schemas.openxmlformats.org/officeDocument/2006/math">
                    <m:sSup>
                      <m:sSupPr>
                        <m:ctrlPr>
                          <a:rPr lang="en-GB" sz="2400" i="1">
                            <a:latin typeface="Cambria Math" panose="02040503050406030204" pitchFamily="18" charset="0"/>
                            <a:cs typeface="Arial" panose="020B0604020202020204" pitchFamily="34" charset="0"/>
                          </a:rPr>
                        </m:ctrlPr>
                      </m:sSupPr>
                      <m:e>
                        <m:r>
                          <a:rPr lang="en-GB" sz="2400" b="1" i="1" smtClean="0">
                            <a:latin typeface="Cambria Math" panose="02040503050406030204" pitchFamily="18" charset="0"/>
                            <a:cs typeface="Arial" panose="020B0604020202020204" pitchFamily="34" charset="0"/>
                          </a:rPr>
                          <m:t>𝒚</m:t>
                        </m:r>
                      </m:e>
                      <m:sup>
                        <m:r>
                          <m:rPr>
                            <m:sty m:val="p"/>
                          </m:rPr>
                          <a:rPr lang="en-GB" sz="2400">
                            <a:latin typeface="Cambria Math" panose="02040503050406030204" pitchFamily="18" charset="0"/>
                            <a:cs typeface="Arial" panose="020B0604020202020204" pitchFamily="34" charset="0"/>
                          </a:rPr>
                          <m:t>m</m:t>
                        </m:r>
                      </m:sup>
                    </m:sSup>
                    <m:r>
                      <a:rPr lang="en-GB" sz="2400" b="0" i="1" smtClean="0">
                        <a:latin typeface="Cambria Math" panose="02040503050406030204" pitchFamily="18"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or died (</a:t>
                </a:r>
                <a14:m>
                  <m:oMath xmlns:m="http://schemas.openxmlformats.org/officeDocument/2006/math">
                    <m:sSup>
                      <m:sSupPr>
                        <m:ctrlPr>
                          <a:rPr lang="en-GB" sz="2400" i="1">
                            <a:latin typeface="Cambria Math" panose="02040503050406030204" pitchFamily="18" charset="0"/>
                            <a:cs typeface="Arial" panose="020B0604020202020204" pitchFamily="34" charset="0"/>
                          </a:rPr>
                        </m:ctrlPr>
                      </m:sSupPr>
                      <m:e>
                        <m:r>
                          <a:rPr lang="en-GB" sz="2400" b="1" i="1">
                            <a:latin typeface="Cambria Math" panose="02040503050406030204" pitchFamily="18" charset="0"/>
                            <a:cs typeface="Arial" panose="020B0604020202020204" pitchFamily="34" charset="0"/>
                          </a:rPr>
                          <m:t>𝒚</m:t>
                        </m:r>
                      </m:e>
                      <m:sup>
                        <m:r>
                          <m:rPr>
                            <m:sty m:val="p"/>
                          </m:rPr>
                          <a:rPr lang="en-GB" sz="2400">
                            <a:latin typeface="Cambria Math" panose="02040503050406030204" pitchFamily="18" charset="0"/>
                            <a:cs typeface="Arial" panose="020B0604020202020204" pitchFamily="34" charset="0"/>
                          </a:rPr>
                          <m:t>m</m:t>
                        </m:r>
                      </m:sup>
                    </m:sSup>
                    <m:r>
                      <a:rPr lang="en-GB" sz="2400" i="1">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0</m:t>
                    </m:r>
                  </m:oMath>
                </a14:m>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To simplify, we only consider 2 passengers, one who died and one who survived.</a:t>
                </a: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396172" y="2019300"/>
                <a:ext cx="11127200" cy="4048179"/>
              </a:xfrm>
              <a:blipFill>
                <a:blip r:embed="rId2"/>
                <a:stretch>
                  <a:fillRect l="-493" t="-602"/>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0437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743982" y="391731"/>
                <a:ext cx="11127200" cy="4048179"/>
              </a:xfrm>
            </p:spPr>
            <p:txBody>
              <a:bodyPr>
                <a:normAutofit lnSpcReduction="10000"/>
              </a:bodyPr>
              <a:lstStyle/>
              <a:p>
                <a:r>
                  <a:rPr lang="en-GB" sz="2400" b="1" dirty="0">
                    <a:latin typeface="Arial" panose="020B0604020202020204" pitchFamily="34" charset="0"/>
                    <a:cs typeface="Arial" panose="020B0604020202020204" pitchFamily="34" charset="0"/>
                  </a:rPr>
                  <a:t>The task: </a:t>
                </a:r>
                <a:r>
                  <a:rPr lang="en-GB" sz="2400" dirty="0">
                    <a:latin typeface="Arial" panose="020B0604020202020204" pitchFamily="34" charset="0"/>
                    <a:cs typeface="Arial" panose="020B0604020202020204" pitchFamily="34" charset="0"/>
                  </a:rPr>
                  <a:t>is to find the probability of a third passenger of features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r>
                          <a:rPr lang="en-GB" sz="2400" b="1" i="1" smtClean="0">
                            <a:latin typeface="Cambria Math" panose="02040503050406030204" pitchFamily="18" charset="0"/>
                            <a:cs typeface="Arial" panose="020B0604020202020204" pitchFamily="34" charset="0"/>
                          </a:rPr>
                          <m:t>𝑿</m:t>
                        </m:r>
                      </m:e>
                      <m:sup>
                        <m:r>
                          <m:rPr>
                            <m:sty m:val="p"/>
                          </m:rPr>
                          <a:rPr lang="en-GB" sz="2400" b="0" i="0" smtClean="0">
                            <a:latin typeface="Cambria Math" panose="02040503050406030204" pitchFamily="18" charset="0"/>
                            <a:cs typeface="Arial" panose="020B0604020202020204" pitchFamily="34" charset="0"/>
                          </a:rPr>
                          <m:t>m</m:t>
                        </m:r>
                      </m:sup>
                    </m:sSup>
                    <m:r>
                      <a:rPr lang="en-GB" sz="2400" b="0" i="0" smtClean="0">
                        <a:latin typeface="Cambria Math" panose="02040503050406030204" pitchFamily="18" charset="0"/>
                        <a:cs typeface="Arial" panose="020B0604020202020204" pitchFamily="34" charset="0"/>
                      </a:rPr>
                      <m:t>=</m:t>
                    </m:r>
                    <m:sSup>
                      <m:sSupPr>
                        <m:ctrlPr>
                          <a:rPr lang="en-GB" sz="2400" b="0" i="1" smtClean="0">
                            <a:latin typeface="Cambria Math" panose="02040503050406030204" pitchFamily="18" charset="0"/>
                            <a:cs typeface="Arial" panose="020B0604020202020204" pitchFamily="34" charset="0"/>
                          </a:rPr>
                        </m:ctrlPr>
                      </m:sSupPr>
                      <m:e>
                        <m:d>
                          <m:dPr>
                            <m:ctrlPr>
                              <a:rPr lang="en-GB" sz="2400" b="0" i="1" smtClean="0">
                                <a:latin typeface="Cambria Math" panose="02040503050406030204" pitchFamily="18" charset="0"/>
                                <a:cs typeface="Arial" panose="020B0604020202020204" pitchFamily="34" charset="0"/>
                              </a:rPr>
                            </m:ctrlPr>
                          </m:dPr>
                          <m:e>
                            <m:sSub>
                              <m:sSubPr>
                                <m:ctrlPr>
                                  <a:rPr lang="en-GB" sz="2400" b="0" i="1" smtClean="0">
                                    <a:latin typeface="Cambria Math" panose="02040503050406030204" pitchFamily="18" charset="0"/>
                                    <a:cs typeface="Arial" panose="020B0604020202020204" pitchFamily="34" charset="0"/>
                                  </a:rPr>
                                </m:ctrlPr>
                              </m:sSubPr>
                              <m:e>
                                <m:r>
                                  <m:rPr>
                                    <m:sty m:val="p"/>
                                  </m:rPr>
                                  <a:rPr lang="en-GB" sz="2400" b="0" i="0" smtClean="0">
                                    <a:latin typeface="Cambria Math" panose="02040503050406030204" pitchFamily="18" charset="0"/>
                                    <a:cs typeface="Arial" panose="020B0604020202020204" pitchFamily="34" charset="0"/>
                                  </a:rPr>
                                  <m:t>x</m:t>
                                </m:r>
                              </m:e>
                              <m:sub>
                                <m:r>
                                  <a:rPr lang="en-GB" sz="2400" b="0" i="0" smtClean="0">
                                    <a:latin typeface="Cambria Math" panose="02040503050406030204" pitchFamily="18" charset="0"/>
                                    <a:cs typeface="Arial" panose="020B0604020202020204" pitchFamily="34" charset="0"/>
                                  </a:rPr>
                                  <m:t>0</m:t>
                                </m:r>
                              </m:sub>
                            </m:sSub>
                            <m:r>
                              <a:rPr lang="en-GB" sz="2400" b="0" i="0" smtClean="0">
                                <a:latin typeface="Cambria Math" panose="02040503050406030204" pitchFamily="18" charset="0"/>
                                <a:cs typeface="Arial" panose="020B0604020202020204" pitchFamily="34" charset="0"/>
                              </a:rPr>
                              <m:t>, </m:t>
                            </m:r>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𝑥</m:t>
                                </m:r>
                              </m:e>
                              <m:sub>
                                <m:r>
                                  <a:rPr lang="en-GB" sz="2400" b="0" i="1" smtClean="0">
                                    <a:latin typeface="Cambria Math" panose="02040503050406030204" pitchFamily="18" charset="0"/>
                                    <a:cs typeface="Arial" panose="020B0604020202020204" pitchFamily="34" charset="0"/>
                                  </a:rPr>
                                  <m:t>1</m:t>
                                </m:r>
                              </m:sub>
                            </m:sSub>
                          </m:e>
                        </m:d>
                      </m:e>
                      <m:sup>
                        <m:r>
                          <m:rPr>
                            <m:sty m:val="p"/>
                          </m:rPr>
                          <a:rPr lang="en-GB" sz="2400" b="0" i="0" smtClean="0">
                            <a:latin typeface="Cambria Math" panose="02040503050406030204" pitchFamily="18" charset="0"/>
                            <a:cs typeface="Arial" panose="020B0604020202020204" pitchFamily="34" charset="0"/>
                          </a:rPr>
                          <m:t>T</m:t>
                        </m:r>
                      </m:sup>
                    </m:sSup>
                  </m:oMath>
                </a14:m>
                <a:r>
                  <a:rPr lang="en-GB" sz="2400" dirty="0">
                    <a:latin typeface="Arial" panose="020B0604020202020204" pitchFamily="34" charset="0"/>
                    <a:cs typeface="Arial" panose="020B0604020202020204" pitchFamily="34" charset="0"/>
                  </a:rPr>
                  <a:t> to survive or die, for whom no label is given. </a:t>
                </a:r>
              </a:p>
              <a:p>
                <a:r>
                  <a:rPr lang="en-GB" sz="2400" dirty="0">
                    <a:latin typeface="Arial" panose="020B0604020202020204" pitchFamily="34" charset="0"/>
                    <a:cs typeface="Arial" panose="020B0604020202020204" pitchFamily="34" charset="0"/>
                  </a:rPr>
                  <a:t>1</a:t>
                </a:r>
                <a:r>
                  <a:rPr lang="en-GB" sz="2400" baseline="30000" dirty="0">
                    <a:latin typeface="Arial" panose="020B0604020202020204" pitchFamily="34" charset="0"/>
                    <a:cs typeface="Arial" panose="020B0604020202020204" pitchFamily="34" charset="0"/>
                  </a:rPr>
                  <a:t>st</a:t>
                </a:r>
                <a:r>
                  <a:rPr lang="en-GB" sz="2400" dirty="0">
                    <a:latin typeface="Arial" panose="020B0604020202020204" pitchFamily="34" charset="0"/>
                    <a:cs typeface="Arial" panose="020B0604020202020204" pitchFamily="34" charset="0"/>
                  </a:rPr>
                  <a:t> step- </a:t>
                </a:r>
                <a:r>
                  <a:rPr lang="en-GB" sz="2400" dirty="0" err="1">
                    <a:latin typeface="Arial" panose="020B0604020202020204" pitchFamily="34" charset="0"/>
                    <a:cs typeface="Arial" panose="020B0604020202020204" pitchFamily="34" charset="0"/>
                  </a:rPr>
                  <a:t>preprocess</a:t>
                </a:r>
                <a:r>
                  <a:rPr lang="en-GB" sz="2400" dirty="0">
                    <a:latin typeface="Arial" panose="020B0604020202020204" pitchFamily="34" charset="0"/>
                    <a:cs typeface="Arial" panose="020B0604020202020204" pitchFamily="34" charset="0"/>
                  </a:rPr>
                  <a:t> the data to project it onto roughly the same scales. Here we rescale the range of both features (ticket price and cabin number) to the interval [0,1] and round the values to two decimal places. </a:t>
                </a:r>
              </a:p>
              <a:p>
                <a:r>
                  <a:rPr lang="en-GB" sz="2400" dirty="0">
                    <a:latin typeface="Arial" panose="020B0604020202020204" pitchFamily="34" charset="0"/>
                    <a:cs typeface="Arial" panose="020B0604020202020204" pitchFamily="34" charset="0"/>
                  </a:rPr>
                  <a:t>The </a:t>
                </a:r>
                <a:r>
                  <a:rPr lang="en-GB" sz="2400" u="sng" dirty="0">
                    <a:latin typeface="Arial" panose="020B0604020202020204" pitchFamily="34" charset="0"/>
                    <a:cs typeface="Arial" panose="020B0604020202020204" pitchFamily="34" charset="0"/>
                  </a:rPr>
                  <a:t>simplest supervised machine learning </a:t>
                </a:r>
                <a:r>
                  <a:rPr lang="en-GB" sz="2400" dirty="0">
                    <a:latin typeface="Arial" panose="020B0604020202020204" pitchFamily="34" charset="0"/>
                    <a:cs typeface="Arial" panose="020B0604020202020204" pitchFamily="34" charset="0"/>
                  </a:rPr>
                  <a:t>method is known as </a:t>
                </a:r>
                <a:r>
                  <a:rPr lang="en-GB" sz="2400" u="sng" dirty="0">
                    <a:latin typeface="Arial" panose="020B0604020202020204" pitchFamily="34" charset="0"/>
                    <a:cs typeface="Arial" panose="020B0604020202020204" pitchFamily="34" charset="0"/>
                  </a:rPr>
                  <a:t>nearest neighbour</a:t>
                </a:r>
                <a:r>
                  <a:rPr lang="en-GB" sz="2400" dirty="0">
                    <a:latin typeface="Arial" panose="020B0604020202020204" pitchFamily="34" charset="0"/>
                    <a:cs typeface="Arial" panose="020B0604020202020204" pitchFamily="34" charset="0"/>
                  </a:rPr>
                  <a:t>. In this method, a new input is given the same label as the data point closest to it. Closeness is defined by a distance measure, e.g. the Euclidean distance between data points. </a:t>
                </a: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743982" y="391731"/>
                <a:ext cx="11127200" cy="4048179"/>
              </a:xfrm>
              <a:blipFill>
                <a:blip r:embed="rId2"/>
                <a:stretch>
                  <a:fillRect l="-712" t="-904" r="-1370" b="-904"/>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73878953-33A2-8BAA-4E43-3B914BFF80F9}"/>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574938" y="4471496"/>
            <a:ext cx="9465287" cy="2357437"/>
          </a:xfrm>
          <a:prstGeom prst="rect">
            <a:avLst/>
          </a:prstGeom>
        </p:spPr>
      </p:pic>
    </p:spTree>
    <p:extLst>
      <p:ext uri="{BB962C8B-B14F-4D97-AF65-F5344CB8AC3E}">
        <p14:creationId xmlns:p14="http://schemas.microsoft.com/office/powerpoint/2010/main" val="2278380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644695" y="94444"/>
                <a:ext cx="11127200" cy="4048179"/>
              </a:xfrm>
            </p:spPr>
            <p:txBody>
              <a:bodyPr>
                <a:normAutofit fontScale="85000" lnSpcReduction="10000"/>
              </a:bodyPr>
              <a:lstStyle/>
              <a:p>
                <a:r>
                  <a:rPr lang="en-GB" sz="2400" dirty="0">
                    <a:latin typeface="Arial" panose="020B0604020202020204" pitchFamily="34" charset="0"/>
                    <a:cs typeface="Arial" panose="020B0604020202020204" pitchFamily="34" charset="0"/>
                  </a:rPr>
                  <a:t>Consider all data points in the decision, but weigh each one’s influence towards the decision by a weight </a:t>
                </a:r>
                <a14:m>
                  <m:oMath xmlns:m="http://schemas.openxmlformats.org/officeDocument/2006/math">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𝛾</m:t>
                        </m:r>
                      </m:e>
                      <m:sub>
                        <m:r>
                          <a:rPr lang="en-GB" sz="2400" b="0" i="1" smtClean="0">
                            <a:latin typeface="Cambria Math" panose="02040503050406030204" pitchFamily="18" charset="0"/>
                            <a:cs typeface="Arial" panose="020B0604020202020204" pitchFamily="34" charset="0"/>
                          </a:rPr>
                          <m:t>𝑚</m:t>
                        </m:r>
                      </m:sub>
                    </m:sSub>
                  </m:oMath>
                </a14:m>
                <a:r>
                  <a:rPr lang="en-US" sz="2400" dirty="0">
                    <a:latin typeface="Arial" panose="020B0604020202020204" pitchFamily="34" charset="0"/>
                    <a:cs typeface="Arial" panose="020B0604020202020204" pitchFamily="34" charset="0"/>
                  </a:rPr>
                  <a:t> that depends on the squared distance: </a:t>
                </a:r>
              </a:p>
              <a:p>
                <a:pPr marL="0" indent="0" algn="ctr">
                  <a:buNone/>
                </a:pPr>
                <a14:m>
                  <m:oMath xmlns:m="http://schemas.openxmlformats.org/officeDocument/2006/math">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𝛾</m:t>
                        </m:r>
                      </m:e>
                      <m:sub>
                        <m:r>
                          <a:rPr lang="en-GB" sz="2400" b="0" i="1" smtClean="0">
                            <a:latin typeface="Cambria Math" panose="02040503050406030204" pitchFamily="18" charset="0"/>
                            <a:cs typeface="Arial" panose="020B0604020202020204" pitchFamily="34" charset="0"/>
                          </a:rPr>
                          <m:t>𝑚</m:t>
                        </m:r>
                      </m:sub>
                    </m:sSub>
                    <m:r>
                      <a:rPr lang="en-GB" sz="2400" b="0" i="1" smtClean="0">
                        <a:latin typeface="Cambria Math" panose="02040503050406030204" pitchFamily="18" charset="0"/>
                        <a:cs typeface="Arial" panose="020B0604020202020204" pitchFamily="34" charset="0"/>
                      </a:rPr>
                      <m:t>=1−</m:t>
                    </m:r>
                    <m:f>
                      <m:fPr>
                        <m:ctrlPr>
                          <a:rPr lang="en-GB" sz="2400" b="0" i="1" smtClean="0">
                            <a:latin typeface="Cambria Math" panose="02040503050406030204" pitchFamily="18" charset="0"/>
                            <a:cs typeface="Arial" panose="020B0604020202020204" pitchFamily="34" charset="0"/>
                          </a:rPr>
                        </m:ctrlPr>
                      </m:fPr>
                      <m:num>
                        <m:r>
                          <a:rPr lang="en-GB" sz="2400" b="0" i="1" smtClean="0">
                            <a:latin typeface="Cambria Math" panose="02040503050406030204" pitchFamily="18" charset="0"/>
                            <a:cs typeface="Arial" panose="020B0604020202020204" pitchFamily="34" charset="0"/>
                          </a:rPr>
                          <m:t>1</m:t>
                        </m:r>
                      </m:num>
                      <m:den>
                        <m:r>
                          <a:rPr lang="en-GB" sz="2400" b="0" i="1" smtClean="0">
                            <a:latin typeface="Cambria Math" panose="02040503050406030204" pitchFamily="18" charset="0"/>
                            <a:cs typeface="Arial" panose="020B0604020202020204" pitchFamily="34" charset="0"/>
                          </a:rPr>
                          <m:t>𝑐</m:t>
                        </m:r>
                      </m:den>
                    </m:f>
                    <m:r>
                      <a:rPr lang="en-GB" sz="2400" i="1">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m:t>
                    </m:r>
                    <m:r>
                      <a:rPr lang="en-GB" sz="2400" b="1" i="1" smtClean="0">
                        <a:latin typeface="Cambria Math" panose="02040503050406030204" pitchFamily="18" charset="0"/>
                        <a:cs typeface="Arial" panose="020B0604020202020204" pitchFamily="34" charset="0"/>
                      </a:rPr>
                      <m:t>𝑿</m:t>
                    </m:r>
                  </m:oMath>
                </a14:m>
                <a:r>
                  <a:rPr lang="en-US" sz="2400" dirty="0">
                    <a:latin typeface="Arial" panose="020B0604020202020204" pitchFamily="34" charset="0"/>
                    <a:cs typeface="Arial" panose="020B0604020202020204" pitchFamily="34" charset="0"/>
                  </a:rPr>
                  <a:t>-</a:t>
                </a:r>
                <a:r>
                  <a:rPr lang="en-GB" sz="2400" b="1" dirty="0">
                    <a:cs typeface="Arial" panose="020B0604020202020204" pitchFamily="34" charset="0"/>
                  </a:rPr>
                  <a:t>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r>
                          <a:rPr lang="en-GB" sz="2400" b="1" i="1">
                            <a:latin typeface="Cambria Math" panose="02040503050406030204" pitchFamily="18" charset="0"/>
                            <a:cs typeface="Arial" panose="020B0604020202020204" pitchFamily="34" charset="0"/>
                          </a:rPr>
                          <m:t>𝑿</m:t>
                        </m:r>
                      </m:e>
                      <m:sup>
                        <m:r>
                          <a:rPr lang="en-GB" sz="2400" b="0" i="1" smtClean="0">
                            <a:latin typeface="Cambria Math" panose="02040503050406030204" pitchFamily="18" charset="0"/>
                            <a:cs typeface="Arial" panose="020B0604020202020204" pitchFamily="34" charset="0"/>
                          </a:rPr>
                          <m:t>𝑚</m:t>
                        </m:r>
                      </m:sup>
                    </m:sSup>
                    <m:r>
                      <a:rPr lang="en-GB" sz="2400" b="0" i="1" smtClean="0">
                        <a:latin typeface="Cambria Math" panose="02040503050406030204" pitchFamily="18" charset="0"/>
                        <a:cs typeface="Arial" panose="020B0604020202020204" pitchFamily="34" charset="0"/>
                      </a:rPr>
                      <m:t>|</m:t>
                    </m:r>
                    <m:sSup>
                      <m:sSupPr>
                        <m:ctrlPr>
                          <a:rPr lang="en-GB" sz="2400" b="0" i="1" smtClean="0">
                            <a:latin typeface="Cambria Math" panose="02040503050406030204" pitchFamily="18" charset="0"/>
                            <a:cs typeface="Arial" panose="020B0604020202020204" pitchFamily="34" charset="0"/>
                          </a:rPr>
                        </m:ctrlPr>
                      </m:sSupPr>
                      <m:e>
                        <m:d>
                          <m:dPr>
                            <m:begChr m:val=""/>
                            <m:endChr m:val="|"/>
                            <m:ctrlPr>
                              <a:rPr lang="en-GB" sz="2400" b="0" i="1" smtClean="0">
                                <a:latin typeface="Cambria Math" panose="02040503050406030204" pitchFamily="18" charset="0"/>
                                <a:cs typeface="Arial" panose="020B0604020202020204" pitchFamily="34" charset="0"/>
                              </a:rPr>
                            </m:ctrlPr>
                          </m:dPr>
                          <m:e>
                            <m:r>
                              <a:rPr lang="en-GB" sz="2400">
                                <a:latin typeface="Cambria Math" panose="02040503050406030204" pitchFamily="18" charset="0"/>
                              </a:rPr>
                              <m:t>​</m:t>
                            </m:r>
                          </m:e>
                        </m:d>
                      </m:e>
                      <m:sup>
                        <m:r>
                          <a:rPr lang="en-GB" sz="2400" b="0" i="1" smtClean="0">
                            <a:latin typeface="Cambria Math" panose="02040503050406030204" pitchFamily="18" charset="0"/>
                            <a:cs typeface="Arial" panose="020B0604020202020204" pitchFamily="34" charset="0"/>
                          </a:rPr>
                          <m:t>2</m:t>
                        </m:r>
                      </m:sup>
                    </m:sSup>
                  </m:oMath>
                </a14:m>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By subtracting the squared norm from one, the weight </a:t>
                </a:r>
                <a14:m>
                  <m:oMath xmlns:m="http://schemas.openxmlformats.org/officeDocument/2006/math">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𝛾</m:t>
                        </m:r>
                      </m:e>
                      <m:sub>
                        <m:r>
                          <a:rPr lang="en-GB" sz="2400" b="0" i="1" smtClean="0">
                            <a:latin typeface="Cambria Math" panose="02040503050406030204" pitchFamily="18" charset="0"/>
                            <a:cs typeface="Arial" panose="020B0604020202020204" pitchFamily="34" charset="0"/>
                          </a:rPr>
                          <m:t>𝑚</m:t>
                        </m:r>
                      </m:sub>
                    </m:sSub>
                  </m:oMath>
                </a14:m>
                <a:r>
                  <a:rPr lang="en-US" sz="2400" dirty="0">
                    <a:latin typeface="Arial" panose="020B0604020202020204" pitchFamily="34" charset="0"/>
                    <a:cs typeface="Arial" panose="020B0604020202020204" pitchFamily="34" charset="0"/>
                  </a:rPr>
                  <a:t>  is larger when </a:t>
                </a:r>
                <a14:m>
                  <m:oMath xmlns:m="http://schemas.openxmlformats.org/officeDocument/2006/math">
                    <m:sSup>
                      <m:sSupPr>
                        <m:ctrlPr>
                          <a:rPr lang="en-GB" sz="2400" i="1">
                            <a:latin typeface="Cambria Math" panose="02040503050406030204" pitchFamily="18" charset="0"/>
                            <a:cs typeface="Arial" panose="020B0604020202020204" pitchFamily="34" charset="0"/>
                          </a:rPr>
                        </m:ctrlPr>
                      </m:sSupPr>
                      <m:e>
                        <m:r>
                          <a:rPr lang="en-GB" sz="2400" b="1" i="1">
                            <a:latin typeface="Cambria Math" panose="02040503050406030204" pitchFamily="18" charset="0"/>
                            <a:cs typeface="Arial" panose="020B0604020202020204" pitchFamily="34" charset="0"/>
                          </a:rPr>
                          <m:t>𝑿</m:t>
                        </m:r>
                      </m:e>
                      <m:sup>
                        <m:r>
                          <a:rPr lang="en-GB" sz="2400" i="1">
                            <a:latin typeface="Cambria Math" panose="02040503050406030204" pitchFamily="18" charset="0"/>
                            <a:cs typeface="Arial" panose="020B0604020202020204" pitchFamily="34" charset="0"/>
                          </a:rPr>
                          <m:t>𝑚</m:t>
                        </m:r>
                      </m:sup>
                    </m:sSup>
                  </m:oMath>
                </a14:m>
                <a:r>
                  <a:rPr lang="en-US" sz="2400" dirty="0">
                    <a:latin typeface="Arial" panose="020B0604020202020204" pitchFamily="34" charset="0"/>
                    <a:cs typeface="Arial" panose="020B0604020202020204" pitchFamily="34" charset="0"/>
                  </a:rPr>
                  <a:t> and the new input </a:t>
                </a:r>
                <a14:m>
                  <m:oMath xmlns:m="http://schemas.openxmlformats.org/officeDocument/2006/math">
                    <m:r>
                      <a:rPr lang="en-GB" sz="2400" b="1" i="1">
                        <a:latin typeface="Cambria Math" panose="02040503050406030204" pitchFamily="18" charset="0"/>
                        <a:cs typeface="Arial" panose="020B0604020202020204" pitchFamily="34" charset="0"/>
                      </a:rPr>
                      <m:t>𝑿</m:t>
                    </m:r>
                  </m:oMath>
                </a14:m>
                <a:r>
                  <a:rPr lang="en-US" sz="2400" dirty="0">
                    <a:latin typeface="Arial" panose="020B0604020202020204" pitchFamily="34" charset="0"/>
                    <a:cs typeface="Arial" panose="020B0604020202020204" pitchFamily="34" charset="0"/>
                  </a:rPr>
                  <a:t> are close and smaller when they are far apart. This is an important concept called </a:t>
                </a:r>
                <a:r>
                  <a:rPr lang="en-US" sz="2400" b="1" i="1" dirty="0">
                    <a:latin typeface="Arial" panose="020B0604020202020204" pitchFamily="34" charset="0"/>
                    <a:cs typeface="Arial" panose="020B0604020202020204" pitchFamily="34" charset="0"/>
                  </a:rPr>
                  <a:t>Kernel methods which are very closely related to the way that quantum mechanics works. </a:t>
                </a:r>
              </a:p>
              <a:p>
                <a:r>
                  <a:rPr lang="en-US" sz="2400" dirty="0">
                    <a:latin typeface="Arial" panose="020B0604020202020204" pitchFamily="34" charset="0"/>
                    <a:cs typeface="Arial" panose="020B0604020202020204" pitchFamily="34" charset="0"/>
                  </a:rPr>
                  <a:t>We define the probability of predicting label </a:t>
                </a:r>
                <a14:m>
                  <m:oMath xmlns:m="http://schemas.openxmlformats.org/officeDocument/2006/math">
                    <m:r>
                      <a:rPr lang="en-GB" sz="2400" i="1" dirty="0" smtClean="0">
                        <a:latin typeface="Cambria Math" panose="02040503050406030204" pitchFamily="18" charset="0"/>
                        <a:cs typeface="Arial" panose="020B0604020202020204" pitchFamily="34" charset="0"/>
                      </a:rPr>
                      <m:t>𝑦</m:t>
                    </m:r>
                  </m:oMath>
                </a14:m>
                <a:r>
                  <a:rPr lang="en-GB" sz="2400" dirty="0">
                    <a:latin typeface="Arial" panose="020B0604020202020204" pitchFamily="34" charset="0"/>
                    <a:cs typeface="Arial" panose="020B0604020202020204" pitchFamily="34" charset="0"/>
                  </a:rPr>
                  <a:t> given a new input </a:t>
                </a:r>
                <a14:m>
                  <m:oMath xmlns:m="http://schemas.openxmlformats.org/officeDocument/2006/math">
                    <m:r>
                      <a:rPr lang="en-GB" sz="2400" b="1" i="1">
                        <a:latin typeface="Cambria Math" panose="02040503050406030204" pitchFamily="18" charset="0"/>
                        <a:cs typeface="Arial" panose="020B0604020202020204" pitchFamily="34" charset="0"/>
                      </a:rPr>
                      <m:t>𝑿</m:t>
                    </m:r>
                  </m:oMath>
                </a14:m>
                <a:r>
                  <a:rPr lang="en-US" sz="2400" dirty="0">
                    <a:latin typeface="Arial" panose="020B0604020202020204" pitchFamily="34" charset="0"/>
                    <a:cs typeface="Arial" panose="020B0604020202020204" pitchFamily="34" charset="0"/>
                  </a:rPr>
                  <a:t>, as the </a:t>
                </a:r>
                <a:r>
                  <a:rPr lang="en-US" sz="2400" u="sng" dirty="0">
                    <a:latin typeface="Arial" panose="020B0604020202020204" pitchFamily="34" charset="0"/>
                    <a:cs typeface="Arial" panose="020B0604020202020204" pitchFamily="34" charset="0"/>
                  </a:rPr>
                  <a:t>sum over the weights of all </a:t>
                </a:r>
                <a14:m>
                  <m:oMath xmlns:m="http://schemas.openxmlformats.org/officeDocument/2006/math">
                    <m:sSub>
                      <m:sSubPr>
                        <m:ctrlPr>
                          <a:rPr lang="en-US" sz="2400" i="1" u="sng" dirty="0" smtClean="0">
                            <a:latin typeface="Cambria Math" panose="02040503050406030204" pitchFamily="18" charset="0"/>
                            <a:cs typeface="Arial" panose="020B0604020202020204" pitchFamily="34" charset="0"/>
                          </a:rPr>
                        </m:ctrlPr>
                      </m:sSubPr>
                      <m:e>
                        <m:r>
                          <a:rPr lang="en-US" sz="2400" i="1" u="sng" dirty="0" smtClean="0">
                            <a:latin typeface="Cambria Math" panose="02040503050406030204" pitchFamily="18" charset="0"/>
                            <a:cs typeface="Arial" panose="020B0604020202020204" pitchFamily="34" charset="0"/>
                          </a:rPr>
                          <m:t>𝑀</m:t>
                        </m:r>
                      </m:e>
                      <m:sub>
                        <m:r>
                          <a:rPr lang="en-US" sz="2400" i="1" u="sng" dirty="0" smtClean="0">
                            <a:latin typeface="Cambria Math" panose="02040503050406030204" pitchFamily="18" charset="0"/>
                            <a:cs typeface="Arial" panose="020B0604020202020204" pitchFamily="34" charset="0"/>
                          </a:rPr>
                          <m:t>1</m:t>
                        </m:r>
                      </m:sub>
                    </m:sSub>
                  </m:oMath>
                </a14:m>
                <a:r>
                  <a:rPr lang="en-US" sz="2400" u="sng" dirty="0">
                    <a:latin typeface="Arial" panose="020B0604020202020204" pitchFamily="34" charset="0"/>
                    <a:cs typeface="Arial" panose="020B0604020202020204" pitchFamily="34" charset="0"/>
                  </a:rPr>
                  <a:t> training inputs which are labelled with </a:t>
                </a:r>
                <a14:m>
                  <m:oMath xmlns:m="http://schemas.openxmlformats.org/officeDocument/2006/math">
                    <m:sSup>
                      <m:sSupPr>
                        <m:ctrlPr>
                          <a:rPr lang="en-GB" sz="2400" i="1" u="sng">
                            <a:latin typeface="Cambria Math" panose="02040503050406030204" pitchFamily="18" charset="0"/>
                            <a:cs typeface="Arial" panose="020B0604020202020204" pitchFamily="34" charset="0"/>
                          </a:rPr>
                        </m:ctrlPr>
                      </m:sSupPr>
                      <m:e>
                        <m:r>
                          <a:rPr lang="en-GB" sz="2400" b="1" i="1" u="sng" smtClean="0">
                            <a:latin typeface="Cambria Math" panose="02040503050406030204" pitchFamily="18" charset="0"/>
                            <a:cs typeface="Arial" panose="020B0604020202020204" pitchFamily="34" charset="0"/>
                          </a:rPr>
                          <m:t>𝒚</m:t>
                        </m:r>
                      </m:e>
                      <m:sup>
                        <m:r>
                          <a:rPr lang="en-GB" sz="2400" i="1" u="sng">
                            <a:latin typeface="Cambria Math" panose="02040503050406030204" pitchFamily="18" charset="0"/>
                            <a:cs typeface="Arial" panose="020B0604020202020204" pitchFamily="34" charset="0"/>
                          </a:rPr>
                          <m:t>𝑚</m:t>
                        </m:r>
                      </m:sup>
                    </m:sSup>
                    <m:r>
                      <a:rPr lang="en-GB" sz="2400" b="0" i="1" u="sng" smtClean="0">
                        <a:latin typeface="Cambria Math" panose="02040503050406030204" pitchFamily="18"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(the probability for predicting label 0 for the new input is the same sum, but over the weights of all inputs labelled with 0)</a:t>
                </a:r>
              </a:p>
              <a:p>
                <a:pPr marL="0" indent="0">
                  <a:buNone/>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644695" y="94444"/>
                <a:ext cx="11127200" cy="4048179"/>
              </a:xfrm>
              <a:blipFill>
                <a:blip r:embed="rId2"/>
                <a:stretch>
                  <a:fillRect l="-603" t="-602" r="-877"/>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278F62E8-0D9D-7A6E-F0E7-53496882059F}"/>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3295823" y="3754338"/>
            <a:ext cx="6145785" cy="1130718"/>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36F4CE9F-7929-68F5-BE25-CB7F3C6712AE}"/>
                  </a:ext>
                </a:extLst>
              </p:cNvPr>
              <p:cNvSpPr txBox="1">
                <a:spLocks/>
              </p:cNvSpPr>
              <p:nvPr/>
            </p:nvSpPr>
            <p:spPr>
              <a:xfrm>
                <a:off x="628652" y="4852972"/>
                <a:ext cx="11127200" cy="4048179"/>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sz="2400" dirty="0">
                    <a:latin typeface="Arial" panose="020B0604020202020204" pitchFamily="34" charset="0"/>
                    <a:cs typeface="Arial" panose="020B0604020202020204" pitchFamily="34" charset="0"/>
                  </a:rPr>
                  <a:t>The factor </a:t>
                </a:r>
                <a14:m>
                  <m:oMath xmlns:m="http://schemas.openxmlformats.org/officeDocument/2006/math">
                    <m:r>
                      <a:rPr lang="en-GB" sz="2400" b="0" i="1" smtClean="0">
                        <a:latin typeface="Cambria Math" panose="02040503050406030204" pitchFamily="18" charset="0"/>
                        <a:cs typeface="Arial" panose="020B0604020202020204" pitchFamily="34" charset="0"/>
                      </a:rPr>
                      <m:t>1/</m:t>
                    </m:r>
                    <m:r>
                      <m:rPr>
                        <m:sty m:val="p"/>
                      </m:rPr>
                      <a:rPr lang="en-GB" sz="2400">
                        <a:latin typeface="Cambria Math" panose="02040503050406030204" pitchFamily="18" charset="0"/>
                        <a:cs typeface="Arial" panose="020B0604020202020204" pitchFamily="34" charset="0"/>
                      </a:rPr>
                      <m:t>χ</m:t>
                    </m:r>
                  </m:oMath>
                </a14:m>
                <a:r>
                  <a:rPr lang="en-US" sz="2400" dirty="0">
                    <a:latin typeface="Arial" panose="020B0604020202020204" pitchFamily="34" charset="0"/>
                    <a:cs typeface="Arial" panose="020B0604020202020204" pitchFamily="34" charset="0"/>
                  </a:rPr>
                  <a:t> is to make sure that </a:t>
                </a:r>
                <a14:m>
                  <m:oMath xmlns:m="http://schemas.openxmlformats.org/officeDocument/2006/math">
                    <m:r>
                      <a:rPr lang="en-GB" sz="2400" b="0" i="1" smtClean="0">
                        <a:latin typeface="Cambria Math" panose="02040503050406030204" pitchFamily="18" charset="0"/>
                        <a:cs typeface="Arial" panose="020B0604020202020204" pitchFamily="34" charset="0"/>
                      </a:rPr>
                      <m:t>𝑝</m:t>
                    </m:r>
                    <m:d>
                      <m:dPr>
                        <m:ctrlPr>
                          <a:rPr lang="en-GB" sz="2400" b="0" i="1" smtClean="0">
                            <a:latin typeface="Cambria Math" panose="02040503050406030204" pitchFamily="18" charset="0"/>
                            <a:cs typeface="Arial" panose="020B0604020202020204" pitchFamily="34" charset="0"/>
                          </a:rPr>
                        </m:ctrlPr>
                      </m:dPr>
                      <m:e>
                        <m:r>
                          <a:rPr lang="en-GB" sz="2400" b="0" i="1" smtClean="0">
                            <a:latin typeface="Cambria Math" panose="02040503050406030204" pitchFamily="18" charset="0"/>
                            <a:cs typeface="Arial" panose="020B0604020202020204" pitchFamily="34" charset="0"/>
                          </a:rPr>
                          <m:t>𝑦</m:t>
                        </m:r>
                        <m:r>
                          <a:rPr lang="en-GB" sz="2400" b="0" i="1" smtClean="0">
                            <a:latin typeface="Cambria Math" panose="02040503050406030204" pitchFamily="18" charset="0"/>
                            <a:cs typeface="Arial" panose="020B0604020202020204" pitchFamily="34" charset="0"/>
                          </a:rPr>
                          <m:t>=1</m:t>
                        </m:r>
                      </m:e>
                      <m:e>
                        <m:r>
                          <a:rPr lang="en-GB" sz="2400" b="0" i="1" smtClean="0">
                            <a:latin typeface="Cambria Math" panose="02040503050406030204" pitchFamily="18" charset="0"/>
                            <a:cs typeface="Arial" panose="020B0604020202020204" pitchFamily="34" charset="0"/>
                          </a:rPr>
                          <m:t>𝑥</m:t>
                        </m:r>
                      </m:e>
                    </m:d>
                    <m:r>
                      <a:rPr lang="en-GB" sz="2400" b="0" i="1" smtClean="0">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𝑝</m:t>
                    </m:r>
                    <m:d>
                      <m:dPr>
                        <m:ctrlPr>
                          <a:rPr lang="en-GB" sz="2400" b="0" i="1" smtClean="0">
                            <a:latin typeface="Cambria Math" panose="02040503050406030204" pitchFamily="18" charset="0"/>
                            <a:cs typeface="Arial" panose="020B0604020202020204" pitchFamily="34" charset="0"/>
                          </a:rPr>
                        </m:ctrlPr>
                      </m:dPr>
                      <m:e>
                        <m:r>
                          <a:rPr lang="en-GB" sz="2400" b="0" i="1" smtClean="0">
                            <a:latin typeface="Cambria Math" panose="02040503050406030204" pitchFamily="18" charset="0"/>
                            <a:cs typeface="Arial" panose="020B0604020202020204" pitchFamily="34" charset="0"/>
                          </a:rPr>
                          <m:t>𝑦</m:t>
                        </m:r>
                        <m:r>
                          <a:rPr lang="en-GB" sz="2400" b="0" i="1" smtClean="0">
                            <a:latin typeface="Cambria Math" panose="02040503050406030204" pitchFamily="18" charset="0"/>
                            <a:cs typeface="Arial" panose="020B0604020202020204" pitchFamily="34" charset="0"/>
                          </a:rPr>
                          <m:t>=0</m:t>
                        </m:r>
                      </m:e>
                      <m:e>
                        <m:r>
                          <a:rPr lang="en-GB" sz="2400" b="0" i="1" smtClean="0">
                            <a:latin typeface="Cambria Math" panose="02040503050406030204" pitchFamily="18" charset="0"/>
                            <a:cs typeface="Arial" panose="020B0604020202020204" pitchFamily="34" charset="0"/>
                          </a:rPr>
                          <m:t>𝑥</m:t>
                        </m:r>
                      </m:e>
                    </m:d>
                    <m:r>
                      <a:rPr lang="en-GB" sz="2400" b="0" i="1" smtClean="0">
                        <a:latin typeface="Cambria Math" panose="02040503050406030204" pitchFamily="18" charset="0"/>
                        <a:cs typeface="Arial" panose="020B0604020202020204" pitchFamily="34" charset="0"/>
                      </a:rPr>
                      <m:t>=1</m:t>
                    </m:r>
                  </m:oMath>
                </a14:m>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 We call this model the </a:t>
                </a:r>
                <a:r>
                  <a:rPr lang="en-US" sz="2400" b="1" dirty="0">
                    <a:latin typeface="Arial" panose="020B0604020202020204" pitchFamily="34" charset="0"/>
                    <a:cs typeface="Arial" panose="020B0604020202020204" pitchFamily="34" charset="0"/>
                  </a:rPr>
                  <a:t>squared-distance classifier.</a:t>
                </a:r>
              </a:p>
              <a:p>
                <a:pPr marL="0" indent="0">
                  <a:buFont typeface="Arial" panose="020B0604020202020204" pitchFamily="34" charset="0"/>
                  <a:buNone/>
                </a:pPr>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p:txBody>
          </p:sp>
        </mc:Choice>
        <mc:Fallback xmlns="">
          <p:sp>
            <p:nvSpPr>
              <p:cNvPr id="7" name="Content Placeholder 2">
                <a:extLst>
                  <a:ext uri="{FF2B5EF4-FFF2-40B4-BE49-F238E27FC236}">
                    <a16:creationId xmlns:a16="http://schemas.microsoft.com/office/drawing/2014/main" id="{36F4CE9F-7929-68F5-BE25-CB7F3C6712AE}"/>
                  </a:ext>
                </a:extLst>
              </p:cNvPr>
              <p:cNvSpPr txBox="1">
                <a:spLocks noRot="1" noChangeAspect="1" noMove="1" noResize="1" noEditPoints="1" noAdjustHandles="1" noChangeArrowheads="1" noChangeShapeType="1" noTextEdit="1"/>
              </p:cNvSpPr>
              <p:nvPr/>
            </p:nvSpPr>
            <p:spPr>
              <a:xfrm>
                <a:off x="628652" y="4852972"/>
                <a:ext cx="11127200" cy="4048179"/>
              </a:xfrm>
              <a:prstGeom prst="rect">
                <a:avLst/>
              </a:prstGeom>
              <a:blipFill>
                <a:blip r:embed="rId5"/>
                <a:stretch>
                  <a:fillRect l="-712" t="-301"/>
                </a:stretch>
              </a:blipFill>
            </p:spPr>
            <p:txBody>
              <a:bodyPr/>
              <a:lstStyle/>
              <a:p>
                <a:r>
                  <a:rPr lang="en-GB">
                    <a:noFill/>
                  </a:rPr>
                  <a:t> </a:t>
                </a:r>
              </a:p>
            </p:txBody>
          </p:sp>
        </mc:Fallback>
      </mc:AlternateContent>
      <p:pic>
        <p:nvPicPr>
          <p:cNvPr id="8" name="Picture 7">
            <a:extLst>
              <a:ext uri="{FF2B5EF4-FFF2-40B4-BE49-F238E27FC236}">
                <a16:creationId xmlns:a16="http://schemas.microsoft.com/office/drawing/2014/main" id="{74817F03-F580-9E10-D039-0C7ACB925AED}"/>
              </a:ext>
            </a:extLst>
          </p:cNvPr>
          <p:cNvPicPr>
            <a:picLocks noChangeAspect="1"/>
          </p:cNvPicPr>
          <p:nvPr/>
        </p:nvPicPr>
        <p:blipFill>
          <a:blip r:embed="rId6">
            <a:extLst>
              <a:ext uri="{BEBA8EAE-BF5A-486C-A8C5-ECC9F3942E4B}">
                <a14:imgProps xmlns:a14="http://schemas.microsoft.com/office/drawing/2010/main">
                  <a14:imgLayer r:embed="rId7">
                    <a14:imgEffect>
                      <a14:brightnessContrast contrast="-40000"/>
                    </a14:imgEffect>
                  </a14:imgLayer>
                </a14:imgProps>
              </a:ext>
            </a:extLst>
          </a:blip>
          <a:stretch>
            <a:fillRect/>
          </a:stretch>
        </p:blipFill>
        <p:spPr>
          <a:xfrm>
            <a:off x="9524829" y="3835497"/>
            <a:ext cx="2667171" cy="2616271"/>
          </a:xfrm>
          <a:prstGeom prst="rect">
            <a:avLst/>
          </a:prstGeom>
        </p:spPr>
      </p:pic>
    </p:spTree>
    <p:extLst>
      <p:ext uri="{BB962C8B-B14F-4D97-AF65-F5344CB8AC3E}">
        <p14:creationId xmlns:p14="http://schemas.microsoft.com/office/powerpoint/2010/main" val="2494332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377621" y="1308062"/>
            <a:ext cx="11221684" cy="1049235"/>
          </a:xfrm>
        </p:spPr>
        <p:txBody>
          <a:bodyPr>
            <a:normAutofit/>
          </a:bodyPr>
          <a:lstStyle/>
          <a:p>
            <a:r>
              <a:rPr lang="en-GB" sz="2800" dirty="0"/>
              <a:t>Interference with a Hadamard transformation</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64800" y="2001253"/>
            <a:ext cx="10596042" cy="4048179"/>
          </a:xfrm>
        </p:spPr>
        <p:txBody>
          <a:bodyPr>
            <a:normAutofit/>
          </a:bodyPr>
          <a:lstStyle/>
          <a:p>
            <a:r>
              <a:rPr lang="en-US" sz="2400" dirty="0">
                <a:latin typeface="Arial" panose="020B0604020202020204" pitchFamily="34" charset="0"/>
                <a:cs typeface="Arial" panose="020B0604020202020204" pitchFamily="34" charset="0"/>
              </a:rPr>
              <a:t> How to use a quantum computer in the simplest way to compute the result of the squared-distance classifier?</a:t>
            </a:r>
          </a:p>
          <a:p>
            <a:r>
              <a:rPr lang="en-US" sz="2400" dirty="0">
                <a:latin typeface="Arial" panose="020B0604020202020204" pitchFamily="34" charset="0"/>
                <a:cs typeface="Arial" panose="020B0604020202020204" pitchFamily="34" charset="0"/>
              </a:rPr>
              <a:t>Most quantum computers work based on qubit (quantum bit), which somehow can be understood </a:t>
            </a:r>
            <a:r>
              <a:rPr lang="en-US" sz="2400" u="sng" dirty="0">
                <a:latin typeface="Arial" panose="020B0604020202020204" pitchFamily="34" charset="0"/>
                <a:cs typeface="Arial" panose="020B0604020202020204" pitchFamily="34" charset="0"/>
              </a:rPr>
              <a:t>as a random bit </a:t>
            </a:r>
            <a:r>
              <a:rPr lang="en-US" sz="2400" dirty="0">
                <a:latin typeface="Arial" panose="020B0604020202020204" pitchFamily="34" charset="0"/>
                <a:cs typeface="Arial" panose="020B0604020202020204" pitchFamily="34" charset="0"/>
              </a:rPr>
              <a:t>whose description is not governed by classical probability theory but by quantum mechanics. </a:t>
            </a:r>
          </a:p>
          <a:p>
            <a:r>
              <a:rPr lang="en-US" sz="2400" dirty="0">
                <a:latin typeface="Arial" panose="020B0604020202020204" pitchFamily="34" charset="0"/>
                <a:cs typeface="Arial" panose="020B0604020202020204" pitchFamily="34" charset="0"/>
              </a:rPr>
              <a:t>The QML algorithm requires us to understand only one single-qubit operation or gate that acts on qubits. This operation is called </a:t>
            </a:r>
            <a:r>
              <a:rPr lang="en-US" sz="2400" i="1" u="sng" dirty="0">
                <a:latin typeface="Arial" panose="020B0604020202020204" pitchFamily="34" charset="0"/>
                <a:cs typeface="Arial" panose="020B0604020202020204" pitchFamily="34" charset="0"/>
              </a:rPr>
              <a:t>Hadamard transformation or Hadamard gate</a:t>
            </a:r>
            <a:r>
              <a:rPr lang="en-US" sz="2400" dirty="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389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396283" y="1382709"/>
            <a:ext cx="11221684" cy="1049235"/>
          </a:xfrm>
        </p:spPr>
        <p:txBody>
          <a:bodyPr>
            <a:normAutofit/>
          </a:bodyPr>
          <a:lstStyle/>
          <a:p>
            <a:r>
              <a:rPr lang="en-GB" sz="2800" dirty="0"/>
              <a:t>Interference with a Hadamard transformation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797979" y="2019299"/>
                <a:ext cx="10596042" cy="4108784"/>
              </a:xfrm>
            </p:spPr>
            <p:txBody>
              <a:bodyPr>
                <a:normAutofit/>
              </a:bodyPr>
              <a:lstStyle/>
              <a:p>
                <a:r>
                  <a:rPr lang="en-US" sz="2400" dirty="0">
                    <a:latin typeface="Arial" panose="020B0604020202020204" pitchFamily="34" charset="0"/>
                    <a:cs typeface="Arial" panose="020B0604020202020204" pitchFamily="34" charset="0"/>
                  </a:rPr>
                  <a:t> What Hadamard gate does to two qubits? We will discuss it by comparing it with an equivalent operation on two-random bits.</a:t>
                </a:r>
              </a:p>
              <a:p>
                <a:r>
                  <a:rPr lang="en-US" sz="2400" dirty="0">
                    <a:latin typeface="Arial" panose="020B0604020202020204" pitchFamily="34" charset="0"/>
                    <a:cs typeface="Arial" panose="020B0604020202020204" pitchFamily="34" charset="0"/>
                  </a:rPr>
                  <a:t>We refer to the </a:t>
                </a:r>
                <a:r>
                  <a:rPr lang="en-US" sz="2400" u="sng" dirty="0">
                    <a:latin typeface="Arial" panose="020B0604020202020204" pitchFamily="34" charset="0"/>
                    <a:cs typeface="Arial" panose="020B0604020202020204" pitchFamily="34" charset="0"/>
                  </a:rPr>
                  <a:t>two random bits as two coins that can be tossed</a:t>
                </a:r>
                <a:r>
                  <a:rPr lang="en-US" sz="2400" dirty="0">
                    <a:latin typeface="Arial" panose="020B0604020202020204" pitchFamily="34" charset="0"/>
                    <a:cs typeface="Arial" panose="020B0604020202020204" pitchFamily="34" charset="0"/>
                  </a:rPr>
                  <a:t>. The quantum bits can be imagined as quantum version of these coins.</a:t>
                </a:r>
              </a:p>
              <a:p>
                <a:r>
                  <a:rPr lang="en-US" sz="2400" dirty="0">
                    <a:latin typeface="Arial" panose="020B0604020202020204" pitchFamily="34" charset="0"/>
                    <a:cs typeface="Arial" panose="020B0604020202020204" pitchFamily="34" charset="0"/>
                  </a:rPr>
                  <a:t>Imagine two fair coins </a:t>
                </a:r>
                <a14:m>
                  <m:oMath xmlns:m="http://schemas.openxmlformats.org/officeDocument/2006/math">
                    <m:sSub>
                      <m:sSubPr>
                        <m:ctrlPr>
                          <a:rPr lang="en-US" sz="2400" i="1" dirty="0" smtClean="0">
                            <a:latin typeface="Cambria Math" panose="02040503050406030204" pitchFamily="18" charset="0"/>
                            <a:cs typeface="Arial" panose="020B0604020202020204" pitchFamily="34" charset="0"/>
                          </a:rPr>
                        </m:ctrlPr>
                      </m:sSubPr>
                      <m:e>
                        <m:r>
                          <a:rPr lang="en-US" sz="2400" i="1" dirty="0" smtClean="0">
                            <a:latin typeface="Cambria Math" panose="02040503050406030204" pitchFamily="18" charset="0"/>
                            <a:cs typeface="Arial" panose="020B0604020202020204" pitchFamily="34" charset="0"/>
                          </a:rPr>
                          <m:t>𝑐</m:t>
                        </m:r>
                      </m:e>
                      <m:sub>
                        <m:r>
                          <a:rPr lang="en-US" sz="2400" i="1" dirty="0" smtClean="0">
                            <a:latin typeface="Cambria Math" panose="02040503050406030204" pitchFamily="18" charset="0"/>
                            <a:cs typeface="Arial" panose="020B0604020202020204" pitchFamily="34" charset="0"/>
                          </a:rPr>
                          <m:t>1</m:t>
                        </m:r>
                      </m:sub>
                    </m:sSub>
                  </m:oMath>
                </a14:m>
                <a:r>
                  <a:rPr lang="en-US" sz="2400" dirty="0">
                    <a:latin typeface="Arial" panose="020B0604020202020204" pitchFamily="34" charset="0"/>
                    <a:cs typeface="Arial" panose="020B0604020202020204" pitchFamily="34" charset="0"/>
                  </a:rPr>
                  <a:t> and </a:t>
                </a:r>
                <a14:m>
                  <m:oMath xmlns:m="http://schemas.openxmlformats.org/officeDocument/2006/math">
                    <m:sSub>
                      <m:sSubPr>
                        <m:ctrlPr>
                          <a:rPr lang="en-US" sz="2400" i="1" dirty="0" smtClean="0">
                            <a:latin typeface="Cambria Math" panose="02040503050406030204" pitchFamily="18" charset="0"/>
                            <a:cs typeface="Arial" panose="020B0604020202020204" pitchFamily="34" charset="0"/>
                          </a:rPr>
                        </m:ctrlPr>
                      </m:sSubPr>
                      <m:e>
                        <m:r>
                          <a:rPr lang="en-US" sz="2400" i="1" dirty="0" smtClean="0">
                            <a:latin typeface="Cambria Math" panose="02040503050406030204" pitchFamily="18" charset="0"/>
                            <a:cs typeface="Arial" panose="020B0604020202020204" pitchFamily="34" charset="0"/>
                          </a:rPr>
                          <m:t>𝑐</m:t>
                        </m:r>
                      </m:e>
                      <m:sub>
                        <m:r>
                          <a:rPr lang="en-US" sz="2400" i="1" dirty="0" smtClean="0">
                            <a:latin typeface="Cambria Math" panose="02040503050406030204" pitchFamily="18" charset="0"/>
                            <a:cs typeface="Arial" panose="020B0604020202020204" pitchFamily="34" charset="0"/>
                          </a:rPr>
                          <m:t>2</m:t>
                        </m:r>
                      </m:sub>
                    </m:sSub>
                  </m:oMath>
                </a14:m>
                <a:r>
                  <a:rPr lang="en-US" sz="2400" dirty="0">
                    <a:latin typeface="Arial" panose="020B0604020202020204" pitchFamily="34" charset="0"/>
                    <a:cs typeface="Arial" panose="020B0604020202020204" pitchFamily="34" charset="0"/>
                  </a:rPr>
                  <a:t> that each can be in state </a:t>
                </a:r>
                <a:r>
                  <a:rPr lang="en-US" sz="2400" i="1" dirty="0">
                    <a:latin typeface="Arial" panose="020B0604020202020204" pitchFamily="34" charset="0"/>
                    <a:cs typeface="Arial" panose="020B0604020202020204" pitchFamily="34" charset="0"/>
                  </a:rPr>
                  <a:t>heads (H)</a:t>
                </a:r>
                <a:r>
                  <a:rPr lang="en-US" sz="2400" dirty="0">
                    <a:latin typeface="Arial" panose="020B0604020202020204" pitchFamily="34" charset="0"/>
                    <a:cs typeface="Arial" panose="020B0604020202020204" pitchFamily="34" charset="0"/>
                  </a:rPr>
                  <a:t> or </a:t>
                </a:r>
                <a:r>
                  <a:rPr lang="en-US" sz="2400" i="1" dirty="0">
                    <a:latin typeface="Arial" panose="020B0604020202020204" pitchFamily="34" charset="0"/>
                    <a:cs typeface="Arial" panose="020B0604020202020204" pitchFamily="34" charset="0"/>
                  </a:rPr>
                  <a:t>tails (T) </a:t>
                </a:r>
                <a:r>
                  <a:rPr lang="en-US" sz="2400" dirty="0">
                    <a:latin typeface="Arial" panose="020B0604020202020204" pitchFamily="34" charset="0"/>
                    <a:cs typeface="Arial" panose="020B0604020202020204" pitchFamily="34" charset="0"/>
                  </a:rPr>
                  <a:t>with equal probability. The </a:t>
                </a:r>
                <a:r>
                  <a:rPr lang="en-US" sz="2400" u="sng" dirty="0">
                    <a:latin typeface="Arial" panose="020B0604020202020204" pitchFamily="34" charset="0"/>
                    <a:cs typeface="Arial" panose="020B0604020202020204" pitchFamily="34" charset="0"/>
                  </a:rPr>
                  <a:t>space of possible configuration or </a:t>
                </a:r>
                <a:r>
                  <a:rPr lang="en-US" sz="2400" i="1" u="sng" dirty="0">
                    <a:latin typeface="Arial" panose="020B0604020202020204" pitchFamily="34" charset="0"/>
                    <a:cs typeface="Arial" panose="020B0604020202020204" pitchFamily="34" charset="0"/>
                  </a:rPr>
                  <a:t>states</a:t>
                </a:r>
                <a:r>
                  <a:rPr lang="en-US" sz="2400" u="sng"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after tossing the coins consists of </a:t>
                </a:r>
                <a:r>
                  <a:rPr lang="en-US" sz="2400" u="sng" dirty="0">
                    <a:latin typeface="Arial" panose="020B0604020202020204" pitchFamily="34" charset="0"/>
                    <a:cs typeface="Arial" panose="020B0604020202020204" pitchFamily="34" charset="0"/>
                  </a:rPr>
                  <a:t>(H,H), (T, H), (H,T), (T,T)</a:t>
                </a: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797979" y="2019299"/>
                <a:ext cx="10596042" cy="4108784"/>
              </a:xfrm>
              <a:blipFill>
                <a:blip r:embed="rId2"/>
                <a:stretch>
                  <a:fillRect l="-806" t="-297" r="-575"/>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2727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361578" y="1334260"/>
            <a:ext cx="11221684" cy="1049235"/>
          </a:xfrm>
        </p:spPr>
        <p:txBody>
          <a:bodyPr>
            <a:normAutofit/>
          </a:bodyPr>
          <a:lstStyle/>
          <a:p>
            <a:r>
              <a:rPr lang="en-GB" sz="2800" dirty="0"/>
              <a:t>Interference with a Hadamard transformation</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218336" y="1858878"/>
            <a:ext cx="11973664" cy="4381501"/>
          </a:xfrm>
        </p:spPr>
        <p:txBody>
          <a:bodyPr>
            <a:normAutofit lnSpcReduction="10000"/>
          </a:bodyPr>
          <a:lstStyle/>
          <a:p>
            <a:r>
              <a:rPr lang="en-US" sz="2400" dirty="0">
                <a:latin typeface="Arial" panose="020B0604020202020204" pitchFamily="34" charset="0"/>
                <a:cs typeface="Arial" panose="020B0604020202020204" pitchFamily="34" charset="0"/>
              </a:rPr>
              <a:t>Step 1: As a preparation, </a:t>
            </a:r>
            <a:r>
              <a:rPr lang="en-US" sz="2400" u="sng" dirty="0">
                <a:latin typeface="Arial" panose="020B0604020202020204" pitchFamily="34" charset="0"/>
                <a:cs typeface="Arial" panose="020B0604020202020204" pitchFamily="34" charset="0"/>
              </a:rPr>
              <a:t>turn both coins to heads</a:t>
            </a:r>
            <a:r>
              <a:rPr lang="en-US" sz="2400" dirty="0">
                <a:latin typeface="Arial" panose="020B0604020202020204" pitchFamily="34" charset="0"/>
                <a:cs typeface="Arial" panose="020B0604020202020204" pitchFamily="34" charset="0"/>
              </a:rPr>
              <a:t>. The state is by definition (H,H)</a:t>
            </a:r>
          </a:p>
          <a:p>
            <a:r>
              <a:rPr lang="en-US" sz="2400" dirty="0">
                <a:latin typeface="Arial" panose="020B0604020202020204" pitchFamily="34" charset="0"/>
                <a:cs typeface="Arial" panose="020B0604020202020204" pitchFamily="34" charset="0"/>
              </a:rPr>
              <a:t>Step 2: </a:t>
            </a:r>
            <a:r>
              <a:rPr lang="en-US" sz="2400" u="sng" dirty="0">
                <a:latin typeface="Arial" panose="020B0604020202020204" pitchFamily="34" charset="0"/>
                <a:cs typeface="Arial" panose="020B0604020202020204" pitchFamily="34" charset="0"/>
              </a:rPr>
              <a:t>Toss only the first coin </a:t>
            </a:r>
            <a:r>
              <a:rPr lang="en-US" sz="2400" dirty="0">
                <a:latin typeface="Arial" panose="020B0604020202020204" pitchFamily="34" charset="0"/>
                <a:cs typeface="Arial" panose="020B0604020202020204" pitchFamily="34" charset="0"/>
              </a:rPr>
              <a:t>and check the results.</a:t>
            </a:r>
          </a:p>
          <a:p>
            <a:r>
              <a:rPr lang="en-US" sz="2400" dirty="0">
                <a:latin typeface="Arial" panose="020B0604020202020204" pitchFamily="34" charset="0"/>
                <a:cs typeface="Arial" panose="020B0604020202020204" pitchFamily="34" charset="0"/>
              </a:rPr>
              <a:t>Step 3: Toss </a:t>
            </a:r>
            <a:r>
              <a:rPr lang="en-US" sz="2400" u="sng" dirty="0">
                <a:latin typeface="Arial" panose="020B0604020202020204" pitchFamily="34" charset="0"/>
                <a:cs typeface="Arial" panose="020B0604020202020204" pitchFamily="34" charset="0"/>
              </a:rPr>
              <a:t>the first coin for the second time </a:t>
            </a:r>
            <a:r>
              <a:rPr lang="en-US" sz="2400" dirty="0">
                <a:latin typeface="Arial" panose="020B0604020202020204" pitchFamily="34" charset="0"/>
                <a:cs typeface="Arial" panose="020B0604020202020204" pitchFamily="34" charset="0"/>
              </a:rPr>
              <a:t>and check the results</a:t>
            </a:r>
          </a:p>
          <a:p>
            <a:r>
              <a:rPr lang="en-US" sz="2400" dirty="0">
                <a:latin typeface="Arial" panose="020B0604020202020204" pitchFamily="34" charset="0"/>
                <a:cs typeface="Arial" panose="020B0604020202020204" pitchFamily="34" charset="0"/>
              </a:rPr>
              <a:t>Repeat this procedure from scratch a sufficiently large number of times to estimate </a:t>
            </a:r>
          </a:p>
          <a:p>
            <a:pPr marL="0" indent="0">
              <a:buNone/>
            </a:pPr>
            <a:r>
              <a:rPr lang="en-US" sz="2400" dirty="0">
                <a:latin typeface="Arial" panose="020B0604020202020204" pitchFamily="34" charset="0"/>
                <a:cs typeface="Arial" panose="020B0604020202020204" pitchFamily="34" charset="0"/>
              </a:rPr>
              <a:t>   the probability of observing the coins in either of the 4 states.</a:t>
            </a:r>
          </a:p>
          <a:p>
            <a:r>
              <a:rPr lang="en-US" sz="2400" dirty="0">
                <a:latin typeface="Arial" panose="020B0604020202020204" pitchFamily="34" charset="0"/>
                <a:cs typeface="Arial" panose="020B0604020202020204" pitchFamily="34" charset="0"/>
              </a:rPr>
              <a:t> The table shows the result of this procedure for our example</a:t>
            </a:r>
          </a:p>
          <a:p>
            <a:r>
              <a:rPr lang="en-US" sz="2400" b="1" dirty="0">
                <a:latin typeface="Arial" panose="020B0604020202020204" pitchFamily="34" charset="0"/>
                <a:cs typeface="Arial" panose="020B0604020202020204" pitchFamily="34" charset="0"/>
              </a:rPr>
              <a:t>Conclusion: </a:t>
            </a:r>
            <a:r>
              <a:rPr lang="en-US" sz="2400" dirty="0">
                <a:solidFill>
                  <a:srgbClr val="FF0000"/>
                </a:solidFill>
                <a:latin typeface="Arial" panose="020B0604020202020204" pitchFamily="34" charset="0"/>
                <a:cs typeface="Arial" panose="020B0604020202020204" pitchFamily="34" charset="0"/>
              </a:rPr>
              <a:t>we can not go from a state of large uncertainty</a:t>
            </a:r>
          </a:p>
          <a:p>
            <a:pPr marL="0" indent="0">
              <a:buNone/>
            </a:pPr>
            <a:r>
              <a:rPr lang="en-US" sz="2400" dirty="0">
                <a:solidFill>
                  <a:srgbClr val="FF0000"/>
                </a:solidFill>
                <a:latin typeface="Arial" panose="020B0604020202020204" pitchFamily="34" charset="0"/>
                <a:cs typeface="Arial" panose="020B0604020202020204" pitchFamily="34" charset="0"/>
              </a:rPr>
              <a:t>   to a state of lower uncertainty by an act of randomization.</a:t>
            </a:r>
          </a:p>
          <a:p>
            <a:pPr marL="0" indent="0">
              <a:buNone/>
            </a:pPr>
            <a:endParaRPr lang="en-US" sz="2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E25E32E3-E7BA-0D61-39BD-63167D75395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8697825" y="4049628"/>
            <a:ext cx="3448050" cy="2733675"/>
          </a:xfrm>
          <a:prstGeom prst="rect">
            <a:avLst/>
          </a:prstGeom>
        </p:spPr>
      </p:pic>
    </p:spTree>
    <p:extLst>
      <p:ext uri="{BB962C8B-B14F-4D97-AF65-F5344CB8AC3E}">
        <p14:creationId xmlns:p14="http://schemas.microsoft.com/office/powerpoint/2010/main" val="45434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51579" y="1248084"/>
            <a:ext cx="9984036" cy="1049235"/>
          </a:xfrm>
        </p:spPr>
        <p:txBody>
          <a:bodyPr/>
          <a:lstStyle/>
          <a:p>
            <a:r>
              <a:rPr lang="en-GB" dirty="0"/>
              <a:t>Chapter 1-Introduction</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3951931"/>
          </a:xfrm>
        </p:spPr>
        <p:txBody>
          <a:bodyPr>
            <a:normAutofit fontScale="92500" lnSpcReduction="10000"/>
          </a:bodyPr>
          <a:lstStyle/>
          <a:p>
            <a:pPr lvl="0"/>
            <a:r>
              <a:rPr lang="en-US" sz="2400" b="1" dirty="0">
                <a:latin typeface="Arial" panose="020B0604020202020204" pitchFamily="34" charset="0"/>
                <a:cs typeface="Arial" panose="020B0604020202020204" pitchFamily="34" charset="0"/>
              </a:rPr>
              <a:t>Background</a:t>
            </a:r>
          </a:p>
          <a:p>
            <a:pPr lvl="1"/>
            <a:r>
              <a:rPr lang="en-US" sz="2200" dirty="0">
                <a:latin typeface="Arial" panose="020B0604020202020204" pitchFamily="34" charset="0"/>
                <a:cs typeface="Arial" panose="020B0604020202020204" pitchFamily="34" charset="0"/>
              </a:rPr>
              <a:t>Merging Two Disciplines </a:t>
            </a:r>
          </a:p>
          <a:p>
            <a:pPr lvl="1"/>
            <a:r>
              <a:rPr lang="en-US" sz="2200" dirty="0">
                <a:latin typeface="Arial" panose="020B0604020202020204" pitchFamily="34" charset="0"/>
                <a:cs typeface="Arial" panose="020B0604020202020204" pitchFamily="34" charset="0"/>
              </a:rPr>
              <a:t>The Rise of Quantum Machine Learning</a:t>
            </a:r>
          </a:p>
          <a:p>
            <a:pPr lvl="1"/>
            <a:r>
              <a:rPr lang="en-US" sz="2200" dirty="0">
                <a:latin typeface="Arial" panose="020B0604020202020204" pitchFamily="34" charset="0"/>
                <a:cs typeface="Arial" panose="020B0604020202020204" pitchFamily="34" charset="0"/>
              </a:rPr>
              <a:t>Fault-Tolerant Versus Near-Term Approaches</a:t>
            </a:r>
          </a:p>
          <a:p>
            <a:r>
              <a:rPr lang="en-US" sz="2400" b="1" dirty="0">
                <a:latin typeface="Arial" panose="020B0604020202020204" pitchFamily="34" charset="0"/>
                <a:cs typeface="Arial" panose="020B0604020202020204" pitchFamily="34" charset="0"/>
              </a:rPr>
              <a:t>A Toy Example of a Quantum Algorithm for Classification</a:t>
            </a:r>
          </a:p>
          <a:p>
            <a:pPr lvl="1"/>
            <a:r>
              <a:rPr lang="en-US" sz="2200" dirty="0">
                <a:latin typeface="Arial" panose="020B0604020202020204" pitchFamily="34" charset="0"/>
                <a:cs typeface="Arial" panose="020B0604020202020204" pitchFamily="34" charset="0"/>
              </a:rPr>
              <a:t>The Squared-Distance Classifier</a:t>
            </a:r>
          </a:p>
          <a:p>
            <a:pPr lvl="1"/>
            <a:r>
              <a:rPr lang="en-US" sz="2200" dirty="0">
                <a:latin typeface="Arial" panose="020B0604020202020204" pitchFamily="34" charset="0"/>
                <a:cs typeface="Arial" panose="020B0604020202020204" pitchFamily="34" charset="0"/>
              </a:rPr>
              <a:t>Interference with the Hadamard Transformation</a:t>
            </a:r>
          </a:p>
          <a:p>
            <a:pPr lvl="1"/>
            <a:r>
              <a:rPr lang="en-US" sz="2200" dirty="0">
                <a:latin typeface="Arial" panose="020B0604020202020204" pitchFamily="34" charset="0"/>
                <a:cs typeface="Arial" panose="020B0604020202020204" pitchFamily="34" charset="0"/>
              </a:rPr>
              <a:t>Quantum Squared-Distance Classifier</a:t>
            </a:r>
          </a:p>
          <a:p>
            <a:pPr lvl="1"/>
            <a:r>
              <a:rPr lang="en-US" sz="2200" dirty="0">
                <a:latin typeface="Arial" panose="020B0604020202020204" pitchFamily="34" charset="0"/>
                <a:cs typeface="Arial" panose="020B0604020202020204" pitchFamily="34" charset="0"/>
              </a:rPr>
              <a:t>Insights from the Toy Example</a:t>
            </a:r>
          </a:p>
          <a:p>
            <a:pPr lvl="1"/>
            <a:endParaRPr lang="en-US" sz="2200"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7049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315954"/>
            <a:ext cx="11221684" cy="1049235"/>
          </a:xfrm>
        </p:spPr>
        <p:txBody>
          <a:bodyPr>
            <a:normAutofit/>
          </a:bodyPr>
          <a:lstStyle/>
          <a:p>
            <a:r>
              <a:rPr lang="en-GB" sz="2800" dirty="0"/>
              <a:t>Compare the classical  approach with quantum approach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218336" y="1858878"/>
                <a:ext cx="11973664" cy="4381501"/>
              </a:xfrm>
            </p:spPr>
            <p:txBody>
              <a:bodyPr>
                <a:normAutofit fontScale="92500" lnSpcReduction="10000"/>
              </a:bodyPr>
              <a:lstStyle/>
              <a:p>
                <a:r>
                  <a:rPr lang="en-US" sz="2400" dirty="0">
                    <a:latin typeface="Arial" panose="020B0604020202020204" pitchFamily="34" charset="0"/>
                    <a:cs typeface="Arial" panose="020B0604020202020204" pitchFamily="34" charset="0"/>
                  </a:rPr>
                  <a:t>For comparison, consider two qubits </a:t>
                </a:r>
                <a14:m>
                  <m:oMath xmlns:m="http://schemas.openxmlformats.org/officeDocument/2006/math">
                    <m:sSub>
                      <m:sSubPr>
                        <m:ctrlPr>
                          <a:rPr lang="en-US" sz="2400" i="1" dirty="0" smtClean="0">
                            <a:latin typeface="Cambria Math" panose="02040503050406030204" pitchFamily="18" charset="0"/>
                            <a:cs typeface="Arial" panose="020B0604020202020204" pitchFamily="34" charset="0"/>
                          </a:rPr>
                        </m:ctrlPr>
                      </m:sSubPr>
                      <m:e>
                        <m:r>
                          <a:rPr lang="en-US" sz="2400" i="1" dirty="0" smtClean="0">
                            <a:latin typeface="Cambria Math" panose="02040503050406030204" pitchFamily="18" charset="0"/>
                            <a:cs typeface="Arial" panose="020B0604020202020204" pitchFamily="34" charset="0"/>
                          </a:rPr>
                          <m:t>𝑞</m:t>
                        </m:r>
                      </m:e>
                      <m:sub>
                        <m:r>
                          <a:rPr lang="en-US" sz="2400" i="1" dirty="0" smtClean="0">
                            <a:latin typeface="Cambria Math" panose="02040503050406030204" pitchFamily="18" charset="0"/>
                            <a:cs typeface="Arial" panose="020B0604020202020204" pitchFamily="34" charset="0"/>
                          </a:rPr>
                          <m:t>1</m:t>
                        </m:r>
                      </m:sub>
                    </m:sSub>
                    <m:r>
                      <a:rPr lang="en-US" sz="2400" i="1" dirty="0" smtClean="0">
                        <a:latin typeface="Cambria Math" panose="02040503050406030204" pitchFamily="18" charset="0"/>
                        <a:cs typeface="Arial" panose="020B0604020202020204" pitchFamily="34" charset="0"/>
                      </a:rPr>
                      <m:t> </m:t>
                    </m:r>
                  </m:oMath>
                </a14:m>
                <a:r>
                  <a:rPr lang="en-US" sz="2400" dirty="0">
                    <a:latin typeface="Arial" panose="020B0604020202020204" pitchFamily="34" charset="0"/>
                    <a:cs typeface="Arial" panose="020B0604020202020204" pitchFamily="34" charset="0"/>
                  </a:rPr>
                  <a:t>and </a:t>
                </a:r>
                <a14:m>
                  <m:oMath xmlns:m="http://schemas.openxmlformats.org/officeDocument/2006/math">
                    <m:sSub>
                      <m:sSubPr>
                        <m:ctrlPr>
                          <a:rPr lang="en-US" sz="2400" i="1" dirty="0" smtClean="0">
                            <a:latin typeface="Cambria Math" panose="02040503050406030204" pitchFamily="18" charset="0"/>
                            <a:cs typeface="Arial" panose="020B0604020202020204" pitchFamily="34" charset="0"/>
                          </a:rPr>
                        </m:ctrlPr>
                      </m:sSubPr>
                      <m:e>
                        <m:r>
                          <a:rPr lang="en-US" sz="2400" i="1" dirty="0" smtClean="0">
                            <a:latin typeface="Cambria Math" panose="02040503050406030204" pitchFamily="18" charset="0"/>
                            <a:cs typeface="Arial" panose="020B0604020202020204" pitchFamily="34" charset="0"/>
                          </a:rPr>
                          <m:t>𝑞</m:t>
                        </m:r>
                      </m:e>
                      <m:sub>
                        <m:r>
                          <a:rPr lang="en-US" sz="2400" i="1" dirty="0" smtClean="0">
                            <a:latin typeface="Cambria Math" panose="02040503050406030204" pitchFamily="18" charset="0"/>
                            <a:cs typeface="Arial" panose="020B0604020202020204" pitchFamily="34" charset="0"/>
                          </a:rPr>
                          <m:t>2</m:t>
                        </m:r>
                      </m:sub>
                    </m:sSub>
                    <m:r>
                      <a:rPr lang="en-GB" sz="2400" b="0" i="0" dirty="0" smtClean="0">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Performing a </a:t>
                </a:r>
                <a:r>
                  <a:rPr lang="en-US" sz="2400" u="sng" dirty="0">
                    <a:latin typeface="Arial" panose="020B0604020202020204" pitchFamily="34" charset="0"/>
                    <a:cs typeface="Arial" panose="020B0604020202020204" pitchFamily="34" charset="0"/>
                  </a:rPr>
                  <a:t>measurement called Pauli-Z </a:t>
                </a:r>
                <a:r>
                  <a:rPr lang="en-US" sz="2400" dirty="0">
                    <a:latin typeface="Arial" panose="020B0604020202020204" pitchFamily="34" charset="0"/>
                    <a:cs typeface="Arial" panose="020B0604020202020204" pitchFamily="34" charset="0"/>
                  </a:rPr>
                  <a:t>measurement, a qubit can be found in </a:t>
                </a:r>
                <a:r>
                  <a:rPr lang="en-US" sz="2400" u="sng" dirty="0">
                    <a:latin typeface="Arial" panose="020B0604020202020204" pitchFamily="34" charset="0"/>
                    <a:cs typeface="Arial" panose="020B0604020202020204" pitchFamily="34" charset="0"/>
                  </a:rPr>
                  <a:t>two different states </a:t>
                </a:r>
                <a14:m>
                  <m:oMath xmlns:m="http://schemas.openxmlformats.org/officeDocument/2006/math">
                    <m:r>
                      <a:rPr lang="en-GB" sz="2400" b="0" i="1" u="sng" smtClean="0">
                        <a:latin typeface="Cambria Math" panose="02040503050406030204" pitchFamily="18" charset="0"/>
                        <a:cs typeface="Arial" panose="020B0604020202020204" pitchFamily="34" charset="0"/>
                      </a:rPr>
                      <m:t>|</m:t>
                    </m:r>
                    <m:r>
                      <a:rPr lang="en-GB" sz="2400" b="0" i="1" u="sng" smtClean="0">
                        <a:latin typeface="Cambria Math" panose="02040503050406030204" pitchFamily="18" charset="0"/>
                        <a:cs typeface="Arial" panose="020B0604020202020204" pitchFamily="34" charset="0"/>
                      </a:rPr>
                      <m:t>𝐻</m:t>
                    </m:r>
                    <m:r>
                      <a:rPr lang="en-GB" sz="2400" b="0" i="1" u="sng" smtClean="0">
                        <a:latin typeface="Cambria Math" panose="02040503050406030204" pitchFamily="18" charset="0"/>
                        <a:cs typeface="Arial" panose="020B0604020202020204" pitchFamily="34" charset="0"/>
                      </a:rPr>
                      <m:t>⟩</m:t>
                    </m:r>
                  </m:oMath>
                </a14:m>
                <a:r>
                  <a:rPr lang="en-US" sz="2400" u="sng" dirty="0">
                    <a:latin typeface="Arial" panose="020B0604020202020204" pitchFamily="34" charset="0"/>
                    <a:cs typeface="Arial" panose="020B0604020202020204" pitchFamily="34" charset="0"/>
                  </a:rPr>
                  <a:t> and </a:t>
                </a:r>
                <a14:m>
                  <m:oMath xmlns:m="http://schemas.openxmlformats.org/officeDocument/2006/math">
                    <m:r>
                      <a:rPr lang="en-GB" sz="2400" i="1" u="sng">
                        <a:latin typeface="Cambria Math" panose="02040503050406030204" pitchFamily="18" charset="0"/>
                        <a:cs typeface="Arial" panose="020B0604020202020204" pitchFamily="34" charset="0"/>
                      </a:rPr>
                      <m:t>|</m:t>
                    </m:r>
                    <m:r>
                      <a:rPr lang="en-GB" sz="2400" b="0" i="1" u="sng" smtClean="0">
                        <a:latin typeface="Cambria Math" panose="02040503050406030204" pitchFamily="18" charset="0"/>
                        <a:cs typeface="Arial" panose="020B0604020202020204" pitchFamily="34" charset="0"/>
                      </a:rPr>
                      <m:t>𝑇</m:t>
                    </m:r>
                    <m:r>
                      <a:rPr lang="en-GB" sz="2400" i="1" u="sng">
                        <a:latin typeface="Cambria Math" panose="02040503050406030204" pitchFamily="18" charset="0"/>
                        <a:cs typeface="Arial" panose="020B0604020202020204" pitchFamily="34" charset="0"/>
                      </a:rPr>
                      <m:t>⟩</m:t>
                    </m:r>
                  </m:oMath>
                </a14:m>
                <a:r>
                  <a:rPr lang="en-US" sz="2400" u="sng"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(this will later be represented as </a:t>
                </a:r>
                <a14:m>
                  <m:oMath xmlns:m="http://schemas.openxmlformats.org/officeDocument/2006/math">
                    <m:d>
                      <m:dPr>
                        <m:begChr m:val="|"/>
                        <m:endChr m:val="⟩"/>
                        <m:ctrlPr>
                          <a:rPr lang="en-GB" sz="2400" b="0" i="1" smtClean="0">
                            <a:latin typeface="Cambria Math" panose="02040503050406030204" pitchFamily="18" charset="0"/>
                            <a:cs typeface="Arial" panose="020B0604020202020204" pitchFamily="34" charset="0"/>
                          </a:rPr>
                        </m:ctrlPr>
                      </m:dPr>
                      <m:e>
                        <m:r>
                          <a:rPr lang="en-GB" sz="2400" b="0" i="1" smtClean="0">
                            <a:latin typeface="Cambria Math" panose="02040503050406030204" pitchFamily="18" charset="0"/>
                            <a:cs typeface="Arial" panose="020B0604020202020204" pitchFamily="34" charset="0"/>
                          </a:rPr>
                          <m:t>0</m:t>
                        </m:r>
                      </m:e>
                    </m:d>
                  </m:oMath>
                </a14:m>
                <a:r>
                  <a:rPr lang="en-US" sz="2400" dirty="0">
                    <a:latin typeface="Arial" panose="020B0604020202020204" pitchFamily="34" charset="0"/>
                    <a:cs typeface="Arial" panose="020B0604020202020204" pitchFamily="34" charset="0"/>
                  </a:rPr>
                  <a:t> and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1</m:t>
                    </m:r>
                    <m:r>
                      <a:rPr lang="en-GB" sz="2400" i="1">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Step 1: begin with </a:t>
                </a:r>
                <a:r>
                  <a:rPr lang="en-US" sz="2400" u="sng" dirty="0">
                    <a:latin typeface="Arial" panose="020B0604020202020204" pitchFamily="34" charset="0"/>
                    <a:cs typeface="Arial" panose="020B0604020202020204" pitchFamily="34" charset="0"/>
                  </a:rPr>
                  <a:t>both qubits at H state</a:t>
                </a:r>
                <a:r>
                  <a:rPr lang="en-US" sz="2400" dirty="0">
                    <a:latin typeface="Arial" panose="020B0604020202020204" pitchFamily="34" charset="0"/>
                    <a:cs typeface="Arial" panose="020B0604020202020204" pitchFamily="34" charset="0"/>
                  </a:rPr>
                  <a:t>: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i="1">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i="1">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(or equivalently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i="1">
                        <a:latin typeface="Cambria Math" panose="02040503050406030204" pitchFamily="18" charset="0"/>
                        <a:cs typeface="Arial" panose="020B0604020202020204" pitchFamily="34" charset="0"/>
                      </a:rPr>
                      <m:t>𝐻</m:t>
                    </m:r>
                    <m:r>
                      <a:rPr lang="en-GB" sz="2400" b="0" i="1" smtClean="0">
                        <a:latin typeface="Cambria Math" panose="02040503050406030204" pitchFamily="18" charset="0"/>
                        <a:cs typeface="Arial" panose="020B0604020202020204" pitchFamily="34" charset="0"/>
                      </a:rPr>
                      <m:t>, </m:t>
                    </m:r>
                    <m:r>
                      <a:rPr lang="en-GB" sz="2400" b="0" i="1" smtClean="0">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a:t>
                </a:r>
              </a:p>
              <a:p>
                <a:r>
                  <a:rPr lang="en-US" sz="2400" dirty="0">
                    <a:latin typeface="Arial" panose="020B0604020202020204" pitchFamily="34" charset="0"/>
                    <a:cs typeface="Arial" panose="020B0604020202020204" pitchFamily="34" charset="0"/>
                  </a:rPr>
                  <a:t>Step 2: Apply the </a:t>
                </a:r>
                <a:r>
                  <a:rPr lang="en-US" sz="2400" u="sng" dirty="0">
                    <a:latin typeface="Arial" panose="020B0604020202020204" pitchFamily="34" charset="0"/>
                    <a:cs typeface="Arial" panose="020B0604020202020204" pitchFamily="34" charset="0"/>
                  </a:rPr>
                  <a:t>Hadamard operation on the first qubit</a:t>
                </a:r>
                <a:r>
                  <a:rPr lang="en-US" sz="2400" dirty="0">
                    <a:latin typeface="Arial" panose="020B0604020202020204" pitchFamily="34" charset="0"/>
                    <a:cs typeface="Arial" panose="020B0604020202020204" pitchFamily="34" charset="0"/>
                  </a:rPr>
                  <a:t>. </a:t>
                </a:r>
                <a:r>
                  <a:rPr lang="en-US" sz="2400" u="sng" dirty="0">
                    <a:latin typeface="Arial" panose="020B0604020202020204" pitchFamily="34" charset="0"/>
                    <a:cs typeface="Arial" panose="020B0604020202020204" pitchFamily="34" charset="0"/>
                  </a:rPr>
                  <a:t>This is considered as the quantum equivalent of a fair coin toss. </a:t>
                </a:r>
                <a:r>
                  <a:rPr lang="en-US" sz="2400" dirty="0">
                    <a:latin typeface="Arial" panose="020B0604020202020204" pitchFamily="34" charset="0"/>
                    <a:cs typeface="Arial" panose="020B0604020202020204" pitchFamily="34" charset="0"/>
                  </a:rPr>
                  <a:t> Measuring the qubits after this operation reveal the same probability distribution as in the classical case, i.e. probability of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i="1">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 </m:t>
                    </m:r>
                    <m:r>
                      <a:rPr lang="en-GB" sz="2400" i="1">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and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𝑇</m:t>
                    </m:r>
                    <m:r>
                      <a:rPr lang="en-GB" sz="2400" b="0" i="1" smtClean="0">
                        <a:latin typeface="Cambria Math" panose="02040503050406030204" pitchFamily="18" charset="0"/>
                        <a:cs typeface="Arial" panose="020B0604020202020204" pitchFamily="34" charset="0"/>
                      </a:rPr>
                      <m:t>, </m:t>
                    </m:r>
                    <m:r>
                      <a:rPr lang="en-GB" sz="2400" i="1" smtClean="0">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is both 0.5.</a:t>
                </a:r>
              </a:p>
              <a:p>
                <a:r>
                  <a:rPr lang="en-US" sz="2400" b="1" dirty="0">
                    <a:latin typeface="Arial" panose="020B0604020202020204" pitchFamily="34" charset="0"/>
                    <a:cs typeface="Arial" panose="020B0604020202020204" pitchFamily="34" charset="0"/>
                  </a:rPr>
                  <a:t>Note:</a:t>
                </a:r>
                <a:r>
                  <a:rPr lang="en-US" sz="2400" dirty="0">
                    <a:latin typeface="Arial" panose="020B0604020202020204" pitchFamily="34" charset="0"/>
                    <a:cs typeface="Arial" panose="020B0604020202020204" pitchFamily="34" charset="0"/>
                  </a:rPr>
                  <a:t> If we apply the </a:t>
                </a:r>
                <a:r>
                  <a:rPr lang="en-US" sz="2400" u="sng" dirty="0">
                    <a:latin typeface="Arial" panose="020B0604020202020204" pitchFamily="34" charset="0"/>
                    <a:cs typeface="Arial" panose="020B0604020202020204" pitchFamily="34" charset="0"/>
                  </a:rPr>
                  <a:t>Hadamard coin twice</a:t>
                </a:r>
                <a:r>
                  <a:rPr lang="en-US" sz="2400" dirty="0">
                    <a:latin typeface="Arial" panose="020B0604020202020204" pitchFamily="34" charset="0"/>
                    <a:cs typeface="Arial" panose="020B0604020202020204" pitchFamily="34" charset="0"/>
                  </a:rPr>
                  <a:t>, </a:t>
                </a:r>
                <a:r>
                  <a:rPr lang="en-US" sz="2400" b="1" u="sng" dirty="0">
                    <a:latin typeface="Arial" panose="020B0604020202020204" pitchFamily="34" charset="0"/>
                    <a:cs typeface="Arial" panose="020B0604020202020204" pitchFamily="34" charset="0"/>
                  </a:rPr>
                  <a:t>without intermediate observation </a:t>
                </a:r>
                <a:r>
                  <a:rPr lang="en-US" sz="2400" u="sng" dirty="0">
                    <a:latin typeface="Arial" panose="020B0604020202020204" pitchFamily="34" charset="0"/>
                    <a:cs typeface="Arial" panose="020B0604020202020204" pitchFamily="34" charset="0"/>
                  </a:rPr>
                  <a:t>of the state, we measure the qubits always in state </a:t>
                </a:r>
                <a14:m>
                  <m:oMath xmlns:m="http://schemas.openxmlformats.org/officeDocument/2006/math">
                    <m:r>
                      <a:rPr lang="en-GB" sz="2400" i="1">
                        <a:latin typeface="Cambria Math" panose="02040503050406030204" pitchFamily="18" charset="0"/>
                        <a:cs typeface="Arial" panose="020B0604020202020204" pitchFamily="34" charset="0"/>
                      </a:rPr>
                      <m:t>|</m:t>
                    </m:r>
                    <m:r>
                      <a:rPr lang="en-GB" sz="2400" i="1">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 </m:t>
                    </m:r>
                    <m:r>
                      <a:rPr lang="en-GB" sz="2400" i="1">
                        <a:latin typeface="Cambria Math" panose="02040503050406030204" pitchFamily="18" charset="0"/>
                        <a:cs typeface="Arial" panose="020B0604020202020204" pitchFamily="34" charset="0"/>
                      </a:rPr>
                      <m:t>𝐻</m:t>
                    </m:r>
                    <m:r>
                      <a:rPr lang="en-GB" sz="2400" i="1">
                        <a:latin typeface="Cambria Math" panose="02040503050406030204" pitchFamily="18" charset="0"/>
                        <a:cs typeface="Arial" panose="020B0604020202020204" pitchFamily="34" charset="0"/>
                      </a:rPr>
                      <m:t>⟩</m:t>
                    </m:r>
                  </m:oMath>
                </a14:m>
                <a:r>
                  <a:rPr lang="en-US" sz="2400" u="sng" dirty="0">
                    <a:latin typeface="Arial" panose="020B0604020202020204" pitchFamily="34" charset="0"/>
                    <a:cs typeface="Arial" panose="020B0604020202020204" pitchFamily="34" charset="0"/>
                  </a:rPr>
                  <a:t>, no matter how many times we repeat the experiment.</a:t>
                </a: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218336" y="1858878"/>
                <a:ext cx="11973664" cy="4381501"/>
              </a:xfrm>
              <a:blipFill>
                <a:blip r:embed="rId2"/>
                <a:stretch>
                  <a:fillRect l="-611" t="-834"/>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549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248222"/>
            <a:ext cx="11221684" cy="1049235"/>
          </a:xfrm>
        </p:spPr>
        <p:txBody>
          <a:bodyPr>
            <a:normAutofit/>
          </a:bodyPr>
          <a:lstStyle/>
          <a:p>
            <a:r>
              <a:rPr lang="en-GB" sz="2800" dirty="0"/>
              <a:t>Compare the classical  approach with quantum approach</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218336" y="1808079"/>
            <a:ext cx="11973664" cy="4381501"/>
          </a:xfrm>
        </p:spPr>
        <p:txBody>
          <a:bodyPr>
            <a:normAutofit/>
          </a:bodyPr>
          <a:lstStyle/>
          <a:p>
            <a:r>
              <a:rPr lang="en-GB" sz="2400" b="1" dirty="0">
                <a:latin typeface="Arial" panose="020B0604020202020204" pitchFamily="34" charset="0"/>
                <a:cs typeface="Arial" panose="020B0604020202020204" pitchFamily="34" charset="0"/>
              </a:rPr>
              <a:t>Conclusion: </a:t>
            </a:r>
            <a:r>
              <a:rPr lang="en-GB" sz="2400" dirty="0">
                <a:solidFill>
                  <a:srgbClr val="FF0000"/>
                </a:solidFill>
                <a:latin typeface="Arial" panose="020B0604020202020204" pitchFamily="34" charset="0"/>
                <a:cs typeface="Arial" panose="020B0604020202020204" pitchFamily="34" charset="0"/>
              </a:rPr>
              <a:t>This transition from high uncertainty to a state of lower uncertainty is counterintuitive for classical stochastic operations.</a:t>
            </a:r>
          </a:p>
          <a:p>
            <a:r>
              <a:rPr lang="en-GB" sz="2400" b="1" dirty="0">
                <a:latin typeface="Arial" panose="020B0604020202020204" pitchFamily="34" charset="0"/>
                <a:cs typeface="Arial" panose="020B0604020202020204" pitchFamily="34" charset="0"/>
              </a:rPr>
              <a:t>Note: </a:t>
            </a:r>
            <a:r>
              <a:rPr lang="en-GB" sz="2400" dirty="0">
                <a:latin typeface="Arial" panose="020B0604020202020204" pitchFamily="34" charset="0"/>
                <a:cs typeface="Arial" panose="020B0604020202020204" pitchFamily="34" charset="0"/>
              </a:rPr>
              <a:t>It is </a:t>
            </a:r>
            <a:r>
              <a:rPr lang="en-GB" sz="2400" b="1" u="sng" dirty="0">
                <a:latin typeface="Arial" panose="020B0604020202020204" pitchFamily="34" charset="0"/>
                <a:cs typeface="Arial" panose="020B0604020202020204" pitchFamily="34" charset="0"/>
              </a:rPr>
              <a:t>crucial not to measure the state </a:t>
            </a:r>
            <a:r>
              <a:rPr lang="en-GB" sz="2400" u="sng" dirty="0">
                <a:latin typeface="Arial" panose="020B0604020202020204" pitchFamily="34" charset="0"/>
                <a:cs typeface="Arial" panose="020B0604020202020204" pitchFamily="34" charset="0"/>
              </a:rPr>
              <a:t>of the qubit after Step 2</a:t>
            </a:r>
            <a:r>
              <a:rPr lang="en-GB" sz="2400" dirty="0">
                <a:latin typeface="Arial" panose="020B0604020202020204" pitchFamily="34" charset="0"/>
                <a:cs typeface="Arial" panose="020B0604020202020204" pitchFamily="34" charset="0"/>
              </a:rPr>
              <a:t>, since this would return a different distribution for Step 3, which is another interesting characteristic of quantum mechanics.</a:t>
            </a:r>
            <a:endParaRPr lang="en-US"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EC56BC0F-295B-DA04-882C-C59FF6BEE137}"/>
              </a:ext>
            </a:extLst>
          </p:cNvPr>
          <p:cNvPicPr>
            <a:picLocks noChangeAspect="1"/>
          </p:cNvPicPr>
          <p:nvPr/>
        </p:nvPicPr>
        <p:blipFill>
          <a:blip r:embed="rId2"/>
          <a:stretch>
            <a:fillRect/>
          </a:stretch>
        </p:blipFill>
        <p:spPr>
          <a:xfrm>
            <a:off x="5459767" y="4078948"/>
            <a:ext cx="6732233" cy="2779052"/>
          </a:xfrm>
          <a:prstGeom prst="rect">
            <a:avLst/>
          </a:prstGeom>
        </p:spPr>
      </p:pic>
    </p:spTree>
    <p:extLst>
      <p:ext uri="{BB962C8B-B14F-4D97-AF65-F5344CB8AC3E}">
        <p14:creationId xmlns:p14="http://schemas.microsoft.com/office/powerpoint/2010/main" val="1535251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248222"/>
            <a:ext cx="11221684" cy="1049235"/>
          </a:xfrm>
        </p:spPr>
        <p:txBody>
          <a:bodyPr>
            <a:normAutofit/>
          </a:bodyPr>
          <a:lstStyle/>
          <a:p>
            <a:r>
              <a:rPr lang="en-GB" sz="2800" dirty="0"/>
              <a:t>Mathematical description of the Hadamard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218336" y="1886130"/>
                <a:ext cx="11973664" cy="4381501"/>
              </a:xfrm>
            </p:spPr>
            <p:txBody>
              <a:bodyPr>
                <a:normAutofit fontScale="85000" lnSpcReduction="10000"/>
              </a:bodyPr>
              <a:lstStyle/>
              <a:p>
                <a:r>
                  <a:rPr lang="en-GB" sz="2400" dirty="0">
                    <a:latin typeface="Arial" panose="020B0604020202020204" pitchFamily="34" charset="0"/>
                    <a:cs typeface="Arial" panose="020B0604020202020204" pitchFamily="34" charset="0"/>
                  </a:rPr>
                  <a:t>First tour to the mathematics of quantum computing: closer look at the mathematical description of Hadamard gate.</a:t>
                </a:r>
              </a:p>
              <a:p>
                <a:r>
                  <a:rPr lang="en-GB" sz="2400" dirty="0">
                    <a:latin typeface="Arial" panose="020B0604020202020204" pitchFamily="34" charset="0"/>
                    <a:cs typeface="Arial" panose="020B0604020202020204" pitchFamily="34" charset="0"/>
                  </a:rPr>
                  <a:t>Writing the four probabilities as </a:t>
                </a:r>
                <a:r>
                  <a:rPr lang="en-GB" sz="2400" u="sng" dirty="0">
                    <a:latin typeface="Arial" panose="020B0604020202020204" pitchFamily="34" charset="0"/>
                    <a:cs typeface="Arial" panose="020B0604020202020204" pitchFamily="34" charset="0"/>
                  </a:rPr>
                  <a:t>a vector representing a discrete</a:t>
                </a:r>
              </a:p>
              <a:p>
                <a:pPr marL="0" indent="0">
                  <a:buNone/>
                </a:pP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probability distribution</a:t>
                </a:r>
                <a:r>
                  <a:rPr lang="en-GB" sz="2400" dirty="0">
                    <a:latin typeface="Arial" panose="020B0604020202020204" pitchFamily="34" charset="0"/>
                    <a:cs typeface="Arial" panose="020B0604020202020204" pitchFamily="34" charset="0"/>
                  </a:rPr>
                  <a:t>, the first coin toss results in:</a:t>
                </a:r>
              </a:p>
              <a:p>
                <a:r>
                  <a:rPr lang="en-GB" sz="2400" u="sng" dirty="0">
                    <a:latin typeface="Arial" panose="020B0604020202020204" pitchFamily="34" charset="0"/>
                    <a:cs typeface="Arial" panose="020B0604020202020204" pitchFamily="34" charset="0"/>
                  </a:rPr>
                  <a:t>Transformation</a:t>
                </a:r>
                <a:r>
                  <a:rPr lang="en-GB" sz="2400" dirty="0">
                    <a:latin typeface="Arial" panose="020B0604020202020204" pitchFamily="34" charset="0"/>
                    <a:cs typeface="Arial" panose="020B0604020202020204" pitchFamily="34" charset="0"/>
                  </a:rPr>
                  <a:t> between probability vectors can always be </a:t>
                </a:r>
              </a:p>
              <a:p>
                <a:pPr marL="0" indent="0">
                  <a:buNone/>
                </a:pP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described by a </a:t>
                </a:r>
                <a:r>
                  <a:rPr lang="en-GB" sz="2400" i="1" u="sng" dirty="0">
                    <a:latin typeface="Arial" panose="020B0604020202020204" pitchFamily="34" charset="0"/>
                    <a:cs typeface="Arial" panose="020B0604020202020204" pitchFamily="34" charset="0"/>
                  </a:rPr>
                  <a:t>stochastic matrix </a:t>
                </a:r>
                <a:r>
                  <a:rPr lang="en-GB" sz="2400" dirty="0">
                    <a:latin typeface="Arial" panose="020B0604020202020204" pitchFamily="34" charset="0"/>
                    <a:cs typeface="Arial" panose="020B0604020202020204" pitchFamily="34" charset="0"/>
                  </a:rPr>
                  <a:t>of the form</a:t>
                </a:r>
                <a:r>
                  <a:rPr lang="en-GB" sz="2400" i="1" dirty="0">
                    <a:latin typeface="Arial" panose="020B0604020202020204" pitchFamily="34" charset="0"/>
                    <a:cs typeface="Arial" panose="020B0604020202020204" pitchFamily="34" charset="0"/>
                  </a:rPr>
                  <a:t>:</a:t>
                </a:r>
              </a:p>
              <a:p>
                <a:r>
                  <a:rPr lang="en-GB" sz="2400" dirty="0">
                    <a:latin typeface="Arial" panose="020B0604020202020204" pitchFamily="34" charset="0"/>
                    <a:cs typeface="Arial" panose="020B0604020202020204" pitchFamily="34" charset="0"/>
                  </a:rPr>
                  <a:t>Applying this matrix to </a:t>
                </a:r>
                <a14:m>
                  <m:oMath xmlns:m="http://schemas.openxmlformats.org/officeDocument/2006/math">
                    <m:r>
                      <a:rPr lang="en-GB" sz="2400" b="1" i="1" smtClean="0">
                        <a:latin typeface="Cambria Math" panose="02040503050406030204" pitchFamily="18" charset="0"/>
                        <a:cs typeface="Arial" panose="020B0604020202020204" pitchFamily="34" charset="0"/>
                      </a:rPr>
                      <m:t>𝒑</m:t>
                    </m:r>
                  </m:oMath>
                </a14:m>
                <a:r>
                  <a:rPr lang="en-US" sz="2400" b="1"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results in </a:t>
                </a:r>
                <a14:m>
                  <m:oMath xmlns:m="http://schemas.openxmlformats.org/officeDocument/2006/math">
                    <m:r>
                      <a:rPr lang="en-GB" sz="2400" b="1" i="1">
                        <a:latin typeface="Cambria Math" panose="02040503050406030204" pitchFamily="18" charset="0"/>
                        <a:cs typeface="Arial" panose="020B0604020202020204" pitchFamily="34" charset="0"/>
                      </a:rPr>
                      <m:t>𝒑</m:t>
                    </m:r>
                    <m:r>
                      <a:rPr lang="en-GB" sz="2400" b="1" i="1" smtClean="0">
                        <a:latin typeface="Cambria Math" panose="02040503050406030204" pitchFamily="18" charset="0"/>
                        <a:cs typeface="Arial" panose="020B0604020202020204" pitchFamily="34" charset="0"/>
                      </a:rPr>
                      <m:t>′</m:t>
                    </m:r>
                  </m:oMath>
                </a14:m>
                <a:r>
                  <a:rPr lang="en-US" sz="2400" b="1" i="1"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sym typeface="Wingdings" panose="05000000000000000000" pitchFamily="2" charset="2"/>
                  </a:rPr>
                  <a:t> </a:t>
                </a:r>
                <a14:m>
                  <m:oMath xmlns:m="http://schemas.openxmlformats.org/officeDocument/2006/math">
                    <m:r>
                      <a:rPr lang="en-GB" sz="2400" b="1" i="1" smtClean="0">
                        <a:latin typeface="Cambria Math" panose="02040503050406030204" pitchFamily="18" charset="0"/>
                        <a:cs typeface="Arial" panose="020B0604020202020204" pitchFamily="34" charset="0"/>
                      </a:rPr>
                      <m:t> </m:t>
                    </m:r>
                    <m:sSup>
                      <m:sSupPr>
                        <m:ctrlPr>
                          <a:rPr lang="en-GB" sz="2400" b="1" i="1" smtClean="0">
                            <a:latin typeface="Cambria Math" panose="02040503050406030204" pitchFamily="18" charset="0"/>
                            <a:cs typeface="Arial" panose="020B0604020202020204" pitchFamily="34" charset="0"/>
                          </a:rPr>
                        </m:ctrlPr>
                      </m:sSupPr>
                      <m:e>
                        <m:r>
                          <a:rPr lang="en-GB" sz="2400" b="1" i="1">
                            <a:latin typeface="Cambria Math" panose="02040503050406030204" pitchFamily="18" charset="0"/>
                            <a:cs typeface="Arial" panose="020B0604020202020204" pitchFamily="34" charset="0"/>
                          </a:rPr>
                          <m:t>𝒑</m:t>
                        </m:r>
                      </m:e>
                      <m:sup>
                        <m:r>
                          <a:rPr lang="en-GB" sz="2400" b="1" i="1" smtClean="0">
                            <a:latin typeface="Cambria Math" panose="02040503050406030204" pitchFamily="18" charset="0"/>
                            <a:cs typeface="Arial" panose="020B0604020202020204" pitchFamily="34" charset="0"/>
                          </a:rPr>
                          <m:t>′</m:t>
                        </m:r>
                      </m:sup>
                    </m:sSup>
                    <m:r>
                      <a:rPr lang="en-GB" sz="2400" b="1" i="1" smtClean="0">
                        <a:latin typeface="Cambria Math" panose="02040503050406030204" pitchFamily="18" charset="0"/>
                        <a:cs typeface="Arial" panose="020B0604020202020204" pitchFamily="34" charset="0"/>
                      </a:rPr>
                      <m:t>=</m:t>
                    </m:r>
                    <m:r>
                      <a:rPr lang="en-GB" sz="2400" b="1" i="1" smtClean="0">
                        <a:latin typeface="Cambria Math" panose="02040503050406030204" pitchFamily="18" charset="0"/>
                        <a:cs typeface="Arial" panose="020B0604020202020204" pitchFamily="34" charset="0"/>
                      </a:rPr>
                      <m:t>𝑺𝒑</m:t>
                    </m:r>
                  </m:oMath>
                </a14:m>
                <a:r>
                  <a:rPr lang="en-US" sz="2400" b="1" i="1"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This description </a:t>
                </a:r>
                <a:r>
                  <a:rPr lang="en-US" sz="2400" u="sng" dirty="0">
                    <a:latin typeface="Arial" panose="020B0604020202020204" pitchFamily="34" charset="0"/>
                    <a:cs typeface="Arial" panose="020B0604020202020204" pitchFamily="34" charset="0"/>
                  </a:rPr>
                  <a:t>works fundamentally differently when it comes to qubits governed by the laws of quantum theory</a:t>
                </a:r>
                <a:r>
                  <a:rPr lang="en-US" sz="2400" dirty="0">
                    <a:latin typeface="Arial" panose="020B0604020202020204" pitchFamily="34" charset="0"/>
                    <a:cs typeface="Arial" panose="020B0604020202020204" pitchFamily="34" charset="0"/>
                  </a:rPr>
                  <a:t>. Instead of stochastic matrices acting on probability vectors, </a:t>
                </a:r>
                <a:r>
                  <a:rPr lang="en-US" sz="2400" b="1" dirty="0">
                    <a:latin typeface="Arial" panose="020B0604020202020204" pitchFamily="34" charset="0"/>
                    <a:cs typeface="Arial" panose="020B0604020202020204" pitchFamily="34" charset="0"/>
                  </a:rPr>
                  <a:t>quantum objects can be described by complex-value unitary matrices acting on a complex state vectors.</a:t>
                </a: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218336" y="1886130"/>
                <a:ext cx="11973664" cy="4381501"/>
              </a:xfrm>
              <a:blipFill>
                <a:blip r:embed="rId2"/>
                <a:stretch>
                  <a:fillRect l="-458" t="-556" r="-509"/>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C3340545-870E-3943-3732-D1E114359216}"/>
              </a:ext>
            </a:extLst>
          </p:cNvPr>
          <p:cNvPicPr>
            <a:picLocks noChangeAspect="1"/>
          </p:cNvPicPr>
          <p:nvPr/>
        </p:nvPicPr>
        <p:blipFill>
          <a:blip r:embed="rId3"/>
          <a:stretch>
            <a:fillRect/>
          </a:stretch>
        </p:blipFill>
        <p:spPr>
          <a:xfrm>
            <a:off x="8859198" y="2399055"/>
            <a:ext cx="2428875" cy="1181100"/>
          </a:xfrm>
          <a:prstGeom prst="rect">
            <a:avLst/>
          </a:prstGeom>
        </p:spPr>
      </p:pic>
      <p:pic>
        <p:nvPicPr>
          <p:cNvPr id="9" name="Picture 8">
            <a:extLst>
              <a:ext uri="{FF2B5EF4-FFF2-40B4-BE49-F238E27FC236}">
                <a16:creationId xmlns:a16="http://schemas.microsoft.com/office/drawing/2014/main" id="{AC6B68F7-79EF-B734-B2C1-C4CFE0782092}"/>
              </a:ext>
            </a:extLst>
          </p:cNvPr>
          <p:cNvPicPr>
            <a:picLocks noChangeAspect="1"/>
          </p:cNvPicPr>
          <p:nvPr/>
        </p:nvPicPr>
        <p:blipFill>
          <a:blip r:embed="rId4"/>
          <a:stretch>
            <a:fillRect/>
          </a:stretch>
        </p:blipFill>
        <p:spPr>
          <a:xfrm>
            <a:off x="8876131" y="3639829"/>
            <a:ext cx="1685925" cy="1200150"/>
          </a:xfrm>
          <a:prstGeom prst="rect">
            <a:avLst/>
          </a:prstGeom>
        </p:spPr>
      </p:pic>
    </p:spTree>
    <p:extLst>
      <p:ext uri="{BB962C8B-B14F-4D97-AF65-F5344CB8AC3E}">
        <p14:creationId xmlns:p14="http://schemas.microsoft.com/office/powerpoint/2010/main" val="1443753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248222"/>
            <a:ext cx="11221684" cy="1049235"/>
          </a:xfrm>
        </p:spPr>
        <p:txBody>
          <a:bodyPr>
            <a:normAutofit/>
          </a:bodyPr>
          <a:lstStyle/>
          <a:p>
            <a:r>
              <a:rPr lang="en-GB" sz="2800" dirty="0"/>
              <a:t>Mathematical description of the Hadamard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218336" y="1886130"/>
                <a:ext cx="11973664" cy="4381501"/>
              </a:xfrm>
            </p:spPr>
            <p:txBody>
              <a:bodyPr>
                <a:normAutofit fontScale="92500" lnSpcReduction="10000"/>
              </a:bodyPr>
              <a:lstStyle/>
              <a:p>
                <a:r>
                  <a:rPr lang="en-GB" sz="2400" dirty="0">
                    <a:latin typeface="Arial" panose="020B0604020202020204" pitchFamily="34" charset="0"/>
                    <a:cs typeface="Arial" panose="020B0604020202020204" pitchFamily="34" charset="0"/>
                  </a:rPr>
                  <a:t>The </a:t>
                </a:r>
                <a:r>
                  <a:rPr lang="en-GB" sz="2400" u="sng" dirty="0">
                    <a:latin typeface="Arial" panose="020B0604020202020204" pitchFamily="34" charset="0"/>
                    <a:cs typeface="Arial" panose="020B0604020202020204" pitchFamily="34" charset="0"/>
                  </a:rPr>
                  <a:t>probability of the two qubits to be measured in a certain state </a:t>
                </a:r>
                <a:r>
                  <a:rPr lang="en-GB" sz="2400" dirty="0">
                    <a:latin typeface="Arial" panose="020B0604020202020204" pitchFamily="34" charset="0"/>
                    <a:cs typeface="Arial" panose="020B0604020202020204" pitchFamily="34" charset="0"/>
                  </a:rPr>
                  <a:t>is the </a:t>
                </a:r>
                <a:r>
                  <a:rPr lang="en-GB" sz="2400" u="sng" dirty="0">
                    <a:latin typeface="Arial" panose="020B0604020202020204" pitchFamily="34" charset="0"/>
                    <a:cs typeface="Arial" panose="020B0604020202020204" pitchFamily="34" charset="0"/>
                  </a:rPr>
                  <a:t>absolute square of the corresponding amplitude</a:t>
                </a:r>
                <a:r>
                  <a:rPr lang="en-GB" sz="2400" dirty="0">
                    <a:latin typeface="Arial" panose="020B0604020202020204" pitchFamily="34" charset="0"/>
                    <a:cs typeface="Arial" panose="020B0604020202020204" pitchFamily="34" charset="0"/>
                  </a:rPr>
                  <a:t>. For example, the </a:t>
                </a:r>
                <a:r>
                  <a:rPr lang="en-GB" sz="2400" u="sng" dirty="0">
                    <a:latin typeface="Arial" panose="020B0604020202020204" pitchFamily="34" charset="0"/>
                    <a:cs typeface="Arial" panose="020B0604020202020204" pitchFamily="34" charset="0"/>
                  </a:rPr>
                  <a:t>amplitude</a:t>
                </a:r>
                <a:r>
                  <a:rPr lang="en-GB" sz="2400" dirty="0">
                    <a:latin typeface="Arial" panose="020B0604020202020204" pitchFamily="34" charset="0"/>
                    <a:cs typeface="Arial" panose="020B0604020202020204" pitchFamily="34" charset="0"/>
                  </a:rPr>
                  <a:t> vector describing </a:t>
                </a:r>
                <a:r>
                  <a:rPr lang="en-GB" sz="2400" u="sng" dirty="0">
                    <a:latin typeface="Arial" panose="020B0604020202020204" pitchFamily="34" charset="0"/>
                    <a:cs typeface="Arial" panose="020B0604020202020204" pitchFamily="34" charset="0"/>
                  </a:rPr>
                  <a:t>the two qubits after preparing them in the state </a:t>
                </a:r>
                <a14:m>
                  <m:oMath xmlns:m="http://schemas.openxmlformats.org/officeDocument/2006/math">
                    <m:r>
                      <a:rPr lang="en-GB" sz="2400" b="0" i="0" u="sng">
                        <a:latin typeface="Cambria Math" panose="02040503050406030204" pitchFamily="18" charset="0"/>
                        <a:cs typeface="Arial" panose="020B0604020202020204" pitchFamily="34" charset="0"/>
                      </a:rPr>
                      <m:t>|</m:t>
                    </m:r>
                    <m:r>
                      <m:rPr>
                        <m:sty m:val="p"/>
                      </m:rPr>
                      <a:rPr lang="en-GB" sz="2400" b="0" i="0" u="sng">
                        <a:latin typeface="Cambria Math" panose="02040503050406030204" pitchFamily="18" charset="0"/>
                        <a:cs typeface="Arial" panose="020B0604020202020204" pitchFamily="34" charset="0"/>
                      </a:rPr>
                      <m:t>H</m:t>
                    </m:r>
                    <m:r>
                      <a:rPr lang="en-GB" sz="2400" b="0" i="0" u="sng">
                        <a:latin typeface="Cambria Math" panose="02040503050406030204" pitchFamily="18" charset="0"/>
                        <a:cs typeface="Arial" panose="020B0604020202020204" pitchFamily="34" charset="0"/>
                      </a:rPr>
                      <m:t>, </m:t>
                    </m:r>
                    <m:r>
                      <m:rPr>
                        <m:sty m:val="p"/>
                      </m:rPr>
                      <a:rPr lang="en-GB" sz="2400" b="0" i="0" u="sng">
                        <a:latin typeface="Cambria Math" panose="02040503050406030204" pitchFamily="18" charset="0"/>
                        <a:cs typeface="Arial" panose="020B0604020202020204" pitchFamily="34" charset="0"/>
                      </a:rPr>
                      <m:t>H</m:t>
                    </m:r>
                    <m:r>
                      <a:rPr lang="en-GB" sz="2400" b="0" i="0" u="sng">
                        <a:latin typeface="Cambria Math" panose="02040503050406030204" pitchFamily="18" charset="0"/>
                        <a:cs typeface="Arial" panose="020B0604020202020204" pitchFamily="34" charset="0"/>
                      </a:rPr>
                      <m:t>⟩</m:t>
                    </m:r>
                  </m:oMath>
                </a14:m>
                <a:r>
                  <a:rPr lang="en-US" sz="2400" u="sng"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would be: </a:t>
                </a:r>
              </a:p>
              <a:p>
                <a:r>
                  <a:rPr lang="en-US" sz="2400" dirty="0">
                    <a:latin typeface="Arial" panose="020B0604020202020204" pitchFamily="34" charset="0"/>
                    <a:cs typeface="Arial" panose="020B0604020202020204" pitchFamily="34" charset="0"/>
                  </a:rPr>
                  <a:t>The </a:t>
                </a:r>
                <a:r>
                  <a:rPr lang="en-US" sz="2400" u="sng" dirty="0">
                    <a:latin typeface="Arial" panose="020B0604020202020204" pitchFamily="34" charset="0"/>
                    <a:cs typeface="Arial" panose="020B0604020202020204" pitchFamily="34" charset="0"/>
                  </a:rPr>
                  <a:t>probability</a:t>
                </a:r>
                <a:r>
                  <a:rPr lang="en-US" sz="2400" dirty="0">
                    <a:latin typeface="Arial" panose="020B0604020202020204" pitchFamily="34" charset="0"/>
                    <a:cs typeface="Arial" panose="020B0604020202020204" pitchFamily="34" charset="0"/>
                  </a:rPr>
                  <a:t> of </a:t>
                </a:r>
                <a14:m>
                  <m:oMath xmlns:m="http://schemas.openxmlformats.org/officeDocument/2006/math">
                    <m:r>
                      <a:rPr lang="en-GB" sz="2400">
                        <a:latin typeface="Cambria Math" panose="02040503050406030204" pitchFamily="18" charset="0"/>
                        <a:cs typeface="Arial" panose="020B0604020202020204" pitchFamily="34" charset="0"/>
                      </a:rPr>
                      <m:t>|</m:t>
                    </m:r>
                    <m:r>
                      <m:rPr>
                        <m:sty m:val="p"/>
                      </m:rPr>
                      <a:rPr lang="en-GB" sz="2400">
                        <a:latin typeface="Cambria Math" panose="02040503050406030204" pitchFamily="18" charset="0"/>
                        <a:cs typeface="Arial" panose="020B0604020202020204" pitchFamily="34" charset="0"/>
                      </a:rPr>
                      <m:t>H</m:t>
                    </m:r>
                    <m:r>
                      <a:rPr lang="en-GB" sz="2400">
                        <a:latin typeface="Cambria Math" panose="02040503050406030204" pitchFamily="18" charset="0"/>
                        <a:cs typeface="Arial" panose="020B0604020202020204" pitchFamily="34" charset="0"/>
                      </a:rPr>
                      <m:t>, </m:t>
                    </m:r>
                    <m:r>
                      <m:rPr>
                        <m:sty m:val="p"/>
                      </m:rPr>
                      <a:rPr lang="en-GB" sz="2400">
                        <a:latin typeface="Cambria Math" panose="02040503050406030204" pitchFamily="18" charset="0"/>
                        <a:cs typeface="Arial" panose="020B0604020202020204" pitchFamily="34" charset="0"/>
                      </a:rPr>
                      <m:t>H</m:t>
                    </m:r>
                    <m:r>
                      <a:rPr lang="en-GB" sz="2400">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equals to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d>
                          <m:dPr>
                            <m:begChr m:val="|"/>
                            <m:endChr m:val="|"/>
                            <m:ctrlPr>
                              <a:rPr lang="en-GB" sz="2400" b="0" i="1" smtClean="0">
                                <a:latin typeface="Cambria Math" panose="02040503050406030204" pitchFamily="18" charset="0"/>
                                <a:cs typeface="Arial" panose="020B0604020202020204" pitchFamily="34" charset="0"/>
                              </a:rPr>
                            </m:ctrlPr>
                          </m:dPr>
                          <m:e>
                            <m:r>
                              <a:rPr lang="en-GB" sz="2400" b="0" i="0" smtClean="0">
                                <a:latin typeface="Cambria Math" panose="02040503050406030204" pitchFamily="18" charset="0"/>
                                <a:cs typeface="Arial" panose="020B0604020202020204" pitchFamily="34" charset="0"/>
                              </a:rPr>
                              <m:t>1</m:t>
                            </m:r>
                          </m:e>
                        </m:d>
                      </m:e>
                      <m:sup>
                        <m:r>
                          <a:rPr lang="en-GB" sz="2400" b="0" i="1" smtClean="0">
                            <a:latin typeface="Cambria Math" panose="02040503050406030204" pitchFamily="18" charset="0"/>
                            <a:cs typeface="Arial" panose="020B0604020202020204" pitchFamily="34" charset="0"/>
                          </a:rPr>
                          <m:t>2</m:t>
                        </m:r>
                      </m:sup>
                    </m:sSup>
                    <m:r>
                      <a:rPr lang="en-GB" sz="2400" b="0" i="1" smtClean="0">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a:t>
                </a:r>
              </a:p>
              <a:p>
                <a:r>
                  <a:rPr lang="en-US" sz="2400" dirty="0">
                    <a:latin typeface="Arial" panose="020B0604020202020204" pitchFamily="34" charset="0"/>
                    <a:cs typeface="Arial" panose="020B0604020202020204" pitchFamily="34" charset="0"/>
                  </a:rPr>
                  <a:t>In </a:t>
                </a:r>
                <a:r>
                  <a:rPr lang="en-US" sz="2400" u="sng" dirty="0">
                    <a:latin typeface="Arial" panose="020B0604020202020204" pitchFamily="34" charset="0"/>
                    <a:cs typeface="Arial" panose="020B0604020202020204" pitchFamily="34" charset="0"/>
                  </a:rPr>
                  <a:t>quantum approach</a:t>
                </a:r>
                <a:r>
                  <a:rPr lang="en-US" sz="2400" dirty="0">
                    <a:latin typeface="Arial" panose="020B0604020202020204" pitchFamily="34" charset="0"/>
                    <a:cs typeface="Arial" panose="020B0604020202020204" pitchFamily="34" charset="0"/>
                  </a:rPr>
                  <a:t>, the </a:t>
                </a:r>
                <a:r>
                  <a:rPr lang="en-US" sz="2400" u="sng" dirty="0">
                    <a:latin typeface="Arial" panose="020B0604020202020204" pitchFamily="34" charset="0"/>
                    <a:cs typeface="Arial" panose="020B0604020202020204" pitchFamily="34" charset="0"/>
                  </a:rPr>
                  <a:t>stochastic matrix is replaced by Hadamard </a:t>
                </a:r>
                <a:r>
                  <a:rPr lang="en-US" sz="2400" dirty="0">
                    <a:latin typeface="Arial" panose="020B0604020202020204" pitchFamily="34" charset="0"/>
                    <a:cs typeface="Arial" panose="020B0604020202020204" pitchFamily="34" charset="0"/>
                  </a:rPr>
                  <a:t>transform acting on the first qubit which can be written as: </a:t>
                </a:r>
              </a:p>
              <a:p>
                <a:pPr marL="0" indent="0">
                  <a:buNone/>
                </a:pPr>
                <a:r>
                  <a:rPr lang="en-US" sz="2400" dirty="0">
                    <a:latin typeface="Arial" panose="020B0604020202020204" pitchFamily="34" charset="0"/>
                    <a:cs typeface="Arial" panose="020B0604020202020204" pitchFamily="34" charset="0"/>
                  </a:rPr>
                  <a:t>   and can be applied to the amplitude vector.</a:t>
                </a:r>
              </a:p>
              <a:p>
                <a:r>
                  <a:rPr lang="en-US" sz="2400" b="1" dirty="0">
                    <a:latin typeface="Arial" panose="020B0604020202020204" pitchFamily="34" charset="0"/>
                    <a:cs typeface="Arial" panose="020B0604020202020204" pitchFamily="34" charset="0"/>
                  </a:rPr>
                  <a:t>Note: </a:t>
                </a:r>
                <a:r>
                  <a:rPr lang="en-US" sz="2400" dirty="0">
                    <a:latin typeface="Arial" panose="020B0604020202020204" pitchFamily="34" charset="0"/>
                    <a:cs typeface="Arial" panose="020B0604020202020204" pitchFamily="34" charset="0"/>
                  </a:rPr>
                  <a:t>Although Hadamard does not have complex entries as other quantum gates do, there are still </a:t>
                </a:r>
                <a:r>
                  <a:rPr lang="en-US" sz="2400" u="sng" dirty="0">
                    <a:latin typeface="Arial" panose="020B0604020202020204" pitchFamily="34" charset="0"/>
                    <a:cs typeface="Arial" panose="020B0604020202020204" pitchFamily="34" charset="0"/>
                  </a:rPr>
                  <a:t>negative entries</a:t>
                </a:r>
                <a:r>
                  <a:rPr lang="en-US" sz="2400" dirty="0">
                    <a:latin typeface="Arial" panose="020B0604020202020204" pitchFamily="34" charset="0"/>
                    <a:cs typeface="Arial" panose="020B0604020202020204" pitchFamily="34" charset="0"/>
                  </a:rPr>
                  <a:t>, which </a:t>
                </a:r>
                <a:r>
                  <a:rPr lang="en-US" sz="2400" u="sng" dirty="0">
                    <a:latin typeface="Arial" panose="020B0604020202020204" pitchFamily="34" charset="0"/>
                    <a:cs typeface="Arial" panose="020B0604020202020204" pitchFamily="34" charset="0"/>
                  </a:rPr>
                  <a:t>is not possible for stochastic matrices and the laws of classical probability theory.</a:t>
                </a: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218336" y="1886130"/>
                <a:ext cx="11973664" cy="4381501"/>
              </a:xfrm>
              <a:blipFill>
                <a:blip r:embed="rId2"/>
                <a:stretch>
                  <a:fillRect l="-611" t="-695" r="-662" b="-139"/>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D41B43F-EDFD-1233-A658-00F5EEECAB8A}"/>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717534" y="2658183"/>
            <a:ext cx="771446" cy="976115"/>
          </a:xfrm>
          <a:prstGeom prst="rect">
            <a:avLst/>
          </a:prstGeom>
        </p:spPr>
      </p:pic>
      <p:pic>
        <p:nvPicPr>
          <p:cNvPr id="12" name="Picture 11">
            <a:extLst>
              <a:ext uri="{FF2B5EF4-FFF2-40B4-BE49-F238E27FC236}">
                <a16:creationId xmlns:a16="http://schemas.microsoft.com/office/drawing/2014/main" id="{13832097-FA49-8247-0773-9D33C4DAA832}"/>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8723116" y="4018229"/>
            <a:ext cx="1857768" cy="976115"/>
          </a:xfrm>
          <a:prstGeom prst="rect">
            <a:avLst/>
          </a:prstGeom>
        </p:spPr>
      </p:pic>
    </p:spTree>
    <p:extLst>
      <p:ext uri="{BB962C8B-B14F-4D97-AF65-F5344CB8AC3E}">
        <p14:creationId xmlns:p14="http://schemas.microsoft.com/office/powerpoint/2010/main" val="217180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248222"/>
            <a:ext cx="11221684" cy="1049235"/>
          </a:xfrm>
        </p:spPr>
        <p:txBody>
          <a:bodyPr>
            <a:normAutofit/>
          </a:bodyPr>
          <a:lstStyle/>
          <a:p>
            <a:r>
              <a:rPr lang="en-GB" sz="2800" dirty="0"/>
              <a:t>Mathematical description of the Hadamard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218336" y="1962330"/>
                <a:ext cx="11973664" cy="4381501"/>
              </a:xfrm>
            </p:spPr>
            <p:txBody>
              <a:bodyPr>
                <a:normAutofit/>
              </a:bodyPr>
              <a:lstStyle/>
              <a:p>
                <a:r>
                  <a:rPr lang="en-GB" sz="2400" dirty="0">
                    <a:latin typeface="Arial" panose="020B0604020202020204" pitchFamily="34" charset="0"/>
                    <a:cs typeface="Arial" panose="020B0604020202020204" pitchFamily="34" charset="0"/>
                  </a:rPr>
                  <a:t>Multiplying Hadamard matrix with </a:t>
                </a:r>
                <a14:m>
                  <m:oMath xmlns:m="http://schemas.openxmlformats.org/officeDocument/2006/math">
                    <m:r>
                      <a:rPr lang="en-GB" sz="2400" b="1" i="1" smtClean="0">
                        <a:latin typeface="Cambria Math" panose="02040503050406030204" pitchFamily="18" charset="0"/>
                        <a:cs typeface="Arial" panose="020B0604020202020204" pitchFamily="34" charset="0"/>
                      </a:rPr>
                      <m:t>𝜶</m:t>
                    </m:r>
                  </m:oMath>
                </a14:m>
                <a:r>
                  <a:rPr lang="en-US" sz="2400" b="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results in:</a:t>
                </a:r>
              </a:p>
              <a:p>
                <a:r>
                  <a:rPr lang="en-US" sz="2400" dirty="0">
                    <a:latin typeface="Arial" panose="020B0604020202020204" pitchFamily="34" charset="0"/>
                    <a:cs typeface="Arial" panose="020B0604020202020204" pitchFamily="34" charset="0"/>
                  </a:rPr>
                  <a:t> Then the probability of the outcomes </a:t>
                </a:r>
                <a14:m>
                  <m:oMath xmlns:m="http://schemas.openxmlformats.org/officeDocument/2006/math">
                    <m:r>
                      <a:rPr lang="en-GB" sz="2400">
                        <a:latin typeface="Cambria Math" panose="02040503050406030204" pitchFamily="18" charset="0"/>
                        <a:cs typeface="Arial" panose="020B0604020202020204" pitchFamily="34" charset="0"/>
                      </a:rPr>
                      <m:t>|</m:t>
                    </m:r>
                    <m:r>
                      <m:rPr>
                        <m:sty m:val="p"/>
                      </m:rPr>
                      <a:rPr lang="en-GB" sz="2400">
                        <a:latin typeface="Cambria Math" panose="02040503050406030204" pitchFamily="18" charset="0"/>
                        <a:cs typeface="Arial" panose="020B0604020202020204" pitchFamily="34" charset="0"/>
                      </a:rPr>
                      <m:t>H</m:t>
                    </m:r>
                    <m:r>
                      <a:rPr lang="en-GB" sz="2400">
                        <a:latin typeface="Cambria Math" panose="02040503050406030204" pitchFamily="18" charset="0"/>
                        <a:cs typeface="Arial" panose="020B0604020202020204" pitchFamily="34" charset="0"/>
                      </a:rPr>
                      <m:t>, </m:t>
                    </m:r>
                    <m:r>
                      <m:rPr>
                        <m:sty m:val="p"/>
                      </m:rPr>
                      <a:rPr lang="en-GB" sz="2400">
                        <a:latin typeface="Cambria Math" panose="02040503050406030204" pitchFamily="18" charset="0"/>
                        <a:cs typeface="Arial" panose="020B0604020202020204" pitchFamily="34" charset="0"/>
                      </a:rPr>
                      <m:t>H</m:t>
                    </m:r>
                    <m:r>
                      <a:rPr lang="en-GB" sz="2400">
                        <a:latin typeface="Cambria Math" panose="02040503050406030204" pitchFamily="18" charset="0"/>
                        <a:cs typeface="Arial" panose="020B0604020202020204" pitchFamily="34" charset="0"/>
                      </a:rPr>
                      <m:t>⟩</m:t>
                    </m:r>
                  </m:oMath>
                </a14:m>
                <a:r>
                  <a:rPr lang="en-US" sz="2400" dirty="0">
                    <a:latin typeface="Arial" panose="020B0604020202020204" pitchFamily="34" charset="0"/>
                    <a:cs typeface="Arial" panose="020B0604020202020204" pitchFamily="34" charset="0"/>
                  </a:rPr>
                  <a:t>  and </a:t>
                </a:r>
                <a14:m>
                  <m:oMath xmlns:m="http://schemas.openxmlformats.org/officeDocument/2006/math">
                    <m:r>
                      <a:rPr lang="en-GB" sz="2400">
                        <a:latin typeface="Cambria Math" panose="02040503050406030204" pitchFamily="18" charset="0"/>
                        <a:cs typeface="Arial" panose="020B0604020202020204" pitchFamily="34" charset="0"/>
                      </a:rPr>
                      <m:t>|</m:t>
                    </m:r>
                    <m:r>
                      <m:rPr>
                        <m:sty m:val="p"/>
                      </m:rPr>
                      <a:rPr lang="en-GB" sz="2400" b="0" i="0" smtClean="0">
                        <a:latin typeface="Cambria Math" panose="02040503050406030204" pitchFamily="18" charset="0"/>
                        <a:cs typeface="Arial" panose="020B0604020202020204" pitchFamily="34" charset="0"/>
                      </a:rPr>
                      <m:t>T</m:t>
                    </m:r>
                    <m:r>
                      <a:rPr lang="en-GB" sz="2400">
                        <a:latin typeface="Cambria Math" panose="02040503050406030204" pitchFamily="18" charset="0"/>
                        <a:cs typeface="Arial" panose="020B0604020202020204" pitchFamily="34" charset="0"/>
                      </a:rPr>
                      <m:t>, </m:t>
                    </m:r>
                    <m:r>
                      <m:rPr>
                        <m:sty m:val="p"/>
                      </m:rPr>
                      <a:rPr lang="en-GB" sz="2400">
                        <a:latin typeface="Cambria Math" panose="02040503050406030204" pitchFamily="18" charset="0"/>
                        <a:cs typeface="Arial" panose="020B0604020202020204" pitchFamily="34" charset="0"/>
                      </a:rPr>
                      <m:t>H</m:t>
                    </m:r>
                    <m:r>
                      <a:rPr lang="en-GB" sz="2400">
                        <a:latin typeface="Cambria Math" panose="02040503050406030204" pitchFamily="18" charset="0"/>
                        <a:cs typeface="Arial" panose="020B0604020202020204" pitchFamily="34" charset="0"/>
                      </a:rPr>
                      <m:t>⟩</m:t>
                    </m:r>
                  </m:oMath>
                </a14:m>
                <a:endParaRPr lang="en-US" sz="2400"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    is equally given by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d>
                          <m:dPr>
                            <m:begChr m:val="|"/>
                            <m:endChr m:val="|"/>
                            <m:ctrlPr>
                              <a:rPr lang="en-GB" sz="2400" b="0" i="1" smtClean="0">
                                <a:latin typeface="Cambria Math" panose="02040503050406030204" pitchFamily="18" charset="0"/>
                                <a:cs typeface="Arial" panose="020B0604020202020204" pitchFamily="34" charset="0"/>
                              </a:rPr>
                            </m:ctrlPr>
                          </m:dPr>
                          <m:e>
                            <m:rad>
                              <m:radPr>
                                <m:degHide m:val="on"/>
                                <m:ctrlPr>
                                  <a:rPr lang="en-GB" sz="2400" b="0" i="1" smtClean="0">
                                    <a:latin typeface="Cambria Math" panose="02040503050406030204" pitchFamily="18" charset="0"/>
                                    <a:cs typeface="Arial" panose="020B0604020202020204" pitchFamily="34" charset="0"/>
                                  </a:rPr>
                                </m:ctrlPr>
                              </m:radPr>
                              <m:deg/>
                              <m:e>
                                <m:r>
                                  <a:rPr lang="en-GB" sz="2400" b="0" i="1" smtClean="0">
                                    <a:latin typeface="Cambria Math" panose="02040503050406030204" pitchFamily="18" charset="0"/>
                                    <a:cs typeface="Arial" panose="020B0604020202020204" pitchFamily="34" charset="0"/>
                                  </a:rPr>
                                  <m:t>0.5</m:t>
                                </m:r>
                              </m:e>
                            </m:rad>
                          </m:e>
                        </m:d>
                      </m:e>
                      <m:sup>
                        <m:r>
                          <a:rPr lang="en-GB" sz="2400" b="0" i="1" smtClean="0">
                            <a:latin typeface="Cambria Math" panose="02040503050406030204" pitchFamily="18" charset="0"/>
                            <a:cs typeface="Arial" panose="020B0604020202020204" pitchFamily="34" charset="0"/>
                          </a:rPr>
                          <m:t>2</m:t>
                        </m:r>
                      </m:sup>
                    </m:sSup>
                    <m:r>
                      <a:rPr lang="en-GB" sz="2400" b="0" i="1" smtClean="0">
                        <a:latin typeface="Cambria Math" panose="02040503050406030204" pitchFamily="18" charset="0"/>
                        <a:cs typeface="Arial" panose="020B0604020202020204" pitchFamily="34" charset="0"/>
                      </a:rPr>
                      <m:t>=0.5</m:t>
                    </m:r>
                  </m:oMath>
                </a14:m>
                <a:r>
                  <a:rPr lang="en-US" sz="2400" dirty="0">
                    <a:latin typeface="Arial" panose="020B0604020202020204" pitchFamily="34" charset="0"/>
                    <a:cs typeface="Arial" panose="020B0604020202020204" pitchFamily="34" charset="0"/>
                  </a:rPr>
                  <a:t>, while the other states are never observed!</a:t>
                </a:r>
              </a:p>
              <a:p>
                <a:r>
                  <a:rPr lang="en-US" sz="2400" dirty="0">
                    <a:latin typeface="Arial" panose="020B0604020202020204" pitchFamily="34" charset="0"/>
                    <a:cs typeface="Arial" panose="020B0604020202020204" pitchFamily="34" charset="0"/>
                  </a:rPr>
                  <a:t>If we </a:t>
                </a:r>
                <a:r>
                  <a:rPr lang="en-US" sz="2400" u="sng" dirty="0">
                    <a:latin typeface="Arial" panose="020B0604020202020204" pitchFamily="34" charset="0"/>
                    <a:cs typeface="Arial" panose="020B0604020202020204" pitchFamily="34" charset="0"/>
                  </a:rPr>
                  <a:t>apply the Hadamard matrix altogether twice</a:t>
                </a:r>
                <a:r>
                  <a:rPr lang="en-US" sz="2400" dirty="0">
                    <a:latin typeface="Arial" panose="020B0604020202020204" pitchFamily="34" charset="0"/>
                    <a:cs typeface="Arial" panose="020B0604020202020204" pitchFamily="34" charset="0"/>
                  </a:rPr>
                  <a:t>, something interesting happens: the </a:t>
                </a:r>
                <a:r>
                  <a:rPr lang="en-US" sz="2400" u="sng" dirty="0">
                    <a:latin typeface="Arial" panose="020B0604020202020204" pitchFamily="34" charset="0"/>
                    <a:cs typeface="Arial" panose="020B0604020202020204" pitchFamily="34" charset="0"/>
                  </a:rPr>
                  <a:t>negative sign interferes amplitudes with each other to produce again the initial state</a:t>
                </a:r>
                <a:r>
                  <a:rPr lang="en-US" sz="2400" dirty="0">
                    <a:latin typeface="Arial" panose="020B0604020202020204" pitchFamily="34" charset="0"/>
                    <a:cs typeface="Arial" panose="020B0604020202020204" pitchFamily="34" charset="0"/>
                  </a:rPr>
                  <a:t>!</a:t>
                </a:r>
                <a:r>
                  <a:rPr lang="en-US" sz="2400" b="1" dirty="0">
                    <a:latin typeface="Arial" panose="020B0604020202020204" pitchFamily="34" charset="0"/>
                    <a:cs typeface="Arial" panose="020B0604020202020204" pitchFamily="34" charset="0"/>
                  </a:rPr>
                  <a:t> </a:t>
                </a:r>
              </a:p>
              <a:p>
                <a:r>
                  <a:rPr lang="en-US" sz="2400" b="1" dirty="0">
                    <a:latin typeface="Arial" panose="020B0604020202020204" pitchFamily="34" charset="0"/>
                    <a:cs typeface="Arial" panose="020B0604020202020204" pitchFamily="34" charset="0"/>
                  </a:rPr>
                  <a:t>This makes the probabilities fundamentally different from the classical</a:t>
                </a:r>
              </a:p>
              <a:p>
                <a:pPr marL="0" indent="0">
                  <a:buNone/>
                </a:pPr>
                <a:r>
                  <a:rPr lang="en-US" sz="2400" b="1" dirty="0">
                    <a:latin typeface="Arial" panose="020B0604020202020204" pitchFamily="34" charset="0"/>
                    <a:cs typeface="Arial" panose="020B0604020202020204" pitchFamily="34" charset="0"/>
                  </a:rPr>
                  <a:t>   coin experiment.</a:t>
                </a: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218336" y="1962330"/>
                <a:ext cx="11973664" cy="4381501"/>
              </a:xfrm>
              <a:blipFill>
                <a:blip r:embed="rId2"/>
                <a:stretch>
                  <a:fillRect l="-713" t="-278" r="-1222"/>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76EBEA0-F960-594D-54F3-3F913A569A1C}"/>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509000" y="1962330"/>
            <a:ext cx="1371600" cy="1123950"/>
          </a:xfrm>
          <a:prstGeom prst="rect">
            <a:avLst/>
          </a:prstGeom>
        </p:spPr>
      </p:pic>
      <p:pic>
        <p:nvPicPr>
          <p:cNvPr id="9" name="Picture 8">
            <a:extLst>
              <a:ext uri="{FF2B5EF4-FFF2-40B4-BE49-F238E27FC236}">
                <a16:creationId xmlns:a16="http://schemas.microsoft.com/office/drawing/2014/main" id="{F336C611-10E6-954B-D614-B713AC3334CD}"/>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0925914" y="4838700"/>
            <a:ext cx="1047750" cy="1171575"/>
          </a:xfrm>
          <a:prstGeom prst="rect">
            <a:avLst/>
          </a:prstGeom>
        </p:spPr>
      </p:pic>
    </p:spTree>
    <p:extLst>
      <p:ext uri="{BB962C8B-B14F-4D97-AF65-F5344CB8AC3E}">
        <p14:creationId xmlns:p14="http://schemas.microsoft.com/office/powerpoint/2010/main" val="11702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248222"/>
            <a:ext cx="11221684" cy="1049235"/>
          </a:xfrm>
        </p:spPr>
        <p:txBody>
          <a:bodyPr>
            <a:normAutofit/>
          </a:bodyPr>
          <a:lstStyle/>
          <a:p>
            <a:r>
              <a:rPr lang="en-GB" sz="2800" dirty="0"/>
              <a:t>Mathematical description of the Hadamard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309916" y="2171700"/>
                <a:ext cx="11973664" cy="4381501"/>
              </a:xfrm>
            </p:spPr>
            <p:txBody>
              <a:bodyPr>
                <a:normAutofit/>
              </a:bodyPr>
              <a:lstStyle/>
              <a:p>
                <a:r>
                  <a:rPr lang="en-GB" sz="2400" dirty="0">
                    <a:latin typeface="Arial" panose="020B0604020202020204" pitchFamily="34" charset="0"/>
                    <a:cs typeface="Arial" panose="020B0604020202020204" pitchFamily="34" charset="0"/>
                  </a:rPr>
                  <a:t>In a general case, if we </a:t>
                </a:r>
                <a:r>
                  <a:rPr lang="en-GB" sz="2400" u="sng" dirty="0">
                    <a:latin typeface="Arial" panose="020B0604020202020204" pitchFamily="34" charset="0"/>
                    <a:cs typeface="Arial" panose="020B0604020202020204" pitchFamily="34" charset="0"/>
                  </a:rPr>
                  <a:t>apply the Hadamard to the first  </a:t>
                </a:r>
                <a14:m>
                  <m:oMath xmlns:m="http://schemas.openxmlformats.org/officeDocument/2006/math">
                    <m:r>
                      <a:rPr lang="en-GB" sz="2400" i="1" u="sng" dirty="0" smtClean="0">
                        <a:latin typeface="Cambria Math" panose="02040503050406030204" pitchFamily="18" charset="0"/>
                        <a:cs typeface="Arial" panose="020B0604020202020204" pitchFamily="34" charset="0"/>
                      </a:rPr>
                      <m:t>𝑛</m:t>
                    </m:r>
                  </m:oMath>
                </a14:m>
                <a:r>
                  <a:rPr lang="en-GB" sz="2400" u="sng" dirty="0">
                    <a:latin typeface="Arial" panose="020B0604020202020204" pitchFamily="34" charset="0"/>
                    <a:cs typeface="Arial" panose="020B0604020202020204" pitchFamily="34" charset="0"/>
                  </a:rPr>
                  <a:t>  qubits</a:t>
                </a:r>
                <a:r>
                  <a:rPr lang="en-GB" sz="2400" dirty="0">
                    <a:latin typeface="Arial" panose="020B0604020202020204" pitchFamily="34" charset="0"/>
                    <a:cs typeface="Arial" panose="020B0604020202020204" pitchFamily="34" charset="0"/>
                  </a:rPr>
                  <a:t>,</a:t>
                </a:r>
              </a:p>
              <a:p>
                <a:pPr marL="0" indent="0">
                  <a:buNone/>
                </a:pPr>
                <a:r>
                  <a:rPr lang="en-GB" sz="2400" dirty="0">
                    <a:latin typeface="Arial" panose="020B0604020202020204" pitchFamily="34" charset="0"/>
                    <a:cs typeface="Arial" panose="020B0604020202020204" pitchFamily="34" charset="0"/>
                  </a:rPr>
                  <a:t>   the transformation matrix looks like, </a:t>
                </a:r>
              </a:p>
              <a:p>
                <a:pPr marL="0" indent="0">
                  <a:buNone/>
                </a:pPr>
                <a:r>
                  <a:rPr lang="en-GB" sz="2400" dirty="0">
                    <a:latin typeface="Arial" panose="020B0604020202020204" pitchFamily="34" charset="0"/>
                    <a:cs typeface="Arial" panose="020B0604020202020204" pitchFamily="34" charset="0"/>
                  </a:rPr>
                  <a:t>   where      is the identity matrix of dimension</a:t>
                </a:r>
                <a:r>
                  <a:rPr lang="fa-IR" sz="2400"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 </a:t>
                </a:r>
                <a14:m>
                  <m:oMath xmlns:m="http://schemas.openxmlformats.org/officeDocument/2006/math">
                    <m:f>
                      <m:fPr>
                        <m:ctrlPr>
                          <a:rPr lang="en-GB" sz="2400" b="0" i="1" smtClean="0">
                            <a:latin typeface="Cambria Math" panose="02040503050406030204" pitchFamily="18" charset="0"/>
                            <a:cs typeface="Arial" panose="020B0604020202020204" pitchFamily="34" charset="0"/>
                          </a:rPr>
                        </m:ctrlPr>
                      </m:fPr>
                      <m:num>
                        <m:r>
                          <a:rPr lang="en-GB" sz="2400" b="0" i="1" smtClean="0">
                            <a:latin typeface="Cambria Math" panose="02040503050406030204" pitchFamily="18" charset="0"/>
                            <a:cs typeface="Arial" panose="020B0604020202020204" pitchFamily="34" charset="0"/>
                          </a:rPr>
                          <m:t>𝑁</m:t>
                        </m:r>
                      </m:num>
                      <m:den>
                        <m:r>
                          <a:rPr lang="en-GB" sz="2400" b="0" i="1" smtClean="0">
                            <a:latin typeface="Cambria Math" panose="02040503050406030204" pitchFamily="18" charset="0"/>
                            <a:cs typeface="Arial" panose="020B0604020202020204" pitchFamily="34" charset="0"/>
                          </a:rPr>
                          <m:t>2</m:t>
                        </m:r>
                      </m:den>
                    </m:f>
                    <m:r>
                      <a:rPr lang="en-GB" sz="2400" b="0" i="1" smtClean="0">
                        <a:latin typeface="Cambria Math" panose="02040503050406030204" pitchFamily="18" charset="0"/>
                        <a:cs typeface="Arial" panose="020B0604020202020204" pitchFamily="34" charset="0"/>
                      </a:rPr>
                      <m:t>×</m:t>
                    </m:r>
                    <m:f>
                      <m:fPr>
                        <m:ctrlPr>
                          <a:rPr lang="en-GB" sz="2400" b="0" i="1" smtClean="0">
                            <a:latin typeface="Cambria Math" panose="02040503050406030204" pitchFamily="18" charset="0"/>
                            <a:cs typeface="Arial" panose="020B0604020202020204" pitchFamily="34" charset="0"/>
                          </a:rPr>
                        </m:ctrlPr>
                      </m:fPr>
                      <m:num>
                        <m:r>
                          <m:rPr>
                            <m:sty m:val="p"/>
                          </m:rPr>
                          <a:rPr lang="en-GB" sz="2400" b="0" i="0" smtClean="0">
                            <a:latin typeface="Cambria Math" panose="02040503050406030204" pitchFamily="18" charset="0"/>
                            <a:cs typeface="Arial" panose="020B0604020202020204" pitchFamily="34" charset="0"/>
                          </a:rPr>
                          <m:t>N</m:t>
                        </m:r>
                      </m:num>
                      <m:den>
                        <m:r>
                          <a:rPr lang="en-GB" sz="2400" b="0" i="0" smtClean="0">
                            <a:latin typeface="Cambria Math" panose="02040503050406030204" pitchFamily="18" charset="0"/>
                            <a:cs typeface="Arial" panose="020B0604020202020204" pitchFamily="34" charset="0"/>
                          </a:rPr>
                          <m:t>2</m:t>
                        </m:r>
                      </m:den>
                    </m:f>
                  </m:oMath>
                </a14:m>
                <a:r>
                  <a:rPr lang="en-GB" sz="2400" dirty="0">
                    <a:latin typeface="Arial" panose="020B0604020202020204" pitchFamily="34" charset="0"/>
                    <a:cs typeface="Arial" panose="020B0604020202020204" pitchFamily="34" charset="0"/>
                  </a:rPr>
                  <a:t> and </a:t>
                </a:r>
                <a14:m>
                  <m:oMath xmlns:m="http://schemas.openxmlformats.org/officeDocument/2006/math">
                    <m:r>
                      <a:rPr lang="en-GB" sz="2400" b="0" i="1" smtClean="0">
                        <a:latin typeface="Cambria Math" panose="02040503050406030204" pitchFamily="18" charset="0"/>
                        <a:cs typeface="Arial" panose="020B0604020202020204" pitchFamily="34" charset="0"/>
                      </a:rPr>
                      <m:t>𝑁</m:t>
                    </m:r>
                    <m:r>
                      <a:rPr lang="en-GB" sz="2400" b="0" i="1" smtClean="0">
                        <a:latin typeface="Cambria Math" panose="02040503050406030204" pitchFamily="18" charset="0"/>
                        <a:cs typeface="Arial" panose="020B0604020202020204" pitchFamily="34" charset="0"/>
                      </a:rPr>
                      <m:t>=</m:t>
                    </m:r>
                    <m:sSup>
                      <m:sSupPr>
                        <m:ctrlPr>
                          <a:rPr lang="en-GB" sz="2400" b="0" i="1" smtClean="0">
                            <a:latin typeface="Cambria Math" panose="02040503050406030204" pitchFamily="18" charset="0"/>
                            <a:cs typeface="Arial" panose="020B0604020202020204" pitchFamily="34" charset="0"/>
                          </a:rPr>
                        </m:ctrlPr>
                      </m:sSupPr>
                      <m:e>
                        <m:r>
                          <a:rPr lang="en-GB" sz="2400" b="0" i="1" smtClean="0">
                            <a:latin typeface="Cambria Math" panose="02040503050406030204" pitchFamily="18" charset="0"/>
                            <a:cs typeface="Arial" panose="020B0604020202020204" pitchFamily="34" charset="0"/>
                          </a:rPr>
                          <m:t>2</m:t>
                        </m:r>
                      </m:e>
                      <m:sup>
                        <m:r>
                          <a:rPr lang="en-GB" sz="2400" b="0" i="1" smtClean="0">
                            <a:latin typeface="Cambria Math" panose="02040503050406030204" pitchFamily="18" charset="0"/>
                            <a:cs typeface="Arial" panose="020B0604020202020204" pitchFamily="34" charset="0"/>
                          </a:rPr>
                          <m:t>𝑛</m:t>
                        </m:r>
                      </m:sup>
                    </m:sSup>
                  </m:oMath>
                </a14:m>
                <a:r>
                  <a:rPr lang="en-GB" sz="2400" dirty="0">
                    <a:latin typeface="Arial" panose="020B0604020202020204" pitchFamily="34" charset="0"/>
                    <a:cs typeface="Arial" panose="020B0604020202020204" pitchFamily="34" charset="0"/>
                  </a:rPr>
                  <a:t>.</a:t>
                </a:r>
              </a:p>
              <a:p>
                <a:r>
                  <a:rPr lang="en-GB" sz="2400" dirty="0">
                    <a:latin typeface="Arial" panose="020B0604020202020204" pitchFamily="34" charset="0"/>
                    <a:cs typeface="Arial" panose="020B0604020202020204" pitchFamily="34" charset="0"/>
                  </a:rPr>
                  <a:t>Applied to a </a:t>
                </a:r>
                <a:r>
                  <a:rPr lang="en-GB" sz="2400" u="sng" dirty="0">
                    <a:latin typeface="Arial" panose="020B0604020202020204" pitchFamily="34" charset="0"/>
                    <a:cs typeface="Arial" panose="020B0604020202020204" pitchFamily="34" charset="0"/>
                  </a:rPr>
                  <a:t>general amplitude vector that describes the state of </a:t>
                </a:r>
                <a14:m>
                  <m:oMath xmlns:m="http://schemas.openxmlformats.org/officeDocument/2006/math">
                    <m:r>
                      <a:rPr lang="en-GB" sz="2400" i="1" u="sng" dirty="0">
                        <a:latin typeface="Cambria Math" panose="02040503050406030204" pitchFamily="18" charset="0"/>
                        <a:cs typeface="Arial" panose="020B0604020202020204" pitchFamily="34" charset="0"/>
                      </a:rPr>
                      <m:t>𝑛</m:t>
                    </m:r>
                  </m:oMath>
                </a14:m>
                <a:r>
                  <a:rPr lang="en-GB" sz="2400" u="sng" dirty="0">
                    <a:latin typeface="Arial" panose="020B0604020202020204" pitchFamily="34" charset="0"/>
                    <a:cs typeface="Arial" panose="020B0604020202020204" pitchFamily="34" charset="0"/>
                  </a:rPr>
                  <a:t>  qubits</a:t>
                </a:r>
                <a:r>
                  <a:rPr lang="en-GB" sz="2400" dirty="0">
                    <a:latin typeface="Arial" panose="020B0604020202020204" pitchFamily="34" charset="0"/>
                    <a:cs typeface="Arial" panose="020B0604020202020204" pitchFamily="34" charset="0"/>
                  </a:rPr>
                  <a:t>, we get:</a:t>
                </a:r>
              </a:p>
              <a:p>
                <a:r>
                  <a:rPr lang="en-GB" sz="2400" dirty="0">
                    <a:latin typeface="Arial" panose="020B0604020202020204" pitchFamily="34" charset="0"/>
                    <a:cs typeface="Arial" panose="020B0604020202020204" pitchFamily="34" charset="0"/>
                  </a:rPr>
                  <a:t>One can summarize the new amplitude vector produced</a:t>
                </a:r>
              </a:p>
              <a:p>
                <a:pPr marL="0" indent="0">
                  <a:buNone/>
                </a:pPr>
                <a:r>
                  <a:rPr lang="en-GB" sz="2400" dirty="0">
                    <a:latin typeface="Arial" panose="020B0604020202020204" pitchFamily="34" charset="0"/>
                    <a:cs typeface="Arial" panose="020B0604020202020204" pitchFamily="34" charset="0"/>
                  </a:rPr>
                  <a:t>   by Hadamard as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d>
                          <m:dPr>
                            <m:ctrlPr>
                              <a:rPr lang="en-GB" sz="2400" b="0" i="1" smtClean="0">
                                <a:latin typeface="Cambria Math" panose="02040503050406030204" pitchFamily="18" charset="0"/>
                                <a:cs typeface="Arial" panose="020B0604020202020204" pitchFamily="34" charset="0"/>
                              </a:rPr>
                            </m:ctrlPr>
                          </m:dPr>
                          <m:e>
                            <m:r>
                              <a:rPr lang="en-GB" sz="2400" b="0" i="1" smtClean="0">
                                <a:latin typeface="Cambria Math" panose="02040503050406030204" pitchFamily="18" charset="0"/>
                                <a:cs typeface="Arial" panose="020B0604020202020204" pitchFamily="34" charset="0"/>
                              </a:rPr>
                              <m:t>𝑎</m:t>
                            </m:r>
                            <m:r>
                              <a:rPr lang="en-GB" sz="2400" b="0" i="1" smtClean="0">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𝑏</m:t>
                            </m:r>
                            <m:r>
                              <a:rPr lang="en-GB" sz="2400" b="0" i="1" smtClean="0">
                                <a:latin typeface="Cambria Math" panose="02040503050406030204" pitchFamily="18" charset="0"/>
                                <a:cs typeface="Arial" panose="020B0604020202020204" pitchFamily="34" charset="0"/>
                              </a:rPr>
                              <m:t>, </m:t>
                            </m:r>
                            <m:r>
                              <a:rPr lang="en-GB" sz="2400" b="0" i="1" smtClean="0">
                                <a:latin typeface="Cambria Math" panose="02040503050406030204" pitchFamily="18" charset="0"/>
                                <a:cs typeface="Arial" panose="020B0604020202020204" pitchFamily="34" charset="0"/>
                              </a:rPr>
                              <m:t>𝑎</m:t>
                            </m:r>
                            <m:r>
                              <a:rPr lang="en-GB" sz="2400" b="0" i="1" smtClean="0">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𝑏</m:t>
                            </m:r>
                          </m:e>
                        </m:d>
                      </m:e>
                      <m:sup>
                        <m:r>
                          <a:rPr lang="en-GB" sz="2400" b="0" i="1" smtClean="0">
                            <a:latin typeface="Cambria Math" panose="02040503050406030204" pitchFamily="18" charset="0"/>
                            <a:cs typeface="Arial" panose="020B0604020202020204" pitchFamily="34" charset="0"/>
                          </a:rPr>
                          <m:t>𝑇</m:t>
                        </m:r>
                      </m:sup>
                    </m:sSup>
                  </m:oMath>
                </a14:m>
                <a:endParaRPr lang="en-GB" sz="2400" dirty="0">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a:p>
                <a:pPr marL="0" indent="0">
                  <a:buNone/>
                </a:pPr>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309916" y="2171700"/>
                <a:ext cx="11973664" cy="4381501"/>
              </a:xfrm>
              <a:blipFill>
                <a:blip r:embed="rId2"/>
                <a:stretch>
                  <a:fillRect l="-713" t="-278"/>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7316099-E30F-4F5D-770B-3D47E640723B}"/>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885782" y="2633757"/>
            <a:ext cx="2420303" cy="795243"/>
          </a:xfrm>
          <a:prstGeom prst="rect">
            <a:avLst/>
          </a:prstGeom>
        </p:spPr>
      </p:pic>
      <p:pic>
        <p:nvPicPr>
          <p:cNvPr id="10" name="Picture 9">
            <a:extLst>
              <a:ext uri="{FF2B5EF4-FFF2-40B4-BE49-F238E27FC236}">
                <a16:creationId xmlns:a16="http://schemas.microsoft.com/office/drawing/2014/main" id="{2DB2CD25-5EAC-EA74-7FA6-A28BFA59F027}"/>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1587539" y="3414114"/>
            <a:ext cx="320748" cy="488094"/>
          </a:xfrm>
          <a:prstGeom prst="rect">
            <a:avLst/>
          </a:prstGeom>
        </p:spPr>
      </p:pic>
      <p:pic>
        <p:nvPicPr>
          <p:cNvPr id="12" name="Picture 11">
            <a:extLst>
              <a:ext uri="{FF2B5EF4-FFF2-40B4-BE49-F238E27FC236}">
                <a16:creationId xmlns:a16="http://schemas.microsoft.com/office/drawing/2014/main" id="{21B88E1B-A872-155B-F5B9-7A6714057D91}"/>
              </a:ext>
            </a:extLst>
          </p:cNvPr>
          <p:cNvPicPr>
            <a:picLocks noChangeAspect="1"/>
          </p:cNvPicPr>
          <p:nvPr/>
        </p:nvPicPr>
        <p:blipFill>
          <a:blip r:embed="rId7">
            <a:extLst>
              <a:ext uri="{BEBA8EAE-BF5A-486C-A8C5-ECC9F3942E4B}">
                <a14:imgProps xmlns:a14="http://schemas.microsoft.com/office/drawing/2010/main">
                  <a14:imgLayer r:embed="rId8">
                    <a14:imgEffect>
                      <a14:sharpenSoften amount="50000"/>
                    </a14:imgEffect>
                  </a14:imgLayer>
                </a14:imgProps>
              </a:ext>
            </a:extLst>
          </a:blip>
          <a:stretch>
            <a:fillRect/>
          </a:stretch>
        </p:blipFill>
        <p:spPr>
          <a:xfrm>
            <a:off x="8261622" y="4686300"/>
            <a:ext cx="3924300" cy="2171700"/>
          </a:xfrm>
          <a:prstGeom prst="rect">
            <a:avLst/>
          </a:prstGeom>
        </p:spPr>
      </p:pic>
    </p:spTree>
    <p:extLst>
      <p:ext uri="{BB962C8B-B14F-4D97-AF65-F5344CB8AC3E}">
        <p14:creationId xmlns:p14="http://schemas.microsoft.com/office/powerpoint/2010/main" val="374649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594326" y="1248222"/>
            <a:ext cx="11221684" cy="1049235"/>
          </a:xfrm>
        </p:spPr>
        <p:txBody>
          <a:bodyPr>
            <a:normAutofit/>
          </a:bodyPr>
          <a:lstStyle/>
          <a:p>
            <a:r>
              <a:rPr lang="en-GB" sz="2800" dirty="0"/>
              <a:t>Mathematical description of the Hadamard operation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309916" y="2171700"/>
                <a:ext cx="11973664" cy="4381501"/>
              </a:xfrm>
            </p:spPr>
            <p:txBody>
              <a:bodyPr>
                <a:normAutofit/>
              </a:bodyPr>
              <a:lstStyle/>
              <a:p>
                <a:r>
                  <a:rPr lang="en-GB" sz="2400" b="1" dirty="0">
                    <a:latin typeface="Arial" panose="020B0604020202020204" pitchFamily="34" charset="0"/>
                    <a:cs typeface="Arial" panose="020B0604020202020204" pitchFamily="34" charset="0"/>
                  </a:rPr>
                  <a:t>Note</a:t>
                </a:r>
                <a:r>
                  <a:rPr lang="en-GB" sz="2400" dirty="0">
                    <a:latin typeface="Arial" panose="020B0604020202020204" pitchFamily="34" charset="0"/>
                    <a:cs typeface="Arial" panose="020B0604020202020204" pitchFamily="34" charset="0"/>
                  </a:rPr>
                  <a:t> that </a:t>
                </a:r>
                <a:r>
                  <a:rPr lang="en-GB" sz="2400" u="sng" dirty="0">
                    <a:latin typeface="Arial" panose="020B0604020202020204" pitchFamily="34" charset="0"/>
                    <a:cs typeface="Arial" panose="020B0604020202020204" pitchFamily="34" charset="0"/>
                  </a:rPr>
                  <a:t>Hadamard was applied to one qubit only, but acts on all </a:t>
                </a:r>
                <a14:m>
                  <m:oMath xmlns:m="http://schemas.openxmlformats.org/officeDocument/2006/math">
                    <m:sSup>
                      <m:sSupPr>
                        <m:ctrlPr>
                          <a:rPr lang="en-GB" sz="2400" b="0" i="1" u="sng" smtClean="0">
                            <a:latin typeface="Cambria Math" panose="02040503050406030204" pitchFamily="18" charset="0"/>
                            <a:cs typeface="Arial" panose="020B0604020202020204" pitchFamily="34" charset="0"/>
                          </a:rPr>
                        </m:ctrlPr>
                      </m:sSupPr>
                      <m:e>
                        <m:r>
                          <a:rPr lang="en-GB" sz="2400" b="0" i="1" u="sng" smtClean="0">
                            <a:latin typeface="Cambria Math" panose="02040503050406030204" pitchFamily="18" charset="0"/>
                            <a:cs typeface="Arial" panose="020B0604020202020204" pitchFamily="34" charset="0"/>
                          </a:rPr>
                          <m:t>2</m:t>
                        </m:r>
                      </m:e>
                      <m:sup>
                        <m:r>
                          <a:rPr lang="en-GB" sz="2400" b="0" i="1" u="sng" smtClean="0">
                            <a:latin typeface="Cambria Math" panose="02040503050406030204" pitchFamily="18" charset="0"/>
                            <a:cs typeface="Arial" panose="020B0604020202020204" pitchFamily="34" charset="0"/>
                          </a:rPr>
                          <m:t>𝑛</m:t>
                        </m:r>
                      </m:sup>
                    </m:sSup>
                  </m:oMath>
                </a14:m>
                <a:r>
                  <a:rPr lang="en-GB" sz="2400" u="sng" dirty="0">
                    <a:latin typeface="Arial" panose="020B0604020202020204" pitchFamily="34" charset="0"/>
                    <a:cs typeface="Arial" panose="020B0604020202020204" pitchFamily="34" charset="0"/>
                  </a:rPr>
                  <a:t> amplitudes</a:t>
                </a:r>
                <a:r>
                  <a:rPr lang="en-GB" sz="2400" dirty="0">
                    <a:latin typeface="Arial" panose="020B0604020202020204" pitchFamily="34" charset="0"/>
                    <a:cs typeface="Arial" panose="020B0604020202020204" pitchFamily="34" charset="0"/>
                  </a:rPr>
                  <a:t>!</a:t>
                </a:r>
              </a:p>
              <a:p>
                <a:r>
                  <a:rPr lang="en-GB" sz="2400" u="sng" dirty="0">
                    <a:latin typeface="Arial" panose="020B0604020202020204" pitchFamily="34" charset="0"/>
                    <a:cs typeface="Arial" panose="020B0604020202020204" pitchFamily="34" charset="0"/>
                  </a:rPr>
                  <a:t>This computation in high-dimensional spaces are an important source of the power of quantum computation</a:t>
                </a:r>
                <a:r>
                  <a:rPr lang="en-GB" sz="2400" dirty="0">
                    <a:latin typeface="Arial" panose="020B0604020202020204" pitchFamily="34" charset="0"/>
                    <a:cs typeface="Arial" panose="020B0604020202020204" pitchFamily="34" charset="0"/>
                  </a:rPr>
                  <a:t>. E.g. with 100 qubits, we can apply the operation to </a:t>
                </a:r>
                <a14:m>
                  <m:oMath xmlns:m="http://schemas.openxmlformats.org/officeDocument/2006/math">
                    <m:sSup>
                      <m:sSupPr>
                        <m:ctrlPr>
                          <a:rPr lang="en-GB" sz="2400" b="0" i="1" smtClean="0">
                            <a:latin typeface="Cambria Math" panose="02040503050406030204" pitchFamily="18" charset="0"/>
                            <a:cs typeface="Arial" panose="020B0604020202020204" pitchFamily="34" charset="0"/>
                          </a:rPr>
                        </m:ctrlPr>
                      </m:sSupPr>
                      <m:e>
                        <m:r>
                          <a:rPr lang="en-GB" sz="2400" b="0" i="1" smtClean="0">
                            <a:latin typeface="Cambria Math" panose="02040503050406030204" pitchFamily="18" charset="0"/>
                            <a:cs typeface="Arial" panose="020B0604020202020204" pitchFamily="34" charset="0"/>
                          </a:rPr>
                          <m:t>2</m:t>
                        </m:r>
                      </m:e>
                      <m:sup>
                        <m:r>
                          <a:rPr lang="en-GB" sz="2400" b="0" i="1" smtClean="0">
                            <a:latin typeface="Cambria Math" panose="02040503050406030204" pitchFamily="18" charset="0"/>
                            <a:cs typeface="Arial" panose="020B0604020202020204" pitchFamily="34" charset="0"/>
                          </a:rPr>
                          <m:t>100</m:t>
                        </m:r>
                      </m:sup>
                    </m:sSup>
                  </m:oMath>
                </a14:m>
                <a:r>
                  <a:rPr lang="en-GB" sz="2400" dirty="0">
                    <a:latin typeface="Arial" panose="020B0604020202020204" pitchFamily="34" charset="0"/>
                    <a:cs typeface="Arial" panose="020B0604020202020204" pitchFamily="34" charset="0"/>
                  </a:rPr>
                  <a:t> amplitudes!</a:t>
                </a:r>
              </a:p>
              <a:p>
                <a:r>
                  <a:rPr lang="en-GB" sz="2400" dirty="0">
                    <a:latin typeface="Arial" panose="020B0604020202020204" pitchFamily="34" charset="0"/>
                    <a:cs typeface="Arial" panose="020B0604020202020204" pitchFamily="34" charset="0"/>
                  </a:rPr>
                  <a:t>With effects like </a:t>
                </a:r>
                <a:r>
                  <a:rPr lang="en-GB" sz="2400" u="sng" dirty="0">
                    <a:latin typeface="Arial" panose="020B0604020202020204" pitchFamily="34" charset="0"/>
                    <a:cs typeface="Arial" panose="020B0604020202020204" pitchFamily="34" charset="0"/>
                  </a:rPr>
                  <a:t>interference (i.e. the negative signs in the matrix</a:t>
                </a:r>
                <a:r>
                  <a:rPr lang="en-GB" sz="2400" dirty="0">
                    <a:latin typeface="Arial" panose="020B0604020202020204" pitchFamily="34" charset="0"/>
                    <a:cs typeface="Arial" panose="020B0604020202020204" pitchFamily="34" charset="0"/>
                  </a:rPr>
                  <a:t>), we </a:t>
                </a:r>
                <a:r>
                  <a:rPr lang="en-GB" sz="2400" u="sng" dirty="0">
                    <a:latin typeface="Arial" panose="020B0604020202020204" pitchFamily="34" charset="0"/>
                    <a:cs typeface="Arial" panose="020B0604020202020204" pitchFamily="34" charset="0"/>
                  </a:rPr>
                  <a:t>hope to get significant advantage over classical computation. </a:t>
                </a:r>
              </a:p>
              <a:p>
                <a:r>
                  <a:rPr lang="en-GB" sz="2400" dirty="0">
                    <a:latin typeface="Arial" panose="020B0604020202020204" pitchFamily="34" charset="0"/>
                    <a:cs typeface="Arial" panose="020B0604020202020204" pitchFamily="34" charset="0"/>
                  </a:rPr>
                  <a:t>This is why designing quantum algorithms is hard because we need to create state vectors where amplitudes cancel each other in a meaningful way. </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309916" y="2171700"/>
                <a:ext cx="11973664" cy="4381501"/>
              </a:xfrm>
              <a:blipFill>
                <a:blip r:embed="rId2"/>
                <a:stretch>
                  <a:fillRect l="-713" t="-278" r="-916"/>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6658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339393" y="1349822"/>
            <a:ext cx="11221684" cy="1049235"/>
          </a:xfrm>
        </p:spPr>
        <p:txBody>
          <a:bodyPr>
            <a:normAutofit/>
          </a:bodyPr>
          <a:lstStyle/>
          <a:p>
            <a:r>
              <a:rPr lang="en-GB" sz="2800" dirty="0"/>
              <a:t>Quantum squared-distance classifier</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309916" y="2171700"/>
            <a:ext cx="11973664" cy="4381501"/>
          </a:xfrm>
        </p:spPr>
        <p:txBody>
          <a:bodyPr>
            <a:normAutofit/>
          </a:bodyPr>
          <a:lstStyle/>
          <a:p>
            <a:r>
              <a:rPr lang="en-GB" sz="2400" dirty="0">
                <a:latin typeface="Arial" panose="020B0604020202020204" pitchFamily="34" charset="0"/>
                <a:cs typeface="Arial" panose="020B0604020202020204" pitchFamily="34" charset="0"/>
              </a:rPr>
              <a:t>Getting back to our toy-model QML algorithm, we can use Hadamard to compute the prediction of the squared-distance classifier by following 5 steps:</a:t>
            </a:r>
          </a:p>
          <a:p>
            <a:r>
              <a:rPr lang="en-GB" sz="2400" dirty="0">
                <a:latin typeface="Arial" panose="020B0604020202020204" pitchFamily="34" charset="0"/>
                <a:cs typeface="Arial" panose="020B0604020202020204" pitchFamily="34" charset="0"/>
              </a:rPr>
              <a:t>Step 1: Some more data </a:t>
            </a:r>
            <a:r>
              <a:rPr lang="en-GB" sz="2400" dirty="0" err="1">
                <a:latin typeface="Arial" panose="020B0604020202020204" pitchFamily="34" charset="0"/>
                <a:cs typeface="Arial" panose="020B0604020202020204" pitchFamily="34" charset="0"/>
              </a:rPr>
              <a:t>preprocessing</a:t>
            </a:r>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Step 2: Data encoding</a:t>
            </a:r>
          </a:p>
          <a:p>
            <a:r>
              <a:rPr lang="en-GB" sz="2400" dirty="0">
                <a:latin typeface="Arial" panose="020B0604020202020204" pitchFamily="34" charset="0"/>
                <a:cs typeface="Arial" panose="020B0604020202020204" pitchFamily="34" charset="0"/>
              </a:rPr>
              <a:t>Step 3: Hadamard transformation</a:t>
            </a:r>
          </a:p>
          <a:p>
            <a:r>
              <a:rPr lang="en-GB" sz="2400" dirty="0">
                <a:latin typeface="Arial" panose="020B0604020202020204" pitchFamily="34" charset="0"/>
                <a:cs typeface="Arial" panose="020B0604020202020204" pitchFamily="34" charset="0"/>
              </a:rPr>
              <a:t>Step 4: Measuring the first qubit</a:t>
            </a:r>
          </a:p>
          <a:p>
            <a:r>
              <a:rPr lang="en-GB" sz="2400" dirty="0">
                <a:latin typeface="Arial" panose="020B0604020202020204" pitchFamily="34" charset="0"/>
                <a:cs typeface="Arial" panose="020B0604020202020204" pitchFamily="34" charset="0"/>
              </a:rPr>
              <a:t>Step 5: Measuring the last qubit </a:t>
            </a:r>
          </a:p>
          <a:p>
            <a:pPr marL="0" indent="0">
              <a:buNone/>
            </a:pPr>
            <a:endParaRPr lang="en-US" sz="2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8712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24059" y="1332888"/>
            <a:ext cx="11221684" cy="1049235"/>
          </a:xfrm>
        </p:spPr>
        <p:txBody>
          <a:bodyPr>
            <a:normAutofit/>
          </a:bodyPr>
          <a:lstStyle/>
          <a:p>
            <a:r>
              <a:rPr lang="en-GB" sz="2800" dirty="0"/>
              <a:t>Step 1-data </a:t>
            </a:r>
            <a:r>
              <a:rPr lang="en-GB" sz="2800" dirty="0" err="1"/>
              <a:t>preprocessing</a:t>
            </a:r>
            <a:endParaRPr lang="en-GB" sz="2800" dirty="0"/>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168" y="2137833"/>
            <a:ext cx="11973664" cy="4381501"/>
          </a:xfrm>
        </p:spPr>
        <p:txBody>
          <a:bodyPr>
            <a:normAutofit/>
          </a:bodyPr>
          <a:lstStyle/>
          <a:p>
            <a:r>
              <a:rPr lang="en-GB" sz="2400" dirty="0">
                <a:latin typeface="Arial" panose="020B0604020202020204" pitchFamily="34" charset="0"/>
                <a:cs typeface="Arial" panose="020B0604020202020204" pitchFamily="34" charset="0"/>
              </a:rPr>
              <a:t>We need another round of </a:t>
            </a:r>
            <a:r>
              <a:rPr lang="en-GB" sz="2400" u="sng" dirty="0">
                <a:latin typeface="Arial" panose="020B0604020202020204" pitchFamily="34" charset="0"/>
                <a:cs typeface="Arial" panose="020B0604020202020204" pitchFamily="34" charset="0"/>
              </a:rPr>
              <a:t>data </a:t>
            </a:r>
            <a:r>
              <a:rPr lang="en-GB" sz="2400" u="sng" dirty="0" err="1">
                <a:latin typeface="Arial" panose="020B0604020202020204" pitchFamily="34" charset="0"/>
                <a:cs typeface="Arial" panose="020B0604020202020204" pitchFamily="34" charset="0"/>
              </a:rPr>
              <a:t>preprocessing</a:t>
            </a:r>
            <a:r>
              <a:rPr lang="en-GB" sz="2400" u="sng"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in which </a:t>
            </a:r>
            <a:r>
              <a:rPr lang="en-GB" sz="2400" u="sng" dirty="0">
                <a:latin typeface="Arial" panose="020B0604020202020204" pitchFamily="34" charset="0"/>
                <a:cs typeface="Arial" panose="020B0604020202020204" pitchFamily="34" charset="0"/>
              </a:rPr>
              <a:t>the length of each input vector</a:t>
            </a:r>
            <a:r>
              <a:rPr lang="en-GB" sz="2400" dirty="0">
                <a:latin typeface="Arial" panose="020B0604020202020204" pitchFamily="34" charset="0"/>
                <a:cs typeface="Arial" panose="020B0604020202020204" pitchFamily="34" charset="0"/>
              </a:rPr>
              <a:t>, i.e. the ticket price and cabin number for each passenger, </a:t>
            </a:r>
            <a:r>
              <a:rPr lang="en-GB" sz="2400" u="sng" dirty="0">
                <a:latin typeface="Arial" panose="020B0604020202020204" pitchFamily="34" charset="0"/>
                <a:cs typeface="Arial" panose="020B0604020202020204" pitchFamily="34" charset="0"/>
              </a:rPr>
              <a:t>gets normalized to 1</a:t>
            </a:r>
          </a:p>
          <a:p>
            <a:r>
              <a:rPr lang="en-GB" sz="2400" dirty="0">
                <a:latin typeface="Arial" panose="020B0604020202020204" pitchFamily="34" charset="0"/>
                <a:cs typeface="Arial" panose="020B0604020202020204" pitchFamily="34" charset="0"/>
              </a:rPr>
              <a:t>This act would project the data onto a unit circle, so that </a:t>
            </a:r>
            <a:r>
              <a:rPr lang="en-GB" sz="2400" u="sng" dirty="0">
                <a:latin typeface="Arial" panose="020B0604020202020204" pitchFamily="34" charset="0"/>
                <a:cs typeface="Arial" panose="020B0604020202020204" pitchFamily="34" charset="0"/>
              </a:rPr>
              <a:t>only information about the angles between data vectors remains.</a:t>
            </a:r>
          </a:p>
          <a:p>
            <a:r>
              <a:rPr lang="en-GB" sz="2400" b="1" dirty="0">
                <a:latin typeface="Arial" panose="020B0604020202020204" pitchFamily="34" charset="0"/>
                <a:cs typeface="Arial" panose="020B0604020202020204" pitchFamily="34" charset="0"/>
              </a:rPr>
              <a:t>Note:</a:t>
            </a:r>
            <a:r>
              <a:rPr lang="en-GB" sz="2400" dirty="0">
                <a:latin typeface="Arial" panose="020B0604020202020204" pitchFamily="34" charset="0"/>
                <a:cs typeface="Arial" panose="020B0604020202020204" pitchFamily="34" charset="0"/>
              </a:rPr>
              <a:t> For some datasets, this is the desired effect because the length of data  vectors has no expressive power, while for others the loss of information happens for which we can use tricks which will be discussed in Chapter 4. </a:t>
            </a:r>
            <a:r>
              <a:rPr lang="en-GB" sz="2400" u="sng" dirty="0">
                <a:latin typeface="Arial" panose="020B0604020202020204" pitchFamily="34" charset="0"/>
                <a:cs typeface="Arial" panose="020B0604020202020204" pitchFamily="34" charset="0"/>
              </a:rPr>
              <a:t>For this toy model, normalization does not change the outcome  of a distance-based classifier</a:t>
            </a:r>
            <a:r>
              <a:rPr lang="en-GB" sz="2400" dirty="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847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24059" y="1332888"/>
            <a:ext cx="11221684" cy="1049235"/>
          </a:xfrm>
        </p:spPr>
        <p:txBody>
          <a:bodyPr>
            <a:normAutofit/>
          </a:bodyPr>
          <a:lstStyle/>
          <a:p>
            <a:r>
              <a:rPr lang="en-GB" sz="2800" dirty="0"/>
              <a:t>Step 2- DATA ENCODING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168" y="2137833"/>
                <a:ext cx="11973664" cy="4381501"/>
              </a:xfrm>
            </p:spPr>
            <p:txBody>
              <a:bodyPr>
                <a:normAutofit/>
              </a:bodyPr>
              <a:lstStyle/>
              <a:p>
                <a:r>
                  <a:rPr lang="en-GB" sz="2400" dirty="0">
                    <a:latin typeface="Arial" panose="020B0604020202020204" pitchFamily="34" charset="0"/>
                    <a:cs typeface="Arial" panose="020B0604020202020204" pitchFamily="34" charset="0"/>
                  </a:rPr>
                  <a:t>We need to </a:t>
                </a:r>
                <a:r>
                  <a:rPr lang="en-GB" sz="2400" u="sng" dirty="0">
                    <a:latin typeface="Arial" panose="020B0604020202020204" pitchFamily="34" charset="0"/>
                    <a:cs typeface="Arial" panose="020B0604020202020204" pitchFamily="34" charset="0"/>
                  </a:rPr>
                  <a:t>encode the dataset in a quantum system in order to use Hadamard</a:t>
                </a:r>
                <a:r>
                  <a:rPr lang="en-GB" sz="2400" dirty="0">
                    <a:latin typeface="Arial" panose="020B0604020202020204" pitchFamily="34" charset="0"/>
                    <a:cs typeface="Arial" panose="020B0604020202020204" pitchFamily="34" charset="0"/>
                  </a:rPr>
                  <a:t>.</a:t>
                </a:r>
              </a:p>
              <a:p>
                <a:r>
                  <a:rPr lang="en-GB" sz="2400" dirty="0">
                    <a:latin typeface="Arial" panose="020B0604020202020204" pitchFamily="34" charset="0"/>
                    <a:cs typeface="Arial" panose="020B0604020202020204" pitchFamily="34" charset="0"/>
                  </a:rPr>
                  <a:t>There are different ways to do so, which will be discussed in Chapter 4, but here we used the </a:t>
                </a:r>
                <a:r>
                  <a:rPr lang="en-GB" sz="2400" u="sng" dirty="0">
                    <a:latin typeface="Arial" panose="020B0604020202020204" pitchFamily="34" charset="0"/>
                    <a:cs typeface="Arial" panose="020B0604020202020204" pitchFamily="34" charset="0"/>
                  </a:rPr>
                  <a:t>amplitude encoding.</a:t>
                </a:r>
              </a:p>
              <a:p>
                <a:r>
                  <a:rPr lang="en-GB" sz="2400" dirty="0">
                    <a:latin typeface="Arial" panose="020B0604020202020204" pitchFamily="34" charset="0"/>
                    <a:cs typeface="Arial" panose="020B0604020202020204" pitchFamily="34" charset="0"/>
                  </a:rPr>
                  <a:t>For our toy example, we have </a:t>
                </a:r>
                <a:r>
                  <a:rPr lang="en-GB" sz="2400" u="sng" dirty="0">
                    <a:latin typeface="Arial" panose="020B0604020202020204" pitchFamily="34" charset="0"/>
                    <a:cs typeface="Arial" panose="020B0604020202020204" pitchFamily="34" charset="0"/>
                  </a:rPr>
                  <a:t>6 features to encode plus 2 class labels</a:t>
                </a:r>
                <a:r>
                  <a:rPr lang="en-GB" sz="2400" dirty="0">
                    <a:latin typeface="Arial" panose="020B0604020202020204" pitchFamily="34" charset="0"/>
                    <a:cs typeface="Arial" panose="020B0604020202020204" pitchFamily="34" charset="0"/>
                  </a:rPr>
                  <a:t>.</a:t>
                </a:r>
              </a:p>
              <a:p>
                <a:r>
                  <a:rPr lang="en-GB" sz="2400" u="sng" dirty="0">
                    <a:latin typeface="Arial" panose="020B0604020202020204" pitchFamily="34" charset="0"/>
                    <a:cs typeface="Arial" panose="020B0604020202020204" pitchFamily="34" charset="0"/>
                  </a:rPr>
                  <a:t>For the features, we need 3 qubits </a:t>
                </a:r>
                <a:r>
                  <a:rPr lang="en-GB" sz="2400" dirty="0">
                    <a:latin typeface="Arial" panose="020B0604020202020204" pitchFamily="34" charset="0"/>
                    <a:cs typeface="Arial" panose="020B0604020202020204" pitchFamily="34" charset="0"/>
                  </a:rPr>
                  <a:t>(</a:t>
                </a:r>
                <a14:m>
                  <m:oMath xmlns:m="http://schemas.openxmlformats.org/officeDocument/2006/math">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𝑞</m:t>
                        </m:r>
                      </m:e>
                      <m:sub>
                        <m:r>
                          <a:rPr lang="en-GB" sz="2400" b="0" i="1" smtClean="0">
                            <a:latin typeface="Cambria Math" panose="02040503050406030204" pitchFamily="18" charset="0"/>
                            <a:cs typeface="Arial" panose="020B0604020202020204" pitchFamily="34" charset="0"/>
                          </a:rPr>
                          <m:t>1</m:t>
                        </m:r>
                      </m:sub>
                    </m:sSub>
                    <m:r>
                      <a:rPr lang="en-GB" sz="2400" b="0" i="1" smtClean="0">
                        <a:latin typeface="Cambria Math" panose="02040503050406030204" pitchFamily="18" charset="0"/>
                        <a:cs typeface="Arial" panose="020B0604020202020204" pitchFamily="34" charset="0"/>
                      </a:rPr>
                      <m:t>,</m:t>
                    </m:r>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𝑞</m:t>
                        </m:r>
                      </m:e>
                      <m:sub>
                        <m:r>
                          <a:rPr lang="en-GB" sz="2400" b="0" i="1" smtClean="0">
                            <a:latin typeface="Cambria Math" panose="02040503050406030204" pitchFamily="18" charset="0"/>
                            <a:cs typeface="Arial" panose="020B0604020202020204" pitchFamily="34" charset="0"/>
                          </a:rPr>
                          <m:t>2</m:t>
                        </m:r>
                      </m:sub>
                    </m:sSub>
                    <m:r>
                      <a:rPr lang="en-GB" sz="2400" b="0" i="1" smtClean="0">
                        <a:latin typeface="Cambria Math" panose="02040503050406030204" pitchFamily="18" charset="0"/>
                        <a:cs typeface="Arial" panose="020B0604020202020204" pitchFamily="34" charset="0"/>
                      </a:rPr>
                      <m:t>,</m:t>
                    </m:r>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𝑞</m:t>
                        </m:r>
                      </m:e>
                      <m:sub>
                        <m:r>
                          <a:rPr lang="en-GB" sz="2400" b="0" i="1" smtClean="0">
                            <a:latin typeface="Cambria Math" panose="02040503050406030204" pitchFamily="18" charset="0"/>
                            <a:cs typeface="Arial" panose="020B0604020202020204" pitchFamily="34" charset="0"/>
                          </a:rPr>
                          <m:t>3</m:t>
                        </m:r>
                      </m:sub>
                    </m:sSub>
                  </m:oMath>
                </a14:m>
                <a:r>
                  <a:rPr lang="en-GB" sz="2400" dirty="0">
                    <a:latin typeface="Arial" panose="020B0604020202020204" pitchFamily="34" charset="0"/>
                    <a:cs typeface="Arial" panose="020B0604020202020204" pitchFamily="34" charset="0"/>
                  </a:rPr>
                  <a:t>) with values</a:t>
                </a:r>
                <a14:m>
                  <m:oMath xmlns:m="http://schemas.openxmlformats.org/officeDocument/2006/math">
                    <m:sSub>
                      <m:sSubPr>
                        <m:ctrlPr>
                          <a:rPr lang="en-GB" sz="2400" i="1">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 </m:t>
                        </m:r>
                        <m:r>
                          <a:rPr lang="en-GB" sz="2400" i="1">
                            <a:latin typeface="Cambria Math" panose="02040503050406030204" pitchFamily="18" charset="0"/>
                            <a:cs typeface="Arial" panose="020B0604020202020204" pitchFamily="34" charset="0"/>
                          </a:rPr>
                          <m:t>𝑞</m:t>
                        </m:r>
                      </m:e>
                      <m:sub>
                        <m:r>
                          <a:rPr lang="en-GB" sz="2400" i="1">
                            <a:latin typeface="Cambria Math" panose="02040503050406030204" pitchFamily="18" charset="0"/>
                            <a:cs typeface="Arial" panose="020B0604020202020204" pitchFamily="34" charset="0"/>
                          </a:rPr>
                          <m:t>1</m:t>
                        </m:r>
                      </m:sub>
                    </m:sSub>
                    <m:r>
                      <a:rPr lang="en-GB" sz="2400" i="1">
                        <a:latin typeface="Cambria Math" panose="02040503050406030204" pitchFamily="18" charset="0"/>
                        <a:cs typeface="Arial" panose="020B0604020202020204" pitchFamily="34" charset="0"/>
                      </a:rPr>
                      <m:t>,</m:t>
                    </m:r>
                    <m:sSub>
                      <m:sSubPr>
                        <m:ctrlPr>
                          <a:rPr lang="en-GB" sz="2400" i="1">
                            <a:latin typeface="Cambria Math" panose="02040503050406030204" pitchFamily="18" charset="0"/>
                            <a:cs typeface="Arial" panose="020B0604020202020204" pitchFamily="34" charset="0"/>
                          </a:rPr>
                        </m:ctrlPr>
                      </m:sSubPr>
                      <m:e>
                        <m:r>
                          <a:rPr lang="en-GB" sz="2400" i="1">
                            <a:latin typeface="Cambria Math" panose="02040503050406030204" pitchFamily="18" charset="0"/>
                            <a:cs typeface="Arial" panose="020B0604020202020204" pitchFamily="34" charset="0"/>
                          </a:rPr>
                          <m:t>𝑞</m:t>
                        </m:r>
                      </m:e>
                      <m:sub>
                        <m:r>
                          <a:rPr lang="en-GB" sz="2400" i="1">
                            <a:latin typeface="Cambria Math" panose="02040503050406030204" pitchFamily="18" charset="0"/>
                            <a:cs typeface="Arial" panose="020B0604020202020204" pitchFamily="34" charset="0"/>
                          </a:rPr>
                          <m:t>2</m:t>
                        </m:r>
                      </m:sub>
                    </m:sSub>
                    <m:r>
                      <a:rPr lang="en-GB" sz="2400" i="1">
                        <a:latin typeface="Cambria Math" panose="02040503050406030204" pitchFamily="18" charset="0"/>
                        <a:cs typeface="Arial" panose="020B0604020202020204" pitchFamily="34" charset="0"/>
                      </a:rPr>
                      <m:t>,</m:t>
                    </m:r>
                    <m:sSub>
                      <m:sSubPr>
                        <m:ctrlPr>
                          <a:rPr lang="en-GB" sz="2400" i="1">
                            <a:latin typeface="Cambria Math" panose="02040503050406030204" pitchFamily="18" charset="0"/>
                            <a:cs typeface="Arial" panose="020B0604020202020204" pitchFamily="34" charset="0"/>
                          </a:rPr>
                        </m:ctrlPr>
                      </m:sSubPr>
                      <m:e>
                        <m:r>
                          <a:rPr lang="en-GB" sz="2400" i="1">
                            <a:latin typeface="Cambria Math" panose="02040503050406030204" pitchFamily="18" charset="0"/>
                            <a:cs typeface="Arial" panose="020B0604020202020204" pitchFamily="34" charset="0"/>
                          </a:rPr>
                          <m:t>𝑞</m:t>
                        </m:r>
                      </m:e>
                      <m:sub>
                        <m:r>
                          <a:rPr lang="en-GB" sz="2400" i="1">
                            <a:latin typeface="Cambria Math" panose="02040503050406030204" pitchFamily="18" charset="0"/>
                            <a:cs typeface="Arial" panose="020B0604020202020204" pitchFamily="34" charset="0"/>
                          </a:rPr>
                          <m:t>3</m:t>
                        </m:r>
                      </m:sub>
                    </m:sSub>
                    <m:r>
                      <a:rPr lang="en-GB" sz="2400" b="0" i="1" smtClean="0">
                        <a:latin typeface="Cambria Math" panose="02040503050406030204" pitchFamily="18" charset="0"/>
                        <a:cs typeface="Arial" panose="020B0604020202020204" pitchFamily="34" charset="0"/>
                      </a:rPr>
                      <m:t>∈{0,1}</m:t>
                    </m:r>
                  </m:oMath>
                </a14:m>
                <a:r>
                  <a:rPr lang="en-GB" sz="2400" dirty="0">
                    <a:latin typeface="Arial" panose="020B0604020202020204" pitchFamily="34" charset="0"/>
                    <a:cs typeface="Arial" panose="020B0604020202020204" pitchFamily="34" charset="0"/>
                  </a:rPr>
                  <a:t>, to have </a:t>
                </a:r>
                <a:r>
                  <a:rPr lang="en-GB" sz="2400" u="sng" dirty="0">
                    <a:latin typeface="Arial" panose="020B0604020202020204" pitchFamily="34" charset="0"/>
                    <a:cs typeface="Arial" panose="020B0604020202020204" pitchFamily="34" charset="0"/>
                  </a:rPr>
                  <a:t>8 different measurement results</a:t>
                </a:r>
                <a:r>
                  <a:rPr lang="en-GB" sz="2400" dirty="0">
                    <a:latin typeface="Arial" panose="020B0604020202020204" pitchFamily="34" charset="0"/>
                    <a:cs typeface="Arial" panose="020B0604020202020204" pitchFamily="34" charset="0"/>
                  </a:rPr>
                  <a:t>.</a:t>
                </a:r>
              </a:p>
              <a:p>
                <a:r>
                  <a:rPr lang="en-GB" sz="2400" u="sng" dirty="0">
                    <a:latin typeface="Arial" panose="020B0604020202020204" pitchFamily="34" charset="0"/>
                    <a:cs typeface="Arial" panose="020B0604020202020204" pitchFamily="34" charset="0"/>
                  </a:rPr>
                  <a:t>Each measurement </a:t>
                </a:r>
                <a:r>
                  <a:rPr lang="en-GB" sz="2400" dirty="0">
                    <a:latin typeface="Arial" panose="020B0604020202020204" pitchFamily="34" charset="0"/>
                    <a:cs typeface="Arial" panose="020B0604020202020204" pitchFamily="34" charset="0"/>
                  </a:rPr>
                  <a:t>result is </a:t>
                </a:r>
                <a:r>
                  <a:rPr lang="en-GB" sz="2400" u="sng" dirty="0">
                    <a:latin typeface="Arial" panose="020B0604020202020204" pitchFamily="34" charset="0"/>
                    <a:cs typeface="Arial" panose="020B0604020202020204" pitchFamily="34" charset="0"/>
                  </a:rPr>
                  <a:t>associated with an amplitude whose absolute square gives the probability</a:t>
                </a:r>
                <a:r>
                  <a:rPr lang="en-GB" sz="2400" dirty="0">
                    <a:latin typeface="Arial" panose="020B0604020202020204" pitchFamily="34" charset="0"/>
                    <a:cs typeface="Arial" panose="020B0604020202020204" pitchFamily="34" charset="0"/>
                  </a:rPr>
                  <a:t> of this result being observed. </a:t>
                </a: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109168" y="2137833"/>
                <a:ext cx="11973664" cy="4381501"/>
              </a:xfrm>
              <a:blipFill>
                <a:blip r:embed="rId2"/>
                <a:stretch>
                  <a:fillRect l="-713" t="-279"/>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5033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What is quantum machine learning?</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3919847"/>
          </a:xfrm>
        </p:spPr>
        <p:txBody>
          <a:bodyPr>
            <a:normAutofit fontScale="92500" lnSpcReduction="10000"/>
          </a:bodyPr>
          <a:lstStyle/>
          <a:p>
            <a:pPr lvl="0"/>
            <a:r>
              <a:rPr lang="en-US" sz="2400" dirty="0">
                <a:latin typeface="Arial" panose="020B0604020202020204" pitchFamily="34" charset="0"/>
                <a:cs typeface="Arial" panose="020B0604020202020204" pitchFamily="34" charset="0"/>
              </a:rPr>
              <a:t>QML is a sub-discipline of quantum computing </a:t>
            </a:r>
          </a:p>
          <a:p>
            <a:pPr lvl="0"/>
            <a:r>
              <a:rPr lang="en-US" sz="2400" dirty="0">
                <a:latin typeface="Arial" panose="020B0604020202020204" pitchFamily="34" charset="0"/>
                <a:cs typeface="Arial" panose="020B0604020202020204" pitchFamily="34" charset="0"/>
              </a:rPr>
              <a:t>ML is about making computers to learn from data to solve problems rather than being explicitly programmed.</a:t>
            </a:r>
          </a:p>
          <a:p>
            <a:pPr lvl="0"/>
            <a:r>
              <a:rPr lang="en-US" sz="2400" dirty="0">
                <a:latin typeface="Arial" panose="020B0604020202020204" pitchFamily="34" charset="0"/>
                <a:cs typeface="Arial" panose="020B0604020202020204" pitchFamily="34" charset="0"/>
              </a:rPr>
              <a:t>QC is computation and information processing based on the laws of quantum theory.</a:t>
            </a:r>
          </a:p>
          <a:p>
            <a:pPr lvl="0"/>
            <a:r>
              <a:rPr lang="en-US" sz="2400" dirty="0">
                <a:latin typeface="Arial" panose="020B0604020202020204" pitchFamily="34" charset="0"/>
                <a:cs typeface="Arial" panose="020B0604020202020204" pitchFamily="34" charset="0"/>
              </a:rPr>
              <a:t>In this course we will use a narrow definition of QML, i.e. machine learning with quantum computers or quantum-assisted machine learning. </a:t>
            </a:r>
          </a:p>
          <a:p>
            <a:pPr lvl="0"/>
            <a:r>
              <a:rPr lang="en-US" sz="2400" dirty="0">
                <a:latin typeface="Arial" panose="020B0604020202020204" pitchFamily="34" charset="0"/>
                <a:cs typeface="Arial" panose="020B0604020202020204" pitchFamily="34" charset="0"/>
              </a:rPr>
              <a:t>This course is meant to learn different approaches for thinking of machine learning from a quantum computing perspective.</a:t>
            </a:r>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4231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24059" y="1332888"/>
            <a:ext cx="11221684" cy="1049235"/>
          </a:xfrm>
        </p:spPr>
        <p:txBody>
          <a:bodyPr>
            <a:normAutofit/>
          </a:bodyPr>
          <a:lstStyle/>
          <a:p>
            <a:r>
              <a:rPr lang="en-GB" sz="2800" dirty="0"/>
              <a:t>Step 2- DATA ENCODING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168" y="2137833"/>
                <a:ext cx="11973664" cy="4381501"/>
              </a:xfrm>
            </p:spPr>
            <p:txBody>
              <a:bodyPr>
                <a:normAutofit/>
              </a:bodyPr>
              <a:lstStyle/>
              <a:p>
                <a:r>
                  <a:rPr lang="en-GB" sz="2400" b="1" dirty="0">
                    <a:latin typeface="Arial" panose="020B0604020202020204" pitchFamily="34" charset="0"/>
                    <a:cs typeface="Arial" panose="020B0604020202020204" pitchFamily="34" charset="0"/>
                  </a:rPr>
                  <a:t>Note: </a:t>
                </a:r>
                <a:r>
                  <a:rPr lang="en-GB" sz="2400" dirty="0">
                    <a:latin typeface="Arial" panose="020B0604020202020204" pitchFamily="34" charset="0"/>
                    <a:cs typeface="Arial" panose="020B0604020202020204" pitchFamily="34" charset="0"/>
                  </a:rPr>
                  <a:t>amplitude encoding prescribes that we </a:t>
                </a:r>
                <a:r>
                  <a:rPr lang="en-GB" sz="2400" u="sng" dirty="0">
                    <a:latin typeface="Arial" panose="020B0604020202020204" pitchFamily="34" charset="0"/>
                    <a:cs typeface="Arial" panose="020B0604020202020204" pitchFamily="34" charset="0"/>
                  </a:rPr>
                  <a:t>write the values of features into amplitudes of the state vector. </a:t>
                </a:r>
              </a:p>
              <a:p>
                <a:r>
                  <a:rPr lang="en-GB" sz="2400" dirty="0">
                    <a:latin typeface="Arial" panose="020B0604020202020204" pitchFamily="34" charset="0"/>
                    <a:cs typeface="Arial" panose="020B0604020202020204" pitchFamily="34" charset="0"/>
                  </a:rPr>
                  <a:t>The </a:t>
                </a:r>
                <a:r>
                  <a:rPr lang="en-GB" sz="2400" u="sng" dirty="0">
                    <a:latin typeface="Arial" panose="020B0604020202020204" pitchFamily="34" charset="0"/>
                    <a:cs typeface="Arial" panose="020B0604020202020204" pitchFamily="34" charset="0"/>
                  </a:rPr>
                  <a:t>state vector </a:t>
                </a:r>
                <a:r>
                  <a:rPr lang="en-GB" sz="2400" dirty="0">
                    <a:latin typeface="Arial" panose="020B0604020202020204" pitchFamily="34" charset="0"/>
                    <a:cs typeface="Arial" panose="020B0604020202020204" pitchFamily="34" charset="0"/>
                  </a:rPr>
                  <a:t>we need to prepare is equivalent to the vector </a:t>
                </a:r>
                <a:r>
                  <a:rPr lang="en-GB" sz="2400" u="sng" dirty="0">
                    <a:latin typeface="Arial" panose="020B0604020202020204" pitchFamily="34" charset="0"/>
                    <a:cs typeface="Arial" panose="020B0604020202020204" pitchFamily="34" charset="0"/>
                  </a:rPr>
                  <a:t>constructed by concatenating the features of Passengers 1 and 2</a:t>
                </a: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as well as two copies of the features of Passenger 3</a:t>
                </a:r>
                <a:r>
                  <a:rPr lang="en-GB" sz="2400" dirty="0">
                    <a:latin typeface="Arial" panose="020B0604020202020204" pitchFamily="34" charset="0"/>
                    <a:cs typeface="Arial" panose="020B0604020202020204" pitchFamily="34" charset="0"/>
                  </a:rPr>
                  <a:t>: </a:t>
                </a:r>
              </a:p>
              <a:p>
                <a:endParaRPr lang="en-GB" sz="24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Note: </a:t>
                </a:r>
                <a:r>
                  <a:rPr lang="en-GB" sz="2400" dirty="0">
                    <a:latin typeface="Arial" panose="020B0604020202020204" pitchFamily="34" charset="0"/>
                    <a:cs typeface="Arial" panose="020B0604020202020204" pitchFamily="34" charset="0"/>
                  </a:rPr>
                  <a:t>The absolute square of all amplitudes has to sum up to 1, for the vector to be normalized</a:t>
                </a:r>
                <a:r>
                  <a:rPr lang="en-GB" sz="2400" b="1" dirty="0">
                    <a:latin typeface="Arial" panose="020B0604020202020204" pitchFamily="34" charset="0"/>
                    <a:cs typeface="Arial" panose="020B0604020202020204" pitchFamily="34" charset="0"/>
                  </a:rPr>
                  <a:t> </a:t>
                </a:r>
                <a:r>
                  <a:rPr lang="en-GB" sz="2400" dirty="0">
                    <a:latin typeface="Arial" panose="020B0604020202020204" pitchFamily="34" charset="0"/>
                    <a:cs typeface="Arial" panose="020B0604020202020204" pitchFamily="34" charset="0"/>
                  </a:rPr>
                  <a:t>(this is the reason for having the </a:t>
                </a:r>
                <a:r>
                  <a:rPr lang="en-GB" sz="2400" u="sng" dirty="0">
                    <a:latin typeface="Arial" panose="020B0604020202020204" pitchFamily="34" charset="0"/>
                    <a:cs typeface="Arial" panose="020B0604020202020204" pitchFamily="34" charset="0"/>
                  </a:rPr>
                  <a:t>normalization factor </a:t>
                </a:r>
                <a14:m>
                  <m:oMath xmlns:m="http://schemas.openxmlformats.org/officeDocument/2006/math">
                    <m:r>
                      <a:rPr lang="en-GB" sz="2400" b="0" i="1" u="sng" smtClean="0">
                        <a:latin typeface="Cambria Math" panose="02040503050406030204" pitchFamily="18" charset="0"/>
                        <a:cs typeface="Arial" panose="020B0604020202020204" pitchFamily="34" charset="0"/>
                      </a:rPr>
                      <m:t>1</m:t>
                    </m:r>
                    <m:r>
                      <a:rPr lang="en-GB" sz="2400" b="0" i="1" u="sng" smtClean="0">
                        <a:latin typeface="Cambria Math" panose="02040503050406030204" pitchFamily="18" charset="0"/>
                        <a:cs typeface="Arial" panose="020B0604020202020204" pitchFamily="34" charset="0"/>
                      </a:rPr>
                      <m:t>/√</m:t>
                    </m:r>
                    <m:r>
                      <a:rPr lang="en-GB" sz="2400" b="0" i="1" u="sng" smtClean="0">
                        <a:latin typeface="Cambria Math" panose="02040503050406030204" pitchFamily="18" charset="0"/>
                        <a:cs typeface="Arial" panose="020B0604020202020204" pitchFamily="34" charset="0"/>
                      </a:rPr>
                      <m:t>4</m:t>
                    </m:r>
                  </m:oMath>
                </a14:m>
                <a:r>
                  <a:rPr lang="en-GB" sz="2400" dirty="0">
                    <a:latin typeface="Arial" panose="020B0604020202020204" pitchFamily="34" charset="0"/>
                    <a:cs typeface="Arial" panose="020B0604020202020204" pitchFamily="34" charset="0"/>
                  </a:rPr>
                  <a:t>).</a:t>
                </a:r>
              </a:p>
              <a:p>
                <a:pPr marL="0" indent="0">
                  <a:buNone/>
                </a:pPr>
                <a:endParaRPr lang="en-US" sz="2400" dirty="0">
                  <a:latin typeface="Arial" panose="020B0604020202020204" pitchFamily="34" charset="0"/>
                  <a:cs typeface="Arial" panose="020B0604020202020204" pitchFamily="34" charset="0"/>
                </a:endParaRP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109168" y="2137833"/>
                <a:ext cx="11973664" cy="4381501"/>
              </a:xfrm>
              <a:blipFill>
                <a:blip r:embed="rId2"/>
                <a:stretch>
                  <a:fillRect l="-713" t="-279"/>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9A408EBC-B191-1834-DBD2-6D0AF1B7BC26}"/>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4578841" y="4162567"/>
            <a:ext cx="6488716" cy="829818"/>
          </a:xfrm>
          <a:prstGeom prst="rect">
            <a:avLst/>
          </a:prstGeom>
        </p:spPr>
      </p:pic>
      <p:pic>
        <p:nvPicPr>
          <p:cNvPr id="7" name="Picture 6">
            <a:extLst>
              <a:ext uri="{FF2B5EF4-FFF2-40B4-BE49-F238E27FC236}">
                <a16:creationId xmlns:a16="http://schemas.microsoft.com/office/drawing/2014/main" id="{C315F3B7-2366-F346-2F0B-C387FA84BFF2}"/>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8515445" y="26865"/>
            <a:ext cx="3676555" cy="2079155"/>
          </a:xfrm>
          <a:prstGeom prst="rect">
            <a:avLst/>
          </a:prstGeom>
        </p:spPr>
      </p:pic>
    </p:spTree>
    <p:extLst>
      <p:ext uri="{BB962C8B-B14F-4D97-AF65-F5344CB8AC3E}">
        <p14:creationId xmlns:p14="http://schemas.microsoft.com/office/powerpoint/2010/main" val="3853265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24059" y="1332888"/>
            <a:ext cx="11221684" cy="1049235"/>
          </a:xfrm>
        </p:spPr>
        <p:txBody>
          <a:bodyPr>
            <a:normAutofit/>
          </a:bodyPr>
          <a:lstStyle/>
          <a:p>
            <a:r>
              <a:rPr lang="en-GB" sz="2800" dirty="0"/>
              <a:t>Step 2- DATA ENCODING</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168" y="2137833"/>
            <a:ext cx="11973664" cy="4381501"/>
          </a:xfrm>
        </p:spPr>
        <p:txBody>
          <a:bodyPr>
            <a:normAutofit/>
          </a:bodyPr>
          <a:lstStyle/>
          <a:p>
            <a:r>
              <a:rPr lang="en-GB" sz="2400" dirty="0">
                <a:latin typeface="Arial" panose="020B0604020202020204" pitchFamily="34" charset="0"/>
                <a:cs typeface="Arial" panose="020B0604020202020204" pitchFamily="34" charset="0"/>
              </a:rPr>
              <a:t>We now </a:t>
            </a:r>
            <a:r>
              <a:rPr lang="en-GB" sz="2400" u="sng" dirty="0">
                <a:latin typeface="Arial" panose="020B0604020202020204" pitchFamily="34" charset="0"/>
                <a:cs typeface="Arial" panose="020B0604020202020204" pitchFamily="34" charset="0"/>
              </a:rPr>
              <a:t>need to extend the state by a 4</a:t>
            </a:r>
            <a:r>
              <a:rPr lang="en-GB" sz="2400" u="sng" baseline="30000" dirty="0">
                <a:latin typeface="Arial" panose="020B0604020202020204" pitchFamily="34" charset="0"/>
                <a:cs typeface="Arial" panose="020B0604020202020204" pitchFamily="34" charset="0"/>
              </a:rPr>
              <a:t>th</a:t>
            </a:r>
            <a:r>
              <a:rPr lang="en-GB" sz="2400" u="sng" dirty="0">
                <a:latin typeface="Arial" panose="020B0604020202020204" pitchFamily="34" charset="0"/>
                <a:cs typeface="Arial" panose="020B0604020202020204" pitchFamily="34" charset="0"/>
              </a:rPr>
              <a:t> qubit</a:t>
            </a: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This qubit corresponds to the label </a:t>
            </a:r>
            <a:r>
              <a:rPr lang="en-GB" sz="2400" dirty="0">
                <a:latin typeface="Arial" panose="020B0604020202020204" pitchFamily="34" charset="0"/>
                <a:cs typeface="Arial" panose="020B0604020202020204" pitchFamily="34" charset="0"/>
              </a:rPr>
              <a:t>(i.e. passenger is live or dead) of that feature vector. </a:t>
            </a:r>
          </a:p>
          <a:p>
            <a:r>
              <a:rPr lang="en-GB" sz="2400" dirty="0">
                <a:latin typeface="Arial" panose="020B0604020202020204" pitchFamily="34" charset="0"/>
                <a:cs typeface="Arial" panose="020B0604020202020204" pitchFamily="34" charset="0"/>
              </a:rPr>
              <a:t>Adding the 4</a:t>
            </a:r>
            <a:r>
              <a:rPr lang="en-GB" sz="2400" baseline="30000" dirty="0">
                <a:latin typeface="Arial" panose="020B0604020202020204" pitchFamily="34" charset="0"/>
                <a:cs typeface="Arial" panose="020B0604020202020204" pitchFamily="34" charset="0"/>
              </a:rPr>
              <a:t>th</a:t>
            </a:r>
            <a:r>
              <a:rPr lang="en-GB" sz="2400" dirty="0">
                <a:latin typeface="Arial" panose="020B0604020202020204" pitchFamily="34" charset="0"/>
                <a:cs typeface="Arial" panose="020B0604020202020204" pitchFamily="34" charset="0"/>
              </a:rPr>
              <a:t> qubit pads the amplitude vector by some intermittent zeros:</a:t>
            </a:r>
          </a:p>
          <a:p>
            <a:endParaRPr lang="en-GB" sz="2400" dirty="0">
              <a:latin typeface="Arial" panose="020B0604020202020204" pitchFamily="34" charset="0"/>
              <a:cs typeface="Arial" panose="020B0604020202020204" pitchFamily="34" charset="0"/>
            </a:endParaRPr>
          </a:p>
          <a:p>
            <a:endParaRPr lang="en-GB" sz="2400" dirty="0">
              <a:latin typeface="Arial" panose="020B0604020202020204" pitchFamily="34" charset="0"/>
              <a:cs typeface="Arial" panose="020B0604020202020204" pitchFamily="34" charset="0"/>
            </a:endParaRPr>
          </a:p>
          <a:p>
            <a:r>
              <a:rPr lang="en-GB" sz="2400" dirty="0">
                <a:latin typeface="Arial" panose="020B0604020202020204" pitchFamily="34" charset="0"/>
                <a:cs typeface="Arial" panose="020B0604020202020204" pitchFamily="34" charset="0"/>
              </a:rPr>
              <a:t>More details can be seen in the table of the next slide.</a:t>
            </a:r>
            <a:endParaRPr lang="en-US" sz="24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4FAE990-5D38-C108-6B12-FDF430406E4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424059" y="3898850"/>
            <a:ext cx="8920544" cy="691515"/>
          </a:xfrm>
          <a:prstGeom prst="rect">
            <a:avLst/>
          </a:prstGeom>
        </p:spPr>
      </p:pic>
      <p:pic>
        <p:nvPicPr>
          <p:cNvPr id="4" name="Picture 3">
            <a:extLst>
              <a:ext uri="{FF2B5EF4-FFF2-40B4-BE49-F238E27FC236}">
                <a16:creationId xmlns:a16="http://schemas.microsoft.com/office/drawing/2014/main" id="{12A16AD5-E88D-34F4-EB1E-DCCC9F7C73E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Lst>
          </a:blip>
          <a:stretch>
            <a:fillRect/>
          </a:stretch>
        </p:blipFill>
        <p:spPr>
          <a:xfrm>
            <a:off x="8515445" y="-588"/>
            <a:ext cx="3676555" cy="2079155"/>
          </a:xfrm>
          <a:prstGeom prst="rect">
            <a:avLst/>
          </a:prstGeom>
        </p:spPr>
      </p:pic>
    </p:spTree>
    <p:extLst>
      <p:ext uri="{BB962C8B-B14F-4D97-AF65-F5344CB8AC3E}">
        <p14:creationId xmlns:p14="http://schemas.microsoft.com/office/powerpoint/2010/main" val="3013612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5DA2C666-286D-6ED1-DA0E-7323C0312BBB}"/>
              </a:ext>
            </a:extLst>
          </p:cNvPr>
          <p:cNvPicPr>
            <a:picLocks noChangeAspect="1"/>
          </p:cNvPicPr>
          <p:nvPr/>
        </p:nvPicPr>
        <p:blipFill>
          <a:blip r:embed="rId2"/>
          <a:stretch>
            <a:fillRect/>
          </a:stretch>
        </p:blipFill>
        <p:spPr>
          <a:xfrm>
            <a:off x="4590662" y="-1171"/>
            <a:ext cx="7078824" cy="6859171"/>
          </a:xfrm>
          <a:prstGeom prst="rect">
            <a:avLst/>
          </a:prstGeom>
        </p:spPr>
      </p:pic>
      <p:pic>
        <p:nvPicPr>
          <p:cNvPr id="13" name="Picture 12">
            <a:extLst>
              <a:ext uri="{FF2B5EF4-FFF2-40B4-BE49-F238E27FC236}">
                <a16:creationId xmlns:a16="http://schemas.microsoft.com/office/drawing/2014/main" id="{4BE01022-18D4-35AD-DC84-217950506833}"/>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539473" y="663260"/>
            <a:ext cx="3676555" cy="2079155"/>
          </a:xfrm>
          <a:prstGeom prst="rect">
            <a:avLst/>
          </a:prstGeom>
        </p:spPr>
      </p:pic>
      <p:pic>
        <p:nvPicPr>
          <p:cNvPr id="15" name="Picture 14">
            <a:extLst>
              <a:ext uri="{FF2B5EF4-FFF2-40B4-BE49-F238E27FC236}">
                <a16:creationId xmlns:a16="http://schemas.microsoft.com/office/drawing/2014/main" id="{1AA2A35F-8B41-9129-D014-95DB1458DCA0}"/>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964178" y="3078406"/>
            <a:ext cx="2827144" cy="2903211"/>
          </a:xfrm>
          <a:prstGeom prst="rect">
            <a:avLst/>
          </a:prstGeom>
        </p:spPr>
      </p:pic>
    </p:spTree>
    <p:extLst>
      <p:ext uri="{BB962C8B-B14F-4D97-AF65-F5344CB8AC3E}">
        <p14:creationId xmlns:p14="http://schemas.microsoft.com/office/powerpoint/2010/main" val="20390059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24059" y="1332888"/>
            <a:ext cx="11221684" cy="1049235"/>
          </a:xfrm>
        </p:spPr>
        <p:txBody>
          <a:bodyPr>
            <a:normAutofit/>
          </a:bodyPr>
          <a:lstStyle/>
          <a:p>
            <a:r>
              <a:rPr lang="en-GB" sz="2800" dirty="0"/>
              <a:t>Step 3- Hadamard  and </a:t>
            </a:r>
            <a:r>
              <a:rPr lang="en-GB" sz="2800" dirty="0" err="1"/>
              <a:t>setp</a:t>
            </a:r>
            <a:r>
              <a:rPr lang="en-GB" sz="2800" dirty="0"/>
              <a:t> 4-measuring 1</a:t>
            </a:r>
            <a:r>
              <a:rPr lang="en-GB" sz="2800" baseline="30000" dirty="0"/>
              <a:t>st</a:t>
            </a:r>
            <a:r>
              <a:rPr lang="en-GB" sz="2800" dirty="0"/>
              <a:t> qubit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168" y="2137833"/>
                <a:ext cx="11973664" cy="4381501"/>
              </a:xfrm>
            </p:spPr>
            <p:txBody>
              <a:bodyPr>
                <a:normAutofit/>
              </a:bodyPr>
              <a:lstStyle/>
              <a:p>
                <a:r>
                  <a:rPr lang="en-US" sz="2400" dirty="0">
                    <a:latin typeface="Arial" panose="020B0604020202020204" pitchFamily="34" charset="0"/>
                    <a:cs typeface="Arial" panose="020B0604020202020204" pitchFamily="34" charset="0"/>
                  </a:rPr>
                  <a:t>Now, </a:t>
                </a:r>
                <a:r>
                  <a:rPr lang="en-US" sz="2400" u="sng" dirty="0">
                    <a:latin typeface="Arial" panose="020B0604020202020204" pitchFamily="34" charset="0"/>
                    <a:cs typeface="Arial" panose="020B0604020202020204" pitchFamily="34" charset="0"/>
                  </a:rPr>
                  <a:t>toss the first quantum coin </a:t>
                </a:r>
                <a14:m>
                  <m:oMath xmlns:m="http://schemas.openxmlformats.org/officeDocument/2006/math">
                    <m:sSub>
                      <m:sSubPr>
                        <m:ctrlPr>
                          <a:rPr lang="en-GB" sz="2400" b="0" i="1" u="sng" smtClean="0">
                            <a:latin typeface="Cambria Math" panose="02040503050406030204" pitchFamily="18" charset="0"/>
                            <a:cs typeface="Arial" panose="020B0604020202020204" pitchFamily="34" charset="0"/>
                          </a:rPr>
                        </m:ctrlPr>
                      </m:sSubPr>
                      <m:e>
                        <m:r>
                          <a:rPr lang="en-GB" sz="2400" b="0" i="1" u="sng" smtClean="0">
                            <a:latin typeface="Cambria Math" panose="02040503050406030204" pitchFamily="18" charset="0"/>
                            <a:cs typeface="Arial" panose="020B0604020202020204" pitchFamily="34" charset="0"/>
                          </a:rPr>
                          <m:t>𝑞</m:t>
                        </m:r>
                      </m:e>
                      <m:sub>
                        <m:r>
                          <a:rPr lang="en-GB" sz="2400" b="0" i="1" u="sng" smtClean="0">
                            <a:latin typeface="Cambria Math" panose="02040503050406030204" pitchFamily="18" charset="0"/>
                            <a:cs typeface="Arial" panose="020B0604020202020204" pitchFamily="34" charset="0"/>
                          </a:rPr>
                          <m:t>1</m:t>
                        </m:r>
                      </m:sub>
                    </m:sSub>
                    <m:r>
                      <a:rPr lang="en-GB" sz="2400" b="0" i="0" u="sng" smtClean="0">
                        <a:latin typeface="Cambria Math" panose="02040503050406030204" pitchFamily="18" charset="0"/>
                        <a:cs typeface="Arial" panose="020B0604020202020204" pitchFamily="34" charset="0"/>
                      </a:rPr>
                      <m:t> ,</m:t>
                    </m:r>
                  </m:oMath>
                </a14:m>
                <a:r>
                  <a:rPr lang="en-US" sz="2400" dirty="0">
                    <a:latin typeface="Arial" panose="020B0604020202020204" pitchFamily="34" charset="0"/>
                    <a:cs typeface="Arial" panose="020B0604020202020204" pitchFamily="34" charset="0"/>
                  </a:rPr>
                  <a:t> which means that we apply the Hadamard matrix to first qubit.</a:t>
                </a:r>
              </a:p>
              <a:p>
                <a:r>
                  <a:rPr lang="en-US" sz="2400" dirty="0">
                    <a:latin typeface="Arial" panose="020B0604020202020204" pitchFamily="34" charset="0"/>
                    <a:cs typeface="Arial" panose="020B0604020202020204" pitchFamily="34" charset="0"/>
                  </a:rPr>
                  <a:t>As the next step: </a:t>
                </a:r>
                <a:r>
                  <a:rPr lang="en-US" sz="2400" u="sng" dirty="0">
                    <a:latin typeface="Arial" panose="020B0604020202020204" pitchFamily="34" charset="0"/>
                    <a:cs typeface="Arial" panose="020B0604020202020204" pitchFamily="34" charset="0"/>
                  </a:rPr>
                  <a:t>measure the first qubit, and only continue if it is found in state 0</a:t>
                </a:r>
                <a:r>
                  <a:rPr lang="en-US" sz="2400" dirty="0">
                    <a:latin typeface="Arial" panose="020B0604020202020204" pitchFamily="34" charset="0"/>
                    <a:cs typeface="Arial" panose="020B0604020202020204" pitchFamily="34" charset="0"/>
                  </a:rPr>
                  <a:t>, if not start from scratch. This is </a:t>
                </a:r>
                <a:r>
                  <a:rPr lang="en-US" sz="2400" u="sng" dirty="0">
                    <a:latin typeface="Arial" panose="020B0604020202020204" pitchFamily="34" charset="0"/>
                    <a:cs typeface="Arial" panose="020B0604020202020204" pitchFamily="34" charset="0"/>
                  </a:rPr>
                  <a:t>similar to rejection sampling</a:t>
                </a:r>
                <a:r>
                  <a:rPr lang="en-US" sz="2400" dirty="0">
                    <a:latin typeface="Arial" panose="020B0604020202020204" pitchFamily="34" charset="0"/>
                    <a:cs typeface="Arial" panose="020B0604020202020204" pitchFamily="34" charset="0"/>
                  </a:rPr>
                  <a:t>. </a:t>
                </a:r>
              </a:p>
              <a:p>
                <a:r>
                  <a:rPr lang="en-US" sz="2400" u="sng" dirty="0">
                    <a:latin typeface="Arial" panose="020B0604020202020204" pitchFamily="34" charset="0"/>
                    <a:cs typeface="Arial" panose="020B0604020202020204" pitchFamily="34" charset="0"/>
                  </a:rPr>
                  <a:t>After operation </a:t>
                </a:r>
                <a:r>
                  <a:rPr lang="en-US" sz="2400" dirty="0">
                    <a:latin typeface="Arial" panose="020B0604020202020204" pitchFamily="34" charset="0"/>
                    <a:cs typeface="Arial" panose="020B0604020202020204" pitchFamily="34" charset="0"/>
                  </a:rPr>
                  <a:t>we know that </a:t>
                </a:r>
                <a:r>
                  <a:rPr lang="en-US" sz="2400" u="sng" dirty="0">
                    <a:latin typeface="Arial" panose="020B0604020202020204" pitchFamily="34" charset="0"/>
                    <a:cs typeface="Arial" panose="020B0604020202020204" pitchFamily="34" charset="0"/>
                  </a:rPr>
                  <a:t>the first qubit can not be in state 1</a:t>
                </a:r>
                <a:r>
                  <a:rPr lang="en-US" sz="2400" dirty="0">
                    <a:latin typeface="Arial" panose="020B0604020202020204" pitchFamily="34" charset="0"/>
                    <a:cs typeface="Arial" panose="020B0604020202020204" pitchFamily="34" charset="0"/>
                  </a:rPr>
                  <a:t>, so we have to write zero amplitudes for states in which </a:t>
                </a:r>
                <a14:m>
                  <m:oMath xmlns:m="http://schemas.openxmlformats.org/officeDocument/2006/math">
                    <m:d>
                      <m:dPr>
                        <m:begChr m:val="|"/>
                        <m:endChr m:val="⟩"/>
                        <m:ctrlPr>
                          <a:rPr lang="en-GB" sz="2400" b="0" i="1" smtClean="0">
                            <a:latin typeface="Cambria Math" panose="02040503050406030204" pitchFamily="18" charset="0"/>
                            <a:cs typeface="Arial" panose="020B0604020202020204" pitchFamily="34" charset="0"/>
                          </a:rPr>
                        </m:ctrlPr>
                      </m:dPr>
                      <m:e>
                        <m:sSub>
                          <m:sSubPr>
                            <m:ctrlPr>
                              <a:rPr lang="en-GB" sz="2400" b="0" i="1" smtClean="0">
                                <a:latin typeface="Cambria Math" panose="02040503050406030204" pitchFamily="18" charset="0"/>
                                <a:cs typeface="Arial" panose="020B0604020202020204" pitchFamily="34" charset="0"/>
                              </a:rPr>
                            </m:ctrlPr>
                          </m:sSubPr>
                          <m:e>
                            <m:r>
                              <a:rPr lang="en-GB" sz="2400" b="0" i="1" smtClean="0">
                                <a:latin typeface="Cambria Math" panose="02040503050406030204" pitchFamily="18" charset="0"/>
                                <a:cs typeface="Arial" panose="020B0604020202020204" pitchFamily="34" charset="0"/>
                              </a:rPr>
                              <m:t>𝑞</m:t>
                            </m:r>
                          </m:e>
                          <m:sub>
                            <m:r>
                              <a:rPr lang="en-GB" sz="2400" b="0" i="1" smtClean="0">
                                <a:latin typeface="Cambria Math" panose="02040503050406030204" pitchFamily="18" charset="0"/>
                                <a:cs typeface="Arial" panose="020B0604020202020204" pitchFamily="34" charset="0"/>
                              </a:rPr>
                              <m:t>1</m:t>
                            </m:r>
                          </m:sub>
                        </m:sSub>
                      </m:e>
                    </m:d>
                    <m:r>
                      <a:rPr lang="en-GB" sz="2400" b="0" i="1" smtClean="0">
                        <a:latin typeface="Cambria Math" panose="02040503050406030204" pitchFamily="18" charset="0"/>
                        <a:cs typeface="Arial" panose="020B0604020202020204" pitchFamily="34" charset="0"/>
                      </a:rPr>
                      <m:t>=</m:t>
                    </m:r>
                    <m:r>
                      <a:rPr lang="en-GB" sz="2400" b="0" i="1" smtClean="0">
                        <a:latin typeface="Cambria Math" panose="02040503050406030204" pitchFamily="18" charset="0"/>
                        <a:cs typeface="Arial" panose="020B0604020202020204" pitchFamily="34" charset="0"/>
                      </a:rPr>
                      <m:t>1</m:t>
                    </m:r>
                  </m:oMath>
                </a14:m>
                <a:r>
                  <a:rPr lang="en-US" sz="2400" dirty="0">
                    <a:latin typeface="Arial" panose="020B0604020202020204" pitchFamily="34" charset="0"/>
                    <a:cs typeface="Arial" panose="020B0604020202020204" pitchFamily="34" charset="0"/>
                  </a:rPr>
                  <a:t> and renormalized all other amplitudes.</a:t>
                </a:r>
              </a:p>
            </p:txBody>
          </p:sp>
        </mc:Choice>
        <mc:Fallback xmlns="">
          <p:sp>
            <p:nvSpPr>
              <p:cNvPr id="3" name="Content Placeholder 2">
                <a:extLst>
                  <a:ext uri="{FF2B5EF4-FFF2-40B4-BE49-F238E27FC236}">
                    <a16:creationId xmlns:a16="http://schemas.microsoft.com/office/drawing/2014/main" id="{A556DFB8-C7A3-9710-ABE8-8B7F7D0EB19D}"/>
                  </a:ext>
                </a:extLst>
              </p:cNvPr>
              <p:cNvSpPr>
                <a:spLocks noGrp="1" noRot="1" noChangeAspect="1" noMove="1" noResize="1" noEditPoints="1" noAdjustHandles="1" noChangeArrowheads="1" noChangeShapeType="1" noTextEdit="1"/>
              </p:cNvSpPr>
              <p:nvPr>
                <p:ph idx="1"/>
              </p:nvPr>
            </p:nvSpPr>
            <p:spPr>
              <a:xfrm>
                <a:off x="109168" y="2137833"/>
                <a:ext cx="11973664" cy="4381501"/>
              </a:xfrm>
              <a:blipFill>
                <a:blip r:embed="rId2"/>
                <a:stretch>
                  <a:fillRect l="-713" t="-279" r="-1018"/>
                </a:stretch>
              </a:blipFill>
            </p:spPr>
            <p:txBody>
              <a:bodyPr/>
              <a:lstStyle/>
              <a:p>
                <a:r>
                  <a:rPr lang="en-GB">
                    <a:noFill/>
                  </a:rPr>
                  <a:t> </a:t>
                </a:r>
              </a:p>
            </p:txBody>
          </p:sp>
        </mc:Fallback>
      </mc:AlternateContent>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9582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24059" y="1332888"/>
            <a:ext cx="11221684" cy="1049235"/>
          </a:xfrm>
        </p:spPr>
        <p:txBody>
          <a:bodyPr>
            <a:normAutofit/>
          </a:bodyPr>
          <a:lstStyle/>
          <a:p>
            <a:r>
              <a:rPr lang="en-GB" sz="2800" dirty="0"/>
              <a:t>Step 5- Measure the last qubit</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09168" y="2137833"/>
            <a:ext cx="11973664" cy="4381501"/>
          </a:xfrm>
        </p:spPr>
        <p:txBody>
          <a:bodyPr>
            <a:normAutofit/>
          </a:bodyPr>
          <a:lstStyle/>
          <a:p>
            <a:r>
              <a:rPr lang="en-GB" sz="2400" dirty="0">
                <a:latin typeface="Arial" panose="020B0604020202020204" pitchFamily="34" charset="0"/>
                <a:cs typeface="Arial" panose="020B0604020202020204" pitchFamily="34" charset="0"/>
              </a:rPr>
              <a:t>Then we </a:t>
            </a:r>
            <a:r>
              <a:rPr lang="en-GB" sz="2400" u="sng" dirty="0">
                <a:latin typeface="Arial" panose="020B0604020202020204" pitchFamily="34" charset="0"/>
                <a:cs typeface="Arial" panose="020B0604020202020204" pitchFamily="34" charset="0"/>
              </a:rPr>
              <a:t>measure the last qubit</a:t>
            </a:r>
            <a:r>
              <a:rPr lang="en-GB" sz="2400" dirty="0">
                <a:latin typeface="Arial" panose="020B0604020202020204" pitchFamily="34" charset="0"/>
                <a:cs typeface="Arial" panose="020B0604020202020204" pitchFamily="34" charset="0"/>
              </a:rPr>
              <a:t>. We have to repeat the entire routine a number of times to estimate the probability of finding it in a certain state.</a:t>
            </a:r>
          </a:p>
          <a:p>
            <a:r>
              <a:rPr lang="en-GB" sz="2400" dirty="0">
                <a:latin typeface="Arial" panose="020B0604020202020204" pitchFamily="34" charset="0"/>
                <a:cs typeface="Arial" panose="020B0604020202020204" pitchFamily="34" charset="0"/>
              </a:rPr>
              <a:t>If we compare these last results with</a:t>
            </a:r>
          </a:p>
          <a:p>
            <a:pPr marL="0" indent="0">
              <a:buNone/>
            </a:pPr>
            <a:r>
              <a:rPr lang="en-GB" sz="2400" dirty="0">
                <a:latin typeface="Arial" panose="020B0604020202020204" pitchFamily="34" charset="0"/>
                <a:cs typeface="Arial" panose="020B0604020202020204" pitchFamily="34" charset="0"/>
              </a:rPr>
              <a:t>   the previous ones, we see that </a:t>
            </a:r>
            <a:r>
              <a:rPr lang="en-GB" sz="2400" u="sng" dirty="0">
                <a:latin typeface="Arial" panose="020B0604020202020204" pitchFamily="34" charset="0"/>
                <a:cs typeface="Arial" panose="020B0604020202020204" pitchFamily="34" charset="0"/>
              </a:rPr>
              <a:t>this is</a:t>
            </a:r>
          </a:p>
          <a:p>
            <a:pPr marL="0" indent="0">
              <a:buNone/>
            </a:pP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exactly the output of the squared</a:t>
            </a:r>
          </a:p>
          <a:p>
            <a:pPr marL="0" indent="0">
              <a:buNone/>
            </a:pP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distance classifier with the constant</a:t>
            </a:r>
          </a:p>
          <a:p>
            <a:pPr marL="0" indent="0">
              <a:buNone/>
            </a:pPr>
            <a:r>
              <a:rPr lang="en-GB" sz="2400" dirty="0">
                <a:latin typeface="Arial" panose="020B0604020202020204" pitchFamily="34" charset="0"/>
                <a:cs typeface="Arial" panose="020B0604020202020204" pitchFamily="34" charset="0"/>
              </a:rPr>
              <a:t>   </a:t>
            </a:r>
            <a:r>
              <a:rPr lang="en-GB" sz="2400" u="sng" dirty="0">
                <a:latin typeface="Arial" panose="020B0604020202020204" pitchFamily="34" charset="0"/>
                <a:cs typeface="Arial" panose="020B0604020202020204" pitchFamily="34" charset="0"/>
              </a:rPr>
              <a:t>c equals to 4.</a:t>
            </a: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6319C15D-DDFD-4FCD-7CB8-FACD4ABCE0F8}"/>
              </a:ext>
            </a:extLst>
          </p:cNvPr>
          <p:cNvPicPr>
            <a:picLocks noChangeAspect="1"/>
          </p:cNvPicPr>
          <p:nvPr/>
        </p:nvPicPr>
        <p:blipFill>
          <a:blip r:embed="rId2"/>
          <a:stretch>
            <a:fillRect/>
          </a:stretch>
        </p:blipFill>
        <p:spPr>
          <a:xfrm>
            <a:off x="5572125" y="3238500"/>
            <a:ext cx="6619875" cy="3619500"/>
          </a:xfrm>
          <a:prstGeom prst="rect">
            <a:avLst/>
          </a:prstGeom>
        </p:spPr>
      </p:pic>
      <p:pic>
        <p:nvPicPr>
          <p:cNvPr id="4" name="Picture 3">
            <a:extLst>
              <a:ext uri="{FF2B5EF4-FFF2-40B4-BE49-F238E27FC236}">
                <a16:creationId xmlns:a16="http://schemas.microsoft.com/office/drawing/2014/main" id="{5662ADFC-5133-8095-9454-869E63D304ED}"/>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contrast="40000"/>
                    </a14:imgEffect>
                  </a14:imgLayer>
                </a14:imgProps>
              </a:ext>
            </a:extLst>
          </a:blip>
          <a:stretch>
            <a:fillRect/>
          </a:stretch>
        </p:blipFill>
        <p:spPr>
          <a:xfrm>
            <a:off x="811560" y="6076202"/>
            <a:ext cx="4197654" cy="772295"/>
          </a:xfrm>
          <a:prstGeom prst="rect">
            <a:avLst/>
          </a:prstGeom>
        </p:spPr>
      </p:pic>
    </p:spTree>
    <p:extLst>
      <p:ext uri="{BB962C8B-B14F-4D97-AF65-F5344CB8AC3E}">
        <p14:creationId xmlns:p14="http://schemas.microsoft.com/office/powerpoint/2010/main" val="370905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052B-953E-1D6B-EA66-CB235C06E6AA}"/>
              </a:ext>
            </a:extLst>
          </p:cNvPr>
          <p:cNvSpPr>
            <a:spLocks noGrp="1"/>
          </p:cNvSpPr>
          <p:nvPr>
            <p:ph type="title"/>
          </p:nvPr>
        </p:nvSpPr>
        <p:spPr>
          <a:xfrm>
            <a:off x="1451578" y="1143186"/>
            <a:ext cx="9603275" cy="1049235"/>
          </a:xfrm>
        </p:spPr>
        <p:txBody>
          <a:bodyPr/>
          <a:lstStyle/>
          <a:p>
            <a:r>
              <a:rPr lang="en-GB" dirty="0"/>
              <a:t>Insights from the toy model</a:t>
            </a:r>
          </a:p>
        </p:txBody>
      </p:sp>
      <p:sp>
        <p:nvSpPr>
          <p:cNvPr id="3" name="Content Placeholder 2">
            <a:extLst>
              <a:ext uri="{FF2B5EF4-FFF2-40B4-BE49-F238E27FC236}">
                <a16:creationId xmlns:a16="http://schemas.microsoft.com/office/drawing/2014/main" id="{730C56B3-89FE-E5D6-804D-193E392F6030}"/>
              </a:ext>
            </a:extLst>
          </p:cNvPr>
          <p:cNvSpPr>
            <a:spLocks noGrp="1"/>
          </p:cNvSpPr>
          <p:nvPr>
            <p:ph idx="1"/>
          </p:nvPr>
        </p:nvSpPr>
        <p:spPr>
          <a:xfrm>
            <a:off x="1451578" y="2264201"/>
            <a:ext cx="9603275" cy="3450613"/>
          </a:xfrm>
        </p:spPr>
        <p:txBody>
          <a:bodyPr>
            <a:normAutofit fontScale="85000" lnSpcReduction="10000"/>
          </a:bodyPr>
          <a:lstStyle/>
          <a:p>
            <a:r>
              <a:rPr lang="en-GB" dirty="0"/>
              <a:t>For QML with classical data, the </a:t>
            </a:r>
            <a:r>
              <a:rPr lang="en-GB" u="sng" dirty="0"/>
              <a:t>data encoding is often the most crucial step</a:t>
            </a:r>
            <a:r>
              <a:rPr lang="en-GB" dirty="0"/>
              <a:t>. </a:t>
            </a:r>
          </a:p>
          <a:p>
            <a:r>
              <a:rPr lang="en-GB" dirty="0"/>
              <a:t>The Q. algorithm imposes </a:t>
            </a:r>
            <a:r>
              <a:rPr lang="en-GB" u="sng" dirty="0"/>
              <a:t>certain </a:t>
            </a:r>
            <a:r>
              <a:rPr lang="en-GB" u="sng" dirty="0" err="1"/>
              <a:t>preprocessing</a:t>
            </a:r>
            <a:r>
              <a:rPr lang="en-GB" u="sng" dirty="0"/>
              <a:t> requirements </a:t>
            </a:r>
            <a:r>
              <a:rPr lang="en-GB" dirty="0"/>
              <a:t>on classical data.</a:t>
            </a:r>
          </a:p>
          <a:p>
            <a:r>
              <a:rPr lang="en-GB" dirty="0"/>
              <a:t>The result of a QML is always </a:t>
            </a:r>
            <a:r>
              <a:rPr lang="en-GB" u="sng" dirty="0"/>
              <a:t>facilitated by a measurement.</a:t>
            </a:r>
            <a:endParaRPr lang="en-GB" dirty="0"/>
          </a:p>
          <a:p>
            <a:r>
              <a:rPr lang="en-GB" dirty="0"/>
              <a:t>QML algorithms are often inspired by classical algorithms.  (e.g. nearest neighbour or kernel method)</a:t>
            </a:r>
          </a:p>
          <a:p>
            <a:r>
              <a:rPr lang="en-GB" dirty="0"/>
              <a:t>The way quantum computers work may required adaptions to classical models (e.g. we used the squared distance in the toy model example because it suited the quantum formalism).</a:t>
            </a:r>
          </a:p>
          <a:p>
            <a:pPr marL="0" indent="0">
              <a:buNone/>
            </a:pPr>
            <a:endParaRPr lang="en-GB" dirty="0"/>
          </a:p>
          <a:p>
            <a:pPr marL="0" indent="0" algn="ctr">
              <a:buNone/>
            </a:pPr>
            <a:r>
              <a:rPr lang="en-GB" u="sng" dirty="0"/>
              <a:t>These ideas will be reoccurring over and over in the following chapters!</a:t>
            </a:r>
          </a:p>
        </p:txBody>
      </p:sp>
    </p:spTree>
    <p:extLst>
      <p:ext uri="{BB962C8B-B14F-4D97-AF65-F5344CB8AC3E}">
        <p14:creationId xmlns:p14="http://schemas.microsoft.com/office/powerpoint/2010/main" val="513154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D4997-4F5F-4061-0FDF-E5640393825C}"/>
              </a:ext>
            </a:extLst>
          </p:cNvPr>
          <p:cNvSpPr>
            <a:spLocks noGrp="1"/>
          </p:cNvSpPr>
          <p:nvPr>
            <p:ph type="title"/>
          </p:nvPr>
        </p:nvSpPr>
        <p:spPr>
          <a:xfrm>
            <a:off x="1451579" y="1196407"/>
            <a:ext cx="9603275" cy="1049235"/>
          </a:xfrm>
        </p:spPr>
        <p:txBody>
          <a:bodyPr/>
          <a:lstStyle/>
          <a:p>
            <a:r>
              <a:rPr lang="en-GB" dirty="0"/>
              <a:t>Open questions from GPT POINT OF VIEW</a:t>
            </a:r>
          </a:p>
        </p:txBody>
      </p:sp>
      <p:sp>
        <p:nvSpPr>
          <p:cNvPr id="4" name="Rectangle 1">
            <a:extLst>
              <a:ext uri="{FF2B5EF4-FFF2-40B4-BE49-F238E27FC236}">
                <a16:creationId xmlns:a16="http://schemas.microsoft.com/office/drawing/2014/main" id="{A5522D81-632A-4A16-11D4-D3222EA89787}"/>
              </a:ext>
            </a:extLst>
          </p:cNvPr>
          <p:cNvSpPr>
            <a:spLocks noGrp="1" noChangeArrowheads="1"/>
          </p:cNvSpPr>
          <p:nvPr>
            <p:ph idx="1"/>
          </p:nvPr>
        </p:nvSpPr>
        <p:spPr bwMode="auto">
          <a:xfrm>
            <a:off x="1451579" y="1878734"/>
            <a:ext cx="9217523" cy="37246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Some of the most important open questions in QML include: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000000"/>
              </a:solidFill>
              <a:effectLst/>
              <a:latin typeface="+mn-lt"/>
            </a:endParaRPr>
          </a:p>
          <a:p>
            <a:pPr>
              <a:lnSpc>
                <a:spcPct val="100000"/>
              </a:lnSpc>
              <a:buClrTx/>
              <a:buSzTx/>
            </a:pPr>
            <a:r>
              <a:rPr kumimoji="0" lang="en-US" altLang="en-US" sz="1800" b="0" i="0" u="none" strike="noStrike" cap="none" normalizeH="0" baseline="0" dirty="0">
                <a:ln>
                  <a:noFill/>
                </a:ln>
                <a:solidFill>
                  <a:srgbClr val="000000"/>
                </a:solidFill>
                <a:effectLst/>
                <a:latin typeface="+mn-lt"/>
              </a:rPr>
              <a:t>What are the best quantum algorithms for specific machine learning tasks?</a:t>
            </a:r>
          </a:p>
          <a:p>
            <a:pPr>
              <a:lnSpc>
                <a:spcPct val="100000"/>
              </a:lnSpc>
              <a:buClrTx/>
              <a:buSzTx/>
            </a:pPr>
            <a:r>
              <a:rPr kumimoji="0" lang="en-US" altLang="en-US" sz="1800" b="0" i="0" u="none" strike="noStrike" cap="none" normalizeH="0" baseline="0" dirty="0">
                <a:ln>
                  <a:noFill/>
                </a:ln>
                <a:solidFill>
                  <a:srgbClr val="000000"/>
                </a:solidFill>
                <a:effectLst/>
                <a:latin typeface="+mn-lt"/>
              </a:rPr>
              <a:t>How can quantum machine learning algorithms be made more robust against noise and errors? </a:t>
            </a:r>
          </a:p>
          <a:p>
            <a:pPr>
              <a:lnSpc>
                <a:spcPct val="100000"/>
              </a:lnSpc>
              <a:buClrTx/>
              <a:buSzTx/>
            </a:pPr>
            <a:r>
              <a:rPr kumimoji="0" lang="en-US" altLang="en-US" sz="1800" b="0" i="0" u="none" strike="noStrike" cap="none" normalizeH="0" baseline="0" dirty="0">
                <a:ln>
                  <a:noFill/>
                </a:ln>
                <a:solidFill>
                  <a:srgbClr val="000000"/>
                </a:solidFill>
                <a:effectLst/>
                <a:latin typeface="+mn-lt"/>
              </a:rPr>
              <a:t>What are the most efficient ways to encode classical data into a quantum format for processing?</a:t>
            </a:r>
          </a:p>
          <a:p>
            <a:pPr>
              <a:lnSpc>
                <a:spcPct val="100000"/>
              </a:lnSpc>
              <a:buClrTx/>
              <a:buSzTx/>
            </a:pPr>
            <a:r>
              <a:rPr kumimoji="0" lang="en-US" altLang="en-US" sz="1800" b="0" i="0" u="none" strike="noStrike" cap="none" normalizeH="0" baseline="0" dirty="0">
                <a:ln>
                  <a:noFill/>
                </a:ln>
                <a:solidFill>
                  <a:srgbClr val="000000"/>
                </a:solidFill>
                <a:effectLst/>
                <a:latin typeface="+mn-lt"/>
              </a:rPr>
              <a:t>How can quantum machine learning be integrated with classical machine learning? </a:t>
            </a:r>
            <a:endParaRPr lang="en-US" altLang="en-US" sz="1800" dirty="0">
              <a:solidFill>
                <a:srgbClr val="000000"/>
              </a:solidFill>
              <a:latin typeface="+mn-lt"/>
            </a:endParaRPr>
          </a:p>
          <a:p>
            <a:pPr>
              <a:lnSpc>
                <a:spcPct val="100000"/>
              </a:lnSpc>
              <a:buClrTx/>
              <a:buSzTx/>
            </a:pPr>
            <a:r>
              <a:rPr kumimoji="0" lang="en-US" altLang="en-US" sz="1800" b="0" i="0" u="none" strike="noStrike" cap="none" normalizeH="0" baseline="0" dirty="0">
                <a:ln>
                  <a:noFill/>
                </a:ln>
                <a:solidFill>
                  <a:srgbClr val="000000"/>
                </a:solidFill>
                <a:effectLst/>
                <a:latin typeface="+mn-lt"/>
              </a:rPr>
              <a:t>How can we design and build practical quantum hardware that can support the large number of </a:t>
            </a:r>
          </a:p>
          <a:p>
            <a:pPr marL="0" indent="0">
              <a:lnSpc>
                <a:spcPct val="100000"/>
              </a:lnSpc>
              <a:buClrTx/>
              <a:buSzTx/>
              <a:buNone/>
            </a:pPr>
            <a:r>
              <a:rPr lang="en-US" altLang="en-US" sz="1800" dirty="0">
                <a:solidFill>
                  <a:srgbClr val="000000"/>
                </a:solidFill>
                <a:latin typeface="+mn-lt"/>
              </a:rPr>
              <a:t>    </a:t>
            </a:r>
            <a:r>
              <a:rPr kumimoji="0" lang="en-US" altLang="en-US" sz="1800" b="0" i="0" u="none" strike="noStrike" cap="none" normalizeH="0" baseline="0" dirty="0">
                <a:ln>
                  <a:noFill/>
                </a:ln>
                <a:solidFill>
                  <a:srgbClr val="000000"/>
                </a:solidFill>
                <a:effectLst/>
                <a:latin typeface="+mn-lt"/>
              </a:rPr>
              <a:t>qubits and high levels of connectivity required for quantum machine learning?</a:t>
            </a:r>
          </a:p>
          <a:p>
            <a:pPr marL="0" indent="0">
              <a:lnSpc>
                <a:spcPct val="100000"/>
              </a:lnSpc>
              <a:buClrTx/>
              <a:buSzTx/>
              <a:buNone/>
            </a:pPr>
            <a:endParaRPr kumimoji="0" lang="en-US" altLang="en-US" sz="1800" b="0" i="0" u="none" strike="noStrike" cap="none" normalizeH="0" baseline="0" dirty="0">
              <a:ln>
                <a:noFill/>
              </a:ln>
              <a:solidFill>
                <a:srgbClr val="000000"/>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Overall, these questions highlight some of the key challenges that must be addressed in order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mn-lt"/>
              </a:rPr>
              <a:t>for quantum machine learning to reach its full potential.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46909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Merging two disciplines</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3919847"/>
          </a:xfrm>
        </p:spPr>
        <p:txBody>
          <a:bodyPr>
            <a:normAutofit/>
          </a:bodyPr>
          <a:lstStyle/>
          <a:p>
            <a:pPr lvl="0"/>
            <a:r>
              <a:rPr lang="en-US" sz="2400" dirty="0">
                <a:latin typeface="Arial" panose="020B0604020202020204" pitchFamily="34" charset="0"/>
                <a:cs typeface="Arial" panose="020B0604020202020204" pitchFamily="34" charset="0"/>
              </a:rPr>
              <a:t>If microscopic systems such as photons, electrons, and atoms are directly used to process information, they required another mathematical framework which is called quantum theory. Quantum was born at the beginning of 20</a:t>
            </a:r>
            <a:r>
              <a:rPr lang="en-US" sz="2400" baseline="30000" dirty="0">
                <a:latin typeface="Arial" panose="020B0604020202020204" pitchFamily="34" charset="0"/>
                <a:cs typeface="Arial" panose="020B0604020202020204" pitchFamily="34" charset="0"/>
              </a:rPr>
              <a:t>th</a:t>
            </a:r>
            <a:r>
              <a:rPr lang="en-US" sz="2400" dirty="0">
                <a:latin typeface="Arial" panose="020B0604020202020204" pitchFamily="34" charset="0"/>
                <a:cs typeface="Arial" panose="020B0604020202020204" pitchFamily="34" charset="0"/>
              </a:rPr>
              <a:t> century. </a:t>
            </a:r>
          </a:p>
          <a:p>
            <a:pPr lvl="0"/>
            <a:r>
              <a:rPr lang="en-US" sz="2400" dirty="0">
                <a:latin typeface="Arial" panose="020B0604020202020204" pitchFamily="34" charset="0"/>
                <a:cs typeface="Arial" panose="020B0604020202020204" pitchFamily="34" charset="0"/>
              </a:rPr>
              <a:t>A computer whose computations can only be described with the laws of quantum theory is called a quantum computer.</a:t>
            </a:r>
            <a:endParaRPr lang="en-US" sz="2200" dirty="0">
              <a:latin typeface="Arial" panose="020B0604020202020204" pitchFamily="34" charset="0"/>
              <a:cs typeface="Arial" panose="020B0604020202020204" pitchFamily="34" charset="0"/>
            </a:endParaRPr>
          </a:p>
          <a:p>
            <a:pPr lvl="1"/>
            <a:endParaRPr lang="en-US" sz="2200"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a:p>
            <a:pPr marL="0" indent="0">
              <a:buNone/>
            </a:pPr>
            <a:endParaRPr lang="en-US" sz="2400" b="1"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5064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Merging two disciplines</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4048179"/>
          </a:xfrm>
        </p:spPr>
        <p:txBody>
          <a:bodyPr>
            <a:normAutofit fontScale="70000" lnSpcReduction="20000"/>
          </a:bodyPr>
          <a:lstStyle/>
          <a:p>
            <a:r>
              <a:rPr lang="en-US" sz="2600" dirty="0">
                <a:latin typeface="Arial" panose="020B0604020202020204" pitchFamily="34" charset="0"/>
                <a:cs typeface="Arial" panose="020B0604020202020204" pitchFamily="34" charset="0"/>
              </a:rPr>
              <a:t>Algorithms are the recipes for manipulating information in order to execute computations. </a:t>
            </a:r>
          </a:p>
          <a:p>
            <a:pPr lvl="0"/>
            <a:r>
              <a:rPr lang="en-US" sz="2600" dirty="0">
                <a:latin typeface="Arial" panose="020B0604020202020204" pitchFamily="34" charset="0"/>
                <a:cs typeface="Arial" panose="020B0604020202020204" pitchFamily="34" charset="0"/>
              </a:rPr>
              <a:t>A wide variety of quantum algorithms (QA) exist and wait for being used on physical hardware. </a:t>
            </a:r>
          </a:p>
          <a:p>
            <a:pPr lvl="0"/>
            <a:r>
              <a:rPr lang="en-US" sz="2600" dirty="0">
                <a:latin typeface="Arial" panose="020B0604020202020204" pitchFamily="34" charset="0"/>
                <a:cs typeface="Arial" panose="020B0604020202020204" pitchFamily="34" charset="0"/>
              </a:rPr>
              <a:t>Circuit model is the most famous language for implementing QAs. The central concepts in circuit models are qubit and quantum gates, to perform computations on qubits.</a:t>
            </a:r>
          </a:p>
          <a:p>
            <a:pPr lvl="0"/>
            <a:r>
              <a:rPr lang="en-US" sz="2600" dirty="0">
                <a:latin typeface="Arial" panose="020B0604020202020204" pitchFamily="34" charset="0"/>
                <a:cs typeface="Arial" panose="020B0604020202020204" pitchFamily="34" charset="0"/>
              </a:rPr>
              <a:t>In order to preserve quantum coherence throughout thousands of computational operations, error correction becomes crucial. To overcome these challenges “Noisy Intermediate-Scale Quantum (NISQ)” devices were developed, which they work with the order of 10-100 qubits that do not necessarily interact with each other and have no error correction.</a:t>
            </a:r>
          </a:p>
          <a:p>
            <a:pPr lvl="0"/>
            <a:r>
              <a:rPr lang="en-US" sz="2600" dirty="0">
                <a:latin typeface="Arial" panose="020B0604020202020204" pitchFamily="34" charset="0"/>
                <a:cs typeface="Arial" panose="020B0604020202020204" pitchFamily="34" charset="0"/>
              </a:rPr>
              <a:t>NISQ devices have the power to test the advantages of QC, but limits the algorithms to a few qubits and gates.</a:t>
            </a:r>
          </a:p>
          <a:p>
            <a:pPr marL="0" lvl="0" indent="0">
              <a:buNone/>
            </a:pPr>
            <a:endParaRPr lang="en-US" sz="22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667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Merging two disciplines</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4048179"/>
          </a:xfrm>
        </p:spPr>
        <p:txBody>
          <a:bodyPr>
            <a:normAutofit fontScale="92500" lnSpcReduction="10000"/>
          </a:bodyPr>
          <a:lstStyle/>
          <a:p>
            <a:pPr lvl="0"/>
            <a:r>
              <a:rPr lang="en-US" sz="2400" dirty="0">
                <a:latin typeface="Arial" panose="020B0604020202020204" pitchFamily="34" charset="0"/>
                <a:cs typeface="Arial" panose="020B0604020202020204" pitchFamily="34" charset="0"/>
              </a:rPr>
              <a:t>The ultimate goal is to find useful computational problems that can be solved by small-scale quantum devices while exhibiting (exponential) speedups in runtime as compared with the best known classical algorithms.</a:t>
            </a:r>
          </a:p>
          <a:p>
            <a:pPr lvl="0"/>
            <a:r>
              <a:rPr lang="en-US" sz="2400" dirty="0">
                <a:latin typeface="Arial" panose="020B0604020202020204" pitchFamily="34" charset="0"/>
                <a:cs typeface="Arial" panose="020B0604020202020204" pitchFamily="34" charset="0"/>
              </a:rPr>
              <a:t>Machine learning and its core mathematical problem, which is optimization, are often listed as two promising candidates for NISQ quantum computing. </a:t>
            </a:r>
          </a:p>
          <a:p>
            <a:pPr lvl="0"/>
            <a:r>
              <a:rPr lang="en-US" sz="2400" dirty="0">
                <a:latin typeface="Arial" panose="020B0604020202020204" pitchFamily="34" charset="0"/>
                <a:cs typeface="Arial" panose="020B0604020202020204" pitchFamily="34" charset="0"/>
              </a:rPr>
              <a:t>ML lies in the intersection of statistics, mathematics, and computer science. It analyses how computers can learn from prior examples and solve unseen problem instances. </a:t>
            </a:r>
          </a:p>
          <a:p>
            <a:pPr marL="0" lvl="0" indent="0">
              <a:buNone/>
            </a:pPr>
            <a:endParaRPr lang="en-US" sz="22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779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Merging two disciplines</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4048179"/>
          </a:xfrm>
        </p:spPr>
        <p:txBody>
          <a:bodyPr>
            <a:normAutofit fontScale="92500" lnSpcReduction="10000"/>
          </a:bodyPr>
          <a:lstStyle/>
          <a:p>
            <a:pPr lvl="0"/>
            <a:r>
              <a:rPr lang="en-US" sz="2400" dirty="0">
                <a:latin typeface="Arial" panose="020B0604020202020204" pitchFamily="34" charset="0"/>
                <a:cs typeface="Arial" panose="020B0604020202020204" pitchFamily="34" charset="0"/>
              </a:rPr>
              <a:t>A good ML method is a complex interplay of different parts: the data, the model, and the optimization algorithm.</a:t>
            </a:r>
          </a:p>
          <a:p>
            <a:r>
              <a:rPr lang="en-US" sz="2400" dirty="0">
                <a:latin typeface="Arial" panose="020B0604020202020204" pitchFamily="34" charset="0"/>
                <a:cs typeface="Arial" panose="020B0604020202020204" pitchFamily="34" charset="0"/>
              </a:rPr>
              <a:t>Deep learning based on neural network algorithms was successful in building large architectures that are fed with big amount of data and trained by high-performance computing systems.</a:t>
            </a:r>
          </a:p>
          <a:p>
            <a:r>
              <a:rPr lang="en-US" sz="2400" dirty="0">
                <a:latin typeface="Arial" panose="020B0604020202020204" pitchFamily="34" charset="0"/>
                <a:cs typeface="Arial" panose="020B0604020202020204" pitchFamily="34" charset="0"/>
              </a:rPr>
              <a:t>Applications of ML: image recognition, language processing, and decision making.</a:t>
            </a:r>
          </a:p>
          <a:p>
            <a:pPr lvl="0"/>
            <a:r>
              <a:rPr lang="en-US" sz="2400" dirty="0">
                <a:latin typeface="Arial" panose="020B0604020202020204" pitchFamily="34" charset="0"/>
                <a:cs typeface="Arial" panose="020B0604020202020204" pitchFamily="34" charset="0"/>
              </a:rPr>
              <a:t>The development in machine learning research put QML onto moving ground which is exciting as it is challenging to navigate.</a:t>
            </a:r>
            <a:endParaRPr lang="en-US" sz="2200" dirty="0">
              <a:latin typeface="Arial" panose="020B0604020202020204" pitchFamily="34" charset="0"/>
              <a:cs typeface="Arial" panose="020B0604020202020204" pitchFamily="34" charset="0"/>
            </a:endParaRP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033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The rise of quantum machine learning</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05859" y="2019300"/>
            <a:ext cx="9603275" cy="4048179"/>
          </a:xfrm>
        </p:spPr>
        <p:txBody>
          <a:bodyPr>
            <a:normAutofit fontScale="92500" lnSpcReduction="20000"/>
          </a:bodyPr>
          <a:lstStyle/>
          <a:p>
            <a:pPr lvl="0"/>
            <a:r>
              <a:rPr lang="en-US" sz="2400" dirty="0">
                <a:latin typeface="Arial" panose="020B0604020202020204" pitchFamily="34" charset="0"/>
                <a:cs typeface="Arial" panose="020B0604020202020204" pitchFamily="34" charset="0"/>
              </a:rPr>
              <a:t>Some of the earliest contributions, began in 1995, in which authors looked at quantum models of neural networks to understand within quantum theory how does brain work.</a:t>
            </a:r>
          </a:p>
          <a:p>
            <a:pPr lvl="0"/>
            <a:r>
              <a:rPr lang="en-US" sz="2400" dirty="0">
                <a:latin typeface="Arial" panose="020B0604020202020204" pitchFamily="34" charset="0"/>
                <a:cs typeface="Arial" panose="020B0604020202020204" pitchFamily="34" charset="0"/>
              </a:rPr>
              <a:t>The term “Quantum Machine Learning” was first mentioned in 2013 by Lloyd, </a:t>
            </a:r>
            <a:r>
              <a:rPr lang="en-US" sz="2400" dirty="0" err="1">
                <a:latin typeface="Arial" panose="020B0604020202020204" pitchFamily="34" charset="0"/>
                <a:cs typeface="Arial" panose="020B0604020202020204" pitchFamily="34" charset="0"/>
              </a:rPr>
              <a:t>Mohseni</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Rebentrost</a:t>
            </a:r>
            <a:r>
              <a:rPr lang="en-US" sz="2400" dirty="0">
                <a:latin typeface="Arial" panose="020B0604020202020204" pitchFamily="34" charset="0"/>
                <a:cs typeface="Arial" panose="020B0604020202020204" pitchFamily="34" charset="0"/>
              </a:rPr>
              <a:t>. </a:t>
            </a:r>
          </a:p>
          <a:p>
            <a:pPr lvl="0"/>
            <a:r>
              <a:rPr lang="en-US" sz="2400" dirty="0">
                <a:latin typeface="Arial" panose="020B0604020202020204" pitchFamily="34" charset="0"/>
                <a:cs typeface="Arial" panose="020B0604020202020204" pitchFamily="34" charset="0"/>
              </a:rPr>
              <a:t>In 2014, </a:t>
            </a:r>
            <a:r>
              <a:rPr lang="en-US" sz="2400" dirty="0" err="1">
                <a:latin typeface="Arial" panose="020B0604020202020204" pitchFamily="34" charset="0"/>
                <a:cs typeface="Arial" panose="020B0604020202020204" pitchFamily="34" charset="0"/>
              </a:rPr>
              <a:t>Wittek</a:t>
            </a:r>
            <a:r>
              <a:rPr lang="en-US" sz="2400" dirty="0">
                <a:latin typeface="Arial" panose="020B0604020202020204" pitchFamily="34" charset="0"/>
                <a:cs typeface="Arial" panose="020B0604020202020204" pitchFamily="34" charset="0"/>
              </a:rPr>
              <a:t> published a monograph entitled “Quantum machine learning-What quantum computing means to data mining”</a:t>
            </a:r>
          </a:p>
          <a:p>
            <a:pPr lvl="0"/>
            <a:r>
              <a:rPr lang="en-US" sz="2400" dirty="0">
                <a:latin typeface="Arial" panose="020B0604020202020204" pitchFamily="34" charset="0"/>
                <a:cs typeface="Arial" panose="020B0604020202020204" pitchFamily="34" charset="0"/>
              </a:rPr>
              <a:t>From 2014 onwards, interest in the topic have increased significantly.</a:t>
            </a:r>
          </a:p>
          <a:p>
            <a:pPr lvl="0"/>
            <a:r>
              <a:rPr lang="en-US" sz="2400" dirty="0">
                <a:latin typeface="Arial" panose="020B0604020202020204" pitchFamily="34" charset="0"/>
                <a:cs typeface="Arial" panose="020B0604020202020204" pitchFamily="34" charset="0"/>
              </a:rPr>
              <a:t>QML while still a young discipline, but has witnessed rapid growth in its first few years.</a:t>
            </a: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66245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BEAD-B3BF-2842-ABE8-6B5FB44C3331}"/>
              </a:ext>
            </a:extLst>
          </p:cNvPr>
          <p:cNvSpPr>
            <a:spLocks noGrp="1"/>
          </p:cNvSpPr>
          <p:nvPr>
            <p:ph type="title"/>
          </p:nvPr>
        </p:nvSpPr>
        <p:spPr>
          <a:xfrm>
            <a:off x="1405859" y="1215999"/>
            <a:ext cx="9603275" cy="1049235"/>
          </a:xfrm>
        </p:spPr>
        <p:txBody>
          <a:bodyPr/>
          <a:lstStyle/>
          <a:p>
            <a:r>
              <a:rPr lang="en-GB" dirty="0"/>
              <a:t>The rise of quantum machine learning</a:t>
            </a:r>
          </a:p>
        </p:txBody>
      </p:sp>
      <p:sp>
        <p:nvSpPr>
          <p:cNvPr id="3" name="Content Placeholder 2">
            <a:extLst>
              <a:ext uri="{FF2B5EF4-FFF2-40B4-BE49-F238E27FC236}">
                <a16:creationId xmlns:a16="http://schemas.microsoft.com/office/drawing/2014/main" id="{A556DFB8-C7A3-9710-ABE8-8B7F7D0EB19D}"/>
              </a:ext>
            </a:extLst>
          </p:cNvPr>
          <p:cNvSpPr>
            <a:spLocks noGrp="1"/>
          </p:cNvSpPr>
          <p:nvPr>
            <p:ph idx="1"/>
          </p:nvPr>
        </p:nvSpPr>
        <p:spPr>
          <a:xfrm>
            <a:off x="1451579" y="2015732"/>
            <a:ext cx="9603275" cy="4048179"/>
          </a:xfrm>
        </p:spPr>
        <p:txBody>
          <a:bodyPr>
            <a:normAutofit/>
          </a:bodyPr>
          <a:lstStyle/>
          <a:p>
            <a:pPr lvl="0"/>
            <a:r>
              <a:rPr lang="en-US" sz="2400" dirty="0">
                <a:latin typeface="Arial" panose="020B0604020202020204" pitchFamily="34" charset="0"/>
                <a:cs typeface="Arial" panose="020B0604020202020204" pitchFamily="34" charset="0"/>
              </a:rPr>
              <a:t>Today, QML has established itself as an active sub-discipline of Quantum Computing and comes with a range of sub-areas. It has a strong basis in QC companies and startups.</a:t>
            </a:r>
          </a:p>
          <a:p>
            <a:pPr lvl="0"/>
            <a:r>
              <a:rPr lang="en-US" sz="2400" dirty="0">
                <a:latin typeface="Arial" panose="020B0604020202020204" pitchFamily="34" charset="0"/>
                <a:cs typeface="Arial" panose="020B0604020202020204" pitchFamily="34" charset="0"/>
              </a:rPr>
              <a:t>QML boasts various open-source software frameworks such as </a:t>
            </a:r>
            <a:r>
              <a:rPr lang="en-US" sz="2400" dirty="0" err="1">
                <a:latin typeface="Arial" panose="020B0604020202020204" pitchFamily="34" charset="0"/>
                <a:cs typeface="Arial" panose="020B0604020202020204" pitchFamily="34" charset="0"/>
              </a:rPr>
              <a:t>PennyLane</a:t>
            </a:r>
            <a:r>
              <a:rPr lang="en-US" sz="2400" dirty="0">
                <a:latin typeface="Arial" panose="020B0604020202020204" pitchFamily="34" charset="0"/>
                <a:cs typeface="Arial" panose="020B0604020202020204" pitchFamily="34" charset="0"/>
              </a:rPr>
              <a:t>, TensorFlow Quantum, Yao, …</a:t>
            </a:r>
          </a:p>
        </p:txBody>
      </p:sp>
      <p:sp>
        <p:nvSpPr>
          <p:cNvPr id="6" name="Rectangle 1">
            <a:extLst>
              <a:ext uri="{FF2B5EF4-FFF2-40B4-BE49-F238E27FC236}">
                <a16:creationId xmlns:a16="http://schemas.microsoft.com/office/drawing/2014/main" id="{04D1AF37-D7E0-ED50-19CE-41B948F42D28}"/>
              </a:ext>
            </a:extLst>
          </p:cNvPr>
          <p:cNvSpPr>
            <a:spLocks noChangeArrowheads="1"/>
          </p:cNvSpPr>
          <p:nvPr/>
        </p:nvSpPr>
        <p:spPr bwMode="auto">
          <a:xfrm>
            <a:off x="4141788" y="2019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7121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3117</TotalTime>
  <Words>3419</Words>
  <Application>Microsoft Office PowerPoint</Application>
  <PresentationFormat>Widescreen</PresentationFormat>
  <Paragraphs>234</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B Nazanin</vt:lpstr>
      <vt:lpstr>Calibri</vt:lpstr>
      <vt:lpstr>Cambria Math</vt:lpstr>
      <vt:lpstr>Gill Sans MT</vt:lpstr>
      <vt:lpstr>Times New Roman</vt:lpstr>
      <vt:lpstr>Gallery</vt:lpstr>
      <vt:lpstr>In the Name Of Allah</vt:lpstr>
      <vt:lpstr>Chapter 1-Introduction</vt:lpstr>
      <vt:lpstr>What is quantum machine learning?</vt:lpstr>
      <vt:lpstr>Merging two disciplines</vt:lpstr>
      <vt:lpstr>Merging two disciplines</vt:lpstr>
      <vt:lpstr>Merging two disciplines</vt:lpstr>
      <vt:lpstr>Merging two disciplines</vt:lpstr>
      <vt:lpstr>The rise of quantum machine learning</vt:lpstr>
      <vt:lpstr>The rise of quantum machine learning</vt:lpstr>
      <vt:lpstr>Four intersections for QML</vt:lpstr>
      <vt:lpstr>Fault-TOLERANT VERSUS NEAR-TERM APPROACHES</vt:lpstr>
      <vt:lpstr>A TOY EXAMPLE OF A QUANTUM ALGORITHM FOR CLASSIFICATION</vt:lpstr>
      <vt:lpstr>A TOY EXAMPLE OF A QUANTUM ALGORITHM FOR CLASSIFICATION</vt:lpstr>
      <vt:lpstr>The squared-distance classifier</vt:lpstr>
      <vt:lpstr>PowerPoint Presentation</vt:lpstr>
      <vt:lpstr>PowerPoint Presentation</vt:lpstr>
      <vt:lpstr>Interference with a Hadamard transformation</vt:lpstr>
      <vt:lpstr>Interference with a Hadamard transformation</vt:lpstr>
      <vt:lpstr>Interference with a Hadamard transformation</vt:lpstr>
      <vt:lpstr>Compare the classical  approach with quantum approach</vt:lpstr>
      <vt:lpstr>Compare the classical  approach with quantum approach</vt:lpstr>
      <vt:lpstr>Mathematical description of the Hadamard operation</vt:lpstr>
      <vt:lpstr>Mathematical description of the Hadamard operation</vt:lpstr>
      <vt:lpstr>Mathematical description of the Hadamard operation</vt:lpstr>
      <vt:lpstr>Mathematical description of the Hadamard operation</vt:lpstr>
      <vt:lpstr>Mathematical description of the Hadamard operation</vt:lpstr>
      <vt:lpstr>Quantum squared-distance classifier</vt:lpstr>
      <vt:lpstr>Step 1-data preprocessing</vt:lpstr>
      <vt:lpstr>Step 2- DATA ENCODING</vt:lpstr>
      <vt:lpstr>Step 2- DATA ENCODING</vt:lpstr>
      <vt:lpstr>Step 2- DATA ENCODING</vt:lpstr>
      <vt:lpstr>PowerPoint Presentation</vt:lpstr>
      <vt:lpstr>Step 3- Hadamard  and setp 4-measuring 1st qubit</vt:lpstr>
      <vt:lpstr>Step 5- Measure the last qubit</vt:lpstr>
      <vt:lpstr>Insights from the toy model</vt:lpstr>
      <vt:lpstr>Open questions from GPT POINT OF VIEW</vt:lpstr>
    </vt:vector>
  </TitlesOfParts>
  <Company>MRT www.Win2Farsi.com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به نام خدا</dc:title>
  <dc:creator>ZShY</dc:creator>
  <cp:lastModifiedBy>Zahra Shaterzadeh-Yazdi</cp:lastModifiedBy>
  <cp:revision>101</cp:revision>
  <dcterms:created xsi:type="dcterms:W3CDTF">2020-11-21T05:27:49Z</dcterms:created>
  <dcterms:modified xsi:type="dcterms:W3CDTF">2025-03-01T21:41:51Z</dcterms:modified>
</cp:coreProperties>
</file>