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00" y="32"/>
      </p:cViewPr>
      <p:guideLst>
        <p:guide orient="horz" pos="43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CCDB-C8F0-41BC-9F0F-5BEDB4F4137C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8962-D522-4887-8BA8-34F7D60D1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661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CCDB-C8F0-41BC-9F0F-5BEDB4F4137C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8962-D522-4887-8BA8-34F7D60D1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10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CCDB-C8F0-41BC-9F0F-5BEDB4F4137C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8962-D522-4887-8BA8-34F7D60D1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37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CCDB-C8F0-41BC-9F0F-5BEDB4F4137C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8962-D522-4887-8BA8-34F7D60D1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72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CCDB-C8F0-41BC-9F0F-5BEDB4F4137C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8962-D522-4887-8BA8-34F7D60D1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18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CCDB-C8F0-41BC-9F0F-5BEDB4F4137C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8962-D522-4887-8BA8-34F7D60D1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90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CCDB-C8F0-41BC-9F0F-5BEDB4F4137C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8962-D522-4887-8BA8-34F7D60D1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56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CCDB-C8F0-41BC-9F0F-5BEDB4F4137C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8962-D522-4887-8BA8-34F7D60D1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18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CCDB-C8F0-41BC-9F0F-5BEDB4F4137C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8962-D522-4887-8BA8-34F7D60D1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08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CCDB-C8F0-41BC-9F0F-5BEDB4F4137C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8962-D522-4887-8BA8-34F7D60D1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14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CCDB-C8F0-41BC-9F0F-5BEDB4F4137C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8962-D522-4887-8BA8-34F7D60D1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31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CCCDB-C8F0-41BC-9F0F-5BEDB4F4137C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F8962-D522-4887-8BA8-34F7D60D1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1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Заголовок 1"/>
          <p:cNvSpPr txBox="1">
            <a:spLocks/>
          </p:cNvSpPr>
          <p:nvPr/>
        </p:nvSpPr>
        <p:spPr>
          <a:xfrm>
            <a:off x="491699" y="115195"/>
            <a:ext cx="8591385" cy="8023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300" dirty="0" smtClean="0"/>
              <a:t>ДЗ к Семинару 4. </a:t>
            </a:r>
            <a:r>
              <a:rPr lang="en-US" sz="3300" dirty="0" smtClean="0"/>
              <a:t>Lean</a:t>
            </a:r>
            <a:endParaRPr lang="ru-RU" sz="33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42649" y="1102603"/>
            <a:ext cx="111231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Проанализируйте свою повседневную работу или работу отдела в вашей компании на наличие потерь.</a:t>
            </a:r>
            <a:endParaRPr lang="ru-RU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Нарисуйте VSM-карту.</a:t>
            </a:r>
            <a:endParaRPr lang="ru-RU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Найдите потери и классифицируйте их в соответствии с материалом лекции.</a:t>
            </a:r>
            <a:endParaRPr lang="ru-RU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Подумайте, как исключить эти потери.</a:t>
            </a:r>
            <a:endParaRPr lang="ru-RU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Нарисуйте новую VSM-карту в соответствии с вашими предложениями.</a:t>
            </a:r>
            <a:endParaRPr lang="ru-RU" sz="12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Вы можете использовать все рекомендованные на семинаре программы для рисования VSM-карты. В качестве выполненного задания приложите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скрин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 или PDF-файл с VSM-картой и ответом на вопросы.</a:t>
            </a:r>
            <a:endParaRPr lang="ru-RU" sz="1200" dirty="0"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3" name="Прямоугольник 212"/>
          <p:cNvSpPr/>
          <p:nvPr/>
        </p:nvSpPr>
        <p:spPr>
          <a:xfrm>
            <a:off x="542649" y="3873026"/>
            <a:ext cx="111712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2C2D30"/>
                </a:solidFill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Деятельность моего отдела связана с развитием грузоперевозок в компании, в частности, с развитием услуги по перевозке сборного груза.</a:t>
            </a:r>
          </a:p>
          <a:p>
            <a:pPr>
              <a:spcAft>
                <a:spcPts val="0"/>
              </a:spcAft>
            </a:pPr>
            <a:endParaRPr lang="ru-RU" dirty="0" smtClean="0">
              <a:solidFill>
                <a:srgbClr val="2C2D30"/>
              </a:solidFill>
              <a:latin typeface="Helvetica Neu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2C2D30"/>
                </a:solidFill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Потери и их классификация по действующему процессу отражена на слайде 3.</a:t>
            </a:r>
          </a:p>
          <a:p>
            <a:pPr>
              <a:spcAft>
                <a:spcPts val="0"/>
              </a:spcAft>
            </a:pPr>
            <a:endParaRPr lang="ru-RU" dirty="0">
              <a:solidFill>
                <a:srgbClr val="2C2D30"/>
              </a:solidFill>
              <a:latin typeface="Helvetica Neu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2C2D30"/>
                </a:solidFill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Предложения:</a:t>
            </a:r>
          </a:p>
          <a:p>
            <a:pPr marL="342900" indent="-342900">
              <a:spcAft>
                <a:spcPts val="0"/>
              </a:spcAft>
              <a:buAutoNum type="arabicPeriod"/>
            </a:pPr>
            <a:r>
              <a:rPr lang="ru-RU" dirty="0" smtClean="0">
                <a:solidFill>
                  <a:srgbClr val="2C2D30"/>
                </a:solidFill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Сокращение сроков доставки</a:t>
            </a:r>
          </a:p>
          <a:p>
            <a:pPr marL="342900" indent="-342900">
              <a:buFontTx/>
              <a:buAutoNum type="arabicPeriod"/>
            </a:pPr>
            <a:r>
              <a:rPr lang="ru-RU" dirty="0" smtClean="0">
                <a:solidFill>
                  <a:srgbClr val="2C2D30"/>
                </a:solidFill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Оптимизация лишних процессов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0"/>
              </a:spcAft>
              <a:buAutoNum type="arabicPeriod"/>
            </a:pPr>
            <a:r>
              <a:rPr lang="ru-RU" dirty="0" smtClean="0">
                <a:solidFill>
                  <a:srgbClr val="2C2D30"/>
                </a:solidFill>
                <a:latin typeface="Helvetica Neue"/>
                <a:ea typeface="Times New Roman" panose="02020603050405020304" pitchFamily="18" charset="0"/>
                <a:cs typeface="Times New Roman" panose="02020603050405020304" pitchFamily="18" charset="0"/>
              </a:rPr>
              <a:t>Уменьшение документооборота, внедрение ЭДО</a:t>
            </a:r>
          </a:p>
        </p:txBody>
      </p:sp>
      <p:cxnSp>
        <p:nvCxnSpPr>
          <p:cNvPr id="214" name="Прямая соединительная линия 213"/>
          <p:cNvCxnSpPr/>
          <p:nvPr/>
        </p:nvCxnSpPr>
        <p:spPr>
          <a:xfrm>
            <a:off x="491699" y="3709401"/>
            <a:ext cx="1122224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58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Заголовок 1"/>
          <p:cNvSpPr txBox="1">
            <a:spLocks/>
          </p:cNvSpPr>
          <p:nvPr/>
        </p:nvSpPr>
        <p:spPr>
          <a:xfrm>
            <a:off x="491699" y="115195"/>
            <a:ext cx="8591385" cy="8023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Схема работы по доставке груза (действующая)</a:t>
            </a:r>
            <a:endParaRPr lang="ru-RU" dirty="0"/>
          </a:p>
        </p:txBody>
      </p:sp>
      <p:grpSp>
        <p:nvGrpSpPr>
          <p:cNvPr id="213" name="Group 330"/>
          <p:cNvGrpSpPr>
            <a:grpSpLocks noChangeAspect="1"/>
          </p:cNvGrpSpPr>
          <p:nvPr/>
        </p:nvGrpSpPr>
        <p:grpSpPr bwMode="auto">
          <a:xfrm>
            <a:off x="493632" y="1342964"/>
            <a:ext cx="534317" cy="347003"/>
            <a:chOff x="4520" y="1101"/>
            <a:chExt cx="619" cy="402"/>
          </a:xfrm>
        </p:grpSpPr>
        <p:sp>
          <p:nvSpPr>
            <p:cNvPr id="214" name="Freeform 331"/>
            <p:cNvSpPr>
              <a:spLocks/>
            </p:cNvSpPr>
            <p:nvPr/>
          </p:nvSpPr>
          <p:spPr bwMode="auto">
            <a:xfrm>
              <a:off x="4520" y="1101"/>
              <a:ext cx="488" cy="354"/>
            </a:xfrm>
            <a:custGeom>
              <a:avLst/>
              <a:gdLst>
                <a:gd name="T0" fmla="*/ 37 w 358"/>
                <a:gd name="T1" fmla="*/ 259 h 259"/>
                <a:gd name="T2" fmla="*/ 29 w 358"/>
                <a:gd name="T3" fmla="*/ 259 h 259"/>
                <a:gd name="T4" fmla="*/ 0 w 358"/>
                <a:gd name="T5" fmla="*/ 230 h 259"/>
                <a:gd name="T6" fmla="*/ 0 w 358"/>
                <a:gd name="T7" fmla="*/ 30 h 259"/>
                <a:gd name="T8" fmla="*/ 29 w 358"/>
                <a:gd name="T9" fmla="*/ 0 h 259"/>
                <a:gd name="T10" fmla="*/ 329 w 358"/>
                <a:gd name="T11" fmla="*/ 0 h 259"/>
                <a:gd name="T12" fmla="*/ 358 w 358"/>
                <a:gd name="T13" fmla="*/ 30 h 259"/>
                <a:gd name="T14" fmla="*/ 358 w 358"/>
                <a:gd name="T15" fmla="*/ 11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8" h="259">
                  <a:moveTo>
                    <a:pt x="37" y="259"/>
                  </a:moveTo>
                  <a:cubicBezTo>
                    <a:pt x="29" y="259"/>
                    <a:pt x="29" y="259"/>
                    <a:pt x="29" y="259"/>
                  </a:cubicBezTo>
                  <a:cubicBezTo>
                    <a:pt x="13" y="259"/>
                    <a:pt x="0" y="246"/>
                    <a:pt x="0" y="2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5" y="0"/>
                    <a:pt x="358" y="13"/>
                    <a:pt x="358" y="30"/>
                  </a:cubicBezTo>
                  <a:cubicBezTo>
                    <a:pt x="358" y="116"/>
                    <a:pt x="358" y="116"/>
                    <a:pt x="358" y="116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15" name="Line 332"/>
            <p:cNvSpPr>
              <a:spLocks noChangeShapeType="1"/>
            </p:cNvSpPr>
            <p:nvPr/>
          </p:nvSpPr>
          <p:spPr bwMode="auto">
            <a:xfrm flipH="1">
              <a:off x="4665" y="1455"/>
              <a:ext cx="324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16" name="Freeform 333"/>
            <p:cNvSpPr>
              <a:spLocks/>
            </p:cNvSpPr>
            <p:nvPr/>
          </p:nvSpPr>
          <p:spPr bwMode="auto">
            <a:xfrm>
              <a:off x="4940" y="1257"/>
              <a:ext cx="199" cy="197"/>
            </a:xfrm>
            <a:custGeom>
              <a:avLst/>
              <a:gdLst>
                <a:gd name="T0" fmla="*/ 37 w 146"/>
                <a:gd name="T1" fmla="*/ 144 h 144"/>
                <a:gd name="T2" fmla="*/ 0 w 146"/>
                <a:gd name="T3" fmla="*/ 107 h 144"/>
                <a:gd name="T4" fmla="*/ 0 w 146"/>
                <a:gd name="T5" fmla="*/ 37 h 144"/>
                <a:gd name="T6" fmla="*/ 37 w 146"/>
                <a:gd name="T7" fmla="*/ 0 h 144"/>
                <a:gd name="T8" fmla="*/ 109 w 146"/>
                <a:gd name="T9" fmla="*/ 0 h 144"/>
                <a:gd name="T10" fmla="*/ 146 w 146"/>
                <a:gd name="T11" fmla="*/ 37 h 144"/>
                <a:gd name="T12" fmla="*/ 146 w 146"/>
                <a:gd name="T13" fmla="*/ 107 h 144"/>
                <a:gd name="T14" fmla="*/ 109 w 146"/>
                <a:gd name="T1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44">
                  <a:moveTo>
                    <a:pt x="37" y="144"/>
                  </a:moveTo>
                  <a:cubicBezTo>
                    <a:pt x="17" y="144"/>
                    <a:pt x="0" y="128"/>
                    <a:pt x="0" y="10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7" y="0"/>
                    <a:pt x="37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29" y="0"/>
                    <a:pt x="146" y="16"/>
                    <a:pt x="146" y="37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6" y="128"/>
                    <a:pt x="129" y="144"/>
                    <a:pt x="109" y="144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17" name="Oval 334"/>
            <p:cNvSpPr>
              <a:spLocks noChangeArrowheads="1"/>
            </p:cNvSpPr>
            <p:nvPr/>
          </p:nvSpPr>
          <p:spPr bwMode="auto">
            <a:xfrm>
              <a:off x="4568" y="1405"/>
              <a:ext cx="97" cy="98"/>
            </a:xfrm>
            <a:prstGeom prst="ellips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18" name="Oval 335"/>
            <p:cNvSpPr>
              <a:spLocks noChangeArrowheads="1"/>
            </p:cNvSpPr>
            <p:nvPr/>
          </p:nvSpPr>
          <p:spPr bwMode="auto">
            <a:xfrm>
              <a:off x="4989" y="1405"/>
              <a:ext cx="97" cy="98"/>
            </a:xfrm>
            <a:prstGeom prst="ellips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19" name="Line 336"/>
            <p:cNvSpPr>
              <a:spLocks noChangeShapeType="1"/>
            </p:cNvSpPr>
            <p:nvPr/>
          </p:nvSpPr>
          <p:spPr bwMode="auto">
            <a:xfrm>
              <a:off x="4610" y="1188"/>
              <a:ext cx="0" cy="144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20" name="Line 337"/>
            <p:cNvSpPr>
              <a:spLocks noChangeShapeType="1"/>
            </p:cNvSpPr>
            <p:nvPr/>
          </p:nvSpPr>
          <p:spPr bwMode="auto">
            <a:xfrm>
              <a:off x="4677" y="1188"/>
              <a:ext cx="0" cy="144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21" name="Line 338"/>
            <p:cNvSpPr>
              <a:spLocks noChangeShapeType="1"/>
            </p:cNvSpPr>
            <p:nvPr/>
          </p:nvSpPr>
          <p:spPr bwMode="auto">
            <a:xfrm>
              <a:off x="4742" y="1188"/>
              <a:ext cx="0" cy="144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22" name="Line 339"/>
            <p:cNvSpPr>
              <a:spLocks noChangeShapeType="1"/>
            </p:cNvSpPr>
            <p:nvPr/>
          </p:nvSpPr>
          <p:spPr bwMode="auto">
            <a:xfrm>
              <a:off x="4809" y="1188"/>
              <a:ext cx="0" cy="144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23" name="Line 340"/>
            <p:cNvSpPr>
              <a:spLocks noChangeShapeType="1"/>
            </p:cNvSpPr>
            <p:nvPr/>
          </p:nvSpPr>
          <p:spPr bwMode="auto">
            <a:xfrm>
              <a:off x="4875" y="1188"/>
              <a:ext cx="0" cy="144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236181" y="1791824"/>
            <a:ext cx="1452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Сбор отправлений на адресе </a:t>
            </a:r>
            <a:r>
              <a:rPr lang="ru-RU" sz="1200" dirty="0"/>
              <a:t>клиента, обмен документами </a:t>
            </a:r>
          </a:p>
        </p:txBody>
      </p:sp>
      <p:grpSp>
        <p:nvGrpSpPr>
          <p:cNvPr id="225" name="Group 414"/>
          <p:cNvGrpSpPr>
            <a:grpSpLocks noChangeAspect="1"/>
          </p:cNvGrpSpPr>
          <p:nvPr/>
        </p:nvGrpSpPr>
        <p:grpSpPr bwMode="auto">
          <a:xfrm>
            <a:off x="3326481" y="1187083"/>
            <a:ext cx="526548" cy="465261"/>
            <a:chOff x="9347" y="2005"/>
            <a:chExt cx="610" cy="539"/>
          </a:xfrm>
        </p:grpSpPr>
        <p:sp>
          <p:nvSpPr>
            <p:cNvPr id="226" name="Line 415"/>
            <p:cNvSpPr>
              <a:spLocks noChangeShapeType="1"/>
            </p:cNvSpPr>
            <p:nvPr/>
          </p:nvSpPr>
          <p:spPr bwMode="auto">
            <a:xfrm>
              <a:off x="9399" y="2544"/>
              <a:ext cx="0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27" name="Freeform 416"/>
            <p:cNvSpPr>
              <a:spLocks/>
            </p:cNvSpPr>
            <p:nvPr/>
          </p:nvSpPr>
          <p:spPr bwMode="auto">
            <a:xfrm>
              <a:off x="9347" y="2038"/>
              <a:ext cx="610" cy="506"/>
            </a:xfrm>
            <a:custGeom>
              <a:avLst/>
              <a:gdLst>
                <a:gd name="T0" fmla="*/ 38 w 447"/>
                <a:gd name="T1" fmla="*/ 370 h 370"/>
                <a:gd name="T2" fmla="*/ 0 w 447"/>
                <a:gd name="T3" fmla="*/ 370 h 370"/>
                <a:gd name="T4" fmla="*/ 0 w 447"/>
                <a:gd name="T5" fmla="*/ 162 h 370"/>
                <a:gd name="T6" fmla="*/ 16 w 447"/>
                <a:gd name="T7" fmla="*/ 132 h 370"/>
                <a:gd name="T8" fmla="*/ 207 w 447"/>
                <a:gd name="T9" fmla="*/ 6 h 370"/>
                <a:gd name="T10" fmla="*/ 234 w 447"/>
                <a:gd name="T11" fmla="*/ 5 h 370"/>
                <a:gd name="T12" fmla="*/ 431 w 447"/>
                <a:gd name="T13" fmla="*/ 132 h 370"/>
                <a:gd name="T14" fmla="*/ 447 w 447"/>
                <a:gd name="T15" fmla="*/ 162 h 370"/>
                <a:gd name="T16" fmla="*/ 447 w 447"/>
                <a:gd name="T17" fmla="*/ 370 h 370"/>
                <a:gd name="T18" fmla="*/ 315 w 447"/>
                <a:gd name="T19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370">
                  <a:moveTo>
                    <a:pt x="38" y="370"/>
                  </a:moveTo>
                  <a:cubicBezTo>
                    <a:pt x="0" y="370"/>
                    <a:pt x="0" y="370"/>
                    <a:pt x="0" y="37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0"/>
                    <a:pt x="6" y="138"/>
                    <a:pt x="16" y="132"/>
                  </a:cubicBezTo>
                  <a:cubicBezTo>
                    <a:pt x="207" y="6"/>
                    <a:pt x="207" y="6"/>
                    <a:pt x="207" y="6"/>
                  </a:cubicBezTo>
                  <a:cubicBezTo>
                    <a:pt x="215" y="0"/>
                    <a:pt x="225" y="0"/>
                    <a:pt x="234" y="5"/>
                  </a:cubicBezTo>
                  <a:cubicBezTo>
                    <a:pt x="431" y="132"/>
                    <a:pt x="431" y="132"/>
                    <a:pt x="431" y="132"/>
                  </a:cubicBezTo>
                  <a:cubicBezTo>
                    <a:pt x="441" y="138"/>
                    <a:pt x="447" y="150"/>
                    <a:pt x="447" y="162"/>
                  </a:cubicBezTo>
                  <a:cubicBezTo>
                    <a:pt x="447" y="370"/>
                    <a:pt x="447" y="370"/>
                    <a:pt x="447" y="370"/>
                  </a:cubicBezTo>
                  <a:cubicBezTo>
                    <a:pt x="315" y="370"/>
                    <a:pt x="315" y="370"/>
                    <a:pt x="315" y="370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28" name="Line 417"/>
            <p:cNvSpPr>
              <a:spLocks noChangeShapeType="1"/>
            </p:cNvSpPr>
            <p:nvPr/>
          </p:nvSpPr>
          <p:spPr bwMode="auto">
            <a:xfrm>
              <a:off x="9672" y="2005"/>
              <a:ext cx="0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29" name="Freeform 418"/>
            <p:cNvSpPr>
              <a:spLocks/>
            </p:cNvSpPr>
            <p:nvPr/>
          </p:nvSpPr>
          <p:spPr bwMode="auto">
            <a:xfrm>
              <a:off x="9705" y="2314"/>
              <a:ext cx="211" cy="230"/>
            </a:xfrm>
            <a:custGeom>
              <a:avLst/>
              <a:gdLst>
                <a:gd name="T0" fmla="*/ 0 w 155"/>
                <a:gd name="T1" fmla="*/ 57 h 168"/>
                <a:gd name="T2" fmla="*/ 0 w 155"/>
                <a:gd name="T3" fmla="*/ 24 h 168"/>
                <a:gd name="T4" fmla="*/ 24 w 155"/>
                <a:gd name="T5" fmla="*/ 0 h 168"/>
                <a:gd name="T6" fmla="*/ 131 w 155"/>
                <a:gd name="T7" fmla="*/ 0 h 168"/>
                <a:gd name="T8" fmla="*/ 155 w 155"/>
                <a:gd name="T9" fmla="*/ 24 h 168"/>
                <a:gd name="T10" fmla="*/ 155 w 155"/>
                <a:gd name="T11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168">
                  <a:moveTo>
                    <a:pt x="0" y="57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4" y="0"/>
                    <a:pt x="155" y="11"/>
                    <a:pt x="155" y="24"/>
                  </a:cubicBezTo>
                  <a:cubicBezTo>
                    <a:pt x="155" y="168"/>
                    <a:pt x="155" y="168"/>
                    <a:pt x="155" y="168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30" name="Freeform 419"/>
            <p:cNvSpPr>
              <a:spLocks/>
            </p:cNvSpPr>
            <p:nvPr/>
          </p:nvSpPr>
          <p:spPr bwMode="auto">
            <a:xfrm>
              <a:off x="9600" y="2159"/>
              <a:ext cx="95" cy="96"/>
            </a:xfrm>
            <a:custGeom>
              <a:avLst/>
              <a:gdLst>
                <a:gd name="T0" fmla="*/ 38 w 70"/>
                <a:gd name="T1" fmla="*/ 68 h 70"/>
                <a:gd name="T2" fmla="*/ 2 w 70"/>
                <a:gd name="T3" fmla="*/ 38 h 70"/>
                <a:gd name="T4" fmla="*/ 32 w 70"/>
                <a:gd name="T5" fmla="*/ 1 h 70"/>
                <a:gd name="T6" fmla="*/ 69 w 70"/>
                <a:gd name="T7" fmla="*/ 32 h 70"/>
                <a:gd name="T8" fmla="*/ 38 w 70"/>
                <a:gd name="T9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8" y="68"/>
                  </a:moveTo>
                  <a:cubicBezTo>
                    <a:pt x="20" y="70"/>
                    <a:pt x="3" y="56"/>
                    <a:pt x="2" y="38"/>
                  </a:cubicBezTo>
                  <a:cubicBezTo>
                    <a:pt x="0" y="19"/>
                    <a:pt x="14" y="3"/>
                    <a:pt x="32" y="1"/>
                  </a:cubicBezTo>
                  <a:cubicBezTo>
                    <a:pt x="51" y="0"/>
                    <a:pt x="67" y="13"/>
                    <a:pt x="69" y="32"/>
                  </a:cubicBezTo>
                  <a:cubicBezTo>
                    <a:pt x="70" y="50"/>
                    <a:pt x="57" y="67"/>
                    <a:pt x="38" y="68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31" name="Freeform 420"/>
            <p:cNvSpPr>
              <a:spLocks/>
            </p:cNvSpPr>
            <p:nvPr/>
          </p:nvSpPr>
          <p:spPr bwMode="auto">
            <a:xfrm>
              <a:off x="9421" y="2349"/>
              <a:ext cx="234" cy="171"/>
            </a:xfrm>
            <a:custGeom>
              <a:avLst/>
              <a:gdLst>
                <a:gd name="T0" fmla="*/ 18 w 172"/>
                <a:gd name="T1" fmla="*/ 125 h 125"/>
                <a:gd name="T2" fmla="*/ 14 w 172"/>
                <a:gd name="T3" fmla="*/ 125 h 125"/>
                <a:gd name="T4" fmla="*/ 0 w 172"/>
                <a:gd name="T5" fmla="*/ 111 h 125"/>
                <a:gd name="T6" fmla="*/ 0 w 172"/>
                <a:gd name="T7" fmla="*/ 14 h 125"/>
                <a:gd name="T8" fmla="*/ 14 w 172"/>
                <a:gd name="T9" fmla="*/ 0 h 125"/>
                <a:gd name="T10" fmla="*/ 158 w 172"/>
                <a:gd name="T11" fmla="*/ 0 h 125"/>
                <a:gd name="T12" fmla="*/ 172 w 172"/>
                <a:gd name="T13" fmla="*/ 14 h 125"/>
                <a:gd name="T14" fmla="*/ 172 w 172"/>
                <a:gd name="T15" fmla="*/ 5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25">
                  <a:moveTo>
                    <a:pt x="18" y="125"/>
                  </a:moveTo>
                  <a:cubicBezTo>
                    <a:pt x="14" y="125"/>
                    <a:pt x="14" y="125"/>
                    <a:pt x="14" y="125"/>
                  </a:cubicBezTo>
                  <a:cubicBezTo>
                    <a:pt x="6" y="125"/>
                    <a:pt x="0" y="119"/>
                    <a:pt x="0" y="1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6" y="0"/>
                    <a:pt x="172" y="7"/>
                    <a:pt x="172" y="14"/>
                  </a:cubicBezTo>
                  <a:cubicBezTo>
                    <a:pt x="172" y="56"/>
                    <a:pt x="172" y="56"/>
                    <a:pt x="172" y="56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32" name="Line 421"/>
            <p:cNvSpPr>
              <a:spLocks noChangeShapeType="1"/>
            </p:cNvSpPr>
            <p:nvPr/>
          </p:nvSpPr>
          <p:spPr bwMode="auto">
            <a:xfrm flipH="1">
              <a:off x="9490" y="2520"/>
              <a:ext cx="157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33" name="Freeform 422"/>
            <p:cNvSpPr>
              <a:spLocks/>
            </p:cNvSpPr>
            <p:nvPr/>
          </p:nvSpPr>
          <p:spPr bwMode="auto">
            <a:xfrm>
              <a:off x="9623" y="2425"/>
              <a:ext cx="95" cy="95"/>
            </a:xfrm>
            <a:custGeom>
              <a:avLst/>
              <a:gdLst>
                <a:gd name="T0" fmla="*/ 18 w 70"/>
                <a:gd name="T1" fmla="*/ 70 h 70"/>
                <a:gd name="T2" fmla="*/ 0 w 70"/>
                <a:gd name="T3" fmla="*/ 52 h 70"/>
                <a:gd name="T4" fmla="*/ 0 w 70"/>
                <a:gd name="T5" fmla="*/ 18 h 70"/>
                <a:gd name="T6" fmla="*/ 18 w 70"/>
                <a:gd name="T7" fmla="*/ 0 h 70"/>
                <a:gd name="T8" fmla="*/ 53 w 70"/>
                <a:gd name="T9" fmla="*/ 0 h 70"/>
                <a:gd name="T10" fmla="*/ 70 w 70"/>
                <a:gd name="T11" fmla="*/ 18 h 70"/>
                <a:gd name="T12" fmla="*/ 70 w 70"/>
                <a:gd name="T13" fmla="*/ 52 h 70"/>
                <a:gd name="T14" fmla="*/ 53 w 70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0">
                  <a:moveTo>
                    <a:pt x="18" y="70"/>
                  </a:moveTo>
                  <a:cubicBezTo>
                    <a:pt x="8" y="70"/>
                    <a:pt x="0" y="62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2" y="0"/>
                    <a:pt x="70" y="8"/>
                    <a:pt x="70" y="18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62"/>
                    <a:pt x="62" y="70"/>
                    <a:pt x="53" y="70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34" name="Oval 423"/>
            <p:cNvSpPr>
              <a:spLocks noChangeArrowheads="1"/>
            </p:cNvSpPr>
            <p:nvPr/>
          </p:nvSpPr>
          <p:spPr bwMode="auto">
            <a:xfrm>
              <a:off x="9443" y="2496"/>
              <a:ext cx="47" cy="48"/>
            </a:xfrm>
            <a:prstGeom prst="ellips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35" name="Oval 424"/>
            <p:cNvSpPr>
              <a:spLocks noChangeArrowheads="1"/>
            </p:cNvSpPr>
            <p:nvPr/>
          </p:nvSpPr>
          <p:spPr bwMode="auto">
            <a:xfrm>
              <a:off x="9646" y="2496"/>
              <a:ext cx="48" cy="48"/>
            </a:xfrm>
            <a:prstGeom prst="ellips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sp>
        <p:nvSpPr>
          <p:cNvPr id="236" name="TextBox 235"/>
          <p:cNvSpPr txBox="1"/>
          <p:nvPr/>
        </p:nvSpPr>
        <p:spPr>
          <a:xfrm>
            <a:off x="3122723" y="1799898"/>
            <a:ext cx="1452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Доставка отправлений курьером до Участка курьерской доставки</a:t>
            </a:r>
            <a:endParaRPr lang="ru-RU" sz="1200" dirty="0"/>
          </a:p>
        </p:txBody>
      </p:sp>
      <p:grpSp>
        <p:nvGrpSpPr>
          <p:cNvPr id="237" name="Group 185"/>
          <p:cNvGrpSpPr>
            <a:grpSpLocks noChangeAspect="1"/>
          </p:cNvGrpSpPr>
          <p:nvPr/>
        </p:nvGrpSpPr>
        <p:grpSpPr bwMode="auto">
          <a:xfrm>
            <a:off x="3409348" y="2835362"/>
            <a:ext cx="409153" cy="478209"/>
            <a:chOff x="4189" y="2944"/>
            <a:chExt cx="474" cy="554"/>
          </a:xfrm>
        </p:grpSpPr>
        <p:sp>
          <p:nvSpPr>
            <p:cNvPr id="238" name="Freeform 186"/>
            <p:cNvSpPr>
              <a:spLocks/>
            </p:cNvSpPr>
            <p:nvPr/>
          </p:nvSpPr>
          <p:spPr bwMode="auto">
            <a:xfrm>
              <a:off x="4189" y="2944"/>
              <a:ext cx="474" cy="554"/>
            </a:xfrm>
            <a:custGeom>
              <a:avLst/>
              <a:gdLst>
                <a:gd name="T0" fmla="*/ 292 w 348"/>
                <a:gd name="T1" fmla="*/ 405 h 405"/>
                <a:gd name="T2" fmla="*/ 56 w 348"/>
                <a:gd name="T3" fmla="*/ 405 h 405"/>
                <a:gd name="T4" fmla="*/ 0 w 348"/>
                <a:gd name="T5" fmla="*/ 348 h 405"/>
                <a:gd name="T6" fmla="*/ 0 w 348"/>
                <a:gd name="T7" fmla="*/ 56 h 405"/>
                <a:gd name="T8" fmla="*/ 56 w 348"/>
                <a:gd name="T9" fmla="*/ 0 h 405"/>
                <a:gd name="T10" fmla="*/ 292 w 348"/>
                <a:gd name="T11" fmla="*/ 0 h 405"/>
                <a:gd name="T12" fmla="*/ 348 w 348"/>
                <a:gd name="T13" fmla="*/ 56 h 405"/>
                <a:gd name="T14" fmla="*/ 348 w 348"/>
                <a:gd name="T15" fmla="*/ 348 h 405"/>
                <a:gd name="T16" fmla="*/ 292 w 348"/>
                <a:gd name="T17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405">
                  <a:moveTo>
                    <a:pt x="292" y="405"/>
                  </a:moveTo>
                  <a:cubicBezTo>
                    <a:pt x="56" y="405"/>
                    <a:pt x="56" y="405"/>
                    <a:pt x="56" y="405"/>
                  </a:cubicBezTo>
                  <a:cubicBezTo>
                    <a:pt x="25" y="405"/>
                    <a:pt x="0" y="379"/>
                    <a:pt x="0" y="3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323" y="0"/>
                    <a:pt x="348" y="25"/>
                    <a:pt x="348" y="56"/>
                  </a:cubicBezTo>
                  <a:cubicBezTo>
                    <a:pt x="348" y="348"/>
                    <a:pt x="348" y="348"/>
                    <a:pt x="348" y="348"/>
                  </a:cubicBezTo>
                  <a:cubicBezTo>
                    <a:pt x="348" y="379"/>
                    <a:pt x="323" y="405"/>
                    <a:pt x="292" y="405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39" name="Freeform 187"/>
            <p:cNvSpPr>
              <a:spLocks/>
            </p:cNvSpPr>
            <p:nvPr/>
          </p:nvSpPr>
          <p:spPr bwMode="auto">
            <a:xfrm>
              <a:off x="4293" y="3027"/>
              <a:ext cx="250" cy="56"/>
            </a:xfrm>
            <a:custGeom>
              <a:avLst/>
              <a:gdLst>
                <a:gd name="T0" fmla="*/ 184 w 184"/>
                <a:gd name="T1" fmla="*/ 41 h 41"/>
                <a:gd name="T2" fmla="*/ 0 w 184"/>
                <a:gd name="T3" fmla="*/ 41 h 41"/>
                <a:gd name="T4" fmla="*/ 0 w 184"/>
                <a:gd name="T5" fmla="*/ 41 h 41"/>
                <a:gd name="T6" fmla="*/ 41 w 184"/>
                <a:gd name="T7" fmla="*/ 0 h 41"/>
                <a:gd name="T8" fmla="*/ 143 w 184"/>
                <a:gd name="T9" fmla="*/ 0 h 41"/>
                <a:gd name="T10" fmla="*/ 184 w 184"/>
                <a:gd name="T1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41">
                  <a:moveTo>
                    <a:pt x="184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9" y="0"/>
                    <a:pt x="41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66" y="0"/>
                    <a:pt x="184" y="18"/>
                    <a:pt x="184" y="41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40" name="Rectangle 188"/>
            <p:cNvSpPr>
              <a:spLocks noChangeArrowheads="1"/>
            </p:cNvSpPr>
            <p:nvPr/>
          </p:nvSpPr>
          <p:spPr bwMode="auto">
            <a:xfrm>
              <a:off x="4357" y="3275"/>
              <a:ext cx="124" cy="78"/>
            </a:xfrm>
            <a:prstGeom prst="rect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41" name="Freeform 189"/>
            <p:cNvSpPr>
              <a:spLocks/>
            </p:cNvSpPr>
            <p:nvPr/>
          </p:nvSpPr>
          <p:spPr bwMode="auto">
            <a:xfrm>
              <a:off x="4543" y="3275"/>
              <a:ext cx="0" cy="223"/>
            </a:xfrm>
            <a:custGeom>
              <a:avLst/>
              <a:gdLst>
                <a:gd name="T0" fmla="*/ 0 h 223"/>
                <a:gd name="T1" fmla="*/ 223 h 223"/>
                <a:gd name="T2" fmla="*/ 0 h 2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23">
                  <a:moveTo>
                    <a:pt x="0" y="0"/>
                  </a:moveTo>
                  <a:lnTo>
                    <a:pt x="0" y="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42" name="Line 190"/>
            <p:cNvSpPr>
              <a:spLocks noChangeShapeType="1"/>
            </p:cNvSpPr>
            <p:nvPr/>
          </p:nvSpPr>
          <p:spPr bwMode="auto">
            <a:xfrm>
              <a:off x="4543" y="3275"/>
              <a:ext cx="0" cy="223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43" name="Freeform 191"/>
            <p:cNvSpPr>
              <a:spLocks/>
            </p:cNvSpPr>
            <p:nvPr/>
          </p:nvSpPr>
          <p:spPr bwMode="auto">
            <a:xfrm>
              <a:off x="4293" y="3275"/>
              <a:ext cx="0" cy="210"/>
            </a:xfrm>
            <a:custGeom>
              <a:avLst/>
              <a:gdLst>
                <a:gd name="T0" fmla="*/ 0 h 210"/>
                <a:gd name="T1" fmla="*/ 210 h 210"/>
                <a:gd name="T2" fmla="*/ 0 h 2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10">
                  <a:moveTo>
                    <a:pt x="0" y="0"/>
                  </a:moveTo>
                  <a:lnTo>
                    <a:pt x="0" y="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44" name="Line 192"/>
            <p:cNvSpPr>
              <a:spLocks noChangeShapeType="1"/>
            </p:cNvSpPr>
            <p:nvPr/>
          </p:nvSpPr>
          <p:spPr bwMode="auto">
            <a:xfrm>
              <a:off x="4293" y="3275"/>
              <a:ext cx="0" cy="210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45" name="Freeform 193"/>
            <p:cNvSpPr>
              <a:spLocks/>
            </p:cNvSpPr>
            <p:nvPr/>
          </p:nvSpPr>
          <p:spPr bwMode="auto">
            <a:xfrm>
              <a:off x="4486" y="3431"/>
              <a:ext cx="0" cy="60"/>
            </a:xfrm>
            <a:custGeom>
              <a:avLst/>
              <a:gdLst>
                <a:gd name="T0" fmla="*/ 0 h 60"/>
                <a:gd name="T1" fmla="*/ 60 h 60"/>
                <a:gd name="T2" fmla="*/ 0 h 6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">
                  <a:moveTo>
                    <a:pt x="0" y="0"/>
                  </a:move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46" name="Line 194"/>
            <p:cNvSpPr>
              <a:spLocks noChangeShapeType="1"/>
            </p:cNvSpPr>
            <p:nvPr/>
          </p:nvSpPr>
          <p:spPr bwMode="auto">
            <a:xfrm>
              <a:off x="4486" y="3431"/>
              <a:ext cx="0" cy="60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47" name="Freeform 195"/>
            <p:cNvSpPr>
              <a:spLocks/>
            </p:cNvSpPr>
            <p:nvPr/>
          </p:nvSpPr>
          <p:spPr bwMode="auto">
            <a:xfrm>
              <a:off x="4357" y="3431"/>
              <a:ext cx="0" cy="60"/>
            </a:xfrm>
            <a:custGeom>
              <a:avLst/>
              <a:gdLst>
                <a:gd name="T0" fmla="*/ 0 h 60"/>
                <a:gd name="T1" fmla="*/ 60 h 60"/>
                <a:gd name="T2" fmla="*/ 0 h 6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">
                  <a:moveTo>
                    <a:pt x="0" y="0"/>
                  </a:move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48" name="Line 196"/>
            <p:cNvSpPr>
              <a:spLocks noChangeShapeType="1"/>
            </p:cNvSpPr>
            <p:nvPr/>
          </p:nvSpPr>
          <p:spPr bwMode="auto">
            <a:xfrm>
              <a:off x="4357" y="3431"/>
              <a:ext cx="0" cy="60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49" name="Freeform 197"/>
            <p:cNvSpPr>
              <a:spLocks/>
            </p:cNvSpPr>
            <p:nvPr/>
          </p:nvSpPr>
          <p:spPr bwMode="auto">
            <a:xfrm>
              <a:off x="4293" y="3146"/>
              <a:ext cx="43" cy="55"/>
            </a:xfrm>
            <a:custGeom>
              <a:avLst/>
              <a:gdLst>
                <a:gd name="T0" fmla="*/ 0 w 43"/>
                <a:gd name="T1" fmla="*/ 0 h 55"/>
                <a:gd name="T2" fmla="*/ 43 w 43"/>
                <a:gd name="T3" fmla="*/ 0 h 55"/>
                <a:gd name="T4" fmla="*/ 43 w 43"/>
                <a:gd name="T5" fmla="*/ 55 h 55"/>
                <a:gd name="T6" fmla="*/ 32 w 43"/>
                <a:gd name="T7" fmla="*/ 55 h 55"/>
                <a:gd name="T8" fmla="*/ 32 w 43"/>
                <a:gd name="T9" fmla="*/ 10 h 55"/>
                <a:gd name="T10" fmla="*/ 12 w 43"/>
                <a:gd name="T11" fmla="*/ 10 h 55"/>
                <a:gd name="T12" fmla="*/ 12 w 43"/>
                <a:gd name="T13" fmla="*/ 55 h 55"/>
                <a:gd name="T14" fmla="*/ 0 w 43"/>
                <a:gd name="T15" fmla="*/ 55 h 55"/>
                <a:gd name="T16" fmla="*/ 0 w 43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5">
                  <a:moveTo>
                    <a:pt x="0" y="0"/>
                  </a:moveTo>
                  <a:lnTo>
                    <a:pt x="43" y="0"/>
                  </a:lnTo>
                  <a:lnTo>
                    <a:pt x="43" y="55"/>
                  </a:lnTo>
                  <a:lnTo>
                    <a:pt x="32" y="55"/>
                  </a:lnTo>
                  <a:lnTo>
                    <a:pt x="32" y="10"/>
                  </a:lnTo>
                  <a:lnTo>
                    <a:pt x="12" y="10"/>
                  </a:lnTo>
                  <a:lnTo>
                    <a:pt x="12" y="55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5AE4"/>
            </a:solidFill>
            <a:ln w="0">
              <a:noFill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50" name="Freeform 198"/>
            <p:cNvSpPr>
              <a:spLocks noEditPoints="1"/>
            </p:cNvSpPr>
            <p:nvPr/>
          </p:nvSpPr>
          <p:spPr bwMode="auto">
            <a:xfrm>
              <a:off x="4346" y="3146"/>
              <a:ext cx="53" cy="56"/>
            </a:xfrm>
            <a:custGeom>
              <a:avLst/>
              <a:gdLst>
                <a:gd name="T0" fmla="*/ 0 w 39"/>
                <a:gd name="T1" fmla="*/ 21 h 41"/>
                <a:gd name="T2" fmla="*/ 2 w 39"/>
                <a:gd name="T3" fmla="*/ 10 h 41"/>
                <a:gd name="T4" fmla="*/ 6 w 39"/>
                <a:gd name="T5" fmla="*/ 5 h 41"/>
                <a:gd name="T6" fmla="*/ 11 w 39"/>
                <a:gd name="T7" fmla="*/ 1 h 41"/>
                <a:gd name="T8" fmla="*/ 19 w 39"/>
                <a:gd name="T9" fmla="*/ 0 h 41"/>
                <a:gd name="T10" fmla="*/ 34 w 39"/>
                <a:gd name="T11" fmla="*/ 5 h 41"/>
                <a:gd name="T12" fmla="*/ 39 w 39"/>
                <a:gd name="T13" fmla="*/ 20 h 41"/>
                <a:gd name="T14" fmla="*/ 34 w 39"/>
                <a:gd name="T15" fmla="*/ 36 h 41"/>
                <a:gd name="T16" fmla="*/ 19 w 39"/>
                <a:gd name="T17" fmla="*/ 41 h 41"/>
                <a:gd name="T18" fmla="*/ 5 w 39"/>
                <a:gd name="T19" fmla="*/ 36 h 41"/>
                <a:gd name="T20" fmla="*/ 0 w 39"/>
                <a:gd name="T21" fmla="*/ 21 h 41"/>
                <a:gd name="T22" fmla="*/ 8 w 39"/>
                <a:gd name="T23" fmla="*/ 20 h 41"/>
                <a:gd name="T24" fmla="*/ 11 w 39"/>
                <a:gd name="T25" fmla="*/ 31 h 41"/>
                <a:gd name="T26" fmla="*/ 19 w 39"/>
                <a:gd name="T27" fmla="*/ 34 h 41"/>
                <a:gd name="T28" fmla="*/ 27 w 39"/>
                <a:gd name="T29" fmla="*/ 31 h 41"/>
                <a:gd name="T30" fmla="*/ 30 w 39"/>
                <a:gd name="T31" fmla="*/ 20 h 41"/>
                <a:gd name="T32" fmla="*/ 27 w 39"/>
                <a:gd name="T33" fmla="*/ 10 h 41"/>
                <a:gd name="T34" fmla="*/ 19 w 39"/>
                <a:gd name="T35" fmla="*/ 7 h 41"/>
                <a:gd name="T36" fmla="*/ 11 w 39"/>
                <a:gd name="T37" fmla="*/ 10 h 41"/>
                <a:gd name="T38" fmla="*/ 8 w 39"/>
                <a:gd name="T39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41">
                  <a:moveTo>
                    <a:pt x="0" y="21"/>
                  </a:moveTo>
                  <a:cubicBezTo>
                    <a:pt x="0" y="17"/>
                    <a:pt x="1" y="13"/>
                    <a:pt x="2" y="10"/>
                  </a:cubicBezTo>
                  <a:cubicBezTo>
                    <a:pt x="3" y="8"/>
                    <a:pt x="4" y="7"/>
                    <a:pt x="6" y="5"/>
                  </a:cubicBezTo>
                  <a:cubicBezTo>
                    <a:pt x="7" y="3"/>
                    <a:pt x="9" y="2"/>
                    <a:pt x="11" y="1"/>
                  </a:cubicBezTo>
                  <a:cubicBezTo>
                    <a:pt x="13" y="0"/>
                    <a:pt x="16" y="0"/>
                    <a:pt x="19" y="0"/>
                  </a:cubicBezTo>
                  <a:cubicBezTo>
                    <a:pt x="25" y="0"/>
                    <a:pt x="30" y="2"/>
                    <a:pt x="34" y="5"/>
                  </a:cubicBezTo>
                  <a:cubicBezTo>
                    <a:pt x="37" y="9"/>
                    <a:pt x="39" y="14"/>
                    <a:pt x="39" y="20"/>
                  </a:cubicBezTo>
                  <a:cubicBezTo>
                    <a:pt x="39" y="27"/>
                    <a:pt x="37" y="32"/>
                    <a:pt x="34" y="36"/>
                  </a:cubicBezTo>
                  <a:cubicBezTo>
                    <a:pt x="30" y="39"/>
                    <a:pt x="25" y="41"/>
                    <a:pt x="19" y="41"/>
                  </a:cubicBezTo>
                  <a:cubicBezTo>
                    <a:pt x="14" y="41"/>
                    <a:pt x="9" y="39"/>
                    <a:pt x="5" y="36"/>
                  </a:cubicBezTo>
                  <a:cubicBezTo>
                    <a:pt x="2" y="32"/>
                    <a:pt x="0" y="27"/>
                    <a:pt x="0" y="21"/>
                  </a:cubicBezTo>
                  <a:close/>
                  <a:moveTo>
                    <a:pt x="8" y="20"/>
                  </a:moveTo>
                  <a:cubicBezTo>
                    <a:pt x="8" y="25"/>
                    <a:pt x="9" y="28"/>
                    <a:pt x="11" y="31"/>
                  </a:cubicBezTo>
                  <a:cubicBezTo>
                    <a:pt x="14" y="33"/>
                    <a:pt x="16" y="34"/>
                    <a:pt x="19" y="34"/>
                  </a:cubicBezTo>
                  <a:cubicBezTo>
                    <a:pt x="23" y="34"/>
                    <a:pt x="25" y="33"/>
                    <a:pt x="27" y="31"/>
                  </a:cubicBezTo>
                  <a:cubicBezTo>
                    <a:pt x="29" y="28"/>
                    <a:pt x="30" y="25"/>
                    <a:pt x="30" y="20"/>
                  </a:cubicBezTo>
                  <a:cubicBezTo>
                    <a:pt x="30" y="16"/>
                    <a:pt x="29" y="12"/>
                    <a:pt x="27" y="10"/>
                  </a:cubicBezTo>
                  <a:cubicBezTo>
                    <a:pt x="25" y="8"/>
                    <a:pt x="23" y="7"/>
                    <a:pt x="19" y="7"/>
                  </a:cubicBezTo>
                  <a:cubicBezTo>
                    <a:pt x="16" y="7"/>
                    <a:pt x="13" y="8"/>
                    <a:pt x="11" y="10"/>
                  </a:cubicBezTo>
                  <a:cubicBezTo>
                    <a:pt x="9" y="12"/>
                    <a:pt x="8" y="16"/>
                    <a:pt x="8" y="20"/>
                  </a:cubicBezTo>
                  <a:close/>
                </a:path>
              </a:pathLst>
            </a:custGeom>
            <a:solidFill>
              <a:srgbClr val="355AE4"/>
            </a:solidFill>
            <a:ln w="0">
              <a:noFill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51" name="Freeform 199"/>
            <p:cNvSpPr>
              <a:spLocks/>
            </p:cNvSpPr>
            <p:nvPr/>
          </p:nvSpPr>
          <p:spPr bwMode="auto">
            <a:xfrm>
              <a:off x="4407" y="3146"/>
              <a:ext cx="42" cy="55"/>
            </a:xfrm>
            <a:custGeom>
              <a:avLst/>
              <a:gdLst>
                <a:gd name="T0" fmla="*/ 0 w 31"/>
                <a:gd name="T1" fmla="*/ 0 h 40"/>
                <a:gd name="T2" fmla="*/ 8 w 31"/>
                <a:gd name="T3" fmla="*/ 0 h 40"/>
                <a:gd name="T4" fmla="*/ 8 w 31"/>
                <a:gd name="T5" fmla="*/ 10 h 40"/>
                <a:gd name="T6" fmla="*/ 8 w 31"/>
                <a:gd name="T7" fmla="*/ 16 h 40"/>
                <a:gd name="T8" fmla="*/ 10 w 31"/>
                <a:gd name="T9" fmla="*/ 19 h 40"/>
                <a:gd name="T10" fmla="*/ 15 w 31"/>
                <a:gd name="T11" fmla="*/ 20 h 40"/>
                <a:gd name="T12" fmla="*/ 20 w 31"/>
                <a:gd name="T13" fmla="*/ 19 h 40"/>
                <a:gd name="T14" fmla="*/ 23 w 31"/>
                <a:gd name="T15" fmla="*/ 18 h 40"/>
                <a:gd name="T16" fmla="*/ 23 w 31"/>
                <a:gd name="T17" fmla="*/ 0 h 40"/>
                <a:gd name="T18" fmla="*/ 31 w 31"/>
                <a:gd name="T19" fmla="*/ 0 h 40"/>
                <a:gd name="T20" fmla="*/ 31 w 31"/>
                <a:gd name="T21" fmla="*/ 40 h 40"/>
                <a:gd name="T22" fmla="*/ 23 w 31"/>
                <a:gd name="T23" fmla="*/ 40 h 40"/>
                <a:gd name="T24" fmla="*/ 23 w 31"/>
                <a:gd name="T25" fmla="*/ 24 h 40"/>
                <a:gd name="T26" fmla="*/ 18 w 31"/>
                <a:gd name="T27" fmla="*/ 26 h 40"/>
                <a:gd name="T28" fmla="*/ 14 w 31"/>
                <a:gd name="T29" fmla="*/ 27 h 40"/>
                <a:gd name="T30" fmla="*/ 4 w 31"/>
                <a:gd name="T31" fmla="*/ 24 h 40"/>
                <a:gd name="T32" fmla="*/ 0 w 31"/>
                <a:gd name="T33" fmla="*/ 14 h 40"/>
                <a:gd name="T34" fmla="*/ 0 w 31"/>
                <a:gd name="T3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40">
                  <a:moveTo>
                    <a:pt x="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3"/>
                    <a:pt x="8" y="15"/>
                    <a:pt x="8" y="16"/>
                  </a:cubicBezTo>
                  <a:cubicBezTo>
                    <a:pt x="8" y="17"/>
                    <a:pt x="9" y="18"/>
                    <a:pt x="10" y="19"/>
                  </a:cubicBezTo>
                  <a:cubicBezTo>
                    <a:pt x="11" y="20"/>
                    <a:pt x="13" y="20"/>
                    <a:pt x="15" y="20"/>
                  </a:cubicBezTo>
                  <a:cubicBezTo>
                    <a:pt x="17" y="20"/>
                    <a:pt x="18" y="20"/>
                    <a:pt x="20" y="19"/>
                  </a:cubicBezTo>
                  <a:cubicBezTo>
                    <a:pt x="21" y="19"/>
                    <a:pt x="22" y="18"/>
                    <a:pt x="23" y="1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5"/>
                    <a:pt x="20" y="26"/>
                    <a:pt x="18" y="26"/>
                  </a:cubicBezTo>
                  <a:cubicBezTo>
                    <a:pt x="17" y="26"/>
                    <a:pt x="15" y="27"/>
                    <a:pt x="14" y="27"/>
                  </a:cubicBezTo>
                  <a:cubicBezTo>
                    <a:pt x="10" y="27"/>
                    <a:pt x="6" y="26"/>
                    <a:pt x="4" y="24"/>
                  </a:cubicBezTo>
                  <a:cubicBezTo>
                    <a:pt x="1" y="22"/>
                    <a:pt x="0" y="19"/>
                    <a:pt x="0" y="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55AE4"/>
            </a:solidFill>
            <a:ln w="0">
              <a:noFill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52" name="Freeform 200"/>
            <p:cNvSpPr>
              <a:spLocks/>
            </p:cNvSpPr>
            <p:nvPr/>
          </p:nvSpPr>
          <p:spPr bwMode="auto">
            <a:xfrm>
              <a:off x="4458" y="3146"/>
              <a:ext cx="43" cy="55"/>
            </a:xfrm>
            <a:custGeom>
              <a:avLst/>
              <a:gdLst>
                <a:gd name="T0" fmla="*/ 16 w 43"/>
                <a:gd name="T1" fmla="*/ 55 h 55"/>
                <a:gd name="T2" fmla="*/ 16 w 43"/>
                <a:gd name="T3" fmla="*/ 10 h 55"/>
                <a:gd name="T4" fmla="*/ 0 w 43"/>
                <a:gd name="T5" fmla="*/ 10 h 55"/>
                <a:gd name="T6" fmla="*/ 0 w 43"/>
                <a:gd name="T7" fmla="*/ 0 h 55"/>
                <a:gd name="T8" fmla="*/ 43 w 43"/>
                <a:gd name="T9" fmla="*/ 0 h 55"/>
                <a:gd name="T10" fmla="*/ 43 w 43"/>
                <a:gd name="T11" fmla="*/ 10 h 55"/>
                <a:gd name="T12" fmla="*/ 27 w 43"/>
                <a:gd name="T13" fmla="*/ 10 h 55"/>
                <a:gd name="T14" fmla="*/ 27 w 43"/>
                <a:gd name="T15" fmla="*/ 55 h 55"/>
                <a:gd name="T16" fmla="*/ 16 w 43"/>
                <a:gd name="T1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5">
                  <a:moveTo>
                    <a:pt x="16" y="55"/>
                  </a:moveTo>
                  <a:lnTo>
                    <a:pt x="16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0"/>
                  </a:lnTo>
                  <a:lnTo>
                    <a:pt x="27" y="10"/>
                  </a:lnTo>
                  <a:lnTo>
                    <a:pt x="27" y="55"/>
                  </a:lnTo>
                  <a:lnTo>
                    <a:pt x="16" y="55"/>
                  </a:lnTo>
                  <a:close/>
                </a:path>
              </a:pathLst>
            </a:custGeom>
            <a:solidFill>
              <a:srgbClr val="355AE4"/>
            </a:solidFill>
            <a:ln w="0">
              <a:noFill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53" name="Freeform 201"/>
            <p:cNvSpPr>
              <a:spLocks noEditPoints="1"/>
            </p:cNvSpPr>
            <p:nvPr/>
          </p:nvSpPr>
          <p:spPr bwMode="auto">
            <a:xfrm>
              <a:off x="4497" y="3146"/>
              <a:ext cx="55" cy="55"/>
            </a:xfrm>
            <a:custGeom>
              <a:avLst/>
              <a:gdLst>
                <a:gd name="T0" fmla="*/ 55 w 55"/>
                <a:gd name="T1" fmla="*/ 55 h 55"/>
                <a:gd name="T2" fmla="*/ 44 w 55"/>
                <a:gd name="T3" fmla="*/ 55 h 55"/>
                <a:gd name="T4" fmla="*/ 38 w 55"/>
                <a:gd name="T5" fmla="*/ 43 h 55"/>
                <a:gd name="T6" fmla="*/ 16 w 55"/>
                <a:gd name="T7" fmla="*/ 43 h 55"/>
                <a:gd name="T8" fmla="*/ 12 w 55"/>
                <a:gd name="T9" fmla="*/ 55 h 55"/>
                <a:gd name="T10" fmla="*/ 0 w 55"/>
                <a:gd name="T11" fmla="*/ 55 h 55"/>
                <a:gd name="T12" fmla="*/ 22 w 55"/>
                <a:gd name="T13" fmla="*/ 0 h 55"/>
                <a:gd name="T14" fmla="*/ 33 w 55"/>
                <a:gd name="T15" fmla="*/ 0 h 55"/>
                <a:gd name="T16" fmla="*/ 55 w 55"/>
                <a:gd name="T17" fmla="*/ 55 h 55"/>
                <a:gd name="T18" fmla="*/ 34 w 55"/>
                <a:gd name="T19" fmla="*/ 34 h 55"/>
                <a:gd name="T20" fmla="*/ 27 w 55"/>
                <a:gd name="T21" fmla="*/ 14 h 55"/>
                <a:gd name="T22" fmla="*/ 21 w 55"/>
                <a:gd name="T23" fmla="*/ 34 h 55"/>
                <a:gd name="T24" fmla="*/ 34 w 55"/>
                <a:gd name="T25" fmla="*/ 3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55">
                  <a:moveTo>
                    <a:pt x="55" y="55"/>
                  </a:moveTo>
                  <a:lnTo>
                    <a:pt x="44" y="55"/>
                  </a:lnTo>
                  <a:lnTo>
                    <a:pt x="38" y="43"/>
                  </a:lnTo>
                  <a:lnTo>
                    <a:pt x="16" y="43"/>
                  </a:lnTo>
                  <a:lnTo>
                    <a:pt x="12" y="55"/>
                  </a:lnTo>
                  <a:lnTo>
                    <a:pt x="0" y="55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55" y="55"/>
                  </a:lnTo>
                  <a:close/>
                  <a:moveTo>
                    <a:pt x="34" y="34"/>
                  </a:moveTo>
                  <a:lnTo>
                    <a:pt x="27" y="14"/>
                  </a:lnTo>
                  <a:lnTo>
                    <a:pt x="21" y="34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355AE4"/>
            </a:solidFill>
            <a:ln w="0">
              <a:noFill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sp>
        <p:nvSpPr>
          <p:cNvPr id="254" name="TextBox 253"/>
          <p:cNvSpPr txBox="1"/>
          <p:nvPr/>
        </p:nvSpPr>
        <p:spPr>
          <a:xfrm>
            <a:off x="2060638" y="3437062"/>
            <a:ext cx="2726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Сдача клиентом отправлений на производственных объектах</a:t>
            </a:r>
            <a:endParaRPr lang="ru-RU" sz="1200" dirty="0"/>
          </a:p>
        </p:txBody>
      </p:sp>
      <p:cxnSp>
        <p:nvCxnSpPr>
          <p:cNvPr id="255" name="Прямая со стрелкой 254"/>
          <p:cNvCxnSpPr/>
          <p:nvPr/>
        </p:nvCxnSpPr>
        <p:spPr>
          <a:xfrm>
            <a:off x="4341336" y="1807230"/>
            <a:ext cx="528211" cy="683240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Прямая со стрелкой 255"/>
          <p:cNvCxnSpPr/>
          <p:nvPr/>
        </p:nvCxnSpPr>
        <p:spPr>
          <a:xfrm flipV="1">
            <a:off x="4222356" y="2593496"/>
            <a:ext cx="655484" cy="643983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5056522" y="2566636"/>
            <a:ext cx="2103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Прием, консолидация отправлений на производственном </a:t>
            </a:r>
            <a:r>
              <a:rPr lang="ru-RU" sz="1200" dirty="0"/>
              <a:t>объекте, обмен </a:t>
            </a:r>
            <a:r>
              <a:rPr lang="ru-RU" sz="1200" dirty="0" smtClean="0"/>
              <a:t>документами</a:t>
            </a:r>
            <a:endParaRPr lang="ru-RU" sz="1200" dirty="0"/>
          </a:p>
        </p:txBody>
      </p:sp>
      <p:grpSp>
        <p:nvGrpSpPr>
          <p:cNvPr id="258" name="Group 288"/>
          <p:cNvGrpSpPr>
            <a:grpSpLocks noChangeAspect="1"/>
          </p:cNvGrpSpPr>
          <p:nvPr/>
        </p:nvGrpSpPr>
        <p:grpSpPr bwMode="auto">
          <a:xfrm>
            <a:off x="5555640" y="2024983"/>
            <a:ext cx="542949" cy="432459"/>
            <a:chOff x="2603" y="2055"/>
            <a:chExt cx="629" cy="501"/>
          </a:xfrm>
        </p:grpSpPr>
        <p:sp>
          <p:nvSpPr>
            <p:cNvPr id="259" name="Freeform 289"/>
            <p:cNvSpPr>
              <a:spLocks/>
            </p:cNvSpPr>
            <p:nvPr/>
          </p:nvSpPr>
          <p:spPr bwMode="auto">
            <a:xfrm>
              <a:off x="3089" y="2138"/>
              <a:ext cx="143" cy="252"/>
            </a:xfrm>
            <a:custGeom>
              <a:avLst/>
              <a:gdLst>
                <a:gd name="T0" fmla="*/ 105 w 105"/>
                <a:gd name="T1" fmla="*/ 1 h 184"/>
                <a:gd name="T2" fmla="*/ 105 w 105"/>
                <a:gd name="T3" fmla="*/ 115 h 184"/>
                <a:gd name="T4" fmla="*/ 98 w 105"/>
                <a:gd name="T5" fmla="*/ 128 h 184"/>
                <a:gd name="T6" fmla="*/ 1 w 105"/>
                <a:gd name="T7" fmla="*/ 184 h 184"/>
                <a:gd name="T8" fmla="*/ 0 w 105"/>
                <a:gd name="T9" fmla="*/ 183 h 184"/>
                <a:gd name="T10" fmla="*/ 0 w 105"/>
                <a:gd name="T11" fmla="*/ 60 h 184"/>
                <a:gd name="T12" fmla="*/ 104 w 105"/>
                <a:gd name="T13" fmla="*/ 0 h 184"/>
                <a:gd name="T14" fmla="*/ 105 w 105"/>
                <a:gd name="T15" fmla="*/ 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84">
                  <a:moveTo>
                    <a:pt x="105" y="1"/>
                  </a:moveTo>
                  <a:cubicBezTo>
                    <a:pt x="105" y="115"/>
                    <a:pt x="105" y="115"/>
                    <a:pt x="105" y="115"/>
                  </a:cubicBezTo>
                  <a:cubicBezTo>
                    <a:pt x="105" y="121"/>
                    <a:pt x="102" y="125"/>
                    <a:pt x="98" y="128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0" y="184"/>
                    <a:pt x="0" y="184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1"/>
                    <a:pt x="105" y="1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60" name="Freeform 290"/>
            <p:cNvSpPr>
              <a:spLocks/>
            </p:cNvSpPr>
            <p:nvPr/>
          </p:nvSpPr>
          <p:spPr bwMode="auto">
            <a:xfrm>
              <a:off x="2946" y="2138"/>
              <a:ext cx="143" cy="252"/>
            </a:xfrm>
            <a:custGeom>
              <a:avLst/>
              <a:gdLst>
                <a:gd name="T0" fmla="*/ 85 w 105"/>
                <a:gd name="T1" fmla="*/ 173 h 184"/>
                <a:gd name="T2" fmla="*/ 105 w 105"/>
                <a:gd name="T3" fmla="*/ 184 h 184"/>
                <a:gd name="T4" fmla="*/ 105 w 105"/>
                <a:gd name="T5" fmla="*/ 184 h 184"/>
                <a:gd name="T6" fmla="*/ 105 w 105"/>
                <a:gd name="T7" fmla="*/ 60 h 184"/>
                <a:gd name="T8" fmla="*/ 0 w 105"/>
                <a:gd name="T9" fmla="*/ 0 h 184"/>
                <a:gd name="T10" fmla="*/ 0 w 105"/>
                <a:gd name="T11" fmla="*/ 0 h 184"/>
                <a:gd name="T12" fmla="*/ 0 w 105"/>
                <a:gd name="T13" fmla="*/ 7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84">
                  <a:moveTo>
                    <a:pt x="85" y="173"/>
                  </a:moveTo>
                  <a:cubicBezTo>
                    <a:pt x="105" y="184"/>
                    <a:pt x="105" y="184"/>
                    <a:pt x="105" y="184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61" name="Freeform 291"/>
            <p:cNvSpPr>
              <a:spLocks/>
            </p:cNvSpPr>
            <p:nvPr/>
          </p:nvSpPr>
          <p:spPr bwMode="auto">
            <a:xfrm>
              <a:off x="2946" y="2055"/>
              <a:ext cx="286" cy="84"/>
            </a:xfrm>
            <a:custGeom>
              <a:avLst/>
              <a:gdLst>
                <a:gd name="T0" fmla="*/ 0 w 286"/>
                <a:gd name="T1" fmla="*/ 83 h 84"/>
                <a:gd name="T2" fmla="*/ 143 w 286"/>
                <a:gd name="T3" fmla="*/ 0 h 84"/>
                <a:gd name="T4" fmla="*/ 286 w 286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4">
                  <a:moveTo>
                    <a:pt x="0" y="83"/>
                  </a:moveTo>
                  <a:lnTo>
                    <a:pt x="143" y="0"/>
                  </a:lnTo>
                  <a:lnTo>
                    <a:pt x="286" y="84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62" name="Freeform 292"/>
            <p:cNvSpPr>
              <a:spLocks/>
            </p:cNvSpPr>
            <p:nvPr/>
          </p:nvSpPr>
          <p:spPr bwMode="auto">
            <a:xfrm>
              <a:off x="3002" y="2082"/>
              <a:ext cx="181" cy="211"/>
            </a:xfrm>
            <a:custGeom>
              <a:avLst/>
              <a:gdLst>
                <a:gd name="T0" fmla="*/ 0 w 181"/>
                <a:gd name="T1" fmla="*/ 22 h 211"/>
                <a:gd name="T2" fmla="*/ 143 w 181"/>
                <a:gd name="T3" fmla="*/ 105 h 211"/>
                <a:gd name="T4" fmla="*/ 143 w 181"/>
                <a:gd name="T5" fmla="*/ 211 h 211"/>
                <a:gd name="T6" fmla="*/ 181 w 181"/>
                <a:gd name="T7" fmla="*/ 189 h 211"/>
                <a:gd name="T8" fmla="*/ 181 w 181"/>
                <a:gd name="T9" fmla="*/ 82 h 211"/>
                <a:gd name="T10" fmla="*/ 38 w 181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211">
                  <a:moveTo>
                    <a:pt x="0" y="22"/>
                  </a:moveTo>
                  <a:lnTo>
                    <a:pt x="143" y="105"/>
                  </a:lnTo>
                  <a:lnTo>
                    <a:pt x="143" y="211"/>
                  </a:lnTo>
                  <a:lnTo>
                    <a:pt x="181" y="189"/>
                  </a:lnTo>
                  <a:lnTo>
                    <a:pt x="181" y="82"/>
                  </a:lnTo>
                  <a:lnTo>
                    <a:pt x="38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63" name="Freeform 293"/>
            <p:cNvSpPr>
              <a:spLocks/>
            </p:cNvSpPr>
            <p:nvPr/>
          </p:nvSpPr>
          <p:spPr bwMode="auto">
            <a:xfrm>
              <a:off x="2920" y="2306"/>
              <a:ext cx="142" cy="250"/>
            </a:xfrm>
            <a:custGeom>
              <a:avLst/>
              <a:gdLst>
                <a:gd name="T0" fmla="*/ 104 w 104"/>
                <a:gd name="T1" fmla="*/ 0 h 183"/>
                <a:gd name="T2" fmla="*/ 104 w 104"/>
                <a:gd name="T3" fmla="*/ 115 h 183"/>
                <a:gd name="T4" fmla="*/ 97 w 104"/>
                <a:gd name="T5" fmla="*/ 127 h 183"/>
                <a:gd name="T6" fmla="*/ 0 w 104"/>
                <a:gd name="T7" fmla="*/ 183 h 183"/>
                <a:gd name="T8" fmla="*/ 0 w 104"/>
                <a:gd name="T9" fmla="*/ 183 h 183"/>
                <a:gd name="T10" fmla="*/ 0 w 104"/>
                <a:gd name="T11" fmla="*/ 60 h 183"/>
                <a:gd name="T12" fmla="*/ 103 w 104"/>
                <a:gd name="T13" fmla="*/ 0 h 183"/>
                <a:gd name="T14" fmla="*/ 104 w 104"/>
                <a:gd name="T1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83">
                  <a:moveTo>
                    <a:pt x="104" y="0"/>
                  </a:moveTo>
                  <a:cubicBezTo>
                    <a:pt x="104" y="115"/>
                    <a:pt x="104" y="115"/>
                    <a:pt x="104" y="115"/>
                  </a:cubicBezTo>
                  <a:cubicBezTo>
                    <a:pt x="104" y="120"/>
                    <a:pt x="102" y="125"/>
                    <a:pt x="97" y="12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0"/>
                    <a:pt x="104" y="0"/>
                    <a:pt x="104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64" name="Freeform 294"/>
            <p:cNvSpPr>
              <a:spLocks/>
            </p:cNvSpPr>
            <p:nvPr/>
          </p:nvSpPr>
          <p:spPr bwMode="auto">
            <a:xfrm>
              <a:off x="2776" y="2305"/>
              <a:ext cx="144" cy="251"/>
            </a:xfrm>
            <a:custGeom>
              <a:avLst/>
              <a:gdLst>
                <a:gd name="T0" fmla="*/ 0 w 106"/>
                <a:gd name="T1" fmla="*/ 0 h 184"/>
                <a:gd name="T2" fmla="*/ 0 w 106"/>
                <a:gd name="T3" fmla="*/ 115 h 184"/>
                <a:gd name="T4" fmla="*/ 8 w 106"/>
                <a:gd name="T5" fmla="*/ 128 h 184"/>
                <a:gd name="T6" fmla="*/ 105 w 106"/>
                <a:gd name="T7" fmla="*/ 184 h 184"/>
                <a:gd name="T8" fmla="*/ 106 w 106"/>
                <a:gd name="T9" fmla="*/ 184 h 184"/>
                <a:gd name="T10" fmla="*/ 106 w 106"/>
                <a:gd name="T11" fmla="*/ 61 h 184"/>
                <a:gd name="T12" fmla="*/ 1 w 106"/>
                <a:gd name="T13" fmla="*/ 0 h 184"/>
                <a:gd name="T14" fmla="*/ 0 w 106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4">
                  <a:moveTo>
                    <a:pt x="0" y="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3" y="125"/>
                    <a:pt x="8" y="128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6" y="184"/>
                    <a:pt x="106" y="184"/>
                    <a:pt x="106" y="184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65" name="Freeform 295"/>
            <p:cNvSpPr>
              <a:spLocks/>
            </p:cNvSpPr>
            <p:nvPr/>
          </p:nvSpPr>
          <p:spPr bwMode="auto">
            <a:xfrm>
              <a:off x="2776" y="2221"/>
              <a:ext cx="286" cy="85"/>
            </a:xfrm>
            <a:custGeom>
              <a:avLst/>
              <a:gdLst>
                <a:gd name="T0" fmla="*/ 0 w 286"/>
                <a:gd name="T1" fmla="*/ 84 h 85"/>
                <a:gd name="T2" fmla="*/ 144 w 286"/>
                <a:gd name="T3" fmla="*/ 0 h 85"/>
                <a:gd name="T4" fmla="*/ 286 w 286"/>
                <a:gd name="T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5">
                  <a:moveTo>
                    <a:pt x="0" y="84"/>
                  </a:moveTo>
                  <a:lnTo>
                    <a:pt x="144" y="0"/>
                  </a:lnTo>
                  <a:lnTo>
                    <a:pt x="286" y="85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66" name="Freeform 296"/>
            <p:cNvSpPr>
              <a:spLocks/>
            </p:cNvSpPr>
            <p:nvPr/>
          </p:nvSpPr>
          <p:spPr bwMode="auto">
            <a:xfrm>
              <a:off x="2832" y="2249"/>
              <a:ext cx="182" cy="212"/>
            </a:xfrm>
            <a:custGeom>
              <a:avLst/>
              <a:gdLst>
                <a:gd name="T0" fmla="*/ 0 w 182"/>
                <a:gd name="T1" fmla="*/ 23 h 212"/>
                <a:gd name="T2" fmla="*/ 143 w 182"/>
                <a:gd name="T3" fmla="*/ 105 h 212"/>
                <a:gd name="T4" fmla="*/ 143 w 182"/>
                <a:gd name="T5" fmla="*/ 212 h 212"/>
                <a:gd name="T6" fmla="*/ 182 w 182"/>
                <a:gd name="T7" fmla="*/ 188 h 212"/>
                <a:gd name="T8" fmla="*/ 182 w 182"/>
                <a:gd name="T9" fmla="*/ 83 h 212"/>
                <a:gd name="T10" fmla="*/ 39 w 182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212">
                  <a:moveTo>
                    <a:pt x="0" y="23"/>
                  </a:moveTo>
                  <a:lnTo>
                    <a:pt x="143" y="105"/>
                  </a:lnTo>
                  <a:lnTo>
                    <a:pt x="143" y="212"/>
                  </a:lnTo>
                  <a:lnTo>
                    <a:pt x="182" y="188"/>
                  </a:lnTo>
                  <a:lnTo>
                    <a:pt x="182" y="83"/>
                  </a:lnTo>
                  <a:lnTo>
                    <a:pt x="39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67" name="Freeform 297"/>
            <p:cNvSpPr>
              <a:spLocks/>
            </p:cNvSpPr>
            <p:nvPr/>
          </p:nvSpPr>
          <p:spPr bwMode="auto">
            <a:xfrm>
              <a:off x="2746" y="2138"/>
              <a:ext cx="143" cy="252"/>
            </a:xfrm>
            <a:custGeom>
              <a:avLst/>
              <a:gdLst>
                <a:gd name="T0" fmla="*/ 22 w 105"/>
                <a:gd name="T1" fmla="*/ 169 h 184"/>
                <a:gd name="T2" fmla="*/ 1 w 105"/>
                <a:gd name="T3" fmla="*/ 184 h 184"/>
                <a:gd name="T4" fmla="*/ 0 w 105"/>
                <a:gd name="T5" fmla="*/ 183 h 184"/>
                <a:gd name="T6" fmla="*/ 0 w 105"/>
                <a:gd name="T7" fmla="*/ 60 h 184"/>
                <a:gd name="T8" fmla="*/ 104 w 105"/>
                <a:gd name="T9" fmla="*/ 0 h 184"/>
                <a:gd name="T10" fmla="*/ 105 w 105"/>
                <a:gd name="T11" fmla="*/ 1 h 184"/>
                <a:gd name="T12" fmla="*/ 105 w 105"/>
                <a:gd name="T13" fmla="*/ 7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84">
                  <a:moveTo>
                    <a:pt x="22" y="169"/>
                  </a:moveTo>
                  <a:cubicBezTo>
                    <a:pt x="1" y="184"/>
                    <a:pt x="1" y="184"/>
                    <a:pt x="1" y="184"/>
                  </a:cubicBezTo>
                  <a:cubicBezTo>
                    <a:pt x="0" y="184"/>
                    <a:pt x="0" y="184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1"/>
                    <a:pt x="105" y="1"/>
                  </a:cubicBezTo>
                  <a:cubicBezTo>
                    <a:pt x="105" y="75"/>
                    <a:pt x="105" y="75"/>
                    <a:pt x="105" y="75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68" name="Freeform 298"/>
            <p:cNvSpPr>
              <a:spLocks/>
            </p:cNvSpPr>
            <p:nvPr/>
          </p:nvSpPr>
          <p:spPr bwMode="auto">
            <a:xfrm>
              <a:off x="2603" y="2138"/>
              <a:ext cx="143" cy="252"/>
            </a:xfrm>
            <a:custGeom>
              <a:avLst/>
              <a:gdLst>
                <a:gd name="T0" fmla="*/ 0 w 105"/>
                <a:gd name="T1" fmla="*/ 0 h 184"/>
                <a:gd name="T2" fmla="*/ 0 w 105"/>
                <a:gd name="T3" fmla="*/ 115 h 184"/>
                <a:gd name="T4" fmla="*/ 7 w 105"/>
                <a:gd name="T5" fmla="*/ 127 h 184"/>
                <a:gd name="T6" fmla="*/ 104 w 105"/>
                <a:gd name="T7" fmla="*/ 184 h 184"/>
                <a:gd name="T8" fmla="*/ 105 w 105"/>
                <a:gd name="T9" fmla="*/ 184 h 184"/>
                <a:gd name="T10" fmla="*/ 105 w 105"/>
                <a:gd name="T11" fmla="*/ 60 h 184"/>
                <a:gd name="T12" fmla="*/ 0 w 105"/>
                <a:gd name="T13" fmla="*/ 0 h 184"/>
                <a:gd name="T14" fmla="*/ 0 w 105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84">
                  <a:moveTo>
                    <a:pt x="0" y="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20"/>
                    <a:pt x="2" y="125"/>
                    <a:pt x="7" y="127"/>
                  </a:cubicBezTo>
                  <a:cubicBezTo>
                    <a:pt x="104" y="184"/>
                    <a:pt x="104" y="184"/>
                    <a:pt x="104" y="184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69" name="Freeform 299"/>
            <p:cNvSpPr>
              <a:spLocks/>
            </p:cNvSpPr>
            <p:nvPr/>
          </p:nvSpPr>
          <p:spPr bwMode="auto">
            <a:xfrm>
              <a:off x="2603" y="2055"/>
              <a:ext cx="286" cy="84"/>
            </a:xfrm>
            <a:custGeom>
              <a:avLst/>
              <a:gdLst>
                <a:gd name="T0" fmla="*/ 0 w 286"/>
                <a:gd name="T1" fmla="*/ 83 h 84"/>
                <a:gd name="T2" fmla="*/ 143 w 286"/>
                <a:gd name="T3" fmla="*/ 0 h 84"/>
                <a:gd name="T4" fmla="*/ 286 w 286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4">
                  <a:moveTo>
                    <a:pt x="0" y="83"/>
                  </a:moveTo>
                  <a:lnTo>
                    <a:pt x="143" y="0"/>
                  </a:lnTo>
                  <a:lnTo>
                    <a:pt x="286" y="84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70" name="Freeform 300"/>
            <p:cNvSpPr>
              <a:spLocks/>
            </p:cNvSpPr>
            <p:nvPr/>
          </p:nvSpPr>
          <p:spPr bwMode="auto">
            <a:xfrm>
              <a:off x="2697" y="2082"/>
              <a:ext cx="143" cy="187"/>
            </a:xfrm>
            <a:custGeom>
              <a:avLst/>
              <a:gdLst>
                <a:gd name="T0" fmla="*/ 105 w 105"/>
                <a:gd name="T1" fmla="*/ 137 h 137"/>
                <a:gd name="T2" fmla="*/ 105 w 105"/>
                <a:gd name="T3" fmla="*/ 60 h 137"/>
                <a:gd name="T4" fmla="*/ 0 w 105"/>
                <a:gd name="T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37">
                  <a:moveTo>
                    <a:pt x="105" y="137"/>
                  </a:moveTo>
                  <a:cubicBezTo>
                    <a:pt x="105" y="127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71" name="Freeform 301"/>
            <p:cNvSpPr>
              <a:spLocks/>
            </p:cNvSpPr>
            <p:nvPr/>
          </p:nvSpPr>
          <p:spPr bwMode="auto">
            <a:xfrm>
              <a:off x="2659" y="2104"/>
              <a:ext cx="143" cy="189"/>
            </a:xfrm>
            <a:custGeom>
              <a:avLst/>
              <a:gdLst>
                <a:gd name="T0" fmla="*/ 0 w 143"/>
                <a:gd name="T1" fmla="*/ 0 h 189"/>
                <a:gd name="T2" fmla="*/ 143 w 143"/>
                <a:gd name="T3" fmla="*/ 83 h 189"/>
                <a:gd name="T4" fmla="*/ 143 w 143"/>
                <a:gd name="T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89">
                  <a:moveTo>
                    <a:pt x="0" y="0"/>
                  </a:moveTo>
                  <a:lnTo>
                    <a:pt x="143" y="83"/>
                  </a:lnTo>
                  <a:lnTo>
                    <a:pt x="143" y="189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sp>
        <p:nvSpPr>
          <p:cNvPr id="272" name="TextBox 271"/>
          <p:cNvSpPr txBox="1"/>
          <p:nvPr/>
        </p:nvSpPr>
        <p:spPr>
          <a:xfrm>
            <a:off x="8021154" y="2630073"/>
            <a:ext cx="1452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Перевозка отправлений на Сортировочный центр</a:t>
            </a:r>
            <a:endParaRPr lang="ru-RU" sz="1200" dirty="0"/>
          </a:p>
        </p:txBody>
      </p:sp>
      <p:grpSp>
        <p:nvGrpSpPr>
          <p:cNvPr id="273" name="Group 414"/>
          <p:cNvGrpSpPr>
            <a:grpSpLocks noChangeAspect="1"/>
          </p:cNvGrpSpPr>
          <p:nvPr/>
        </p:nvGrpSpPr>
        <p:grpSpPr bwMode="auto">
          <a:xfrm>
            <a:off x="8221106" y="1989050"/>
            <a:ext cx="526548" cy="465261"/>
            <a:chOff x="9347" y="2005"/>
            <a:chExt cx="610" cy="539"/>
          </a:xfrm>
        </p:grpSpPr>
        <p:sp>
          <p:nvSpPr>
            <p:cNvPr id="274" name="Line 415"/>
            <p:cNvSpPr>
              <a:spLocks noChangeShapeType="1"/>
            </p:cNvSpPr>
            <p:nvPr/>
          </p:nvSpPr>
          <p:spPr bwMode="auto">
            <a:xfrm>
              <a:off x="9399" y="2544"/>
              <a:ext cx="0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75" name="Freeform 416"/>
            <p:cNvSpPr>
              <a:spLocks/>
            </p:cNvSpPr>
            <p:nvPr/>
          </p:nvSpPr>
          <p:spPr bwMode="auto">
            <a:xfrm>
              <a:off x="9347" y="2038"/>
              <a:ext cx="610" cy="506"/>
            </a:xfrm>
            <a:custGeom>
              <a:avLst/>
              <a:gdLst>
                <a:gd name="T0" fmla="*/ 38 w 447"/>
                <a:gd name="T1" fmla="*/ 370 h 370"/>
                <a:gd name="T2" fmla="*/ 0 w 447"/>
                <a:gd name="T3" fmla="*/ 370 h 370"/>
                <a:gd name="T4" fmla="*/ 0 w 447"/>
                <a:gd name="T5" fmla="*/ 162 h 370"/>
                <a:gd name="T6" fmla="*/ 16 w 447"/>
                <a:gd name="T7" fmla="*/ 132 h 370"/>
                <a:gd name="T8" fmla="*/ 207 w 447"/>
                <a:gd name="T9" fmla="*/ 6 h 370"/>
                <a:gd name="T10" fmla="*/ 234 w 447"/>
                <a:gd name="T11" fmla="*/ 5 h 370"/>
                <a:gd name="T12" fmla="*/ 431 w 447"/>
                <a:gd name="T13" fmla="*/ 132 h 370"/>
                <a:gd name="T14" fmla="*/ 447 w 447"/>
                <a:gd name="T15" fmla="*/ 162 h 370"/>
                <a:gd name="T16" fmla="*/ 447 w 447"/>
                <a:gd name="T17" fmla="*/ 370 h 370"/>
                <a:gd name="T18" fmla="*/ 315 w 447"/>
                <a:gd name="T19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370">
                  <a:moveTo>
                    <a:pt x="38" y="370"/>
                  </a:moveTo>
                  <a:cubicBezTo>
                    <a:pt x="0" y="370"/>
                    <a:pt x="0" y="370"/>
                    <a:pt x="0" y="37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0"/>
                    <a:pt x="6" y="138"/>
                    <a:pt x="16" y="132"/>
                  </a:cubicBezTo>
                  <a:cubicBezTo>
                    <a:pt x="207" y="6"/>
                    <a:pt x="207" y="6"/>
                    <a:pt x="207" y="6"/>
                  </a:cubicBezTo>
                  <a:cubicBezTo>
                    <a:pt x="215" y="0"/>
                    <a:pt x="225" y="0"/>
                    <a:pt x="234" y="5"/>
                  </a:cubicBezTo>
                  <a:cubicBezTo>
                    <a:pt x="431" y="132"/>
                    <a:pt x="431" y="132"/>
                    <a:pt x="431" y="132"/>
                  </a:cubicBezTo>
                  <a:cubicBezTo>
                    <a:pt x="441" y="138"/>
                    <a:pt x="447" y="150"/>
                    <a:pt x="447" y="162"/>
                  </a:cubicBezTo>
                  <a:cubicBezTo>
                    <a:pt x="447" y="370"/>
                    <a:pt x="447" y="370"/>
                    <a:pt x="447" y="370"/>
                  </a:cubicBezTo>
                  <a:cubicBezTo>
                    <a:pt x="315" y="370"/>
                    <a:pt x="315" y="370"/>
                    <a:pt x="315" y="370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76" name="Line 417"/>
            <p:cNvSpPr>
              <a:spLocks noChangeShapeType="1"/>
            </p:cNvSpPr>
            <p:nvPr/>
          </p:nvSpPr>
          <p:spPr bwMode="auto">
            <a:xfrm>
              <a:off x="9672" y="2005"/>
              <a:ext cx="0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77" name="Freeform 418"/>
            <p:cNvSpPr>
              <a:spLocks/>
            </p:cNvSpPr>
            <p:nvPr/>
          </p:nvSpPr>
          <p:spPr bwMode="auto">
            <a:xfrm>
              <a:off x="9705" y="2314"/>
              <a:ext cx="211" cy="230"/>
            </a:xfrm>
            <a:custGeom>
              <a:avLst/>
              <a:gdLst>
                <a:gd name="T0" fmla="*/ 0 w 155"/>
                <a:gd name="T1" fmla="*/ 57 h 168"/>
                <a:gd name="T2" fmla="*/ 0 w 155"/>
                <a:gd name="T3" fmla="*/ 24 h 168"/>
                <a:gd name="T4" fmla="*/ 24 w 155"/>
                <a:gd name="T5" fmla="*/ 0 h 168"/>
                <a:gd name="T6" fmla="*/ 131 w 155"/>
                <a:gd name="T7" fmla="*/ 0 h 168"/>
                <a:gd name="T8" fmla="*/ 155 w 155"/>
                <a:gd name="T9" fmla="*/ 24 h 168"/>
                <a:gd name="T10" fmla="*/ 155 w 155"/>
                <a:gd name="T11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168">
                  <a:moveTo>
                    <a:pt x="0" y="57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4" y="0"/>
                    <a:pt x="155" y="11"/>
                    <a:pt x="155" y="24"/>
                  </a:cubicBezTo>
                  <a:cubicBezTo>
                    <a:pt x="155" y="168"/>
                    <a:pt x="155" y="168"/>
                    <a:pt x="155" y="168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78" name="Freeform 419"/>
            <p:cNvSpPr>
              <a:spLocks/>
            </p:cNvSpPr>
            <p:nvPr/>
          </p:nvSpPr>
          <p:spPr bwMode="auto">
            <a:xfrm>
              <a:off x="9600" y="2159"/>
              <a:ext cx="95" cy="96"/>
            </a:xfrm>
            <a:custGeom>
              <a:avLst/>
              <a:gdLst>
                <a:gd name="T0" fmla="*/ 38 w 70"/>
                <a:gd name="T1" fmla="*/ 68 h 70"/>
                <a:gd name="T2" fmla="*/ 2 w 70"/>
                <a:gd name="T3" fmla="*/ 38 h 70"/>
                <a:gd name="T4" fmla="*/ 32 w 70"/>
                <a:gd name="T5" fmla="*/ 1 h 70"/>
                <a:gd name="T6" fmla="*/ 69 w 70"/>
                <a:gd name="T7" fmla="*/ 32 h 70"/>
                <a:gd name="T8" fmla="*/ 38 w 70"/>
                <a:gd name="T9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8" y="68"/>
                  </a:moveTo>
                  <a:cubicBezTo>
                    <a:pt x="20" y="70"/>
                    <a:pt x="3" y="56"/>
                    <a:pt x="2" y="38"/>
                  </a:cubicBezTo>
                  <a:cubicBezTo>
                    <a:pt x="0" y="19"/>
                    <a:pt x="14" y="3"/>
                    <a:pt x="32" y="1"/>
                  </a:cubicBezTo>
                  <a:cubicBezTo>
                    <a:pt x="51" y="0"/>
                    <a:pt x="67" y="13"/>
                    <a:pt x="69" y="32"/>
                  </a:cubicBezTo>
                  <a:cubicBezTo>
                    <a:pt x="70" y="50"/>
                    <a:pt x="57" y="67"/>
                    <a:pt x="38" y="68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79" name="Freeform 420"/>
            <p:cNvSpPr>
              <a:spLocks/>
            </p:cNvSpPr>
            <p:nvPr/>
          </p:nvSpPr>
          <p:spPr bwMode="auto">
            <a:xfrm>
              <a:off x="9421" y="2349"/>
              <a:ext cx="234" cy="171"/>
            </a:xfrm>
            <a:custGeom>
              <a:avLst/>
              <a:gdLst>
                <a:gd name="T0" fmla="*/ 18 w 172"/>
                <a:gd name="T1" fmla="*/ 125 h 125"/>
                <a:gd name="T2" fmla="*/ 14 w 172"/>
                <a:gd name="T3" fmla="*/ 125 h 125"/>
                <a:gd name="T4" fmla="*/ 0 w 172"/>
                <a:gd name="T5" fmla="*/ 111 h 125"/>
                <a:gd name="T6" fmla="*/ 0 w 172"/>
                <a:gd name="T7" fmla="*/ 14 h 125"/>
                <a:gd name="T8" fmla="*/ 14 w 172"/>
                <a:gd name="T9" fmla="*/ 0 h 125"/>
                <a:gd name="T10" fmla="*/ 158 w 172"/>
                <a:gd name="T11" fmla="*/ 0 h 125"/>
                <a:gd name="T12" fmla="*/ 172 w 172"/>
                <a:gd name="T13" fmla="*/ 14 h 125"/>
                <a:gd name="T14" fmla="*/ 172 w 172"/>
                <a:gd name="T15" fmla="*/ 5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25">
                  <a:moveTo>
                    <a:pt x="18" y="125"/>
                  </a:moveTo>
                  <a:cubicBezTo>
                    <a:pt x="14" y="125"/>
                    <a:pt x="14" y="125"/>
                    <a:pt x="14" y="125"/>
                  </a:cubicBezTo>
                  <a:cubicBezTo>
                    <a:pt x="6" y="125"/>
                    <a:pt x="0" y="119"/>
                    <a:pt x="0" y="1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6" y="0"/>
                    <a:pt x="172" y="7"/>
                    <a:pt x="172" y="14"/>
                  </a:cubicBezTo>
                  <a:cubicBezTo>
                    <a:pt x="172" y="56"/>
                    <a:pt x="172" y="56"/>
                    <a:pt x="172" y="56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80" name="Line 421"/>
            <p:cNvSpPr>
              <a:spLocks noChangeShapeType="1"/>
            </p:cNvSpPr>
            <p:nvPr/>
          </p:nvSpPr>
          <p:spPr bwMode="auto">
            <a:xfrm flipH="1">
              <a:off x="9490" y="2520"/>
              <a:ext cx="157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81" name="Freeform 422"/>
            <p:cNvSpPr>
              <a:spLocks/>
            </p:cNvSpPr>
            <p:nvPr/>
          </p:nvSpPr>
          <p:spPr bwMode="auto">
            <a:xfrm>
              <a:off x="9623" y="2425"/>
              <a:ext cx="95" cy="95"/>
            </a:xfrm>
            <a:custGeom>
              <a:avLst/>
              <a:gdLst>
                <a:gd name="T0" fmla="*/ 18 w 70"/>
                <a:gd name="T1" fmla="*/ 70 h 70"/>
                <a:gd name="T2" fmla="*/ 0 w 70"/>
                <a:gd name="T3" fmla="*/ 52 h 70"/>
                <a:gd name="T4" fmla="*/ 0 w 70"/>
                <a:gd name="T5" fmla="*/ 18 h 70"/>
                <a:gd name="T6" fmla="*/ 18 w 70"/>
                <a:gd name="T7" fmla="*/ 0 h 70"/>
                <a:gd name="T8" fmla="*/ 53 w 70"/>
                <a:gd name="T9" fmla="*/ 0 h 70"/>
                <a:gd name="T10" fmla="*/ 70 w 70"/>
                <a:gd name="T11" fmla="*/ 18 h 70"/>
                <a:gd name="T12" fmla="*/ 70 w 70"/>
                <a:gd name="T13" fmla="*/ 52 h 70"/>
                <a:gd name="T14" fmla="*/ 53 w 70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0">
                  <a:moveTo>
                    <a:pt x="18" y="70"/>
                  </a:moveTo>
                  <a:cubicBezTo>
                    <a:pt x="8" y="70"/>
                    <a:pt x="0" y="62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2" y="0"/>
                    <a:pt x="70" y="8"/>
                    <a:pt x="70" y="18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62"/>
                    <a:pt x="62" y="70"/>
                    <a:pt x="53" y="70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82" name="Oval 423"/>
            <p:cNvSpPr>
              <a:spLocks noChangeArrowheads="1"/>
            </p:cNvSpPr>
            <p:nvPr/>
          </p:nvSpPr>
          <p:spPr bwMode="auto">
            <a:xfrm>
              <a:off x="9443" y="2496"/>
              <a:ext cx="47" cy="48"/>
            </a:xfrm>
            <a:prstGeom prst="ellips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83" name="Oval 424"/>
            <p:cNvSpPr>
              <a:spLocks noChangeArrowheads="1"/>
            </p:cNvSpPr>
            <p:nvPr/>
          </p:nvSpPr>
          <p:spPr bwMode="auto">
            <a:xfrm>
              <a:off x="9646" y="2496"/>
              <a:ext cx="48" cy="48"/>
            </a:xfrm>
            <a:prstGeom prst="ellips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grpSp>
        <p:nvGrpSpPr>
          <p:cNvPr id="284" name="Group 288"/>
          <p:cNvGrpSpPr>
            <a:grpSpLocks noChangeAspect="1"/>
          </p:cNvGrpSpPr>
          <p:nvPr/>
        </p:nvGrpSpPr>
        <p:grpSpPr bwMode="auto">
          <a:xfrm>
            <a:off x="10678813" y="2068956"/>
            <a:ext cx="542949" cy="432459"/>
            <a:chOff x="2603" y="2055"/>
            <a:chExt cx="629" cy="501"/>
          </a:xfrm>
        </p:grpSpPr>
        <p:sp>
          <p:nvSpPr>
            <p:cNvPr id="285" name="Freeform 289"/>
            <p:cNvSpPr>
              <a:spLocks/>
            </p:cNvSpPr>
            <p:nvPr/>
          </p:nvSpPr>
          <p:spPr bwMode="auto">
            <a:xfrm>
              <a:off x="3089" y="2138"/>
              <a:ext cx="143" cy="252"/>
            </a:xfrm>
            <a:custGeom>
              <a:avLst/>
              <a:gdLst>
                <a:gd name="T0" fmla="*/ 105 w 105"/>
                <a:gd name="T1" fmla="*/ 1 h 184"/>
                <a:gd name="T2" fmla="*/ 105 w 105"/>
                <a:gd name="T3" fmla="*/ 115 h 184"/>
                <a:gd name="T4" fmla="*/ 98 w 105"/>
                <a:gd name="T5" fmla="*/ 128 h 184"/>
                <a:gd name="T6" fmla="*/ 1 w 105"/>
                <a:gd name="T7" fmla="*/ 184 h 184"/>
                <a:gd name="T8" fmla="*/ 0 w 105"/>
                <a:gd name="T9" fmla="*/ 183 h 184"/>
                <a:gd name="T10" fmla="*/ 0 w 105"/>
                <a:gd name="T11" fmla="*/ 60 h 184"/>
                <a:gd name="T12" fmla="*/ 104 w 105"/>
                <a:gd name="T13" fmla="*/ 0 h 184"/>
                <a:gd name="T14" fmla="*/ 105 w 105"/>
                <a:gd name="T15" fmla="*/ 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84">
                  <a:moveTo>
                    <a:pt x="105" y="1"/>
                  </a:moveTo>
                  <a:cubicBezTo>
                    <a:pt x="105" y="115"/>
                    <a:pt x="105" y="115"/>
                    <a:pt x="105" y="115"/>
                  </a:cubicBezTo>
                  <a:cubicBezTo>
                    <a:pt x="105" y="121"/>
                    <a:pt x="102" y="125"/>
                    <a:pt x="98" y="128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0" y="184"/>
                    <a:pt x="0" y="184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1"/>
                    <a:pt x="105" y="1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86" name="Freeform 290"/>
            <p:cNvSpPr>
              <a:spLocks/>
            </p:cNvSpPr>
            <p:nvPr/>
          </p:nvSpPr>
          <p:spPr bwMode="auto">
            <a:xfrm>
              <a:off x="2946" y="2138"/>
              <a:ext cx="143" cy="252"/>
            </a:xfrm>
            <a:custGeom>
              <a:avLst/>
              <a:gdLst>
                <a:gd name="T0" fmla="*/ 85 w 105"/>
                <a:gd name="T1" fmla="*/ 173 h 184"/>
                <a:gd name="T2" fmla="*/ 105 w 105"/>
                <a:gd name="T3" fmla="*/ 184 h 184"/>
                <a:gd name="T4" fmla="*/ 105 w 105"/>
                <a:gd name="T5" fmla="*/ 184 h 184"/>
                <a:gd name="T6" fmla="*/ 105 w 105"/>
                <a:gd name="T7" fmla="*/ 60 h 184"/>
                <a:gd name="T8" fmla="*/ 0 w 105"/>
                <a:gd name="T9" fmla="*/ 0 h 184"/>
                <a:gd name="T10" fmla="*/ 0 w 105"/>
                <a:gd name="T11" fmla="*/ 0 h 184"/>
                <a:gd name="T12" fmla="*/ 0 w 105"/>
                <a:gd name="T13" fmla="*/ 7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84">
                  <a:moveTo>
                    <a:pt x="85" y="173"/>
                  </a:moveTo>
                  <a:cubicBezTo>
                    <a:pt x="105" y="184"/>
                    <a:pt x="105" y="184"/>
                    <a:pt x="105" y="184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87" name="Freeform 291"/>
            <p:cNvSpPr>
              <a:spLocks/>
            </p:cNvSpPr>
            <p:nvPr/>
          </p:nvSpPr>
          <p:spPr bwMode="auto">
            <a:xfrm>
              <a:off x="2946" y="2055"/>
              <a:ext cx="286" cy="84"/>
            </a:xfrm>
            <a:custGeom>
              <a:avLst/>
              <a:gdLst>
                <a:gd name="T0" fmla="*/ 0 w 286"/>
                <a:gd name="T1" fmla="*/ 83 h 84"/>
                <a:gd name="T2" fmla="*/ 143 w 286"/>
                <a:gd name="T3" fmla="*/ 0 h 84"/>
                <a:gd name="T4" fmla="*/ 286 w 286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4">
                  <a:moveTo>
                    <a:pt x="0" y="83"/>
                  </a:moveTo>
                  <a:lnTo>
                    <a:pt x="143" y="0"/>
                  </a:lnTo>
                  <a:lnTo>
                    <a:pt x="286" y="84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88" name="Freeform 292"/>
            <p:cNvSpPr>
              <a:spLocks/>
            </p:cNvSpPr>
            <p:nvPr/>
          </p:nvSpPr>
          <p:spPr bwMode="auto">
            <a:xfrm>
              <a:off x="3002" y="2082"/>
              <a:ext cx="181" cy="211"/>
            </a:xfrm>
            <a:custGeom>
              <a:avLst/>
              <a:gdLst>
                <a:gd name="T0" fmla="*/ 0 w 181"/>
                <a:gd name="T1" fmla="*/ 22 h 211"/>
                <a:gd name="T2" fmla="*/ 143 w 181"/>
                <a:gd name="T3" fmla="*/ 105 h 211"/>
                <a:gd name="T4" fmla="*/ 143 w 181"/>
                <a:gd name="T5" fmla="*/ 211 h 211"/>
                <a:gd name="T6" fmla="*/ 181 w 181"/>
                <a:gd name="T7" fmla="*/ 189 h 211"/>
                <a:gd name="T8" fmla="*/ 181 w 181"/>
                <a:gd name="T9" fmla="*/ 82 h 211"/>
                <a:gd name="T10" fmla="*/ 38 w 181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211">
                  <a:moveTo>
                    <a:pt x="0" y="22"/>
                  </a:moveTo>
                  <a:lnTo>
                    <a:pt x="143" y="105"/>
                  </a:lnTo>
                  <a:lnTo>
                    <a:pt x="143" y="211"/>
                  </a:lnTo>
                  <a:lnTo>
                    <a:pt x="181" y="189"/>
                  </a:lnTo>
                  <a:lnTo>
                    <a:pt x="181" y="82"/>
                  </a:lnTo>
                  <a:lnTo>
                    <a:pt x="38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89" name="Freeform 293"/>
            <p:cNvSpPr>
              <a:spLocks/>
            </p:cNvSpPr>
            <p:nvPr/>
          </p:nvSpPr>
          <p:spPr bwMode="auto">
            <a:xfrm>
              <a:off x="2920" y="2306"/>
              <a:ext cx="142" cy="250"/>
            </a:xfrm>
            <a:custGeom>
              <a:avLst/>
              <a:gdLst>
                <a:gd name="T0" fmla="*/ 104 w 104"/>
                <a:gd name="T1" fmla="*/ 0 h 183"/>
                <a:gd name="T2" fmla="*/ 104 w 104"/>
                <a:gd name="T3" fmla="*/ 115 h 183"/>
                <a:gd name="T4" fmla="*/ 97 w 104"/>
                <a:gd name="T5" fmla="*/ 127 h 183"/>
                <a:gd name="T6" fmla="*/ 0 w 104"/>
                <a:gd name="T7" fmla="*/ 183 h 183"/>
                <a:gd name="T8" fmla="*/ 0 w 104"/>
                <a:gd name="T9" fmla="*/ 183 h 183"/>
                <a:gd name="T10" fmla="*/ 0 w 104"/>
                <a:gd name="T11" fmla="*/ 60 h 183"/>
                <a:gd name="T12" fmla="*/ 103 w 104"/>
                <a:gd name="T13" fmla="*/ 0 h 183"/>
                <a:gd name="T14" fmla="*/ 104 w 104"/>
                <a:gd name="T1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83">
                  <a:moveTo>
                    <a:pt x="104" y="0"/>
                  </a:moveTo>
                  <a:cubicBezTo>
                    <a:pt x="104" y="115"/>
                    <a:pt x="104" y="115"/>
                    <a:pt x="104" y="115"/>
                  </a:cubicBezTo>
                  <a:cubicBezTo>
                    <a:pt x="104" y="120"/>
                    <a:pt x="102" y="125"/>
                    <a:pt x="97" y="12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0"/>
                    <a:pt x="104" y="0"/>
                    <a:pt x="104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90" name="Freeform 294"/>
            <p:cNvSpPr>
              <a:spLocks/>
            </p:cNvSpPr>
            <p:nvPr/>
          </p:nvSpPr>
          <p:spPr bwMode="auto">
            <a:xfrm>
              <a:off x="2776" y="2305"/>
              <a:ext cx="144" cy="251"/>
            </a:xfrm>
            <a:custGeom>
              <a:avLst/>
              <a:gdLst>
                <a:gd name="T0" fmla="*/ 0 w 106"/>
                <a:gd name="T1" fmla="*/ 0 h 184"/>
                <a:gd name="T2" fmla="*/ 0 w 106"/>
                <a:gd name="T3" fmla="*/ 115 h 184"/>
                <a:gd name="T4" fmla="*/ 8 w 106"/>
                <a:gd name="T5" fmla="*/ 128 h 184"/>
                <a:gd name="T6" fmla="*/ 105 w 106"/>
                <a:gd name="T7" fmla="*/ 184 h 184"/>
                <a:gd name="T8" fmla="*/ 106 w 106"/>
                <a:gd name="T9" fmla="*/ 184 h 184"/>
                <a:gd name="T10" fmla="*/ 106 w 106"/>
                <a:gd name="T11" fmla="*/ 61 h 184"/>
                <a:gd name="T12" fmla="*/ 1 w 106"/>
                <a:gd name="T13" fmla="*/ 0 h 184"/>
                <a:gd name="T14" fmla="*/ 0 w 106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4">
                  <a:moveTo>
                    <a:pt x="0" y="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3" y="125"/>
                    <a:pt x="8" y="128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6" y="184"/>
                    <a:pt x="106" y="184"/>
                    <a:pt x="106" y="184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91" name="Freeform 295"/>
            <p:cNvSpPr>
              <a:spLocks/>
            </p:cNvSpPr>
            <p:nvPr/>
          </p:nvSpPr>
          <p:spPr bwMode="auto">
            <a:xfrm>
              <a:off x="2776" y="2221"/>
              <a:ext cx="286" cy="85"/>
            </a:xfrm>
            <a:custGeom>
              <a:avLst/>
              <a:gdLst>
                <a:gd name="T0" fmla="*/ 0 w 286"/>
                <a:gd name="T1" fmla="*/ 84 h 85"/>
                <a:gd name="T2" fmla="*/ 144 w 286"/>
                <a:gd name="T3" fmla="*/ 0 h 85"/>
                <a:gd name="T4" fmla="*/ 286 w 286"/>
                <a:gd name="T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5">
                  <a:moveTo>
                    <a:pt x="0" y="84"/>
                  </a:moveTo>
                  <a:lnTo>
                    <a:pt x="144" y="0"/>
                  </a:lnTo>
                  <a:lnTo>
                    <a:pt x="286" y="85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92" name="Freeform 296"/>
            <p:cNvSpPr>
              <a:spLocks/>
            </p:cNvSpPr>
            <p:nvPr/>
          </p:nvSpPr>
          <p:spPr bwMode="auto">
            <a:xfrm>
              <a:off x="2832" y="2249"/>
              <a:ext cx="182" cy="212"/>
            </a:xfrm>
            <a:custGeom>
              <a:avLst/>
              <a:gdLst>
                <a:gd name="T0" fmla="*/ 0 w 182"/>
                <a:gd name="T1" fmla="*/ 23 h 212"/>
                <a:gd name="T2" fmla="*/ 143 w 182"/>
                <a:gd name="T3" fmla="*/ 105 h 212"/>
                <a:gd name="T4" fmla="*/ 143 w 182"/>
                <a:gd name="T5" fmla="*/ 212 h 212"/>
                <a:gd name="T6" fmla="*/ 182 w 182"/>
                <a:gd name="T7" fmla="*/ 188 h 212"/>
                <a:gd name="T8" fmla="*/ 182 w 182"/>
                <a:gd name="T9" fmla="*/ 83 h 212"/>
                <a:gd name="T10" fmla="*/ 39 w 182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212">
                  <a:moveTo>
                    <a:pt x="0" y="23"/>
                  </a:moveTo>
                  <a:lnTo>
                    <a:pt x="143" y="105"/>
                  </a:lnTo>
                  <a:lnTo>
                    <a:pt x="143" y="212"/>
                  </a:lnTo>
                  <a:lnTo>
                    <a:pt x="182" y="188"/>
                  </a:lnTo>
                  <a:lnTo>
                    <a:pt x="182" y="83"/>
                  </a:lnTo>
                  <a:lnTo>
                    <a:pt x="39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93" name="Freeform 297"/>
            <p:cNvSpPr>
              <a:spLocks/>
            </p:cNvSpPr>
            <p:nvPr/>
          </p:nvSpPr>
          <p:spPr bwMode="auto">
            <a:xfrm>
              <a:off x="2746" y="2138"/>
              <a:ext cx="143" cy="252"/>
            </a:xfrm>
            <a:custGeom>
              <a:avLst/>
              <a:gdLst>
                <a:gd name="T0" fmla="*/ 22 w 105"/>
                <a:gd name="T1" fmla="*/ 169 h 184"/>
                <a:gd name="T2" fmla="*/ 1 w 105"/>
                <a:gd name="T3" fmla="*/ 184 h 184"/>
                <a:gd name="T4" fmla="*/ 0 w 105"/>
                <a:gd name="T5" fmla="*/ 183 h 184"/>
                <a:gd name="T6" fmla="*/ 0 w 105"/>
                <a:gd name="T7" fmla="*/ 60 h 184"/>
                <a:gd name="T8" fmla="*/ 104 w 105"/>
                <a:gd name="T9" fmla="*/ 0 h 184"/>
                <a:gd name="T10" fmla="*/ 105 w 105"/>
                <a:gd name="T11" fmla="*/ 1 h 184"/>
                <a:gd name="T12" fmla="*/ 105 w 105"/>
                <a:gd name="T13" fmla="*/ 7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84">
                  <a:moveTo>
                    <a:pt x="22" y="169"/>
                  </a:moveTo>
                  <a:cubicBezTo>
                    <a:pt x="1" y="184"/>
                    <a:pt x="1" y="184"/>
                    <a:pt x="1" y="184"/>
                  </a:cubicBezTo>
                  <a:cubicBezTo>
                    <a:pt x="0" y="184"/>
                    <a:pt x="0" y="184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1"/>
                    <a:pt x="105" y="1"/>
                  </a:cubicBezTo>
                  <a:cubicBezTo>
                    <a:pt x="105" y="75"/>
                    <a:pt x="105" y="75"/>
                    <a:pt x="105" y="75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94" name="Freeform 298"/>
            <p:cNvSpPr>
              <a:spLocks/>
            </p:cNvSpPr>
            <p:nvPr/>
          </p:nvSpPr>
          <p:spPr bwMode="auto">
            <a:xfrm>
              <a:off x="2603" y="2138"/>
              <a:ext cx="143" cy="252"/>
            </a:xfrm>
            <a:custGeom>
              <a:avLst/>
              <a:gdLst>
                <a:gd name="T0" fmla="*/ 0 w 105"/>
                <a:gd name="T1" fmla="*/ 0 h 184"/>
                <a:gd name="T2" fmla="*/ 0 w 105"/>
                <a:gd name="T3" fmla="*/ 115 h 184"/>
                <a:gd name="T4" fmla="*/ 7 w 105"/>
                <a:gd name="T5" fmla="*/ 127 h 184"/>
                <a:gd name="T6" fmla="*/ 104 w 105"/>
                <a:gd name="T7" fmla="*/ 184 h 184"/>
                <a:gd name="T8" fmla="*/ 105 w 105"/>
                <a:gd name="T9" fmla="*/ 184 h 184"/>
                <a:gd name="T10" fmla="*/ 105 w 105"/>
                <a:gd name="T11" fmla="*/ 60 h 184"/>
                <a:gd name="T12" fmla="*/ 0 w 105"/>
                <a:gd name="T13" fmla="*/ 0 h 184"/>
                <a:gd name="T14" fmla="*/ 0 w 105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84">
                  <a:moveTo>
                    <a:pt x="0" y="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20"/>
                    <a:pt x="2" y="125"/>
                    <a:pt x="7" y="127"/>
                  </a:cubicBezTo>
                  <a:cubicBezTo>
                    <a:pt x="104" y="184"/>
                    <a:pt x="104" y="184"/>
                    <a:pt x="104" y="184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95" name="Freeform 299"/>
            <p:cNvSpPr>
              <a:spLocks/>
            </p:cNvSpPr>
            <p:nvPr/>
          </p:nvSpPr>
          <p:spPr bwMode="auto">
            <a:xfrm>
              <a:off x="2603" y="2055"/>
              <a:ext cx="286" cy="84"/>
            </a:xfrm>
            <a:custGeom>
              <a:avLst/>
              <a:gdLst>
                <a:gd name="T0" fmla="*/ 0 w 286"/>
                <a:gd name="T1" fmla="*/ 83 h 84"/>
                <a:gd name="T2" fmla="*/ 143 w 286"/>
                <a:gd name="T3" fmla="*/ 0 h 84"/>
                <a:gd name="T4" fmla="*/ 286 w 286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4">
                  <a:moveTo>
                    <a:pt x="0" y="83"/>
                  </a:moveTo>
                  <a:lnTo>
                    <a:pt x="143" y="0"/>
                  </a:lnTo>
                  <a:lnTo>
                    <a:pt x="286" y="84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96" name="Freeform 300"/>
            <p:cNvSpPr>
              <a:spLocks/>
            </p:cNvSpPr>
            <p:nvPr/>
          </p:nvSpPr>
          <p:spPr bwMode="auto">
            <a:xfrm>
              <a:off x="2697" y="2082"/>
              <a:ext cx="143" cy="187"/>
            </a:xfrm>
            <a:custGeom>
              <a:avLst/>
              <a:gdLst>
                <a:gd name="T0" fmla="*/ 105 w 105"/>
                <a:gd name="T1" fmla="*/ 137 h 137"/>
                <a:gd name="T2" fmla="*/ 105 w 105"/>
                <a:gd name="T3" fmla="*/ 60 h 137"/>
                <a:gd name="T4" fmla="*/ 0 w 105"/>
                <a:gd name="T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37">
                  <a:moveTo>
                    <a:pt x="105" y="137"/>
                  </a:moveTo>
                  <a:cubicBezTo>
                    <a:pt x="105" y="127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97" name="Freeform 301"/>
            <p:cNvSpPr>
              <a:spLocks/>
            </p:cNvSpPr>
            <p:nvPr/>
          </p:nvSpPr>
          <p:spPr bwMode="auto">
            <a:xfrm>
              <a:off x="2659" y="2104"/>
              <a:ext cx="143" cy="189"/>
            </a:xfrm>
            <a:custGeom>
              <a:avLst/>
              <a:gdLst>
                <a:gd name="T0" fmla="*/ 0 w 143"/>
                <a:gd name="T1" fmla="*/ 0 h 189"/>
                <a:gd name="T2" fmla="*/ 143 w 143"/>
                <a:gd name="T3" fmla="*/ 83 h 189"/>
                <a:gd name="T4" fmla="*/ 143 w 143"/>
                <a:gd name="T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89">
                  <a:moveTo>
                    <a:pt x="0" y="0"/>
                  </a:moveTo>
                  <a:lnTo>
                    <a:pt x="143" y="83"/>
                  </a:lnTo>
                  <a:lnTo>
                    <a:pt x="143" y="189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sp>
        <p:nvSpPr>
          <p:cNvPr id="298" name="TextBox 297"/>
          <p:cNvSpPr txBox="1"/>
          <p:nvPr/>
        </p:nvSpPr>
        <p:spPr>
          <a:xfrm>
            <a:off x="9750392" y="2652600"/>
            <a:ext cx="2223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Прием, обработка, сортировка отправлений на </a:t>
            </a:r>
            <a:r>
              <a:rPr lang="ru-RU" sz="1200" dirty="0"/>
              <a:t>Сортировочном центре, обмен </a:t>
            </a:r>
            <a:r>
              <a:rPr lang="ru-RU" sz="1200" dirty="0" smtClean="0"/>
              <a:t>документами</a:t>
            </a:r>
            <a:endParaRPr lang="ru-RU" sz="1200" dirty="0"/>
          </a:p>
        </p:txBody>
      </p:sp>
      <p:cxnSp>
        <p:nvCxnSpPr>
          <p:cNvPr id="299" name="Прямая со стрелкой 298"/>
          <p:cNvCxnSpPr/>
          <p:nvPr/>
        </p:nvCxnSpPr>
        <p:spPr>
          <a:xfrm flipH="1">
            <a:off x="10927093" y="3608876"/>
            <a:ext cx="921" cy="510486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0" name="Group 288"/>
          <p:cNvGrpSpPr>
            <a:grpSpLocks noChangeAspect="1"/>
          </p:cNvGrpSpPr>
          <p:nvPr/>
        </p:nvGrpSpPr>
        <p:grpSpPr bwMode="auto">
          <a:xfrm>
            <a:off x="10715372" y="4179399"/>
            <a:ext cx="542949" cy="432459"/>
            <a:chOff x="2603" y="2055"/>
            <a:chExt cx="629" cy="501"/>
          </a:xfrm>
        </p:grpSpPr>
        <p:sp>
          <p:nvSpPr>
            <p:cNvPr id="301" name="Freeform 289"/>
            <p:cNvSpPr>
              <a:spLocks/>
            </p:cNvSpPr>
            <p:nvPr/>
          </p:nvSpPr>
          <p:spPr bwMode="auto">
            <a:xfrm>
              <a:off x="3089" y="2138"/>
              <a:ext cx="143" cy="252"/>
            </a:xfrm>
            <a:custGeom>
              <a:avLst/>
              <a:gdLst>
                <a:gd name="T0" fmla="*/ 105 w 105"/>
                <a:gd name="T1" fmla="*/ 1 h 184"/>
                <a:gd name="T2" fmla="*/ 105 w 105"/>
                <a:gd name="T3" fmla="*/ 115 h 184"/>
                <a:gd name="T4" fmla="*/ 98 w 105"/>
                <a:gd name="T5" fmla="*/ 128 h 184"/>
                <a:gd name="T6" fmla="*/ 1 w 105"/>
                <a:gd name="T7" fmla="*/ 184 h 184"/>
                <a:gd name="T8" fmla="*/ 0 w 105"/>
                <a:gd name="T9" fmla="*/ 183 h 184"/>
                <a:gd name="T10" fmla="*/ 0 w 105"/>
                <a:gd name="T11" fmla="*/ 60 h 184"/>
                <a:gd name="T12" fmla="*/ 104 w 105"/>
                <a:gd name="T13" fmla="*/ 0 h 184"/>
                <a:gd name="T14" fmla="*/ 105 w 105"/>
                <a:gd name="T15" fmla="*/ 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84">
                  <a:moveTo>
                    <a:pt x="105" y="1"/>
                  </a:moveTo>
                  <a:cubicBezTo>
                    <a:pt x="105" y="115"/>
                    <a:pt x="105" y="115"/>
                    <a:pt x="105" y="115"/>
                  </a:cubicBezTo>
                  <a:cubicBezTo>
                    <a:pt x="105" y="121"/>
                    <a:pt x="102" y="125"/>
                    <a:pt x="98" y="128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0" y="184"/>
                    <a:pt x="0" y="184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1"/>
                    <a:pt x="105" y="1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02" name="Freeform 290"/>
            <p:cNvSpPr>
              <a:spLocks/>
            </p:cNvSpPr>
            <p:nvPr/>
          </p:nvSpPr>
          <p:spPr bwMode="auto">
            <a:xfrm>
              <a:off x="2946" y="2138"/>
              <a:ext cx="143" cy="252"/>
            </a:xfrm>
            <a:custGeom>
              <a:avLst/>
              <a:gdLst>
                <a:gd name="T0" fmla="*/ 85 w 105"/>
                <a:gd name="T1" fmla="*/ 173 h 184"/>
                <a:gd name="T2" fmla="*/ 105 w 105"/>
                <a:gd name="T3" fmla="*/ 184 h 184"/>
                <a:gd name="T4" fmla="*/ 105 w 105"/>
                <a:gd name="T5" fmla="*/ 184 h 184"/>
                <a:gd name="T6" fmla="*/ 105 w 105"/>
                <a:gd name="T7" fmla="*/ 60 h 184"/>
                <a:gd name="T8" fmla="*/ 0 w 105"/>
                <a:gd name="T9" fmla="*/ 0 h 184"/>
                <a:gd name="T10" fmla="*/ 0 w 105"/>
                <a:gd name="T11" fmla="*/ 0 h 184"/>
                <a:gd name="T12" fmla="*/ 0 w 105"/>
                <a:gd name="T13" fmla="*/ 7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84">
                  <a:moveTo>
                    <a:pt x="85" y="173"/>
                  </a:moveTo>
                  <a:cubicBezTo>
                    <a:pt x="105" y="184"/>
                    <a:pt x="105" y="184"/>
                    <a:pt x="105" y="184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03" name="Freeform 291"/>
            <p:cNvSpPr>
              <a:spLocks/>
            </p:cNvSpPr>
            <p:nvPr/>
          </p:nvSpPr>
          <p:spPr bwMode="auto">
            <a:xfrm>
              <a:off x="2946" y="2055"/>
              <a:ext cx="286" cy="84"/>
            </a:xfrm>
            <a:custGeom>
              <a:avLst/>
              <a:gdLst>
                <a:gd name="T0" fmla="*/ 0 w 286"/>
                <a:gd name="T1" fmla="*/ 83 h 84"/>
                <a:gd name="T2" fmla="*/ 143 w 286"/>
                <a:gd name="T3" fmla="*/ 0 h 84"/>
                <a:gd name="T4" fmla="*/ 286 w 286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4">
                  <a:moveTo>
                    <a:pt x="0" y="83"/>
                  </a:moveTo>
                  <a:lnTo>
                    <a:pt x="143" y="0"/>
                  </a:lnTo>
                  <a:lnTo>
                    <a:pt x="286" y="84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04" name="Freeform 292"/>
            <p:cNvSpPr>
              <a:spLocks/>
            </p:cNvSpPr>
            <p:nvPr/>
          </p:nvSpPr>
          <p:spPr bwMode="auto">
            <a:xfrm>
              <a:off x="3002" y="2082"/>
              <a:ext cx="181" cy="211"/>
            </a:xfrm>
            <a:custGeom>
              <a:avLst/>
              <a:gdLst>
                <a:gd name="T0" fmla="*/ 0 w 181"/>
                <a:gd name="T1" fmla="*/ 22 h 211"/>
                <a:gd name="T2" fmla="*/ 143 w 181"/>
                <a:gd name="T3" fmla="*/ 105 h 211"/>
                <a:gd name="T4" fmla="*/ 143 w 181"/>
                <a:gd name="T5" fmla="*/ 211 h 211"/>
                <a:gd name="T6" fmla="*/ 181 w 181"/>
                <a:gd name="T7" fmla="*/ 189 h 211"/>
                <a:gd name="T8" fmla="*/ 181 w 181"/>
                <a:gd name="T9" fmla="*/ 82 h 211"/>
                <a:gd name="T10" fmla="*/ 38 w 181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211">
                  <a:moveTo>
                    <a:pt x="0" y="22"/>
                  </a:moveTo>
                  <a:lnTo>
                    <a:pt x="143" y="105"/>
                  </a:lnTo>
                  <a:lnTo>
                    <a:pt x="143" y="211"/>
                  </a:lnTo>
                  <a:lnTo>
                    <a:pt x="181" y="189"/>
                  </a:lnTo>
                  <a:lnTo>
                    <a:pt x="181" y="82"/>
                  </a:lnTo>
                  <a:lnTo>
                    <a:pt x="38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05" name="Freeform 293"/>
            <p:cNvSpPr>
              <a:spLocks/>
            </p:cNvSpPr>
            <p:nvPr/>
          </p:nvSpPr>
          <p:spPr bwMode="auto">
            <a:xfrm>
              <a:off x="2920" y="2306"/>
              <a:ext cx="142" cy="250"/>
            </a:xfrm>
            <a:custGeom>
              <a:avLst/>
              <a:gdLst>
                <a:gd name="T0" fmla="*/ 104 w 104"/>
                <a:gd name="T1" fmla="*/ 0 h 183"/>
                <a:gd name="T2" fmla="*/ 104 w 104"/>
                <a:gd name="T3" fmla="*/ 115 h 183"/>
                <a:gd name="T4" fmla="*/ 97 w 104"/>
                <a:gd name="T5" fmla="*/ 127 h 183"/>
                <a:gd name="T6" fmla="*/ 0 w 104"/>
                <a:gd name="T7" fmla="*/ 183 h 183"/>
                <a:gd name="T8" fmla="*/ 0 w 104"/>
                <a:gd name="T9" fmla="*/ 183 h 183"/>
                <a:gd name="T10" fmla="*/ 0 w 104"/>
                <a:gd name="T11" fmla="*/ 60 h 183"/>
                <a:gd name="T12" fmla="*/ 103 w 104"/>
                <a:gd name="T13" fmla="*/ 0 h 183"/>
                <a:gd name="T14" fmla="*/ 104 w 104"/>
                <a:gd name="T1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83">
                  <a:moveTo>
                    <a:pt x="104" y="0"/>
                  </a:moveTo>
                  <a:cubicBezTo>
                    <a:pt x="104" y="115"/>
                    <a:pt x="104" y="115"/>
                    <a:pt x="104" y="115"/>
                  </a:cubicBezTo>
                  <a:cubicBezTo>
                    <a:pt x="104" y="120"/>
                    <a:pt x="102" y="125"/>
                    <a:pt x="97" y="12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0"/>
                    <a:pt x="104" y="0"/>
                    <a:pt x="104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06" name="Freeform 294"/>
            <p:cNvSpPr>
              <a:spLocks/>
            </p:cNvSpPr>
            <p:nvPr/>
          </p:nvSpPr>
          <p:spPr bwMode="auto">
            <a:xfrm>
              <a:off x="2776" y="2305"/>
              <a:ext cx="144" cy="251"/>
            </a:xfrm>
            <a:custGeom>
              <a:avLst/>
              <a:gdLst>
                <a:gd name="T0" fmla="*/ 0 w 106"/>
                <a:gd name="T1" fmla="*/ 0 h 184"/>
                <a:gd name="T2" fmla="*/ 0 w 106"/>
                <a:gd name="T3" fmla="*/ 115 h 184"/>
                <a:gd name="T4" fmla="*/ 8 w 106"/>
                <a:gd name="T5" fmla="*/ 128 h 184"/>
                <a:gd name="T6" fmla="*/ 105 w 106"/>
                <a:gd name="T7" fmla="*/ 184 h 184"/>
                <a:gd name="T8" fmla="*/ 106 w 106"/>
                <a:gd name="T9" fmla="*/ 184 h 184"/>
                <a:gd name="T10" fmla="*/ 106 w 106"/>
                <a:gd name="T11" fmla="*/ 61 h 184"/>
                <a:gd name="T12" fmla="*/ 1 w 106"/>
                <a:gd name="T13" fmla="*/ 0 h 184"/>
                <a:gd name="T14" fmla="*/ 0 w 106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4">
                  <a:moveTo>
                    <a:pt x="0" y="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3" y="125"/>
                    <a:pt x="8" y="128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6" y="184"/>
                    <a:pt x="106" y="184"/>
                    <a:pt x="106" y="184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07" name="Freeform 295"/>
            <p:cNvSpPr>
              <a:spLocks/>
            </p:cNvSpPr>
            <p:nvPr/>
          </p:nvSpPr>
          <p:spPr bwMode="auto">
            <a:xfrm>
              <a:off x="2776" y="2221"/>
              <a:ext cx="286" cy="85"/>
            </a:xfrm>
            <a:custGeom>
              <a:avLst/>
              <a:gdLst>
                <a:gd name="T0" fmla="*/ 0 w 286"/>
                <a:gd name="T1" fmla="*/ 84 h 85"/>
                <a:gd name="T2" fmla="*/ 144 w 286"/>
                <a:gd name="T3" fmla="*/ 0 h 85"/>
                <a:gd name="T4" fmla="*/ 286 w 286"/>
                <a:gd name="T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5">
                  <a:moveTo>
                    <a:pt x="0" y="84"/>
                  </a:moveTo>
                  <a:lnTo>
                    <a:pt x="144" y="0"/>
                  </a:lnTo>
                  <a:lnTo>
                    <a:pt x="286" y="85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08" name="Freeform 296"/>
            <p:cNvSpPr>
              <a:spLocks/>
            </p:cNvSpPr>
            <p:nvPr/>
          </p:nvSpPr>
          <p:spPr bwMode="auto">
            <a:xfrm>
              <a:off x="2832" y="2249"/>
              <a:ext cx="182" cy="212"/>
            </a:xfrm>
            <a:custGeom>
              <a:avLst/>
              <a:gdLst>
                <a:gd name="T0" fmla="*/ 0 w 182"/>
                <a:gd name="T1" fmla="*/ 23 h 212"/>
                <a:gd name="T2" fmla="*/ 143 w 182"/>
                <a:gd name="T3" fmla="*/ 105 h 212"/>
                <a:gd name="T4" fmla="*/ 143 w 182"/>
                <a:gd name="T5" fmla="*/ 212 h 212"/>
                <a:gd name="T6" fmla="*/ 182 w 182"/>
                <a:gd name="T7" fmla="*/ 188 h 212"/>
                <a:gd name="T8" fmla="*/ 182 w 182"/>
                <a:gd name="T9" fmla="*/ 83 h 212"/>
                <a:gd name="T10" fmla="*/ 39 w 182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212">
                  <a:moveTo>
                    <a:pt x="0" y="23"/>
                  </a:moveTo>
                  <a:lnTo>
                    <a:pt x="143" y="105"/>
                  </a:lnTo>
                  <a:lnTo>
                    <a:pt x="143" y="212"/>
                  </a:lnTo>
                  <a:lnTo>
                    <a:pt x="182" y="188"/>
                  </a:lnTo>
                  <a:lnTo>
                    <a:pt x="182" y="83"/>
                  </a:lnTo>
                  <a:lnTo>
                    <a:pt x="39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09" name="Freeform 297"/>
            <p:cNvSpPr>
              <a:spLocks/>
            </p:cNvSpPr>
            <p:nvPr/>
          </p:nvSpPr>
          <p:spPr bwMode="auto">
            <a:xfrm>
              <a:off x="2746" y="2138"/>
              <a:ext cx="143" cy="252"/>
            </a:xfrm>
            <a:custGeom>
              <a:avLst/>
              <a:gdLst>
                <a:gd name="T0" fmla="*/ 22 w 105"/>
                <a:gd name="T1" fmla="*/ 169 h 184"/>
                <a:gd name="T2" fmla="*/ 1 w 105"/>
                <a:gd name="T3" fmla="*/ 184 h 184"/>
                <a:gd name="T4" fmla="*/ 0 w 105"/>
                <a:gd name="T5" fmla="*/ 183 h 184"/>
                <a:gd name="T6" fmla="*/ 0 w 105"/>
                <a:gd name="T7" fmla="*/ 60 h 184"/>
                <a:gd name="T8" fmla="*/ 104 w 105"/>
                <a:gd name="T9" fmla="*/ 0 h 184"/>
                <a:gd name="T10" fmla="*/ 105 w 105"/>
                <a:gd name="T11" fmla="*/ 1 h 184"/>
                <a:gd name="T12" fmla="*/ 105 w 105"/>
                <a:gd name="T13" fmla="*/ 7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84">
                  <a:moveTo>
                    <a:pt x="22" y="169"/>
                  </a:moveTo>
                  <a:cubicBezTo>
                    <a:pt x="1" y="184"/>
                    <a:pt x="1" y="184"/>
                    <a:pt x="1" y="184"/>
                  </a:cubicBezTo>
                  <a:cubicBezTo>
                    <a:pt x="0" y="184"/>
                    <a:pt x="0" y="184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1"/>
                    <a:pt x="105" y="1"/>
                  </a:cubicBezTo>
                  <a:cubicBezTo>
                    <a:pt x="105" y="75"/>
                    <a:pt x="105" y="75"/>
                    <a:pt x="105" y="75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10" name="Freeform 298"/>
            <p:cNvSpPr>
              <a:spLocks/>
            </p:cNvSpPr>
            <p:nvPr/>
          </p:nvSpPr>
          <p:spPr bwMode="auto">
            <a:xfrm>
              <a:off x="2603" y="2138"/>
              <a:ext cx="143" cy="252"/>
            </a:xfrm>
            <a:custGeom>
              <a:avLst/>
              <a:gdLst>
                <a:gd name="T0" fmla="*/ 0 w 105"/>
                <a:gd name="T1" fmla="*/ 0 h 184"/>
                <a:gd name="T2" fmla="*/ 0 w 105"/>
                <a:gd name="T3" fmla="*/ 115 h 184"/>
                <a:gd name="T4" fmla="*/ 7 w 105"/>
                <a:gd name="T5" fmla="*/ 127 h 184"/>
                <a:gd name="T6" fmla="*/ 104 w 105"/>
                <a:gd name="T7" fmla="*/ 184 h 184"/>
                <a:gd name="T8" fmla="*/ 105 w 105"/>
                <a:gd name="T9" fmla="*/ 184 h 184"/>
                <a:gd name="T10" fmla="*/ 105 w 105"/>
                <a:gd name="T11" fmla="*/ 60 h 184"/>
                <a:gd name="T12" fmla="*/ 0 w 105"/>
                <a:gd name="T13" fmla="*/ 0 h 184"/>
                <a:gd name="T14" fmla="*/ 0 w 105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84">
                  <a:moveTo>
                    <a:pt x="0" y="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20"/>
                    <a:pt x="2" y="125"/>
                    <a:pt x="7" y="127"/>
                  </a:cubicBezTo>
                  <a:cubicBezTo>
                    <a:pt x="104" y="184"/>
                    <a:pt x="104" y="184"/>
                    <a:pt x="104" y="184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11" name="Freeform 299"/>
            <p:cNvSpPr>
              <a:spLocks/>
            </p:cNvSpPr>
            <p:nvPr/>
          </p:nvSpPr>
          <p:spPr bwMode="auto">
            <a:xfrm>
              <a:off x="2603" y="2055"/>
              <a:ext cx="286" cy="84"/>
            </a:xfrm>
            <a:custGeom>
              <a:avLst/>
              <a:gdLst>
                <a:gd name="T0" fmla="*/ 0 w 286"/>
                <a:gd name="T1" fmla="*/ 83 h 84"/>
                <a:gd name="T2" fmla="*/ 143 w 286"/>
                <a:gd name="T3" fmla="*/ 0 h 84"/>
                <a:gd name="T4" fmla="*/ 286 w 286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4">
                  <a:moveTo>
                    <a:pt x="0" y="83"/>
                  </a:moveTo>
                  <a:lnTo>
                    <a:pt x="143" y="0"/>
                  </a:lnTo>
                  <a:lnTo>
                    <a:pt x="286" y="84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12" name="Freeform 300"/>
            <p:cNvSpPr>
              <a:spLocks/>
            </p:cNvSpPr>
            <p:nvPr/>
          </p:nvSpPr>
          <p:spPr bwMode="auto">
            <a:xfrm>
              <a:off x="2697" y="2082"/>
              <a:ext cx="143" cy="187"/>
            </a:xfrm>
            <a:custGeom>
              <a:avLst/>
              <a:gdLst>
                <a:gd name="T0" fmla="*/ 105 w 105"/>
                <a:gd name="T1" fmla="*/ 137 h 137"/>
                <a:gd name="T2" fmla="*/ 105 w 105"/>
                <a:gd name="T3" fmla="*/ 60 h 137"/>
                <a:gd name="T4" fmla="*/ 0 w 105"/>
                <a:gd name="T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37">
                  <a:moveTo>
                    <a:pt x="105" y="137"/>
                  </a:moveTo>
                  <a:cubicBezTo>
                    <a:pt x="105" y="127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13" name="Freeform 301"/>
            <p:cNvSpPr>
              <a:spLocks/>
            </p:cNvSpPr>
            <p:nvPr/>
          </p:nvSpPr>
          <p:spPr bwMode="auto">
            <a:xfrm>
              <a:off x="2659" y="2104"/>
              <a:ext cx="143" cy="189"/>
            </a:xfrm>
            <a:custGeom>
              <a:avLst/>
              <a:gdLst>
                <a:gd name="T0" fmla="*/ 0 w 143"/>
                <a:gd name="T1" fmla="*/ 0 h 189"/>
                <a:gd name="T2" fmla="*/ 143 w 143"/>
                <a:gd name="T3" fmla="*/ 83 h 189"/>
                <a:gd name="T4" fmla="*/ 143 w 143"/>
                <a:gd name="T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89">
                  <a:moveTo>
                    <a:pt x="0" y="0"/>
                  </a:moveTo>
                  <a:lnTo>
                    <a:pt x="143" y="83"/>
                  </a:lnTo>
                  <a:lnTo>
                    <a:pt x="143" y="189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10328796" y="4698983"/>
            <a:ext cx="1471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Консолидация отправлений на </a:t>
            </a:r>
            <a:r>
              <a:rPr lang="ru-RU" sz="1200" dirty="0"/>
              <a:t>Сортировочном центре</a:t>
            </a:r>
          </a:p>
        </p:txBody>
      </p:sp>
      <p:cxnSp>
        <p:nvCxnSpPr>
          <p:cNvPr id="315" name="Прямая со стрелкой 314"/>
          <p:cNvCxnSpPr/>
          <p:nvPr/>
        </p:nvCxnSpPr>
        <p:spPr>
          <a:xfrm flipH="1" flipV="1">
            <a:off x="9331019" y="4678731"/>
            <a:ext cx="897631" cy="1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8021154" y="4755181"/>
            <a:ext cx="145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Магистральная перевозка отправлений</a:t>
            </a:r>
            <a:endParaRPr lang="ru-RU" sz="1200" dirty="0"/>
          </a:p>
        </p:txBody>
      </p:sp>
      <p:cxnSp>
        <p:nvCxnSpPr>
          <p:cNvPr id="317" name="Прямая со стрелкой 316"/>
          <p:cNvCxnSpPr/>
          <p:nvPr/>
        </p:nvCxnSpPr>
        <p:spPr>
          <a:xfrm flipH="1" flipV="1">
            <a:off x="6803056" y="4678315"/>
            <a:ext cx="897631" cy="1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Group 288"/>
          <p:cNvGrpSpPr>
            <a:grpSpLocks noChangeAspect="1"/>
          </p:cNvGrpSpPr>
          <p:nvPr/>
        </p:nvGrpSpPr>
        <p:grpSpPr bwMode="auto">
          <a:xfrm>
            <a:off x="5562228" y="4170758"/>
            <a:ext cx="542949" cy="432459"/>
            <a:chOff x="2603" y="2055"/>
            <a:chExt cx="629" cy="501"/>
          </a:xfrm>
        </p:grpSpPr>
        <p:sp>
          <p:nvSpPr>
            <p:cNvPr id="319" name="Freeform 289"/>
            <p:cNvSpPr>
              <a:spLocks/>
            </p:cNvSpPr>
            <p:nvPr/>
          </p:nvSpPr>
          <p:spPr bwMode="auto">
            <a:xfrm>
              <a:off x="3089" y="2138"/>
              <a:ext cx="143" cy="252"/>
            </a:xfrm>
            <a:custGeom>
              <a:avLst/>
              <a:gdLst>
                <a:gd name="T0" fmla="*/ 105 w 105"/>
                <a:gd name="T1" fmla="*/ 1 h 184"/>
                <a:gd name="T2" fmla="*/ 105 w 105"/>
                <a:gd name="T3" fmla="*/ 115 h 184"/>
                <a:gd name="T4" fmla="*/ 98 w 105"/>
                <a:gd name="T5" fmla="*/ 128 h 184"/>
                <a:gd name="T6" fmla="*/ 1 w 105"/>
                <a:gd name="T7" fmla="*/ 184 h 184"/>
                <a:gd name="T8" fmla="*/ 0 w 105"/>
                <a:gd name="T9" fmla="*/ 183 h 184"/>
                <a:gd name="T10" fmla="*/ 0 w 105"/>
                <a:gd name="T11" fmla="*/ 60 h 184"/>
                <a:gd name="T12" fmla="*/ 104 w 105"/>
                <a:gd name="T13" fmla="*/ 0 h 184"/>
                <a:gd name="T14" fmla="*/ 105 w 105"/>
                <a:gd name="T15" fmla="*/ 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84">
                  <a:moveTo>
                    <a:pt x="105" y="1"/>
                  </a:moveTo>
                  <a:cubicBezTo>
                    <a:pt x="105" y="115"/>
                    <a:pt x="105" y="115"/>
                    <a:pt x="105" y="115"/>
                  </a:cubicBezTo>
                  <a:cubicBezTo>
                    <a:pt x="105" y="121"/>
                    <a:pt x="102" y="125"/>
                    <a:pt x="98" y="128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0" y="184"/>
                    <a:pt x="0" y="184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1"/>
                    <a:pt x="105" y="1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20" name="Freeform 290"/>
            <p:cNvSpPr>
              <a:spLocks/>
            </p:cNvSpPr>
            <p:nvPr/>
          </p:nvSpPr>
          <p:spPr bwMode="auto">
            <a:xfrm>
              <a:off x="2946" y="2138"/>
              <a:ext cx="143" cy="252"/>
            </a:xfrm>
            <a:custGeom>
              <a:avLst/>
              <a:gdLst>
                <a:gd name="T0" fmla="*/ 85 w 105"/>
                <a:gd name="T1" fmla="*/ 173 h 184"/>
                <a:gd name="T2" fmla="*/ 105 w 105"/>
                <a:gd name="T3" fmla="*/ 184 h 184"/>
                <a:gd name="T4" fmla="*/ 105 w 105"/>
                <a:gd name="T5" fmla="*/ 184 h 184"/>
                <a:gd name="T6" fmla="*/ 105 w 105"/>
                <a:gd name="T7" fmla="*/ 60 h 184"/>
                <a:gd name="T8" fmla="*/ 0 w 105"/>
                <a:gd name="T9" fmla="*/ 0 h 184"/>
                <a:gd name="T10" fmla="*/ 0 w 105"/>
                <a:gd name="T11" fmla="*/ 0 h 184"/>
                <a:gd name="T12" fmla="*/ 0 w 105"/>
                <a:gd name="T13" fmla="*/ 7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84">
                  <a:moveTo>
                    <a:pt x="85" y="173"/>
                  </a:moveTo>
                  <a:cubicBezTo>
                    <a:pt x="105" y="184"/>
                    <a:pt x="105" y="184"/>
                    <a:pt x="105" y="184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21" name="Freeform 291"/>
            <p:cNvSpPr>
              <a:spLocks/>
            </p:cNvSpPr>
            <p:nvPr/>
          </p:nvSpPr>
          <p:spPr bwMode="auto">
            <a:xfrm>
              <a:off x="2946" y="2055"/>
              <a:ext cx="286" cy="84"/>
            </a:xfrm>
            <a:custGeom>
              <a:avLst/>
              <a:gdLst>
                <a:gd name="T0" fmla="*/ 0 w 286"/>
                <a:gd name="T1" fmla="*/ 83 h 84"/>
                <a:gd name="T2" fmla="*/ 143 w 286"/>
                <a:gd name="T3" fmla="*/ 0 h 84"/>
                <a:gd name="T4" fmla="*/ 286 w 286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4">
                  <a:moveTo>
                    <a:pt x="0" y="83"/>
                  </a:moveTo>
                  <a:lnTo>
                    <a:pt x="143" y="0"/>
                  </a:lnTo>
                  <a:lnTo>
                    <a:pt x="286" y="84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22" name="Freeform 292"/>
            <p:cNvSpPr>
              <a:spLocks/>
            </p:cNvSpPr>
            <p:nvPr/>
          </p:nvSpPr>
          <p:spPr bwMode="auto">
            <a:xfrm>
              <a:off x="3002" y="2082"/>
              <a:ext cx="181" cy="211"/>
            </a:xfrm>
            <a:custGeom>
              <a:avLst/>
              <a:gdLst>
                <a:gd name="T0" fmla="*/ 0 w 181"/>
                <a:gd name="T1" fmla="*/ 22 h 211"/>
                <a:gd name="T2" fmla="*/ 143 w 181"/>
                <a:gd name="T3" fmla="*/ 105 h 211"/>
                <a:gd name="T4" fmla="*/ 143 w 181"/>
                <a:gd name="T5" fmla="*/ 211 h 211"/>
                <a:gd name="T6" fmla="*/ 181 w 181"/>
                <a:gd name="T7" fmla="*/ 189 h 211"/>
                <a:gd name="T8" fmla="*/ 181 w 181"/>
                <a:gd name="T9" fmla="*/ 82 h 211"/>
                <a:gd name="T10" fmla="*/ 38 w 181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211">
                  <a:moveTo>
                    <a:pt x="0" y="22"/>
                  </a:moveTo>
                  <a:lnTo>
                    <a:pt x="143" y="105"/>
                  </a:lnTo>
                  <a:lnTo>
                    <a:pt x="143" y="211"/>
                  </a:lnTo>
                  <a:lnTo>
                    <a:pt x="181" y="189"/>
                  </a:lnTo>
                  <a:lnTo>
                    <a:pt x="181" y="82"/>
                  </a:lnTo>
                  <a:lnTo>
                    <a:pt x="38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23" name="Freeform 293"/>
            <p:cNvSpPr>
              <a:spLocks/>
            </p:cNvSpPr>
            <p:nvPr/>
          </p:nvSpPr>
          <p:spPr bwMode="auto">
            <a:xfrm>
              <a:off x="2920" y="2306"/>
              <a:ext cx="142" cy="250"/>
            </a:xfrm>
            <a:custGeom>
              <a:avLst/>
              <a:gdLst>
                <a:gd name="T0" fmla="*/ 104 w 104"/>
                <a:gd name="T1" fmla="*/ 0 h 183"/>
                <a:gd name="T2" fmla="*/ 104 w 104"/>
                <a:gd name="T3" fmla="*/ 115 h 183"/>
                <a:gd name="T4" fmla="*/ 97 w 104"/>
                <a:gd name="T5" fmla="*/ 127 h 183"/>
                <a:gd name="T6" fmla="*/ 0 w 104"/>
                <a:gd name="T7" fmla="*/ 183 h 183"/>
                <a:gd name="T8" fmla="*/ 0 w 104"/>
                <a:gd name="T9" fmla="*/ 183 h 183"/>
                <a:gd name="T10" fmla="*/ 0 w 104"/>
                <a:gd name="T11" fmla="*/ 60 h 183"/>
                <a:gd name="T12" fmla="*/ 103 w 104"/>
                <a:gd name="T13" fmla="*/ 0 h 183"/>
                <a:gd name="T14" fmla="*/ 104 w 104"/>
                <a:gd name="T1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83">
                  <a:moveTo>
                    <a:pt x="104" y="0"/>
                  </a:moveTo>
                  <a:cubicBezTo>
                    <a:pt x="104" y="115"/>
                    <a:pt x="104" y="115"/>
                    <a:pt x="104" y="115"/>
                  </a:cubicBezTo>
                  <a:cubicBezTo>
                    <a:pt x="104" y="120"/>
                    <a:pt x="102" y="125"/>
                    <a:pt x="97" y="12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0"/>
                    <a:pt x="104" y="0"/>
                    <a:pt x="104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24" name="Freeform 294"/>
            <p:cNvSpPr>
              <a:spLocks/>
            </p:cNvSpPr>
            <p:nvPr/>
          </p:nvSpPr>
          <p:spPr bwMode="auto">
            <a:xfrm>
              <a:off x="2776" y="2305"/>
              <a:ext cx="144" cy="251"/>
            </a:xfrm>
            <a:custGeom>
              <a:avLst/>
              <a:gdLst>
                <a:gd name="T0" fmla="*/ 0 w 106"/>
                <a:gd name="T1" fmla="*/ 0 h 184"/>
                <a:gd name="T2" fmla="*/ 0 w 106"/>
                <a:gd name="T3" fmla="*/ 115 h 184"/>
                <a:gd name="T4" fmla="*/ 8 w 106"/>
                <a:gd name="T5" fmla="*/ 128 h 184"/>
                <a:gd name="T6" fmla="*/ 105 w 106"/>
                <a:gd name="T7" fmla="*/ 184 h 184"/>
                <a:gd name="T8" fmla="*/ 106 w 106"/>
                <a:gd name="T9" fmla="*/ 184 h 184"/>
                <a:gd name="T10" fmla="*/ 106 w 106"/>
                <a:gd name="T11" fmla="*/ 61 h 184"/>
                <a:gd name="T12" fmla="*/ 1 w 106"/>
                <a:gd name="T13" fmla="*/ 0 h 184"/>
                <a:gd name="T14" fmla="*/ 0 w 106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4">
                  <a:moveTo>
                    <a:pt x="0" y="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3" y="125"/>
                    <a:pt x="8" y="128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6" y="184"/>
                    <a:pt x="106" y="184"/>
                    <a:pt x="106" y="184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25" name="Freeform 295"/>
            <p:cNvSpPr>
              <a:spLocks/>
            </p:cNvSpPr>
            <p:nvPr/>
          </p:nvSpPr>
          <p:spPr bwMode="auto">
            <a:xfrm>
              <a:off x="2776" y="2221"/>
              <a:ext cx="286" cy="85"/>
            </a:xfrm>
            <a:custGeom>
              <a:avLst/>
              <a:gdLst>
                <a:gd name="T0" fmla="*/ 0 w 286"/>
                <a:gd name="T1" fmla="*/ 84 h 85"/>
                <a:gd name="T2" fmla="*/ 144 w 286"/>
                <a:gd name="T3" fmla="*/ 0 h 85"/>
                <a:gd name="T4" fmla="*/ 286 w 286"/>
                <a:gd name="T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5">
                  <a:moveTo>
                    <a:pt x="0" y="84"/>
                  </a:moveTo>
                  <a:lnTo>
                    <a:pt x="144" y="0"/>
                  </a:lnTo>
                  <a:lnTo>
                    <a:pt x="286" y="85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26" name="Freeform 296"/>
            <p:cNvSpPr>
              <a:spLocks/>
            </p:cNvSpPr>
            <p:nvPr/>
          </p:nvSpPr>
          <p:spPr bwMode="auto">
            <a:xfrm>
              <a:off x="2832" y="2249"/>
              <a:ext cx="182" cy="212"/>
            </a:xfrm>
            <a:custGeom>
              <a:avLst/>
              <a:gdLst>
                <a:gd name="T0" fmla="*/ 0 w 182"/>
                <a:gd name="T1" fmla="*/ 23 h 212"/>
                <a:gd name="T2" fmla="*/ 143 w 182"/>
                <a:gd name="T3" fmla="*/ 105 h 212"/>
                <a:gd name="T4" fmla="*/ 143 w 182"/>
                <a:gd name="T5" fmla="*/ 212 h 212"/>
                <a:gd name="T6" fmla="*/ 182 w 182"/>
                <a:gd name="T7" fmla="*/ 188 h 212"/>
                <a:gd name="T8" fmla="*/ 182 w 182"/>
                <a:gd name="T9" fmla="*/ 83 h 212"/>
                <a:gd name="T10" fmla="*/ 39 w 182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212">
                  <a:moveTo>
                    <a:pt x="0" y="23"/>
                  </a:moveTo>
                  <a:lnTo>
                    <a:pt x="143" y="105"/>
                  </a:lnTo>
                  <a:lnTo>
                    <a:pt x="143" y="212"/>
                  </a:lnTo>
                  <a:lnTo>
                    <a:pt x="182" y="188"/>
                  </a:lnTo>
                  <a:lnTo>
                    <a:pt x="182" y="83"/>
                  </a:lnTo>
                  <a:lnTo>
                    <a:pt x="39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27" name="Freeform 297"/>
            <p:cNvSpPr>
              <a:spLocks/>
            </p:cNvSpPr>
            <p:nvPr/>
          </p:nvSpPr>
          <p:spPr bwMode="auto">
            <a:xfrm>
              <a:off x="2746" y="2138"/>
              <a:ext cx="143" cy="252"/>
            </a:xfrm>
            <a:custGeom>
              <a:avLst/>
              <a:gdLst>
                <a:gd name="T0" fmla="*/ 22 w 105"/>
                <a:gd name="T1" fmla="*/ 169 h 184"/>
                <a:gd name="T2" fmla="*/ 1 w 105"/>
                <a:gd name="T3" fmla="*/ 184 h 184"/>
                <a:gd name="T4" fmla="*/ 0 w 105"/>
                <a:gd name="T5" fmla="*/ 183 h 184"/>
                <a:gd name="T6" fmla="*/ 0 w 105"/>
                <a:gd name="T7" fmla="*/ 60 h 184"/>
                <a:gd name="T8" fmla="*/ 104 w 105"/>
                <a:gd name="T9" fmla="*/ 0 h 184"/>
                <a:gd name="T10" fmla="*/ 105 w 105"/>
                <a:gd name="T11" fmla="*/ 1 h 184"/>
                <a:gd name="T12" fmla="*/ 105 w 105"/>
                <a:gd name="T13" fmla="*/ 7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84">
                  <a:moveTo>
                    <a:pt x="22" y="169"/>
                  </a:moveTo>
                  <a:cubicBezTo>
                    <a:pt x="1" y="184"/>
                    <a:pt x="1" y="184"/>
                    <a:pt x="1" y="184"/>
                  </a:cubicBezTo>
                  <a:cubicBezTo>
                    <a:pt x="0" y="184"/>
                    <a:pt x="0" y="184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1"/>
                    <a:pt x="105" y="1"/>
                  </a:cubicBezTo>
                  <a:cubicBezTo>
                    <a:pt x="105" y="75"/>
                    <a:pt x="105" y="75"/>
                    <a:pt x="105" y="75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28" name="Freeform 298"/>
            <p:cNvSpPr>
              <a:spLocks/>
            </p:cNvSpPr>
            <p:nvPr/>
          </p:nvSpPr>
          <p:spPr bwMode="auto">
            <a:xfrm>
              <a:off x="2603" y="2138"/>
              <a:ext cx="143" cy="252"/>
            </a:xfrm>
            <a:custGeom>
              <a:avLst/>
              <a:gdLst>
                <a:gd name="T0" fmla="*/ 0 w 105"/>
                <a:gd name="T1" fmla="*/ 0 h 184"/>
                <a:gd name="T2" fmla="*/ 0 w 105"/>
                <a:gd name="T3" fmla="*/ 115 h 184"/>
                <a:gd name="T4" fmla="*/ 7 w 105"/>
                <a:gd name="T5" fmla="*/ 127 h 184"/>
                <a:gd name="T6" fmla="*/ 104 w 105"/>
                <a:gd name="T7" fmla="*/ 184 h 184"/>
                <a:gd name="T8" fmla="*/ 105 w 105"/>
                <a:gd name="T9" fmla="*/ 184 h 184"/>
                <a:gd name="T10" fmla="*/ 105 w 105"/>
                <a:gd name="T11" fmla="*/ 60 h 184"/>
                <a:gd name="T12" fmla="*/ 0 w 105"/>
                <a:gd name="T13" fmla="*/ 0 h 184"/>
                <a:gd name="T14" fmla="*/ 0 w 105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84">
                  <a:moveTo>
                    <a:pt x="0" y="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20"/>
                    <a:pt x="2" y="125"/>
                    <a:pt x="7" y="127"/>
                  </a:cubicBezTo>
                  <a:cubicBezTo>
                    <a:pt x="104" y="184"/>
                    <a:pt x="104" y="184"/>
                    <a:pt x="104" y="184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29" name="Freeform 299"/>
            <p:cNvSpPr>
              <a:spLocks/>
            </p:cNvSpPr>
            <p:nvPr/>
          </p:nvSpPr>
          <p:spPr bwMode="auto">
            <a:xfrm>
              <a:off x="2603" y="2055"/>
              <a:ext cx="286" cy="84"/>
            </a:xfrm>
            <a:custGeom>
              <a:avLst/>
              <a:gdLst>
                <a:gd name="T0" fmla="*/ 0 w 286"/>
                <a:gd name="T1" fmla="*/ 83 h 84"/>
                <a:gd name="T2" fmla="*/ 143 w 286"/>
                <a:gd name="T3" fmla="*/ 0 h 84"/>
                <a:gd name="T4" fmla="*/ 286 w 286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4">
                  <a:moveTo>
                    <a:pt x="0" y="83"/>
                  </a:moveTo>
                  <a:lnTo>
                    <a:pt x="143" y="0"/>
                  </a:lnTo>
                  <a:lnTo>
                    <a:pt x="286" y="84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30" name="Freeform 300"/>
            <p:cNvSpPr>
              <a:spLocks/>
            </p:cNvSpPr>
            <p:nvPr/>
          </p:nvSpPr>
          <p:spPr bwMode="auto">
            <a:xfrm>
              <a:off x="2697" y="2082"/>
              <a:ext cx="143" cy="187"/>
            </a:xfrm>
            <a:custGeom>
              <a:avLst/>
              <a:gdLst>
                <a:gd name="T0" fmla="*/ 105 w 105"/>
                <a:gd name="T1" fmla="*/ 137 h 137"/>
                <a:gd name="T2" fmla="*/ 105 w 105"/>
                <a:gd name="T3" fmla="*/ 60 h 137"/>
                <a:gd name="T4" fmla="*/ 0 w 105"/>
                <a:gd name="T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37">
                  <a:moveTo>
                    <a:pt x="105" y="137"/>
                  </a:moveTo>
                  <a:cubicBezTo>
                    <a:pt x="105" y="127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31" name="Freeform 301"/>
            <p:cNvSpPr>
              <a:spLocks/>
            </p:cNvSpPr>
            <p:nvPr/>
          </p:nvSpPr>
          <p:spPr bwMode="auto">
            <a:xfrm>
              <a:off x="2659" y="2104"/>
              <a:ext cx="143" cy="189"/>
            </a:xfrm>
            <a:custGeom>
              <a:avLst/>
              <a:gdLst>
                <a:gd name="T0" fmla="*/ 0 w 143"/>
                <a:gd name="T1" fmla="*/ 0 h 189"/>
                <a:gd name="T2" fmla="*/ 143 w 143"/>
                <a:gd name="T3" fmla="*/ 83 h 189"/>
                <a:gd name="T4" fmla="*/ 143 w 143"/>
                <a:gd name="T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89">
                  <a:moveTo>
                    <a:pt x="0" y="0"/>
                  </a:moveTo>
                  <a:lnTo>
                    <a:pt x="143" y="83"/>
                  </a:lnTo>
                  <a:lnTo>
                    <a:pt x="143" y="189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sp>
        <p:nvSpPr>
          <p:cNvPr id="332" name="TextBox 331"/>
          <p:cNvSpPr txBox="1"/>
          <p:nvPr/>
        </p:nvSpPr>
        <p:spPr>
          <a:xfrm>
            <a:off x="5215042" y="4767365"/>
            <a:ext cx="2311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Прием, обработка, сортировка отправлений на </a:t>
            </a:r>
            <a:r>
              <a:rPr lang="ru-RU" sz="1200" dirty="0"/>
              <a:t>Сортировочном </a:t>
            </a:r>
            <a:r>
              <a:rPr lang="ru-RU" sz="1200" dirty="0" smtClean="0"/>
              <a:t>центре, </a:t>
            </a:r>
            <a:r>
              <a:rPr lang="ru-RU" sz="1200" dirty="0"/>
              <a:t>обмен </a:t>
            </a:r>
            <a:r>
              <a:rPr lang="ru-RU" sz="1200" dirty="0" smtClean="0"/>
              <a:t>документами</a:t>
            </a:r>
            <a:endParaRPr lang="ru-RU" sz="1200" dirty="0"/>
          </a:p>
        </p:txBody>
      </p:sp>
      <p:cxnSp>
        <p:nvCxnSpPr>
          <p:cNvPr id="333" name="Прямая со стрелкой 332"/>
          <p:cNvCxnSpPr/>
          <p:nvPr/>
        </p:nvCxnSpPr>
        <p:spPr>
          <a:xfrm flipH="1" flipV="1">
            <a:off x="4132451" y="4678315"/>
            <a:ext cx="897631" cy="1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/>
          <p:cNvSpPr txBox="1"/>
          <p:nvPr/>
        </p:nvSpPr>
        <p:spPr>
          <a:xfrm>
            <a:off x="2888338" y="4758615"/>
            <a:ext cx="1808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Перевозка отправлений до </a:t>
            </a:r>
            <a:r>
              <a:rPr lang="ru-RU" sz="1200" dirty="0"/>
              <a:t>Участка курьерской доставки</a:t>
            </a:r>
          </a:p>
        </p:txBody>
      </p:sp>
      <p:cxnSp>
        <p:nvCxnSpPr>
          <p:cNvPr id="335" name="Прямая со стрелкой 334"/>
          <p:cNvCxnSpPr/>
          <p:nvPr/>
        </p:nvCxnSpPr>
        <p:spPr>
          <a:xfrm flipH="1" flipV="1">
            <a:off x="1689180" y="4712966"/>
            <a:ext cx="897631" cy="1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414"/>
          <p:cNvGrpSpPr>
            <a:grpSpLocks noChangeAspect="1"/>
          </p:cNvGrpSpPr>
          <p:nvPr/>
        </p:nvGrpSpPr>
        <p:grpSpPr bwMode="auto">
          <a:xfrm>
            <a:off x="3068386" y="4190328"/>
            <a:ext cx="526548" cy="465261"/>
            <a:chOff x="9347" y="2005"/>
            <a:chExt cx="610" cy="539"/>
          </a:xfrm>
        </p:grpSpPr>
        <p:sp>
          <p:nvSpPr>
            <p:cNvPr id="337" name="Line 415"/>
            <p:cNvSpPr>
              <a:spLocks noChangeShapeType="1"/>
            </p:cNvSpPr>
            <p:nvPr/>
          </p:nvSpPr>
          <p:spPr bwMode="auto">
            <a:xfrm>
              <a:off x="9399" y="2544"/>
              <a:ext cx="0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38" name="Freeform 416"/>
            <p:cNvSpPr>
              <a:spLocks/>
            </p:cNvSpPr>
            <p:nvPr/>
          </p:nvSpPr>
          <p:spPr bwMode="auto">
            <a:xfrm>
              <a:off x="9347" y="2038"/>
              <a:ext cx="610" cy="506"/>
            </a:xfrm>
            <a:custGeom>
              <a:avLst/>
              <a:gdLst>
                <a:gd name="T0" fmla="*/ 38 w 447"/>
                <a:gd name="T1" fmla="*/ 370 h 370"/>
                <a:gd name="T2" fmla="*/ 0 w 447"/>
                <a:gd name="T3" fmla="*/ 370 h 370"/>
                <a:gd name="T4" fmla="*/ 0 w 447"/>
                <a:gd name="T5" fmla="*/ 162 h 370"/>
                <a:gd name="T6" fmla="*/ 16 w 447"/>
                <a:gd name="T7" fmla="*/ 132 h 370"/>
                <a:gd name="T8" fmla="*/ 207 w 447"/>
                <a:gd name="T9" fmla="*/ 6 h 370"/>
                <a:gd name="T10" fmla="*/ 234 w 447"/>
                <a:gd name="T11" fmla="*/ 5 h 370"/>
                <a:gd name="T12" fmla="*/ 431 w 447"/>
                <a:gd name="T13" fmla="*/ 132 h 370"/>
                <a:gd name="T14" fmla="*/ 447 w 447"/>
                <a:gd name="T15" fmla="*/ 162 h 370"/>
                <a:gd name="T16" fmla="*/ 447 w 447"/>
                <a:gd name="T17" fmla="*/ 370 h 370"/>
                <a:gd name="T18" fmla="*/ 315 w 447"/>
                <a:gd name="T19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370">
                  <a:moveTo>
                    <a:pt x="38" y="370"/>
                  </a:moveTo>
                  <a:cubicBezTo>
                    <a:pt x="0" y="370"/>
                    <a:pt x="0" y="370"/>
                    <a:pt x="0" y="37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0"/>
                    <a:pt x="6" y="138"/>
                    <a:pt x="16" y="132"/>
                  </a:cubicBezTo>
                  <a:cubicBezTo>
                    <a:pt x="207" y="6"/>
                    <a:pt x="207" y="6"/>
                    <a:pt x="207" y="6"/>
                  </a:cubicBezTo>
                  <a:cubicBezTo>
                    <a:pt x="215" y="0"/>
                    <a:pt x="225" y="0"/>
                    <a:pt x="234" y="5"/>
                  </a:cubicBezTo>
                  <a:cubicBezTo>
                    <a:pt x="431" y="132"/>
                    <a:pt x="431" y="132"/>
                    <a:pt x="431" y="132"/>
                  </a:cubicBezTo>
                  <a:cubicBezTo>
                    <a:pt x="441" y="138"/>
                    <a:pt x="447" y="150"/>
                    <a:pt x="447" y="162"/>
                  </a:cubicBezTo>
                  <a:cubicBezTo>
                    <a:pt x="447" y="370"/>
                    <a:pt x="447" y="370"/>
                    <a:pt x="447" y="370"/>
                  </a:cubicBezTo>
                  <a:cubicBezTo>
                    <a:pt x="315" y="370"/>
                    <a:pt x="315" y="370"/>
                    <a:pt x="315" y="370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39" name="Line 417"/>
            <p:cNvSpPr>
              <a:spLocks noChangeShapeType="1"/>
            </p:cNvSpPr>
            <p:nvPr/>
          </p:nvSpPr>
          <p:spPr bwMode="auto">
            <a:xfrm>
              <a:off x="9672" y="2005"/>
              <a:ext cx="0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40" name="Freeform 418"/>
            <p:cNvSpPr>
              <a:spLocks/>
            </p:cNvSpPr>
            <p:nvPr/>
          </p:nvSpPr>
          <p:spPr bwMode="auto">
            <a:xfrm>
              <a:off x="9705" y="2314"/>
              <a:ext cx="211" cy="230"/>
            </a:xfrm>
            <a:custGeom>
              <a:avLst/>
              <a:gdLst>
                <a:gd name="T0" fmla="*/ 0 w 155"/>
                <a:gd name="T1" fmla="*/ 57 h 168"/>
                <a:gd name="T2" fmla="*/ 0 w 155"/>
                <a:gd name="T3" fmla="*/ 24 h 168"/>
                <a:gd name="T4" fmla="*/ 24 w 155"/>
                <a:gd name="T5" fmla="*/ 0 h 168"/>
                <a:gd name="T6" fmla="*/ 131 w 155"/>
                <a:gd name="T7" fmla="*/ 0 h 168"/>
                <a:gd name="T8" fmla="*/ 155 w 155"/>
                <a:gd name="T9" fmla="*/ 24 h 168"/>
                <a:gd name="T10" fmla="*/ 155 w 155"/>
                <a:gd name="T11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168">
                  <a:moveTo>
                    <a:pt x="0" y="57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4" y="0"/>
                    <a:pt x="155" y="11"/>
                    <a:pt x="155" y="24"/>
                  </a:cubicBezTo>
                  <a:cubicBezTo>
                    <a:pt x="155" y="168"/>
                    <a:pt x="155" y="168"/>
                    <a:pt x="155" y="168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41" name="Freeform 419"/>
            <p:cNvSpPr>
              <a:spLocks/>
            </p:cNvSpPr>
            <p:nvPr/>
          </p:nvSpPr>
          <p:spPr bwMode="auto">
            <a:xfrm>
              <a:off x="9600" y="2159"/>
              <a:ext cx="95" cy="96"/>
            </a:xfrm>
            <a:custGeom>
              <a:avLst/>
              <a:gdLst>
                <a:gd name="T0" fmla="*/ 38 w 70"/>
                <a:gd name="T1" fmla="*/ 68 h 70"/>
                <a:gd name="T2" fmla="*/ 2 w 70"/>
                <a:gd name="T3" fmla="*/ 38 h 70"/>
                <a:gd name="T4" fmla="*/ 32 w 70"/>
                <a:gd name="T5" fmla="*/ 1 h 70"/>
                <a:gd name="T6" fmla="*/ 69 w 70"/>
                <a:gd name="T7" fmla="*/ 32 h 70"/>
                <a:gd name="T8" fmla="*/ 38 w 70"/>
                <a:gd name="T9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8" y="68"/>
                  </a:moveTo>
                  <a:cubicBezTo>
                    <a:pt x="20" y="70"/>
                    <a:pt x="3" y="56"/>
                    <a:pt x="2" y="38"/>
                  </a:cubicBezTo>
                  <a:cubicBezTo>
                    <a:pt x="0" y="19"/>
                    <a:pt x="14" y="3"/>
                    <a:pt x="32" y="1"/>
                  </a:cubicBezTo>
                  <a:cubicBezTo>
                    <a:pt x="51" y="0"/>
                    <a:pt x="67" y="13"/>
                    <a:pt x="69" y="32"/>
                  </a:cubicBezTo>
                  <a:cubicBezTo>
                    <a:pt x="70" y="50"/>
                    <a:pt x="57" y="67"/>
                    <a:pt x="38" y="68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42" name="Freeform 420"/>
            <p:cNvSpPr>
              <a:spLocks/>
            </p:cNvSpPr>
            <p:nvPr/>
          </p:nvSpPr>
          <p:spPr bwMode="auto">
            <a:xfrm>
              <a:off x="9421" y="2349"/>
              <a:ext cx="234" cy="171"/>
            </a:xfrm>
            <a:custGeom>
              <a:avLst/>
              <a:gdLst>
                <a:gd name="T0" fmla="*/ 18 w 172"/>
                <a:gd name="T1" fmla="*/ 125 h 125"/>
                <a:gd name="T2" fmla="*/ 14 w 172"/>
                <a:gd name="T3" fmla="*/ 125 h 125"/>
                <a:gd name="T4" fmla="*/ 0 w 172"/>
                <a:gd name="T5" fmla="*/ 111 h 125"/>
                <a:gd name="T6" fmla="*/ 0 w 172"/>
                <a:gd name="T7" fmla="*/ 14 h 125"/>
                <a:gd name="T8" fmla="*/ 14 w 172"/>
                <a:gd name="T9" fmla="*/ 0 h 125"/>
                <a:gd name="T10" fmla="*/ 158 w 172"/>
                <a:gd name="T11" fmla="*/ 0 h 125"/>
                <a:gd name="T12" fmla="*/ 172 w 172"/>
                <a:gd name="T13" fmla="*/ 14 h 125"/>
                <a:gd name="T14" fmla="*/ 172 w 172"/>
                <a:gd name="T15" fmla="*/ 5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25">
                  <a:moveTo>
                    <a:pt x="18" y="125"/>
                  </a:moveTo>
                  <a:cubicBezTo>
                    <a:pt x="14" y="125"/>
                    <a:pt x="14" y="125"/>
                    <a:pt x="14" y="125"/>
                  </a:cubicBezTo>
                  <a:cubicBezTo>
                    <a:pt x="6" y="125"/>
                    <a:pt x="0" y="119"/>
                    <a:pt x="0" y="1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6" y="0"/>
                    <a:pt x="172" y="7"/>
                    <a:pt x="172" y="14"/>
                  </a:cubicBezTo>
                  <a:cubicBezTo>
                    <a:pt x="172" y="56"/>
                    <a:pt x="172" y="56"/>
                    <a:pt x="172" y="56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43" name="Line 421"/>
            <p:cNvSpPr>
              <a:spLocks noChangeShapeType="1"/>
            </p:cNvSpPr>
            <p:nvPr/>
          </p:nvSpPr>
          <p:spPr bwMode="auto">
            <a:xfrm flipH="1">
              <a:off x="9490" y="2520"/>
              <a:ext cx="157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44" name="Freeform 422"/>
            <p:cNvSpPr>
              <a:spLocks/>
            </p:cNvSpPr>
            <p:nvPr/>
          </p:nvSpPr>
          <p:spPr bwMode="auto">
            <a:xfrm>
              <a:off x="9623" y="2425"/>
              <a:ext cx="95" cy="95"/>
            </a:xfrm>
            <a:custGeom>
              <a:avLst/>
              <a:gdLst>
                <a:gd name="T0" fmla="*/ 18 w 70"/>
                <a:gd name="T1" fmla="*/ 70 h 70"/>
                <a:gd name="T2" fmla="*/ 0 w 70"/>
                <a:gd name="T3" fmla="*/ 52 h 70"/>
                <a:gd name="T4" fmla="*/ 0 w 70"/>
                <a:gd name="T5" fmla="*/ 18 h 70"/>
                <a:gd name="T6" fmla="*/ 18 w 70"/>
                <a:gd name="T7" fmla="*/ 0 h 70"/>
                <a:gd name="T8" fmla="*/ 53 w 70"/>
                <a:gd name="T9" fmla="*/ 0 h 70"/>
                <a:gd name="T10" fmla="*/ 70 w 70"/>
                <a:gd name="T11" fmla="*/ 18 h 70"/>
                <a:gd name="T12" fmla="*/ 70 w 70"/>
                <a:gd name="T13" fmla="*/ 52 h 70"/>
                <a:gd name="T14" fmla="*/ 53 w 70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0">
                  <a:moveTo>
                    <a:pt x="18" y="70"/>
                  </a:moveTo>
                  <a:cubicBezTo>
                    <a:pt x="8" y="70"/>
                    <a:pt x="0" y="62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2" y="0"/>
                    <a:pt x="70" y="8"/>
                    <a:pt x="70" y="18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62"/>
                    <a:pt x="62" y="70"/>
                    <a:pt x="53" y="70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45" name="Oval 423"/>
            <p:cNvSpPr>
              <a:spLocks noChangeArrowheads="1"/>
            </p:cNvSpPr>
            <p:nvPr/>
          </p:nvSpPr>
          <p:spPr bwMode="auto">
            <a:xfrm>
              <a:off x="9443" y="2496"/>
              <a:ext cx="47" cy="48"/>
            </a:xfrm>
            <a:prstGeom prst="ellips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46" name="Oval 424"/>
            <p:cNvSpPr>
              <a:spLocks noChangeArrowheads="1"/>
            </p:cNvSpPr>
            <p:nvPr/>
          </p:nvSpPr>
          <p:spPr bwMode="auto">
            <a:xfrm>
              <a:off x="9646" y="2496"/>
              <a:ext cx="48" cy="48"/>
            </a:xfrm>
            <a:prstGeom prst="ellips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sp>
        <p:nvSpPr>
          <p:cNvPr id="347" name="TextBox 346"/>
          <p:cNvSpPr txBox="1"/>
          <p:nvPr/>
        </p:nvSpPr>
        <p:spPr>
          <a:xfrm>
            <a:off x="236182" y="4637615"/>
            <a:ext cx="2265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Прием, обработка отправлений на Участке </a:t>
            </a:r>
            <a:r>
              <a:rPr lang="ru-RU" sz="1200" dirty="0"/>
              <a:t>курьерской </a:t>
            </a:r>
            <a:r>
              <a:rPr lang="ru-RU" sz="1200" dirty="0" smtClean="0"/>
              <a:t>доставки, </a:t>
            </a:r>
            <a:r>
              <a:rPr lang="ru-RU" sz="1200" dirty="0"/>
              <a:t>обмен </a:t>
            </a:r>
            <a:r>
              <a:rPr lang="ru-RU" sz="1200" dirty="0" smtClean="0"/>
              <a:t>документами</a:t>
            </a:r>
            <a:endParaRPr lang="ru-RU" sz="1200" dirty="0"/>
          </a:p>
        </p:txBody>
      </p:sp>
      <p:grpSp>
        <p:nvGrpSpPr>
          <p:cNvPr id="348" name="Group 288"/>
          <p:cNvGrpSpPr>
            <a:grpSpLocks noChangeAspect="1"/>
          </p:cNvGrpSpPr>
          <p:nvPr/>
        </p:nvGrpSpPr>
        <p:grpSpPr bwMode="auto">
          <a:xfrm>
            <a:off x="499176" y="4218292"/>
            <a:ext cx="542949" cy="432459"/>
            <a:chOff x="2603" y="2055"/>
            <a:chExt cx="629" cy="501"/>
          </a:xfrm>
        </p:grpSpPr>
        <p:sp>
          <p:nvSpPr>
            <p:cNvPr id="349" name="Freeform 289"/>
            <p:cNvSpPr>
              <a:spLocks/>
            </p:cNvSpPr>
            <p:nvPr/>
          </p:nvSpPr>
          <p:spPr bwMode="auto">
            <a:xfrm>
              <a:off x="3089" y="2138"/>
              <a:ext cx="143" cy="252"/>
            </a:xfrm>
            <a:custGeom>
              <a:avLst/>
              <a:gdLst>
                <a:gd name="T0" fmla="*/ 105 w 105"/>
                <a:gd name="T1" fmla="*/ 1 h 184"/>
                <a:gd name="T2" fmla="*/ 105 w 105"/>
                <a:gd name="T3" fmla="*/ 115 h 184"/>
                <a:gd name="T4" fmla="*/ 98 w 105"/>
                <a:gd name="T5" fmla="*/ 128 h 184"/>
                <a:gd name="T6" fmla="*/ 1 w 105"/>
                <a:gd name="T7" fmla="*/ 184 h 184"/>
                <a:gd name="T8" fmla="*/ 0 w 105"/>
                <a:gd name="T9" fmla="*/ 183 h 184"/>
                <a:gd name="T10" fmla="*/ 0 w 105"/>
                <a:gd name="T11" fmla="*/ 60 h 184"/>
                <a:gd name="T12" fmla="*/ 104 w 105"/>
                <a:gd name="T13" fmla="*/ 0 h 184"/>
                <a:gd name="T14" fmla="*/ 105 w 105"/>
                <a:gd name="T15" fmla="*/ 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84">
                  <a:moveTo>
                    <a:pt x="105" y="1"/>
                  </a:moveTo>
                  <a:cubicBezTo>
                    <a:pt x="105" y="115"/>
                    <a:pt x="105" y="115"/>
                    <a:pt x="105" y="115"/>
                  </a:cubicBezTo>
                  <a:cubicBezTo>
                    <a:pt x="105" y="121"/>
                    <a:pt x="102" y="125"/>
                    <a:pt x="98" y="128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0" y="184"/>
                    <a:pt x="0" y="184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1"/>
                    <a:pt x="105" y="1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50" name="Freeform 290"/>
            <p:cNvSpPr>
              <a:spLocks/>
            </p:cNvSpPr>
            <p:nvPr/>
          </p:nvSpPr>
          <p:spPr bwMode="auto">
            <a:xfrm>
              <a:off x="2946" y="2138"/>
              <a:ext cx="143" cy="252"/>
            </a:xfrm>
            <a:custGeom>
              <a:avLst/>
              <a:gdLst>
                <a:gd name="T0" fmla="*/ 85 w 105"/>
                <a:gd name="T1" fmla="*/ 173 h 184"/>
                <a:gd name="T2" fmla="*/ 105 w 105"/>
                <a:gd name="T3" fmla="*/ 184 h 184"/>
                <a:gd name="T4" fmla="*/ 105 w 105"/>
                <a:gd name="T5" fmla="*/ 184 h 184"/>
                <a:gd name="T6" fmla="*/ 105 w 105"/>
                <a:gd name="T7" fmla="*/ 60 h 184"/>
                <a:gd name="T8" fmla="*/ 0 w 105"/>
                <a:gd name="T9" fmla="*/ 0 h 184"/>
                <a:gd name="T10" fmla="*/ 0 w 105"/>
                <a:gd name="T11" fmla="*/ 0 h 184"/>
                <a:gd name="T12" fmla="*/ 0 w 105"/>
                <a:gd name="T13" fmla="*/ 7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84">
                  <a:moveTo>
                    <a:pt x="85" y="173"/>
                  </a:moveTo>
                  <a:cubicBezTo>
                    <a:pt x="105" y="184"/>
                    <a:pt x="105" y="184"/>
                    <a:pt x="105" y="184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51" name="Freeform 291"/>
            <p:cNvSpPr>
              <a:spLocks/>
            </p:cNvSpPr>
            <p:nvPr/>
          </p:nvSpPr>
          <p:spPr bwMode="auto">
            <a:xfrm>
              <a:off x="2946" y="2055"/>
              <a:ext cx="286" cy="84"/>
            </a:xfrm>
            <a:custGeom>
              <a:avLst/>
              <a:gdLst>
                <a:gd name="T0" fmla="*/ 0 w 286"/>
                <a:gd name="T1" fmla="*/ 83 h 84"/>
                <a:gd name="T2" fmla="*/ 143 w 286"/>
                <a:gd name="T3" fmla="*/ 0 h 84"/>
                <a:gd name="T4" fmla="*/ 286 w 286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4">
                  <a:moveTo>
                    <a:pt x="0" y="83"/>
                  </a:moveTo>
                  <a:lnTo>
                    <a:pt x="143" y="0"/>
                  </a:lnTo>
                  <a:lnTo>
                    <a:pt x="286" y="84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52" name="Freeform 292"/>
            <p:cNvSpPr>
              <a:spLocks/>
            </p:cNvSpPr>
            <p:nvPr/>
          </p:nvSpPr>
          <p:spPr bwMode="auto">
            <a:xfrm>
              <a:off x="3002" y="2082"/>
              <a:ext cx="181" cy="211"/>
            </a:xfrm>
            <a:custGeom>
              <a:avLst/>
              <a:gdLst>
                <a:gd name="T0" fmla="*/ 0 w 181"/>
                <a:gd name="T1" fmla="*/ 22 h 211"/>
                <a:gd name="T2" fmla="*/ 143 w 181"/>
                <a:gd name="T3" fmla="*/ 105 h 211"/>
                <a:gd name="T4" fmla="*/ 143 w 181"/>
                <a:gd name="T5" fmla="*/ 211 h 211"/>
                <a:gd name="T6" fmla="*/ 181 w 181"/>
                <a:gd name="T7" fmla="*/ 189 h 211"/>
                <a:gd name="T8" fmla="*/ 181 w 181"/>
                <a:gd name="T9" fmla="*/ 82 h 211"/>
                <a:gd name="T10" fmla="*/ 38 w 181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211">
                  <a:moveTo>
                    <a:pt x="0" y="22"/>
                  </a:moveTo>
                  <a:lnTo>
                    <a:pt x="143" y="105"/>
                  </a:lnTo>
                  <a:lnTo>
                    <a:pt x="143" y="211"/>
                  </a:lnTo>
                  <a:lnTo>
                    <a:pt x="181" y="189"/>
                  </a:lnTo>
                  <a:lnTo>
                    <a:pt x="181" y="82"/>
                  </a:lnTo>
                  <a:lnTo>
                    <a:pt x="38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53" name="Freeform 293"/>
            <p:cNvSpPr>
              <a:spLocks/>
            </p:cNvSpPr>
            <p:nvPr/>
          </p:nvSpPr>
          <p:spPr bwMode="auto">
            <a:xfrm>
              <a:off x="2920" y="2306"/>
              <a:ext cx="142" cy="250"/>
            </a:xfrm>
            <a:custGeom>
              <a:avLst/>
              <a:gdLst>
                <a:gd name="T0" fmla="*/ 104 w 104"/>
                <a:gd name="T1" fmla="*/ 0 h 183"/>
                <a:gd name="T2" fmla="*/ 104 w 104"/>
                <a:gd name="T3" fmla="*/ 115 h 183"/>
                <a:gd name="T4" fmla="*/ 97 w 104"/>
                <a:gd name="T5" fmla="*/ 127 h 183"/>
                <a:gd name="T6" fmla="*/ 0 w 104"/>
                <a:gd name="T7" fmla="*/ 183 h 183"/>
                <a:gd name="T8" fmla="*/ 0 w 104"/>
                <a:gd name="T9" fmla="*/ 183 h 183"/>
                <a:gd name="T10" fmla="*/ 0 w 104"/>
                <a:gd name="T11" fmla="*/ 60 h 183"/>
                <a:gd name="T12" fmla="*/ 103 w 104"/>
                <a:gd name="T13" fmla="*/ 0 h 183"/>
                <a:gd name="T14" fmla="*/ 104 w 104"/>
                <a:gd name="T1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83">
                  <a:moveTo>
                    <a:pt x="104" y="0"/>
                  </a:moveTo>
                  <a:cubicBezTo>
                    <a:pt x="104" y="115"/>
                    <a:pt x="104" y="115"/>
                    <a:pt x="104" y="115"/>
                  </a:cubicBezTo>
                  <a:cubicBezTo>
                    <a:pt x="104" y="120"/>
                    <a:pt x="102" y="125"/>
                    <a:pt x="97" y="12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0"/>
                    <a:pt x="104" y="0"/>
                    <a:pt x="104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54" name="Freeform 294"/>
            <p:cNvSpPr>
              <a:spLocks/>
            </p:cNvSpPr>
            <p:nvPr/>
          </p:nvSpPr>
          <p:spPr bwMode="auto">
            <a:xfrm>
              <a:off x="2776" y="2305"/>
              <a:ext cx="144" cy="251"/>
            </a:xfrm>
            <a:custGeom>
              <a:avLst/>
              <a:gdLst>
                <a:gd name="T0" fmla="*/ 0 w 106"/>
                <a:gd name="T1" fmla="*/ 0 h 184"/>
                <a:gd name="T2" fmla="*/ 0 w 106"/>
                <a:gd name="T3" fmla="*/ 115 h 184"/>
                <a:gd name="T4" fmla="*/ 8 w 106"/>
                <a:gd name="T5" fmla="*/ 128 h 184"/>
                <a:gd name="T6" fmla="*/ 105 w 106"/>
                <a:gd name="T7" fmla="*/ 184 h 184"/>
                <a:gd name="T8" fmla="*/ 106 w 106"/>
                <a:gd name="T9" fmla="*/ 184 h 184"/>
                <a:gd name="T10" fmla="*/ 106 w 106"/>
                <a:gd name="T11" fmla="*/ 61 h 184"/>
                <a:gd name="T12" fmla="*/ 1 w 106"/>
                <a:gd name="T13" fmla="*/ 0 h 184"/>
                <a:gd name="T14" fmla="*/ 0 w 106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4">
                  <a:moveTo>
                    <a:pt x="0" y="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3" y="125"/>
                    <a:pt x="8" y="128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6" y="184"/>
                    <a:pt x="106" y="184"/>
                    <a:pt x="106" y="184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55" name="Freeform 295"/>
            <p:cNvSpPr>
              <a:spLocks/>
            </p:cNvSpPr>
            <p:nvPr/>
          </p:nvSpPr>
          <p:spPr bwMode="auto">
            <a:xfrm>
              <a:off x="2776" y="2221"/>
              <a:ext cx="286" cy="85"/>
            </a:xfrm>
            <a:custGeom>
              <a:avLst/>
              <a:gdLst>
                <a:gd name="T0" fmla="*/ 0 w 286"/>
                <a:gd name="T1" fmla="*/ 84 h 85"/>
                <a:gd name="T2" fmla="*/ 144 w 286"/>
                <a:gd name="T3" fmla="*/ 0 h 85"/>
                <a:gd name="T4" fmla="*/ 286 w 286"/>
                <a:gd name="T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5">
                  <a:moveTo>
                    <a:pt x="0" y="84"/>
                  </a:moveTo>
                  <a:lnTo>
                    <a:pt x="144" y="0"/>
                  </a:lnTo>
                  <a:lnTo>
                    <a:pt x="286" y="85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56" name="Freeform 296"/>
            <p:cNvSpPr>
              <a:spLocks/>
            </p:cNvSpPr>
            <p:nvPr/>
          </p:nvSpPr>
          <p:spPr bwMode="auto">
            <a:xfrm>
              <a:off x="2832" y="2249"/>
              <a:ext cx="182" cy="212"/>
            </a:xfrm>
            <a:custGeom>
              <a:avLst/>
              <a:gdLst>
                <a:gd name="T0" fmla="*/ 0 w 182"/>
                <a:gd name="T1" fmla="*/ 23 h 212"/>
                <a:gd name="T2" fmla="*/ 143 w 182"/>
                <a:gd name="T3" fmla="*/ 105 h 212"/>
                <a:gd name="T4" fmla="*/ 143 w 182"/>
                <a:gd name="T5" fmla="*/ 212 h 212"/>
                <a:gd name="T6" fmla="*/ 182 w 182"/>
                <a:gd name="T7" fmla="*/ 188 h 212"/>
                <a:gd name="T8" fmla="*/ 182 w 182"/>
                <a:gd name="T9" fmla="*/ 83 h 212"/>
                <a:gd name="T10" fmla="*/ 39 w 182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212">
                  <a:moveTo>
                    <a:pt x="0" y="23"/>
                  </a:moveTo>
                  <a:lnTo>
                    <a:pt x="143" y="105"/>
                  </a:lnTo>
                  <a:lnTo>
                    <a:pt x="143" y="212"/>
                  </a:lnTo>
                  <a:lnTo>
                    <a:pt x="182" y="188"/>
                  </a:lnTo>
                  <a:lnTo>
                    <a:pt x="182" y="83"/>
                  </a:lnTo>
                  <a:lnTo>
                    <a:pt x="39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57" name="Freeform 297"/>
            <p:cNvSpPr>
              <a:spLocks/>
            </p:cNvSpPr>
            <p:nvPr/>
          </p:nvSpPr>
          <p:spPr bwMode="auto">
            <a:xfrm>
              <a:off x="2746" y="2138"/>
              <a:ext cx="143" cy="252"/>
            </a:xfrm>
            <a:custGeom>
              <a:avLst/>
              <a:gdLst>
                <a:gd name="T0" fmla="*/ 22 w 105"/>
                <a:gd name="T1" fmla="*/ 169 h 184"/>
                <a:gd name="T2" fmla="*/ 1 w 105"/>
                <a:gd name="T3" fmla="*/ 184 h 184"/>
                <a:gd name="T4" fmla="*/ 0 w 105"/>
                <a:gd name="T5" fmla="*/ 183 h 184"/>
                <a:gd name="T6" fmla="*/ 0 w 105"/>
                <a:gd name="T7" fmla="*/ 60 h 184"/>
                <a:gd name="T8" fmla="*/ 104 w 105"/>
                <a:gd name="T9" fmla="*/ 0 h 184"/>
                <a:gd name="T10" fmla="*/ 105 w 105"/>
                <a:gd name="T11" fmla="*/ 1 h 184"/>
                <a:gd name="T12" fmla="*/ 105 w 105"/>
                <a:gd name="T13" fmla="*/ 7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84">
                  <a:moveTo>
                    <a:pt x="22" y="169"/>
                  </a:moveTo>
                  <a:cubicBezTo>
                    <a:pt x="1" y="184"/>
                    <a:pt x="1" y="184"/>
                    <a:pt x="1" y="184"/>
                  </a:cubicBezTo>
                  <a:cubicBezTo>
                    <a:pt x="0" y="184"/>
                    <a:pt x="0" y="184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1"/>
                    <a:pt x="105" y="1"/>
                  </a:cubicBezTo>
                  <a:cubicBezTo>
                    <a:pt x="105" y="75"/>
                    <a:pt x="105" y="75"/>
                    <a:pt x="105" y="75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58" name="Freeform 298"/>
            <p:cNvSpPr>
              <a:spLocks/>
            </p:cNvSpPr>
            <p:nvPr/>
          </p:nvSpPr>
          <p:spPr bwMode="auto">
            <a:xfrm>
              <a:off x="2603" y="2138"/>
              <a:ext cx="143" cy="252"/>
            </a:xfrm>
            <a:custGeom>
              <a:avLst/>
              <a:gdLst>
                <a:gd name="T0" fmla="*/ 0 w 105"/>
                <a:gd name="T1" fmla="*/ 0 h 184"/>
                <a:gd name="T2" fmla="*/ 0 w 105"/>
                <a:gd name="T3" fmla="*/ 115 h 184"/>
                <a:gd name="T4" fmla="*/ 7 w 105"/>
                <a:gd name="T5" fmla="*/ 127 h 184"/>
                <a:gd name="T6" fmla="*/ 104 w 105"/>
                <a:gd name="T7" fmla="*/ 184 h 184"/>
                <a:gd name="T8" fmla="*/ 105 w 105"/>
                <a:gd name="T9" fmla="*/ 184 h 184"/>
                <a:gd name="T10" fmla="*/ 105 w 105"/>
                <a:gd name="T11" fmla="*/ 60 h 184"/>
                <a:gd name="T12" fmla="*/ 0 w 105"/>
                <a:gd name="T13" fmla="*/ 0 h 184"/>
                <a:gd name="T14" fmla="*/ 0 w 105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84">
                  <a:moveTo>
                    <a:pt x="0" y="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20"/>
                    <a:pt x="2" y="125"/>
                    <a:pt x="7" y="127"/>
                  </a:cubicBezTo>
                  <a:cubicBezTo>
                    <a:pt x="104" y="184"/>
                    <a:pt x="104" y="184"/>
                    <a:pt x="104" y="184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59" name="Freeform 299"/>
            <p:cNvSpPr>
              <a:spLocks/>
            </p:cNvSpPr>
            <p:nvPr/>
          </p:nvSpPr>
          <p:spPr bwMode="auto">
            <a:xfrm>
              <a:off x="2603" y="2055"/>
              <a:ext cx="286" cy="84"/>
            </a:xfrm>
            <a:custGeom>
              <a:avLst/>
              <a:gdLst>
                <a:gd name="T0" fmla="*/ 0 w 286"/>
                <a:gd name="T1" fmla="*/ 83 h 84"/>
                <a:gd name="T2" fmla="*/ 143 w 286"/>
                <a:gd name="T3" fmla="*/ 0 h 84"/>
                <a:gd name="T4" fmla="*/ 286 w 286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4">
                  <a:moveTo>
                    <a:pt x="0" y="83"/>
                  </a:moveTo>
                  <a:lnTo>
                    <a:pt x="143" y="0"/>
                  </a:lnTo>
                  <a:lnTo>
                    <a:pt x="286" y="84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60" name="Freeform 300"/>
            <p:cNvSpPr>
              <a:spLocks/>
            </p:cNvSpPr>
            <p:nvPr/>
          </p:nvSpPr>
          <p:spPr bwMode="auto">
            <a:xfrm>
              <a:off x="2697" y="2082"/>
              <a:ext cx="143" cy="187"/>
            </a:xfrm>
            <a:custGeom>
              <a:avLst/>
              <a:gdLst>
                <a:gd name="T0" fmla="*/ 105 w 105"/>
                <a:gd name="T1" fmla="*/ 137 h 137"/>
                <a:gd name="T2" fmla="*/ 105 w 105"/>
                <a:gd name="T3" fmla="*/ 60 h 137"/>
                <a:gd name="T4" fmla="*/ 0 w 105"/>
                <a:gd name="T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37">
                  <a:moveTo>
                    <a:pt x="105" y="137"/>
                  </a:moveTo>
                  <a:cubicBezTo>
                    <a:pt x="105" y="127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61" name="Freeform 301"/>
            <p:cNvSpPr>
              <a:spLocks/>
            </p:cNvSpPr>
            <p:nvPr/>
          </p:nvSpPr>
          <p:spPr bwMode="auto">
            <a:xfrm>
              <a:off x="2659" y="2104"/>
              <a:ext cx="143" cy="189"/>
            </a:xfrm>
            <a:custGeom>
              <a:avLst/>
              <a:gdLst>
                <a:gd name="T0" fmla="*/ 0 w 143"/>
                <a:gd name="T1" fmla="*/ 0 h 189"/>
                <a:gd name="T2" fmla="*/ 143 w 143"/>
                <a:gd name="T3" fmla="*/ 83 h 189"/>
                <a:gd name="T4" fmla="*/ 143 w 143"/>
                <a:gd name="T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89">
                  <a:moveTo>
                    <a:pt x="0" y="0"/>
                  </a:moveTo>
                  <a:lnTo>
                    <a:pt x="143" y="83"/>
                  </a:lnTo>
                  <a:lnTo>
                    <a:pt x="143" y="189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cxnSp>
        <p:nvCxnSpPr>
          <p:cNvPr id="362" name="Прямая со стрелкой 361"/>
          <p:cNvCxnSpPr/>
          <p:nvPr/>
        </p:nvCxnSpPr>
        <p:spPr>
          <a:xfrm>
            <a:off x="743095" y="5246878"/>
            <a:ext cx="0" cy="436649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3" name="Group 392"/>
          <p:cNvGrpSpPr>
            <a:grpSpLocks noChangeAspect="1"/>
          </p:cNvGrpSpPr>
          <p:nvPr/>
        </p:nvGrpSpPr>
        <p:grpSpPr bwMode="auto">
          <a:xfrm>
            <a:off x="527661" y="5773924"/>
            <a:ext cx="436776" cy="478209"/>
            <a:chOff x="7528" y="984"/>
            <a:chExt cx="506" cy="554"/>
          </a:xfrm>
        </p:grpSpPr>
        <p:sp>
          <p:nvSpPr>
            <p:cNvPr id="364" name="Freeform 393"/>
            <p:cNvSpPr>
              <a:spLocks/>
            </p:cNvSpPr>
            <p:nvPr/>
          </p:nvSpPr>
          <p:spPr bwMode="auto">
            <a:xfrm>
              <a:off x="7782" y="1139"/>
              <a:ext cx="228" cy="399"/>
            </a:xfrm>
            <a:custGeom>
              <a:avLst/>
              <a:gdLst>
                <a:gd name="T0" fmla="*/ 167 w 167"/>
                <a:gd name="T1" fmla="*/ 69 h 292"/>
                <a:gd name="T2" fmla="*/ 167 w 167"/>
                <a:gd name="T3" fmla="*/ 183 h 292"/>
                <a:gd name="T4" fmla="*/ 155 w 167"/>
                <a:gd name="T5" fmla="*/ 203 h 292"/>
                <a:gd name="T6" fmla="*/ 1 w 167"/>
                <a:gd name="T7" fmla="*/ 292 h 292"/>
                <a:gd name="T8" fmla="*/ 0 w 167"/>
                <a:gd name="T9" fmla="*/ 291 h 292"/>
                <a:gd name="T10" fmla="*/ 0 w 167"/>
                <a:gd name="T11" fmla="*/ 95 h 292"/>
                <a:gd name="T12" fmla="*/ 165 w 167"/>
                <a:gd name="T13" fmla="*/ 0 h 292"/>
                <a:gd name="T14" fmla="*/ 167 w 167"/>
                <a:gd name="T15" fmla="*/ 69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292">
                  <a:moveTo>
                    <a:pt x="167" y="69"/>
                  </a:moveTo>
                  <a:cubicBezTo>
                    <a:pt x="167" y="183"/>
                    <a:pt x="167" y="183"/>
                    <a:pt x="167" y="183"/>
                  </a:cubicBezTo>
                  <a:cubicBezTo>
                    <a:pt x="167" y="191"/>
                    <a:pt x="162" y="199"/>
                    <a:pt x="155" y="203"/>
                  </a:cubicBezTo>
                  <a:cubicBezTo>
                    <a:pt x="1" y="292"/>
                    <a:pt x="1" y="292"/>
                    <a:pt x="1" y="292"/>
                  </a:cubicBezTo>
                  <a:cubicBezTo>
                    <a:pt x="0" y="292"/>
                    <a:pt x="0" y="292"/>
                    <a:pt x="0" y="291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68"/>
                    <a:pt x="167" y="69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65" name="Freeform 394"/>
            <p:cNvSpPr>
              <a:spLocks/>
            </p:cNvSpPr>
            <p:nvPr/>
          </p:nvSpPr>
          <p:spPr bwMode="auto">
            <a:xfrm>
              <a:off x="7552" y="1136"/>
              <a:ext cx="230" cy="402"/>
            </a:xfrm>
            <a:custGeom>
              <a:avLst/>
              <a:gdLst>
                <a:gd name="T0" fmla="*/ 0 w 168"/>
                <a:gd name="T1" fmla="*/ 1 h 294"/>
                <a:gd name="T2" fmla="*/ 0 w 168"/>
                <a:gd name="T3" fmla="*/ 184 h 294"/>
                <a:gd name="T4" fmla="*/ 11 w 168"/>
                <a:gd name="T5" fmla="*/ 204 h 294"/>
                <a:gd name="T6" fmla="*/ 167 w 168"/>
                <a:gd name="T7" fmla="*/ 294 h 294"/>
                <a:gd name="T8" fmla="*/ 168 w 168"/>
                <a:gd name="T9" fmla="*/ 294 h 294"/>
                <a:gd name="T10" fmla="*/ 168 w 168"/>
                <a:gd name="T11" fmla="*/ 97 h 294"/>
                <a:gd name="T12" fmla="*/ 0 w 168"/>
                <a:gd name="T13" fmla="*/ 0 h 294"/>
                <a:gd name="T14" fmla="*/ 0 w 168"/>
                <a:gd name="T15" fmla="*/ 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294">
                  <a:moveTo>
                    <a:pt x="0" y="1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192"/>
                    <a:pt x="4" y="200"/>
                    <a:pt x="11" y="204"/>
                  </a:cubicBezTo>
                  <a:cubicBezTo>
                    <a:pt x="167" y="294"/>
                    <a:pt x="167" y="294"/>
                    <a:pt x="167" y="294"/>
                  </a:cubicBezTo>
                  <a:cubicBezTo>
                    <a:pt x="167" y="294"/>
                    <a:pt x="168" y="294"/>
                    <a:pt x="168" y="294"/>
                  </a:cubicBezTo>
                  <a:cubicBezTo>
                    <a:pt x="168" y="97"/>
                    <a:pt x="168" y="97"/>
                    <a:pt x="168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66" name="Freeform 395"/>
            <p:cNvSpPr>
              <a:spLocks/>
            </p:cNvSpPr>
            <p:nvPr/>
          </p:nvSpPr>
          <p:spPr bwMode="auto">
            <a:xfrm>
              <a:off x="7552" y="1003"/>
              <a:ext cx="458" cy="136"/>
            </a:xfrm>
            <a:custGeom>
              <a:avLst/>
              <a:gdLst>
                <a:gd name="T0" fmla="*/ 0 w 458"/>
                <a:gd name="T1" fmla="*/ 133 h 136"/>
                <a:gd name="T2" fmla="*/ 230 w 458"/>
                <a:gd name="T3" fmla="*/ 0 h 136"/>
                <a:gd name="T4" fmla="*/ 458 w 458"/>
                <a:gd name="T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8" h="136">
                  <a:moveTo>
                    <a:pt x="0" y="133"/>
                  </a:moveTo>
                  <a:lnTo>
                    <a:pt x="230" y="0"/>
                  </a:lnTo>
                  <a:lnTo>
                    <a:pt x="458" y="136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67" name="Freeform 396"/>
            <p:cNvSpPr>
              <a:spLocks/>
            </p:cNvSpPr>
            <p:nvPr/>
          </p:nvSpPr>
          <p:spPr bwMode="auto">
            <a:xfrm>
              <a:off x="7531" y="984"/>
              <a:ext cx="502" cy="293"/>
            </a:xfrm>
            <a:custGeom>
              <a:avLst/>
              <a:gdLst>
                <a:gd name="T0" fmla="*/ 184 w 368"/>
                <a:gd name="T1" fmla="*/ 214 h 214"/>
                <a:gd name="T2" fmla="*/ 0 w 368"/>
                <a:gd name="T3" fmla="*/ 107 h 214"/>
                <a:gd name="T4" fmla="*/ 0 w 368"/>
                <a:gd name="T5" fmla="*/ 106 h 214"/>
                <a:gd name="T6" fmla="*/ 183 w 368"/>
                <a:gd name="T7" fmla="*/ 0 h 214"/>
                <a:gd name="T8" fmla="*/ 368 w 368"/>
                <a:gd name="T9" fmla="*/ 107 h 214"/>
                <a:gd name="T10" fmla="*/ 368 w 368"/>
                <a:gd name="T11" fmla="*/ 108 h 214"/>
                <a:gd name="T12" fmla="*/ 184 w 368"/>
                <a:gd name="T13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8" h="214">
                  <a:moveTo>
                    <a:pt x="184" y="214"/>
                  </a:move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6"/>
                    <a:pt x="0" y="106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368" y="107"/>
                    <a:pt x="368" y="107"/>
                    <a:pt x="368" y="107"/>
                  </a:cubicBezTo>
                  <a:cubicBezTo>
                    <a:pt x="368" y="107"/>
                    <a:pt x="368" y="108"/>
                    <a:pt x="368" y="108"/>
                  </a:cubicBezTo>
                  <a:lnTo>
                    <a:pt x="184" y="214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68" name="Freeform 397"/>
            <p:cNvSpPr>
              <a:spLocks/>
            </p:cNvSpPr>
            <p:nvPr/>
          </p:nvSpPr>
          <p:spPr bwMode="auto">
            <a:xfrm>
              <a:off x="7782" y="1132"/>
              <a:ext cx="252" cy="236"/>
            </a:xfrm>
            <a:custGeom>
              <a:avLst/>
              <a:gdLst>
                <a:gd name="T0" fmla="*/ 185 w 185"/>
                <a:gd name="T1" fmla="*/ 1 h 173"/>
                <a:gd name="T2" fmla="*/ 185 w 185"/>
                <a:gd name="T3" fmla="*/ 61 h 173"/>
                <a:gd name="T4" fmla="*/ 0 w 185"/>
                <a:gd name="T5" fmla="*/ 168 h 173"/>
                <a:gd name="T6" fmla="*/ 0 w 185"/>
                <a:gd name="T7" fmla="*/ 106 h 173"/>
                <a:gd name="T8" fmla="*/ 183 w 185"/>
                <a:gd name="T9" fmla="*/ 0 h 173"/>
                <a:gd name="T10" fmla="*/ 185 w 185"/>
                <a:gd name="T11" fmla="*/ 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" h="173">
                  <a:moveTo>
                    <a:pt x="185" y="1"/>
                  </a:moveTo>
                  <a:cubicBezTo>
                    <a:pt x="185" y="61"/>
                    <a:pt x="185" y="61"/>
                    <a:pt x="185" y="61"/>
                  </a:cubicBezTo>
                  <a:cubicBezTo>
                    <a:pt x="185" y="61"/>
                    <a:pt x="0" y="173"/>
                    <a:pt x="0" y="168"/>
                  </a:cubicBezTo>
                  <a:cubicBezTo>
                    <a:pt x="1" y="163"/>
                    <a:pt x="0" y="106"/>
                    <a:pt x="0" y="106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4" y="0"/>
                    <a:pt x="185" y="0"/>
                    <a:pt x="185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69" name="Freeform 398"/>
            <p:cNvSpPr>
              <a:spLocks/>
            </p:cNvSpPr>
            <p:nvPr/>
          </p:nvSpPr>
          <p:spPr bwMode="auto">
            <a:xfrm>
              <a:off x="7528" y="1125"/>
              <a:ext cx="252" cy="237"/>
            </a:xfrm>
            <a:custGeom>
              <a:avLst/>
              <a:gdLst>
                <a:gd name="T0" fmla="*/ 185 w 185"/>
                <a:gd name="T1" fmla="*/ 173 h 173"/>
                <a:gd name="T2" fmla="*/ 185 w 185"/>
                <a:gd name="T3" fmla="*/ 111 h 173"/>
                <a:gd name="T4" fmla="*/ 1 w 185"/>
                <a:gd name="T5" fmla="*/ 4 h 173"/>
                <a:gd name="T6" fmla="*/ 1 w 185"/>
                <a:gd name="T7" fmla="*/ 67 h 173"/>
                <a:gd name="T8" fmla="*/ 185 w 185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73">
                  <a:moveTo>
                    <a:pt x="185" y="173"/>
                  </a:moveTo>
                  <a:cubicBezTo>
                    <a:pt x="185" y="111"/>
                    <a:pt x="185" y="111"/>
                    <a:pt x="185" y="111"/>
                  </a:cubicBezTo>
                  <a:cubicBezTo>
                    <a:pt x="185" y="111"/>
                    <a:pt x="0" y="0"/>
                    <a:pt x="1" y="4"/>
                  </a:cubicBezTo>
                  <a:cubicBezTo>
                    <a:pt x="2" y="9"/>
                    <a:pt x="1" y="67"/>
                    <a:pt x="1" y="67"/>
                  </a:cubicBezTo>
                  <a:lnTo>
                    <a:pt x="185" y="173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70" name="Freeform 399"/>
            <p:cNvSpPr>
              <a:spLocks/>
            </p:cNvSpPr>
            <p:nvPr/>
          </p:nvSpPr>
          <p:spPr bwMode="auto">
            <a:xfrm>
              <a:off x="7685" y="1037"/>
              <a:ext cx="245" cy="240"/>
            </a:xfrm>
            <a:custGeom>
              <a:avLst/>
              <a:gdLst>
                <a:gd name="T0" fmla="*/ 245 w 245"/>
                <a:gd name="T1" fmla="*/ 240 h 240"/>
                <a:gd name="T2" fmla="*/ 245 w 245"/>
                <a:gd name="T3" fmla="*/ 141 h 240"/>
                <a:gd name="T4" fmla="*/ 0 w 245"/>
                <a:gd name="T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" h="240">
                  <a:moveTo>
                    <a:pt x="245" y="240"/>
                  </a:moveTo>
                  <a:lnTo>
                    <a:pt x="245" y="141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71" name="Freeform 400"/>
            <p:cNvSpPr>
              <a:spLocks/>
            </p:cNvSpPr>
            <p:nvPr/>
          </p:nvSpPr>
          <p:spPr bwMode="auto">
            <a:xfrm>
              <a:off x="7857" y="1284"/>
              <a:ext cx="61" cy="106"/>
            </a:xfrm>
            <a:custGeom>
              <a:avLst/>
              <a:gdLst>
                <a:gd name="T0" fmla="*/ 0 w 61"/>
                <a:gd name="T1" fmla="*/ 35 h 106"/>
                <a:gd name="T2" fmla="*/ 0 w 61"/>
                <a:gd name="T3" fmla="*/ 106 h 106"/>
                <a:gd name="T4" fmla="*/ 61 w 61"/>
                <a:gd name="T5" fmla="*/ 71 h 106"/>
                <a:gd name="T6" fmla="*/ 61 w 61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106">
                  <a:moveTo>
                    <a:pt x="0" y="35"/>
                  </a:moveTo>
                  <a:lnTo>
                    <a:pt x="0" y="106"/>
                  </a:lnTo>
                  <a:lnTo>
                    <a:pt x="61" y="71"/>
                  </a:lnTo>
                  <a:lnTo>
                    <a:pt x="61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72" name="Freeform 401"/>
            <p:cNvSpPr>
              <a:spLocks/>
            </p:cNvSpPr>
            <p:nvPr/>
          </p:nvSpPr>
          <p:spPr bwMode="auto">
            <a:xfrm>
              <a:off x="7625" y="1074"/>
              <a:ext cx="244" cy="240"/>
            </a:xfrm>
            <a:custGeom>
              <a:avLst/>
              <a:gdLst>
                <a:gd name="T0" fmla="*/ 0 w 244"/>
                <a:gd name="T1" fmla="*/ 0 h 240"/>
                <a:gd name="T2" fmla="*/ 244 w 244"/>
                <a:gd name="T3" fmla="*/ 141 h 240"/>
                <a:gd name="T4" fmla="*/ 244 w 244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4" h="240">
                  <a:moveTo>
                    <a:pt x="0" y="0"/>
                  </a:moveTo>
                  <a:lnTo>
                    <a:pt x="244" y="141"/>
                  </a:lnTo>
                  <a:lnTo>
                    <a:pt x="244" y="24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sp>
        <p:nvSpPr>
          <p:cNvPr id="373" name="TextBox 372"/>
          <p:cNvSpPr txBox="1"/>
          <p:nvPr/>
        </p:nvSpPr>
        <p:spPr>
          <a:xfrm>
            <a:off x="137807" y="6227964"/>
            <a:ext cx="145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Формирование отправлений для выдачи курьером</a:t>
            </a:r>
            <a:endParaRPr lang="ru-RU" sz="1200" dirty="0"/>
          </a:p>
        </p:txBody>
      </p:sp>
      <p:grpSp>
        <p:nvGrpSpPr>
          <p:cNvPr id="374" name="Group 20"/>
          <p:cNvGrpSpPr>
            <a:grpSpLocks noChangeAspect="1"/>
          </p:cNvGrpSpPr>
          <p:nvPr/>
        </p:nvGrpSpPr>
        <p:grpSpPr bwMode="auto">
          <a:xfrm>
            <a:off x="8117954" y="4310604"/>
            <a:ext cx="738030" cy="341106"/>
            <a:chOff x="4070" y="2374"/>
            <a:chExt cx="1071" cy="495"/>
          </a:xfrm>
        </p:grpSpPr>
        <p:sp>
          <p:nvSpPr>
            <p:cNvPr id="375" name="Freeform 21"/>
            <p:cNvSpPr>
              <a:spLocks/>
            </p:cNvSpPr>
            <p:nvPr/>
          </p:nvSpPr>
          <p:spPr bwMode="auto">
            <a:xfrm>
              <a:off x="4070" y="2374"/>
              <a:ext cx="784" cy="426"/>
            </a:xfrm>
            <a:custGeom>
              <a:avLst/>
              <a:gdLst>
                <a:gd name="T0" fmla="*/ 455 w 455"/>
                <a:gd name="T1" fmla="*/ 247 h 247"/>
                <a:gd name="T2" fmla="*/ 0 w 455"/>
                <a:gd name="T3" fmla="*/ 247 h 247"/>
                <a:gd name="T4" fmla="*/ 0 w 455"/>
                <a:gd name="T5" fmla="*/ 46 h 247"/>
                <a:gd name="T6" fmla="*/ 45 w 455"/>
                <a:gd name="T7" fmla="*/ 0 h 247"/>
                <a:gd name="T8" fmla="*/ 409 w 455"/>
                <a:gd name="T9" fmla="*/ 0 h 247"/>
                <a:gd name="T10" fmla="*/ 455 w 455"/>
                <a:gd name="T11" fmla="*/ 46 h 247"/>
                <a:gd name="T12" fmla="*/ 455 w 455"/>
                <a:gd name="T13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5" h="247">
                  <a:moveTo>
                    <a:pt x="455" y="247"/>
                  </a:moveTo>
                  <a:cubicBezTo>
                    <a:pt x="0" y="247"/>
                    <a:pt x="0" y="247"/>
                    <a:pt x="0" y="24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409" y="0"/>
                    <a:pt x="409" y="0"/>
                    <a:pt x="409" y="0"/>
                  </a:cubicBezTo>
                  <a:cubicBezTo>
                    <a:pt x="434" y="0"/>
                    <a:pt x="455" y="20"/>
                    <a:pt x="455" y="46"/>
                  </a:cubicBezTo>
                  <a:lnTo>
                    <a:pt x="455" y="247"/>
                  </a:ln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76" name="Freeform 22"/>
            <p:cNvSpPr>
              <a:spLocks/>
            </p:cNvSpPr>
            <p:nvPr/>
          </p:nvSpPr>
          <p:spPr bwMode="auto">
            <a:xfrm>
              <a:off x="4889" y="2548"/>
              <a:ext cx="252" cy="252"/>
            </a:xfrm>
            <a:custGeom>
              <a:avLst/>
              <a:gdLst>
                <a:gd name="T0" fmla="*/ 119 w 146"/>
                <a:gd name="T1" fmla="*/ 146 h 146"/>
                <a:gd name="T2" fmla="*/ 27 w 146"/>
                <a:gd name="T3" fmla="*/ 146 h 146"/>
                <a:gd name="T4" fmla="*/ 0 w 146"/>
                <a:gd name="T5" fmla="*/ 119 h 146"/>
                <a:gd name="T6" fmla="*/ 0 w 146"/>
                <a:gd name="T7" fmla="*/ 27 h 146"/>
                <a:gd name="T8" fmla="*/ 27 w 146"/>
                <a:gd name="T9" fmla="*/ 0 h 146"/>
                <a:gd name="T10" fmla="*/ 119 w 146"/>
                <a:gd name="T11" fmla="*/ 0 h 146"/>
                <a:gd name="T12" fmla="*/ 146 w 146"/>
                <a:gd name="T13" fmla="*/ 27 h 146"/>
                <a:gd name="T14" fmla="*/ 146 w 146"/>
                <a:gd name="T15" fmla="*/ 119 h 146"/>
                <a:gd name="T16" fmla="*/ 119 w 146"/>
                <a:gd name="T17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6">
                  <a:moveTo>
                    <a:pt x="119" y="146"/>
                  </a:moveTo>
                  <a:cubicBezTo>
                    <a:pt x="27" y="146"/>
                    <a:pt x="27" y="146"/>
                    <a:pt x="27" y="146"/>
                  </a:cubicBezTo>
                  <a:cubicBezTo>
                    <a:pt x="12" y="146"/>
                    <a:pt x="0" y="134"/>
                    <a:pt x="0" y="11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34" y="0"/>
                    <a:pt x="146" y="12"/>
                    <a:pt x="146" y="27"/>
                  </a:cubicBezTo>
                  <a:cubicBezTo>
                    <a:pt x="146" y="119"/>
                    <a:pt x="146" y="119"/>
                    <a:pt x="146" y="119"/>
                  </a:cubicBezTo>
                  <a:cubicBezTo>
                    <a:pt x="146" y="134"/>
                    <a:pt x="134" y="146"/>
                    <a:pt x="119" y="146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77" name="Oval 23"/>
            <p:cNvSpPr>
              <a:spLocks noChangeArrowheads="1"/>
            </p:cNvSpPr>
            <p:nvPr/>
          </p:nvSpPr>
          <p:spPr bwMode="auto">
            <a:xfrm>
              <a:off x="4967" y="2766"/>
              <a:ext cx="98" cy="100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78" name="Oval 24"/>
            <p:cNvSpPr>
              <a:spLocks noChangeArrowheads="1"/>
            </p:cNvSpPr>
            <p:nvPr/>
          </p:nvSpPr>
          <p:spPr bwMode="auto">
            <a:xfrm>
              <a:off x="4175" y="2750"/>
              <a:ext cx="114" cy="116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79" name="Freeform 25"/>
            <p:cNvSpPr>
              <a:spLocks/>
            </p:cNvSpPr>
            <p:nvPr/>
          </p:nvSpPr>
          <p:spPr bwMode="auto">
            <a:xfrm>
              <a:off x="4618" y="2745"/>
              <a:ext cx="124" cy="124"/>
            </a:xfrm>
            <a:custGeom>
              <a:avLst/>
              <a:gdLst>
                <a:gd name="T0" fmla="*/ 68 w 72"/>
                <a:gd name="T1" fmla="*/ 42 h 72"/>
                <a:gd name="T2" fmla="*/ 30 w 72"/>
                <a:gd name="T3" fmla="*/ 69 h 72"/>
                <a:gd name="T4" fmla="*/ 3 w 72"/>
                <a:gd name="T5" fmla="*/ 31 h 72"/>
                <a:gd name="T6" fmla="*/ 41 w 72"/>
                <a:gd name="T7" fmla="*/ 3 h 72"/>
                <a:gd name="T8" fmla="*/ 68 w 72"/>
                <a:gd name="T9" fmla="*/ 4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2">
                  <a:moveTo>
                    <a:pt x="68" y="42"/>
                  </a:moveTo>
                  <a:cubicBezTo>
                    <a:pt x="65" y="60"/>
                    <a:pt x="48" y="72"/>
                    <a:pt x="30" y="69"/>
                  </a:cubicBezTo>
                  <a:cubicBezTo>
                    <a:pt x="12" y="66"/>
                    <a:pt x="0" y="49"/>
                    <a:pt x="3" y="31"/>
                  </a:cubicBezTo>
                  <a:cubicBezTo>
                    <a:pt x="6" y="12"/>
                    <a:pt x="23" y="0"/>
                    <a:pt x="41" y="3"/>
                  </a:cubicBezTo>
                  <a:cubicBezTo>
                    <a:pt x="59" y="7"/>
                    <a:pt x="72" y="24"/>
                    <a:pt x="68" y="42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sp>
        <p:nvSpPr>
          <p:cNvPr id="380" name="TextBox 379"/>
          <p:cNvSpPr txBox="1"/>
          <p:nvPr/>
        </p:nvSpPr>
        <p:spPr>
          <a:xfrm>
            <a:off x="2915047" y="6205900"/>
            <a:ext cx="145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Доставка отправлений получателю</a:t>
            </a:r>
            <a:endParaRPr lang="ru-RU" sz="1200" dirty="0"/>
          </a:p>
        </p:txBody>
      </p:sp>
      <p:grpSp>
        <p:nvGrpSpPr>
          <p:cNvPr id="381" name="Group 330"/>
          <p:cNvGrpSpPr>
            <a:grpSpLocks noChangeAspect="1"/>
          </p:cNvGrpSpPr>
          <p:nvPr/>
        </p:nvGrpSpPr>
        <p:grpSpPr bwMode="auto">
          <a:xfrm>
            <a:off x="3029691" y="5753208"/>
            <a:ext cx="534317" cy="347003"/>
            <a:chOff x="4520" y="1101"/>
            <a:chExt cx="619" cy="402"/>
          </a:xfrm>
        </p:grpSpPr>
        <p:sp>
          <p:nvSpPr>
            <p:cNvPr id="382" name="Freeform 331"/>
            <p:cNvSpPr>
              <a:spLocks/>
            </p:cNvSpPr>
            <p:nvPr/>
          </p:nvSpPr>
          <p:spPr bwMode="auto">
            <a:xfrm>
              <a:off x="4520" y="1101"/>
              <a:ext cx="488" cy="354"/>
            </a:xfrm>
            <a:custGeom>
              <a:avLst/>
              <a:gdLst>
                <a:gd name="T0" fmla="*/ 37 w 358"/>
                <a:gd name="T1" fmla="*/ 259 h 259"/>
                <a:gd name="T2" fmla="*/ 29 w 358"/>
                <a:gd name="T3" fmla="*/ 259 h 259"/>
                <a:gd name="T4" fmla="*/ 0 w 358"/>
                <a:gd name="T5" fmla="*/ 230 h 259"/>
                <a:gd name="T6" fmla="*/ 0 w 358"/>
                <a:gd name="T7" fmla="*/ 30 h 259"/>
                <a:gd name="T8" fmla="*/ 29 w 358"/>
                <a:gd name="T9" fmla="*/ 0 h 259"/>
                <a:gd name="T10" fmla="*/ 329 w 358"/>
                <a:gd name="T11" fmla="*/ 0 h 259"/>
                <a:gd name="T12" fmla="*/ 358 w 358"/>
                <a:gd name="T13" fmla="*/ 30 h 259"/>
                <a:gd name="T14" fmla="*/ 358 w 358"/>
                <a:gd name="T15" fmla="*/ 11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8" h="259">
                  <a:moveTo>
                    <a:pt x="37" y="259"/>
                  </a:moveTo>
                  <a:cubicBezTo>
                    <a:pt x="29" y="259"/>
                    <a:pt x="29" y="259"/>
                    <a:pt x="29" y="259"/>
                  </a:cubicBezTo>
                  <a:cubicBezTo>
                    <a:pt x="13" y="259"/>
                    <a:pt x="0" y="246"/>
                    <a:pt x="0" y="2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5" y="0"/>
                    <a:pt x="358" y="13"/>
                    <a:pt x="358" y="30"/>
                  </a:cubicBezTo>
                  <a:cubicBezTo>
                    <a:pt x="358" y="116"/>
                    <a:pt x="358" y="116"/>
                    <a:pt x="358" y="116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83" name="Line 332"/>
            <p:cNvSpPr>
              <a:spLocks noChangeShapeType="1"/>
            </p:cNvSpPr>
            <p:nvPr/>
          </p:nvSpPr>
          <p:spPr bwMode="auto">
            <a:xfrm flipH="1">
              <a:off x="4665" y="1455"/>
              <a:ext cx="324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84" name="Freeform 333"/>
            <p:cNvSpPr>
              <a:spLocks/>
            </p:cNvSpPr>
            <p:nvPr/>
          </p:nvSpPr>
          <p:spPr bwMode="auto">
            <a:xfrm>
              <a:off x="4940" y="1257"/>
              <a:ext cx="199" cy="197"/>
            </a:xfrm>
            <a:custGeom>
              <a:avLst/>
              <a:gdLst>
                <a:gd name="T0" fmla="*/ 37 w 146"/>
                <a:gd name="T1" fmla="*/ 144 h 144"/>
                <a:gd name="T2" fmla="*/ 0 w 146"/>
                <a:gd name="T3" fmla="*/ 107 h 144"/>
                <a:gd name="T4" fmla="*/ 0 w 146"/>
                <a:gd name="T5" fmla="*/ 37 h 144"/>
                <a:gd name="T6" fmla="*/ 37 w 146"/>
                <a:gd name="T7" fmla="*/ 0 h 144"/>
                <a:gd name="T8" fmla="*/ 109 w 146"/>
                <a:gd name="T9" fmla="*/ 0 h 144"/>
                <a:gd name="T10" fmla="*/ 146 w 146"/>
                <a:gd name="T11" fmla="*/ 37 h 144"/>
                <a:gd name="T12" fmla="*/ 146 w 146"/>
                <a:gd name="T13" fmla="*/ 107 h 144"/>
                <a:gd name="T14" fmla="*/ 109 w 146"/>
                <a:gd name="T1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44">
                  <a:moveTo>
                    <a:pt x="37" y="144"/>
                  </a:moveTo>
                  <a:cubicBezTo>
                    <a:pt x="17" y="144"/>
                    <a:pt x="0" y="128"/>
                    <a:pt x="0" y="10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7" y="0"/>
                    <a:pt x="37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29" y="0"/>
                    <a:pt x="146" y="16"/>
                    <a:pt x="146" y="37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6" y="128"/>
                    <a:pt x="129" y="144"/>
                    <a:pt x="109" y="144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85" name="Oval 334"/>
            <p:cNvSpPr>
              <a:spLocks noChangeArrowheads="1"/>
            </p:cNvSpPr>
            <p:nvPr/>
          </p:nvSpPr>
          <p:spPr bwMode="auto">
            <a:xfrm>
              <a:off x="4568" y="1405"/>
              <a:ext cx="97" cy="98"/>
            </a:xfrm>
            <a:prstGeom prst="ellips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86" name="Oval 335"/>
            <p:cNvSpPr>
              <a:spLocks noChangeArrowheads="1"/>
            </p:cNvSpPr>
            <p:nvPr/>
          </p:nvSpPr>
          <p:spPr bwMode="auto">
            <a:xfrm>
              <a:off x="4989" y="1405"/>
              <a:ext cx="97" cy="98"/>
            </a:xfrm>
            <a:prstGeom prst="ellips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87" name="Line 336"/>
            <p:cNvSpPr>
              <a:spLocks noChangeShapeType="1"/>
            </p:cNvSpPr>
            <p:nvPr/>
          </p:nvSpPr>
          <p:spPr bwMode="auto">
            <a:xfrm>
              <a:off x="4610" y="1188"/>
              <a:ext cx="0" cy="144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88" name="Line 337"/>
            <p:cNvSpPr>
              <a:spLocks noChangeShapeType="1"/>
            </p:cNvSpPr>
            <p:nvPr/>
          </p:nvSpPr>
          <p:spPr bwMode="auto">
            <a:xfrm>
              <a:off x="4677" y="1188"/>
              <a:ext cx="0" cy="144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89" name="Line 338"/>
            <p:cNvSpPr>
              <a:spLocks noChangeShapeType="1"/>
            </p:cNvSpPr>
            <p:nvPr/>
          </p:nvSpPr>
          <p:spPr bwMode="auto">
            <a:xfrm>
              <a:off x="4742" y="1188"/>
              <a:ext cx="0" cy="144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90" name="Line 339"/>
            <p:cNvSpPr>
              <a:spLocks noChangeShapeType="1"/>
            </p:cNvSpPr>
            <p:nvPr/>
          </p:nvSpPr>
          <p:spPr bwMode="auto">
            <a:xfrm>
              <a:off x="4809" y="1188"/>
              <a:ext cx="0" cy="144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91" name="Line 340"/>
            <p:cNvSpPr>
              <a:spLocks noChangeShapeType="1"/>
            </p:cNvSpPr>
            <p:nvPr/>
          </p:nvSpPr>
          <p:spPr bwMode="auto">
            <a:xfrm>
              <a:off x="4875" y="1188"/>
              <a:ext cx="0" cy="144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grpSp>
        <p:nvGrpSpPr>
          <p:cNvPr id="392" name="Group 491"/>
          <p:cNvGrpSpPr>
            <a:grpSpLocks noChangeAspect="1"/>
          </p:cNvGrpSpPr>
          <p:nvPr/>
        </p:nvGrpSpPr>
        <p:grpSpPr bwMode="auto">
          <a:xfrm>
            <a:off x="5617358" y="5658063"/>
            <a:ext cx="548128" cy="464398"/>
            <a:chOff x="2440" y="5321"/>
            <a:chExt cx="635" cy="538"/>
          </a:xfrm>
        </p:grpSpPr>
        <p:sp>
          <p:nvSpPr>
            <p:cNvPr id="393" name="Line 492"/>
            <p:cNvSpPr>
              <a:spLocks noChangeShapeType="1"/>
            </p:cNvSpPr>
            <p:nvPr/>
          </p:nvSpPr>
          <p:spPr bwMode="auto">
            <a:xfrm>
              <a:off x="2503" y="5699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94" name="Line 493"/>
            <p:cNvSpPr>
              <a:spLocks noChangeShapeType="1"/>
            </p:cNvSpPr>
            <p:nvPr/>
          </p:nvSpPr>
          <p:spPr bwMode="auto">
            <a:xfrm>
              <a:off x="2503" y="5699"/>
              <a:ext cx="0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95" name="Freeform 494"/>
            <p:cNvSpPr>
              <a:spLocks/>
            </p:cNvSpPr>
            <p:nvPr/>
          </p:nvSpPr>
          <p:spPr bwMode="auto">
            <a:xfrm>
              <a:off x="2440" y="5696"/>
              <a:ext cx="286" cy="122"/>
            </a:xfrm>
            <a:custGeom>
              <a:avLst/>
              <a:gdLst>
                <a:gd name="T0" fmla="*/ 210 w 210"/>
                <a:gd name="T1" fmla="*/ 0 h 89"/>
                <a:gd name="T2" fmla="*/ 30 w 210"/>
                <a:gd name="T3" fmla="*/ 0 h 89"/>
                <a:gd name="T4" fmla="*/ 0 w 210"/>
                <a:gd name="T5" fmla="*/ 30 h 89"/>
                <a:gd name="T6" fmla="*/ 0 w 210"/>
                <a:gd name="T7" fmla="*/ 89 h 89"/>
                <a:gd name="T8" fmla="*/ 208 w 210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9">
                  <a:moveTo>
                    <a:pt x="21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208" y="89"/>
                    <a:pt x="208" y="89"/>
                    <a:pt x="208" y="89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96" name="Freeform 495"/>
            <p:cNvSpPr>
              <a:spLocks/>
            </p:cNvSpPr>
            <p:nvPr/>
          </p:nvSpPr>
          <p:spPr bwMode="auto">
            <a:xfrm>
              <a:off x="2529" y="5380"/>
              <a:ext cx="223" cy="63"/>
            </a:xfrm>
            <a:custGeom>
              <a:avLst/>
              <a:gdLst>
                <a:gd name="T0" fmla="*/ 0 w 223"/>
                <a:gd name="T1" fmla="*/ 63 h 63"/>
                <a:gd name="T2" fmla="*/ 223 w 223"/>
                <a:gd name="T3" fmla="*/ 63 h 63"/>
                <a:gd name="T4" fmla="*/ 176 w 223"/>
                <a:gd name="T5" fmla="*/ 0 h 63"/>
                <a:gd name="T6" fmla="*/ 0 w 223"/>
                <a:gd name="T7" fmla="*/ 0 h 63"/>
                <a:gd name="T8" fmla="*/ 0 w 22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63">
                  <a:moveTo>
                    <a:pt x="0" y="63"/>
                  </a:moveTo>
                  <a:lnTo>
                    <a:pt x="223" y="63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97" name="Freeform 496"/>
            <p:cNvSpPr>
              <a:spLocks/>
            </p:cNvSpPr>
            <p:nvPr/>
          </p:nvSpPr>
          <p:spPr bwMode="auto">
            <a:xfrm>
              <a:off x="2518" y="5321"/>
              <a:ext cx="234" cy="59"/>
            </a:xfrm>
            <a:custGeom>
              <a:avLst/>
              <a:gdLst>
                <a:gd name="T0" fmla="*/ 187 w 234"/>
                <a:gd name="T1" fmla="*/ 59 h 59"/>
                <a:gd name="T2" fmla="*/ 234 w 234"/>
                <a:gd name="T3" fmla="*/ 0 h 59"/>
                <a:gd name="T4" fmla="*/ 0 w 234"/>
                <a:gd name="T5" fmla="*/ 0 h 59"/>
                <a:gd name="T6" fmla="*/ 11 w 234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" h="59">
                  <a:moveTo>
                    <a:pt x="187" y="59"/>
                  </a:moveTo>
                  <a:lnTo>
                    <a:pt x="234" y="0"/>
                  </a:lnTo>
                  <a:lnTo>
                    <a:pt x="0" y="0"/>
                  </a:lnTo>
                  <a:lnTo>
                    <a:pt x="11" y="59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98" name="Line 497"/>
            <p:cNvSpPr>
              <a:spLocks noChangeShapeType="1"/>
            </p:cNvSpPr>
            <p:nvPr/>
          </p:nvSpPr>
          <p:spPr bwMode="auto">
            <a:xfrm>
              <a:off x="3045" y="5696"/>
              <a:ext cx="0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99" name="Freeform 498"/>
            <p:cNvSpPr>
              <a:spLocks/>
            </p:cNvSpPr>
            <p:nvPr/>
          </p:nvSpPr>
          <p:spPr bwMode="auto">
            <a:xfrm>
              <a:off x="2722" y="5530"/>
              <a:ext cx="353" cy="329"/>
            </a:xfrm>
            <a:custGeom>
              <a:avLst/>
              <a:gdLst>
                <a:gd name="T0" fmla="*/ 259 w 259"/>
                <a:gd name="T1" fmla="*/ 0 h 240"/>
                <a:gd name="T2" fmla="*/ 237 w 259"/>
                <a:gd name="T3" fmla="*/ 49 h 240"/>
                <a:gd name="T4" fmla="*/ 237 w 259"/>
                <a:gd name="T5" fmla="*/ 216 h 240"/>
                <a:gd name="T6" fmla="*/ 213 w 259"/>
                <a:gd name="T7" fmla="*/ 240 h 240"/>
                <a:gd name="T8" fmla="*/ 24 w 259"/>
                <a:gd name="T9" fmla="*/ 240 h 240"/>
                <a:gd name="T10" fmla="*/ 0 w 259"/>
                <a:gd name="T11" fmla="*/ 216 h 240"/>
                <a:gd name="T12" fmla="*/ 0 w 259"/>
                <a:gd name="T13" fmla="*/ 49 h 240"/>
                <a:gd name="T14" fmla="*/ 237 w 259"/>
                <a:gd name="T15" fmla="*/ 4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9" h="240">
                  <a:moveTo>
                    <a:pt x="259" y="0"/>
                  </a:moveTo>
                  <a:cubicBezTo>
                    <a:pt x="237" y="49"/>
                    <a:pt x="237" y="49"/>
                    <a:pt x="237" y="49"/>
                  </a:cubicBezTo>
                  <a:cubicBezTo>
                    <a:pt x="237" y="216"/>
                    <a:pt x="237" y="216"/>
                    <a:pt x="237" y="216"/>
                  </a:cubicBezTo>
                  <a:cubicBezTo>
                    <a:pt x="237" y="229"/>
                    <a:pt x="226" y="240"/>
                    <a:pt x="213" y="240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11" y="240"/>
                    <a:pt x="0" y="229"/>
                    <a:pt x="0" y="216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37" y="49"/>
                    <a:pt x="237" y="49"/>
                    <a:pt x="237" y="49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400" name="Freeform 499"/>
            <p:cNvSpPr>
              <a:spLocks/>
            </p:cNvSpPr>
            <p:nvPr/>
          </p:nvSpPr>
          <p:spPr bwMode="auto">
            <a:xfrm>
              <a:off x="2775" y="5598"/>
              <a:ext cx="52" cy="124"/>
            </a:xfrm>
            <a:custGeom>
              <a:avLst/>
              <a:gdLst>
                <a:gd name="T0" fmla="*/ 52 w 52"/>
                <a:gd name="T1" fmla="*/ 2 h 124"/>
                <a:gd name="T2" fmla="*/ 52 w 52"/>
                <a:gd name="T3" fmla="*/ 124 h 124"/>
                <a:gd name="T4" fmla="*/ 26 w 52"/>
                <a:gd name="T5" fmla="*/ 110 h 124"/>
                <a:gd name="T6" fmla="*/ 0 w 52"/>
                <a:gd name="T7" fmla="*/ 124 h 124"/>
                <a:gd name="T8" fmla="*/ 0 w 52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24">
                  <a:moveTo>
                    <a:pt x="52" y="2"/>
                  </a:moveTo>
                  <a:lnTo>
                    <a:pt x="52" y="124"/>
                  </a:lnTo>
                  <a:lnTo>
                    <a:pt x="26" y="110"/>
                  </a:lnTo>
                  <a:lnTo>
                    <a:pt x="0" y="124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401" name="Freeform 500"/>
            <p:cNvSpPr>
              <a:spLocks/>
            </p:cNvSpPr>
            <p:nvPr/>
          </p:nvSpPr>
          <p:spPr bwMode="auto">
            <a:xfrm>
              <a:off x="2529" y="5444"/>
              <a:ext cx="166" cy="193"/>
            </a:xfrm>
            <a:custGeom>
              <a:avLst/>
              <a:gdLst>
                <a:gd name="T0" fmla="*/ 122 w 122"/>
                <a:gd name="T1" fmla="*/ 2 h 141"/>
                <a:gd name="T2" fmla="*/ 122 w 122"/>
                <a:gd name="T3" fmla="*/ 80 h 141"/>
                <a:gd name="T4" fmla="*/ 61 w 122"/>
                <a:gd name="T5" fmla="*/ 141 h 141"/>
                <a:gd name="T6" fmla="*/ 61 w 122"/>
                <a:gd name="T7" fmla="*/ 141 h 141"/>
                <a:gd name="T8" fmla="*/ 0 w 122"/>
                <a:gd name="T9" fmla="*/ 80 h 141"/>
                <a:gd name="T10" fmla="*/ 0 w 122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41">
                  <a:moveTo>
                    <a:pt x="122" y="2"/>
                  </a:moveTo>
                  <a:cubicBezTo>
                    <a:pt x="122" y="80"/>
                    <a:pt x="122" y="80"/>
                    <a:pt x="122" y="80"/>
                  </a:cubicBezTo>
                  <a:cubicBezTo>
                    <a:pt x="122" y="114"/>
                    <a:pt x="94" y="141"/>
                    <a:pt x="61" y="141"/>
                  </a:cubicBezTo>
                  <a:cubicBezTo>
                    <a:pt x="61" y="141"/>
                    <a:pt x="61" y="141"/>
                    <a:pt x="61" y="141"/>
                  </a:cubicBezTo>
                  <a:cubicBezTo>
                    <a:pt x="27" y="141"/>
                    <a:pt x="0" y="114"/>
                    <a:pt x="0" y="8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402" name="Freeform 501"/>
            <p:cNvSpPr>
              <a:spLocks/>
            </p:cNvSpPr>
            <p:nvPr/>
          </p:nvSpPr>
          <p:spPr bwMode="auto">
            <a:xfrm>
              <a:off x="2440" y="5696"/>
              <a:ext cx="98" cy="41"/>
            </a:xfrm>
            <a:custGeom>
              <a:avLst/>
              <a:gdLst>
                <a:gd name="T0" fmla="*/ 0 w 98"/>
                <a:gd name="T1" fmla="*/ 41 h 41"/>
                <a:gd name="T2" fmla="*/ 98 w 98"/>
                <a:gd name="T3" fmla="*/ 41 h 41"/>
                <a:gd name="T4" fmla="*/ 98 w 98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41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sp>
        <p:nvSpPr>
          <p:cNvPr id="403" name="TextBox 402"/>
          <p:cNvSpPr txBox="1"/>
          <p:nvPr/>
        </p:nvSpPr>
        <p:spPr>
          <a:xfrm>
            <a:off x="5421108" y="6204998"/>
            <a:ext cx="2558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Вручение отправлений </a:t>
            </a:r>
            <a:r>
              <a:rPr lang="ru-RU" sz="1200" dirty="0"/>
              <a:t>получателю, обмен документами </a:t>
            </a:r>
          </a:p>
        </p:txBody>
      </p:sp>
      <p:cxnSp>
        <p:nvCxnSpPr>
          <p:cNvPr id="404" name="Прямая со стрелкой 403"/>
          <p:cNvCxnSpPr/>
          <p:nvPr/>
        </p:nvCxnSpPr>
        <p:spPr>
          <a:xfrm flipV="1">
            <a:off x="6803056" y="2521543"/>
            <a:ext cx="897631" cy="1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Прямая со стрелкой 404"/>
          <p:cNvCxnSpPr/>
          <p:nvPr/>
        </p:nvCxnSpPr>
        <p:spPr>
          <a:xfrm flipV="1">
            <a:off x="9331019" y="2528970"/>
            <a:ext cx="897631" cy="1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Прямая со стрелкой 405"/>
          <p:cNvCxnSpPr/>
          <p:nvPr/>
        </p:nvCxnSpPr>
        <p:spPr>
          <a:xfrm flipV="1">
            <a:off x="1689179" y="1689967"/>
            <a:ext cx="897631" cy="1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Прямая со стрелкой 406"/>
          <p:cNvCxnSpPr/>
          <p:nvPr/>
        </p:nvCxnSpPr>
        <p:spPr>
          <a:xfrm flipV="1">
            <a:off x="1689178" y="6183792"/>
            <a:ext cx="897631" cy="1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Прямая со стрелкой 407"/>
          <p:cNvCxnSpPr/>
          <p:nvPr/>
        </p:nvCxnSpPr>
        <p:spPr>
          <a:xfrm flipV="1">
            <a:off x="4158891" y="6220626"/>
            <a:ext cx="897631" cy="1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99924" y="1418062"/>
            <a:ext cx="702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30 мин</a:t>
            </a:r>
            <a:endParaRPr lang="ru-RU" sz="1200" b="1" dirty="0"/>
          </a:p>
        </p:txBody>
      </p:sp>
      <p:sp>
        <p:nvSpPr>
          <p:cNvPr id="200" name="TextBox 199"/>
          <p:cNvSpPr txBox="1"/>
          <p:nvPr/>
        </p:nvSpPr>
        <p:spPr>
          <a:xfrm>
            <a:off x="6889890" y="2177312"/>
            <a:ext cx="702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30 мин</a:t>
            </a:r>
            <a:endParaRPr lang="ru-RU" sz="12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9390496" y="2193552"/>
            <a:ext cx="702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/>
              <a:t>6</a:t>
            </a:r>
            <a:r>
              <a:rPr lang="ru-RU" sz="1200" b="1" dirty="0" smtClean="0"/>
              <a:t>0 мин</a:t>
            </a:r>
            <a:endParaRPr lang="ru-RU" sz="1200" b="1" dirty="0"/>
          </a:p>
        </p:txBody>
      </p:sp>
      <p:sp>
        <p:nvSpPr>
          <p:cNvPr id="202" name="TextBox 201"/>
          <p:cNvSpPr txBox="1"/>
          <p:nvPr/>
        </p:nvSpPr>
        <p:spPr>
          <a:xfrm>
            <a:off x="4529553" y="1838805"/>
            <a:ext cx="702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60 мин</a:t>
            </a:r>
            <a:endParaRPr lang="ru-RU" sz="1200" b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4423160" y="2945681"/>
            <a:ext cx="702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30 мин</a:t>
            </a:r>
            <a:endParaRPr lang="ru-RU" sz="1200" b="1" dirty="0"/>
          </a:p>
        </p:txBody>
      </p:sp>
      <p:sp>
        <p:nvSpPr>
          <p:cNvPr id="204" name="TextBox 203"/>
          <p:cNvSpPr txBox="1"/>
          <p:nvPr/>
        </p:nvSpPr>
        <p:spPr>
          <a:xfrm>
            <a:off x="10988141" y="3725619"/>
            <a:ext cx="702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30 мин</a:t>
            </a:r>
            <a:endParaRPr lang="ru-RU" sz="1200" b="1" dirty="0"/>
          </a:p>
        </p:txBody>
      </p:sp>
      <p:sp>
        <p:nvSpPr>
          <p:cNvPr id="205" name="TextBox 204"/>
          <p:cNvSpPr txBox="1"/>
          <p:nvPr/>
        </p:nvSpPr>
        <p:spPr>
          <a:xfrm>
            <a:off x="9436962" y="4359374"/>
            <a:ext cx="702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30 мин</a:t>
            </a:r>
            <a:endParaRPr lang="ru-RU" sz="1200" b="1" dirty="0"/>
          </a:p>
        </p:txBody>
      </p:sp>
      <p:sp>
        <p:nvSpPr>
          <p:cNvPr id="206" name="TextBox 205"/>
          <p:cNvSpPr txBox="1"/>
          <p:nvPr/>
        </p:nvSpPr>
        <p:spPr>
          <a:xfrm>
            <a:off x="6672940" y="3995956"/>
            <a:ext cx="1352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От нескольких часов до нескольких дней</a:t>
            </a:r>
            <a:endParaRPr lang="ru-RU" sz="1200" b="1" dirty="0"/>
          </a:p>
        </p:txBody>
      </p:sp>
      <p:sp>
        <p:nvSpPr>
          <p:cNvPr id="207" name="TextBox 206"/>
          <p:cNvSpPr txBox="1"/>
          <p:nvPr/>
        </p:nvSpPr>
        <p:spPr>
          <a:xfrm>
            <a:off x="4264897" y="4423027"/>
            <a:ext cx="702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30 мин</a:t>
            </a:r>
            <a:endParaRPr lang="ru-RU" sz="1200" b="1" dirty="0"/>
          </a:p>
        </p:txBody>
      </p:sp>
      <p:sp>
        <p:nvSpPr>
          <p:cNvPr id="208" name="TextBox 207"/>
          <p:cNvSpPr txBox="1"/>
          <p:nvPr/>
        </p:nvSpPr>
        <p:spPr>
          <a:xfrm>
            <a:off x="1818565" y="4421984"/>
            <a:ext cx="702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/>
              <a:t>6</a:t>
            </a:r>
            <a:r>
              <a:rPr lang="ru-RU" sz="1200" b="1" dirty="0" smtClean="0"/>
              <a:t>0 мин</a:t>
            </a:r>
            <a:endParaRPr lang="ru-RU" sz="1200" b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1738797" y="5836578"/>
            <a:ext cx="702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30 мин</a:t>
            </a:r>
            <a:endParaRPr lang="ru-RU" sz="1200" b="1" dirty="0"/>
          </a:p>
        </p:txBody>
      </p:sp>
      <p:sp>
        <p:nvSpPr>
          <p:cNvPr id="210" name="TextBox 209"/>
          <p:cNvSpPr txBox="1"/>
          <p:nvPr/>
        </p:nvSpPr>
        <p:spPr>
          <a:xfrm>
            <a:off x="4260569" y="5905129"/>
            <a:ext cx="702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60 мин</a:t>
            </a:r>
            <a:endParaRPr lang="ru-RU" sz="1200" b="1" dirty="0"/>
          </a:p>
        </p:txBody>
      </p:sp>
      <p:sp>
        <p:nvSpPr>
          <p:cNvPr id="211" name="TextBox 210"/>
          <p:cNvSpPr txBox="1"/>
          <p:nvPr/>
        </p:nvSpPr>
        <p:spPr>
          <a:xfrm>
            <a:off x="105496" y="5326559"/>
            <a:ext cx="702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30 мин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7117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6165486" y="223079"/>
            <a:ext cx="5885343" cy="8023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300" dirty="0" smtClean="0"/>
              <a:t>Схема работы по доставке груза</a:t>
            </a:r>
          </a:p>
          <a:p>
            <a:pPr algn="l"/>
            <a:r>
              <a:rPr lang="ru-RU" sz="3300" dirty="0" smtClean="0"/>
              <a:t>(процесс оптимизации)</a:t>
            </a:r>
            <a:endParaRPr lang="ru-RU" sz="3300" dirty="0"/>
          </a:p>
        </p:txBody>
      </p:sp>
      <p:grpSp>
        <p:nvGrpSpPr>
          <p:cNvPr id="4" name="Group 330"/>
          <p:cNvGrpSpPr>
            <a:grpSpLocks noChangeAspect="1"/>
          </p:cNvGrpSpPr>
          <p:nvPr/>
        </p:nvGrpSpPr>
        <p:grpSpPr bwMode="auto">
          <a:xfrm>
            <a:off x="493632" y="1342964"/>
            <a:ext cx="534317" cy="347003"/>
            <a:chOff x="4520" y="1101"/>
            <a:chExt cx="619" cy="402"/>
          </a:xfrm>
        </p:grpSpPr>
        <p:sp>
          <p:nvSpPr>
            <p:cNvPr id="6" name="Freeform 331"/>
            <p:cNvSpPr>
              <a:spLocks/>
            </p:cNvSpPr>
            <p:nvPr/>
          </p:nvSpPr>
          <p:spPr bwMode="auto">
            <a:xfrm>
              <a:off x="4520" y="1101"/>
              <a:ext cx="488" cy="354"/>
            </a:xfrm>
            <a:custGeom>
              <a:avLst/>
              <a:gdLst>
                <a:gd name="T0" fmla="*/ 37 w 358"/>
                <a:gd name="T1" fmla="*/ 259 h 259"/>
                <a:gd name="T2" fmla="*/ 29 w 358"/>
                <a:gd name="T3" fmla="*/ 259 h 259"/>
                <a:gd name="T4" fmla="*/ 0 w 358"/>
                <a:gd name="T5" fmla="*/ 230 h 259"/>
                <a:gd name="T6" fmla="*/ 0 w 358"/>
                <a:gd name="T7" fmla="*/ 30 h 259"/>
                <a:gd name="T8" fmla="*/ 29 w 358"/>
                <a:gd name="T9" fmla="*/ 0 h 259"/>
                <a:gd name="T10" fmla="*/ 329 w 358"/>
                <a:gd name="T11" fmla="*/ 0 h 259"/>
                <a:gd name="T12" fmla="*/ 358 w 358"/>
                <a:gd name="T13" fmla="*/ 30 h 259"/>
                <a:gd name="T14" fmla="*/ 358 w 358"/>
                <a:gd name="T15" fmla="*/ 11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8" h="259">
                  <a:moveTo>
                    <a:pt x="37" y="259"/>
                  </a:moveTo>
                  <a:cubicBezTo>
                    <a:pt x="29" y="259"/>
                    <a:pt x="29" y="259"/>
                    <a:pt x="29" y="259"/>
                  </a:cubicBezTo>
                  <a:cubicBezTo>
                    <a:pt x="13" y="259"/>
                    <a:pt x="0" y="246"/>
                    <a:pt x="0" y="2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5" y="0"/>
                    <a:pt x="358" y="13"/>
                    <a:pt x="358" y="30"/>
                  </a:cubicBezTo>
                  <a:cubicBezTo>
                    <a:pt x="358" y="116"/>
                    <a:pt x="358" y="116"/>
                    <a:pt x="358" y="116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7" name="Line 332"/>
            <p:cNvSpPr>
              <a:spLocks noChangeShapeType="1"/>
            </p:cNvSpPr>
            <p:nvPr/>
          </p:nvSpPr>
          <p:spPr bwMode="auto">
            <a:xfrm flipH="1">
              <a:off x="4665" y="1455"/>
              <a:ext cx="324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8" name="Freeform 333"/>
            <p:cNvSpPr>
              <a:spLocks/>
            </p:cNvSpPr>
            <p:nvPr/>
          </p:nvSpPr>
          <p:spPr bwMode="auto">
            <a:xfrm>
              <a:off x="4940" y="1257"/>
              <a:ext cx="199" cy="197"/>
            </a:xfrm>
            <a:custGeom>
              <a:avLst/>
              <a:gdLst>
                <a:gd name="T0" fmla="*/ 37 w 146"/>
                <a:gd name="T1" fmla="*/ 144 h 144"/>
                <a:gd name="T2" fmla="*/ 0 w 146"/>
                <a:gd name="T3" fmla="*/ 107 h 144"/>
                <a:gd name="T4" fmla="*/ 0 w 146"/>
                <a:gd name="T5" fmla="*/ 37 h 144"/>
                <a:gd name="T6" fmla="*/ 37 w 146"/>
                <a:gd name="T7" fmla="*/ 0 h 144"/>
                <a:gd name="T8" fmla="*/ 109 w 146"/>
                <a:gd name="T9" fmla="*/ 0 h 144"/>
                <a:gd name="T10" fmla="*/ 146 w 146"/>
                <a:gd name="T11" fmla="*/ 37 h 144"/>
                <a:gd name="T12" fmla="*/ 146 w 146"/>
                <a:gd name="T13" fmla="*/ 107 h 144"/>
                <a:gd name="T14" fmla="*/ 109 w 146"/>
                <a:gd name="T1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44">
                  <a:moveTo>
                    <a:pt x="37" y="144"/>
                  </a:moveTo>
                  <a:cubicBezTo>
                    <a:pt x="17" y="144"/>
                    <a:pt x="0" y="128"/>
                    <a:pt x="0" y="10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7" y="0"/>
                    <a:pt x="37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29" y="0"/>
                    <a:pt x="146" y="16"/>
                    <a:pt x="146" y="37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6" y="128"/>
                    <a:pt x="129" y="144"/>
                    <a:pt x="109" y="144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9" name="Oval 334"/>
            <p:cNvSpPr>
              <a:spLocks noChangeArrowheads="1"/>
            </p:cNvSpPr>
            <p:nvPr/>
          </p:nvSpPr>
          <p:spPr bwMode="auto">
            <a:xfrm>
              <a:off x="4568" y="1405"/>
              <a:ext cx="97" cy="98"/>
            </a:xfrm>
            <a:prstGeom prst="ellips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0" name="Oval 335"/>
            <p:cNvSpPr>
              <a:spLocks noChangeArrowheads="1"/>
            </p:cNvSpPr>
            <p:nvPr/>
          </p:nvSpPr>
          <p:spPr bwMode="auto">
            <a:xfrm>
              <a:off x="4989" y="1405"/>
              <a:ext cx="97" cy="98"/>
            </a:xfrm>
            <a:prstGeom prst="ellips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1" name="Line 336"/>
            <p:cNvSpPr>
              <a:spLocks noChangeShapeType="1"/>
            </p:cNvSpPr>
            <p:nvPr/>
          </p:nvSpPr>
          <p:spPr bwMode="auto">
            <a:xfrm>
              <a:off x="4610" y="1188"/>
              <a:ext cx="0" cy="144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2" name="Line 337"/>
            <p:cNvSpPr>
              <a:spLocks noChangeShapeType="1"/>
            </p:cNvSpPr>
            <p:nvPr/>
          </p:nvSpPr>
          <p:spPr bwMode="auto">
            <a:xfrm>
              <a:off x="4677" y="1188"/>
              <a:ext cx="0" cy="144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3" name="Line 338"/>
            <p:cNvSpPr>
              <a:spLocks noChangeShapeType="1"/>
            </p:cNvSpPr>
            <p:nvPr/>
          </p:nvSpPr>
          <p:spPr bwMode="auto">
            <a:xfrm>
              <a:off x="4742" y="1188"/>
              <a:ext cx="0" cy="144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4" name="Line 339"/>
            <p:cNvSpPr>
              <a:spLocks noChangeShapeType="1"/>
            </p:cNvSpPr>
            <p:nvPr/>
          </p:nvSpPr>
          <p:spPr bwMode="auto">
            <a:xfrm>
              <a:off x="4809" y="1188"/>
              <a:ext cx="0" cy="144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5" name="Line 340"/>
            <p:cNvSpPr>
              <a:spLocks noChangeShapeType="1"/>
            </p:cNvSpPr>
            <p:nvPr/>
          </p:nvSpPr>
          <p:spPr bwMode="auto">
            <a:xfrm>
              <a:off x="4875" y="1188"/>
              <a:ext cx="0" cy="144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36181" y="1791824"/>
            <a:ext cx="1452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Сбор отправлений на адресе </a:t>
            </a:r>
            <a:r>
              <a:rPr lang="ru-RU" sz="1200" dirty="0"/>
              <a:t>клиента, обмен документами 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grpSp>
        <p:nvGrpSpPr>
          <p:cNvPr id="17" name="Group 414"/>
          <p:cNvGrpSpPr>
            <a:grpSpLocks noChangeAspect="1"/>
          </p:cNvGrpSpPr>
          <p:nvPr/>
        </p:nvGrpSpPr>
        <p:grpSpPr bwMode="auto">
          <a:xfrm>
            <a:off x="3326481" y="1187083"/>
            <a:ext cx="526548" cy="465261"/>
            <a:chOff x="9347" y="2005"/>
            <a:chExt cx="610" cy="539"/>
          </a:xfrm>
        </p:grpSpPr>
        <p:sp>
          <p:nvSpPr>
            <p:cNvPr id="18" name="Line 415"/>
            <p:cNvSpPr>
              <a:spLocks noChangeShapeType="1"/>
            </p:cNvSpPr>
            <p:nvPr/>
          </p:nvSpPr>
          <p:spPr bwMode="auto">
            <a:xfrm>
              <a:off x="9399" y="2544"/>
              <a:ext cx="0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9" name="Freeform 416"/>
            <p:cNvSpPr>
              <a:spLocks/>
            </p:cNvSpPr>
            <p:nvPr/>
          </p:nvSpPr>
          <p:spPr bwMode="auto">
            <a:xfrm>
              <a:off x="9347" y="2038"/>
              <a:ext cx="610" cy="506"/>
            </a:xfrm>
            <a:custGeom>
              <a:avLst/>
              <a:gdLst>
                <a:gd name="T0" fmla="*/ 38 w 447"/>
                <a:gd name="T1" fmla="*/ 370 h 370"/>
                <a:gd name="T2" fmla="*/ 0 w 447"/>
                <a:gd name="T3" fmla="*/ 370 h 370"/>
                <a:gd name="T4" fmla="*/ 0 w 447"/>
                <a:gd name="T5" fmla="*/ 162 h 370"/>
                <a:gd name="T6" fmla="*/ 16 w 447"/>
                <a:gd name="T7" fmla="*/ 132 h 370"/>
                <a:gd name="T8" fmla="*/ 207 w 447"/>
                <a:gd name="T9" fmla="*/ 6 h 370"/>
                <a:gd name="T10" fmla="*/ 234 w 447"/>
                <a:gd name="T11" fmla="*/ 5 h 370"/>
                <a:gd name="T12" fmla="*/ 431 w 447"/>
                <a:gd name="T13" fmla="*/ 132 h 370"/>
                <a:gd name="T14" fmla="*/ 447 w 447"/>
                <a:gd name="T15" fmla="*/ 162 h 370"/>
                <a:gd name="T16" fmla="*/ 447 w 447"/>
                <a:gd name="T17" fmla="*/ 370 h 370"/>
                <a:gd name="T18" fmla="*/ 315 w 447"/>
                <a:gd name="T19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370">
                  <a:moveTo>
                    <a:pt x="38" y="370"/>
                  </a:moveTo>
                  <a:cubicBezTo>
                    <a:pt x="0" y="370"/>
                    <a:pt x="0" y="370"/>
                    <a:pt x="0" y="37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0"/>
                    <a:pt x="6" y="138"/>
                    <a:pt x="16" y="132"/>
                  </a:cubicBezTo>
                  <a:cubicBezTo>
                    <a:pt x="207" y="6"/>
                    <a:pt x="207" y="6"/>
                    <a:pt x="207" y="6"/>
                  </a:cubicBezTo>
                  <a:cubicBezTo>
                    <a:pt x="215" y="0"/>
                    <a:pt x="225" y="0"/>
                    <a:pt x="234" y="5"/>
                  </a:cubicBezTo>
                  <a:cubicBezTo>
                    <a:pt x="431" y="132"/>
                    <a:pt x="431" y="132"/>
                    <a:pt x="431" y="132"/>
                  </a:cubicBezTo>
                  <a:cubicBezTo>
                    <a:pt x="441" y="138"/>
                    <a:pt x="447" y="150"/>
                    <a:pt x="447" y="162"/>
                  </a:cubicBezTo>
                  <a:cubicBezTo>
                    <a:pt x="447" y="370"/>
                    <a:pt x="447" y="370"/>
                    <a:pt x="447" y="370"/>
                  </a:cubicBezTo>
                  <a:cubicBezTo>
                    <a:pt x="315" y="370"/>
                    <a:pt x="315" y="370"/>
                    <a:pt x="315" y="370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0" name="Line 417"/>
            <p:cNvSpPr>
              <a:spLocks noChangeShapeType="1"/>
            </p:cNvSpPr>
            <p:nvPr/>
          </p:nvSpPr>
          <p:spPr bwMode="auto">
            <a:xfrm>
              <a:off x="9672" y="2005"/>
              <a:ext cx="0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1" name="Freeform 418"/>
            <p:cNvSpPr>
              <a:spLocks/>
            </p:cNvSpPr>
            <p:nvPr/>
          </p:nvSpPr>
          <p:spPr bwMode="auto">
            <a:xfrm>
              <a:off x="9705" y="2314"/>
              <a:ext cx="211" cy="230"/>
            </a:xfrm>
            <a:custGeom>
              <a:avLst/>
              <a:gdLst>
                <a:gd name="T0" fmla="*/ 0 w 155"/>
                <a:gd name="T1" fmla="*/ 57 h 168"/>
                <a:gd name="T2" fmla="*/ 0 w 155"/>
                <a:gd name="T3" fmla="*/ 24 h 168"/>
                <a:gd name="T4" fmla="*/ 24 w 155"/>
                <a:gd name="T5" fmla="*/ 0 h 168"/>
                <a:gd name="T6" fmla="*/ 131 w 155"/>
                <a:gd name="T7" fmla="*/ 0 h 168"/>
                <a:gd name="T8" fmla="*/ 155 w 155"/>
                <a:gd name="T9" fmla="*/ 24 h 168"/>
                <a:gd name="T10" fmla="*/ 155 w 155"/>
                <a:gd name="T11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168">
                  <a:moveTo>
                    <a:pt x="0" y="57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4" y="0"/>
                    <a:pt x="155" y="11"/>
                    <a:pt x="155" y="24"/>
                  </a:cubicBezTo>
                  <a:cubicBezTo>
                    <a:pt x="155" y="168"/>
                    <a:pt x="155" y="168"/>
                    <a:pt x="155" y="168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2" name="Freeform 419"/>
            <p:cNvSpPr>
              <a:spLocks/>
            </p:cNvSpPr>
            <p:nvPr/>
          </p:nvSpPr>
          <p:spPr bwMode="auto">
            <a:xfrm>
              <a:off x="9600" y="2159"/>
              <a:ext cx="95" cy="96"/>
            </a:xfrm>
            <a:custGeom>
              <a:avLst/>
              <a:gdLst>
                <a:gd name="T0" fmla="*/ 38 w 70"/>
                <a:gd name="T1" fmla="*/ 68 h 70"/>
                <a:gd name="T2" fmla="*/ 2 w 70"/>
                <a:gd name="T3" fmla="*/ 38 h 70"/>
                <a:gd name="T4" fmla="*/ 32 w 70"/>
                <a:gd name="T5" fmla="*/ 1 h 70"/>
                <a:gd name="T6" fmla="*/ 69 w 70"/>
                <a:gd name="T7" fmla="*/ 32 h 70"/>
                <a:gd name="T8" fmla="*/ 38 w 70"/>
                <a:gd name="T9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8" y="68"/>
                  </a:moveTo>
                  <a:cubicBezTo>
                    <a:pt x="20" y="70"/>
                    <a:pt x="3" y="56"/>
                    <a:pt x="2" y="38"/>
                  </a:cubicBezTo>
                  <a:cubicBezTo>
                    <a:pt x="0" y="19"/>
                    <a:pt x="14" y="3"/>
                    <a:pt x="32" y="1"/>
                  </a:cubicBezTo>
                  <a:cubicBezTo>
                    <a:pt x="51" y="0"/>
                    <a:pt x="67" y="13"/>
                    <a:pt x="69" y="32"/>
                  </a:cubicBezTo>
                  <a:cubicBezTo>
                    <a:pt x="70" y="50"/>
                    <a:pt x="57" y="67"/>
                    <a:pt x="38" y="68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3" name="Freeform 420"/>
            <p:cNvSpPr>
              <a:spLocks/>
            </p:cNvSpPr>
            <p:nvPr/>
          </p:nvSpPr>
          <p:spPr bwMode="auto">
            <a:xfrm>
              <a:off x="9421" y="2349"/>
              <a:ext cx="234" cy="171"/>
            </a:xfrm>
            <a:custGeom>
              <a:avLst/>
              <a:gdLst>
                <a:gd name="T0" fmla="*/ 18 w 172"/>
                <a:gd name="T1" fmla="*/ 125 h 125"/>
                <a:gd name="T2" fmla="*/ 14 w 172"/>
                <a:gd name="T3" fmla="*/ 125 h 125"/>
                <a:gd name="T4" fmla="*/ 0 w 172"/>
                <a:gd name="T5" fmla="*/ 111 h 125"/>
                <a:gd name="T6" fmla="*/ 0 w 172"/>
                <a:gd name="T7" fmla="*/ 14 h 125"/>
                <a:gd name="T8" fmla="*/ 14 w 172"/>
                <a:gd name="T9" fmla="*/ 0 h 125"/>
                <a:gd name="T10" fmla="*/ 158 w 172"/>
                <a:gd name="T11" fmla="*/ 0 h 125"/>
                <a:gd name="T12" fmla="*/ 172 w 172"/>
                <a:gd name="T13" fmla="*/ 14 h 125"/>
                <a:gd name="T14" fmla="*/ 172 w 172"/>
                <a:gd name="T15" fmla="*/ 5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25">
                  <a:moveTo>
                    <a:pt x="18" y="125"/>
                  </a:moveTo>
                  <a:cubicBezTo>
                    <a:pt x="14" y="125"/>
                    <a:pt x="14" y="125"/>
                    <a:pt x="14" y="125"/>
                  </a:cubicBezTo>
                  <a:cubicBezTo>
                    <a:pt x="6" y="125"/>
                    <a:pt x="0" y="119"/>
                    <a:pt x="0" y="1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6" y="0"/>
                    <a:pt x="172" y="7"/>
                    <a:pt x="172" y="14"/>
                  </a:cubicBezTo>
                  <a:cubicBezTo>
                    <a:pt x="172" y="56"/>
                    <a:pt x="172" y="56"/>
                    <a:pt x="172" y="56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4" name="Line 421"/>
            <p:cNvSpPr>
              <a:spLocks noChangeShapeType="1"/>
            </p:cNvSpPr>
            <p:nvPr/>
          </p:nvSpPr>
          <p:spPr bwMode="auto">
            <a:xfrm flipH="1">
              <a:off x="9490" y="2520"/>
              <a:ext cx="157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5" name="Freeform 422"/>
            <p:cNvSpPr>
              <a:spLocks/>
            </p:cNvSpPr>
            <p:nvPr/>
          </p:nvSpPr>
          <p:spPr bwMode="auto">
            <a:xfrm>
              <a:off x="9623" y="2425"/>
              <a:ext cx="95" cy="95"/>
            </a:xfrm>
            <a:custGeom>
              <a:avLst/>
              <a:gdLst>
                <a:gd name="T0" fmla="*/ 18 w 70"/>
                <a:gd name="T1" fmla="*/ 70 h 70"/>
                <a:gd name="T2" fmla="*/ 0 w 70"/>
                <a:gd name="T3" fmla="*/ 52 h 70"/>
                <a:gd name="T4" fmla="*/ 0 w 70"/>
                <a:gd name="T5" fmla="*/ 18 h 70"/>
                <a:gd name="T6" fmla="*/ 18 w 70"/>
                <a:gd name="T7" fmla="*/ 0 h 70"/>
                <a:gd name="T8" fmla="*/ 53 w 70"/>
                <a:gd name="T9" fmla="*/ 0 h 70"/>
                <a:gd name="T10" fmla="*/ 70 w 70"/>
                <a:gd name="T11" fmla="*/ 18 h 70"/>
                <a:gd name="T12" fmla="*/ 70 w 70"/>
                <a:gd name="T13" fmla="*/ 52 h 70"/>
                <a:gd name="T14" fmla="*/ 53 w 70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0">
                  <a:moveTo>
                    <a:pt x="18" y="70"/>
                  </a:moveTo>
                  <a:cubicBezTo>
                    <a:pt x="8" y="70"/>
                    <a:pt x="0" y="62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2" y="0"/>
                    <a:pt x="70" y="8"/>
                    <a:pt x="70" y="18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62"/>
                    <a:pt x="62" y="70"/>
                    <a:pt x="53" y="70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6" name="Oval 423"/>
            <p:cNvSpPr>
              <a:spLocks noChangeArrowheads="1"/>
            </p:cNvSpPr>
            <p:nvPr/>
          </p:nvSpPr>
          <p:spPr bwMode="auto">
            <a:xfrm>
              <a:off x="9443" y="2496"/>
              <a:ext cx="47" cy="48"/>
            </a:xfrm>
            <a:prstGeom prst="ellips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7" name="Oval 424"/>
            <p:cNvSpPr>
              <a:spLocks noChangeArrowheads="1"/>
            </p:cNvSpPr>
            <p:nvPr/>
          </p:nvSpPr>
          <p:spPr bwMode="auto">
            <a:xfrm>
              <a:off x="9646" y="2496"/>
              <a:ext cx="48" cy="48"/>
            </a:xfrm>
            <a:prstGeom prst="ellips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772443" y="1799898"/>
            <a:ext cx="1803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Доставка отправлений курьером </a:t>
            </a:r>
            <a:r>
              <a:rPr lang="ru-RU" sz="1200" dirty="0"/>
              <a:t>до Участка курьерской </a:t>
            </a:r>
            <a:r>
              <a:rPr lang="ru-RU" sz="1200" dirty="0" smtClean="0"/>
              <a:t>доставки</a:t>
            </a:r>
            <a:endParaRPr lang="ru-RU" sz="1200" dirty="0"/>
          </a:p>
        </p:txBody>
      </p:sp>
      <p:grpSp>
        <p:nvGrpSpPr>
          <p:cNvPr id="29" name="Group 185"/>
          <p:cNvGrpSpPr>
            <a:grpSpLocks noChangeAspect="1"/>
          </p:cNvGrpSpPr>
          <p:nvPr/>
        </p:nvGrpSpPr>
        <p:grpSpPr bwMode="auto">
          <a:xfrm>
            <a:off x="3409348" y="2835362"/>
            <a:ext cx="409153" cy="478209"/>
            <a:chOff x="4189" y="2944"/>
            <a:chExt cx="474" cy="554"/>
          </a:xfrm>
        </p:grpSpPr>
        <p:sp>
          <p:nvSpPr>
            <p:cNvPr id="30" name="Freeform 186"/>
            <p:cNvSpPr>
              <a:spLocks/>
            </p:cNvSpPr>
            <p:nvPr/>
          </p:nvSpPr>
          <p:spPr bwMode="auto">
            <a:xfrm>
              <a:off x="4189" y="2944"/>
              <a:ext cx="474" cy="554"/>
            </a:xfrm>
            <a:custGeom>
              <a:avLst/>
              <a:gdLst>
                <a:gd name="T0" fmla="*/ 292 w 348"/>
                <a:gd name="T1" fmla="*/ 405 h 405"/>
                <a:gd name="T2" fmla="*/ 56 w 348"/>
                <a:gd name="T3" fmla="*/ 405 h 405"/>
                <a:gd name="T4" fmla="*/ 0 w 348"/>
                <a:gd name="T5" fmla="*/ 348 h 405"/>
                <a:gd name="T6" fmla="*/ 0 w 348"/>
                <a:gd name="T7" fmla="*/ 56 h 405"/>
                <a:gd name="T8" fmla="*/ 56 w 348"/>
                <a:gd name="T9" fmla="*/ 0 h 405"/>
                <a:gd name="T10" fmla="*/ 292 w 348"/>
                <a:gd name="T11" fmla="*/ 0 h 405"/>
                <a:gd name="T12" fmla="*/ 348 w 348"/>
                <a:gd name="T13" fmla="*/ 56 h 405"/>
                <a:gd name="T14" fmla="*/ 348 w 348"/>
                <a:gd name="T15" fmla="*/ 348 h 405"/>
                <a:gd name="T16" fmla="*/ 292 w 348"/>
                <a:gd name="T17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405">
                  <a:moveTo>
                    <a:pt x="292" y="405"/>
                  </a:moveTo>
                  <a:cubicBezTo>
                    <a:pt x="56" y="405"/>
                    <a:pt x="56" y="405"/>
                    <a:pt x="56" y="405"/>
                  </a:cubicBezTo>
                  <a:cubicBezTo>
                    <a:pt x="25" y="405"/>
                    <a:pt x="0" y="379"/>
                    <a:pt x="0" y="3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323" y="0"/>
                    <a:pt x="348" y="25"/>
                    <a:pt x="348" y="56"/>
                  </a:cubicBezTo>
                  <a:cubicBezTo>
                    <a:pt x="348" y="348"/>
                    <a:pt x="348" y="348"/>
                    <a:pt x="348" y="348"/>
                  </a:cubicBezTo>
                  <a:cubicBezTo>
                    <a:pt x="348" y="379"/>
                    <a:pt x="323" y="405"/>
                    <a:pt x="292" y="405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1" name="Freeform 187"/>
            <p:cNvSpPr>
              <a:spLocks/>
            </p:cNvSpPr>
            <p:nvPr/>
          </p:nvSpPr>
          <p:spPr bwMode="auto">
            <a:xfrm>
              <a:off x="4293" y="3027"/>
              <a:ext cx="250" cy="56"/>
            </a:xfrm>
            <a:custGeom>
              <a:avLst/>
              <a:gdLst>
                <a:gd name="T0" fmla="*/ 184 w 184"/>
                <a:gd name="T1" fmla="*/ 41 h 41"/>
                <a:gd name="T2" fmla="*/ 0 w 184"/>
                <a:gd name="T3" fmla="*/ 41 h 41"/>
                <a:gd name="T4" fmla="*/ 0 w 184"/>
                <a:gd name="T5" fmla="*/ 41 h 41"/>
                <a:gd name="T6" fmla="*/ 41 w 184"/>
                <a:gd name="T7" fmla="*/ 0 h 41"/>
                <a:gd name="T8" fmla="*/ 143 w 184"/>
                <a:gd name="T9" fmla="*/ 0 h 41"/>
                <a:gd name="T10" fmla="*/ 184 w 184"/>
                <a:gd name="T1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41">
                  <a:moveTo>
                    <a:pt x="184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9" y="0"/>
                    <a:pt x="41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66" y="0"/>
                    <a:pt x="184" y="18"/>
                    <a:pt x="184" y="41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2" name="Rectangle 188"/>
            <p:cNvSpPr>
              <a:spLocks noChangeArrowheads="1"/>
            </p:cNvSpPr>
            <p:nvPr/>
          </p:nvSpPr>
          <p:spPr bwMode="auto">
            <a:xfrm>
              <a:off x="4357" y="3275"/>
              <a:ext cx="124" cy="78"/>
            </a:xfrm>
            <a:prstGeom prst="rect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3" name="Freeform 189"/>
            <p:cNvSpPr>
              <a:spLocks/>
            </p:cNvSpPr>
            <p:nvPr/>
          </p:nvSpPr>
          <p:spPr bwMode="auto">
            <a:xfrm>
              <a:off x="4543" y="3275"/>
              <a:ext cx="0" cy="223"/>
            </a:xfrm>
            <a:custGeom>
              <a:avLst/>
              <a:gdLst>
                <a:gd name="T0" fmla="*/ 0 h 223"/>
                <a:gd name="T1" fmla="*/ 223 h 223"/>
                <a:gd name="T2" fmla="*/ 0 h 2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23">
                  <a:moveTo>
                    <a:pt x="0" y="0"/>
                  </a:moveTo>
                  <a:lnTo>
                    <a:pt x="0" y="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4" name="Line 190"/>
            <p:cNvSpPr>
              <a:spLocks noChangeShapeType="1"/>
            </p:cNvSpPr>
            <p:nvPr/>
          </p:nvSpPr>
          <p:spPr bwMode="auto">
            <a:xfrm>
              <a:off x="4543" y="3275"/>
              <a:ext cx="0" cy="223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5" name="Freeform 191"/>
            <p:cNvSpPr>
              <a:spLocks/>
            </p:cNvSpPr>
            <p:nvPr/>
          </p:nvSpPr>
          <p:spPr bwMode="auto">
            <a:xfrm>
              <a:off x="4293" y="3275"/>
              <a:ext cx="0" cy="210"/>
            </a:xfrm>
            <a:custGeom>
              <a:avLst/>
              <a:gdLst>
                <a:gd name="T0" fmla="*/ 0 h 210"/>
                <a:gd name="T1" fmla="*/ 210 h 210"/>
                <a:gd name="T2" fmla="*/ 0 h 2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10">
                  <a:moveTo>
                    <a:pt x="0" y="0"/>
                  </a:moveTo>
                  <a:lnTo>
                    <a:pt x="0" y="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6" name="Line 192"/>
            <p:cNvSpPr>
              <a:spLocks noChangeShapeType="1"/>
            </p:cNvSpPr>
            <p:nvPr/>
          </p:nvSpPr>
          <p:spPr bwMode="auto">
            <a:xfrm>
              <a:off x="4293" y="3275"/>
              <a:ext cx="0" cy="210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7" name="Freeform 193"/>
            <p:cNvSpPr>
              <a:spLocks/>
            </p:cNvSpPr>
            <p:nvPr/>
          </p:nvSpPr>
          <p:spPr bwMode="auto">
            <a:xfrm>
              <a:off x="4486" y="3431"/>
              <a:ext cx="0" cy="60"/>
            </a:xfrm>
            <a:custGeom>
              <a:avLst/>
              <a:gdLst>
                <a:gd name="T0" fmla="*/ 0 h 60"/>
                <a:gd name="T1" fmla="*/ 60 h 60"/>
                <a:gd name="T2" fmla="*/ 0 h 6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">
                  <a:moveTo>
                    <a:pt x="0" y="0"/>
                  </a:move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8" name="Line 194"/>
            <p:cNvSpPr>
              <a:spLocks noChangeShapeType="1"/>
            </p:cNvSpPr>
            <p:nvPr/>
          </p:nvSpPr>
          <p:spPr bwMode="auto">
            <a:xfrm>
              <a:off x="4486" y="3431"/>
              <a:ext cx="0" cy="60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9" name="Freeform 195"/>
            <p:cNvSpPr>
              <a:spLocks/>
            </p:cNvSpPr>
            <p:nvPr/>
          </p:nvSpPr>
          <p:spPr bwMode="auto">
            <a:xfrm>
              <a:off x="4357" y="3431"/>
              <a:ext cx="0" cy="60"/>
            </a:xfrm>
            <a:custGeom>
              <a:avLst/>
              <a:gdLst>
                <a:gd name="T0" fmla="*/ 0 h 60"/>
                <a:gd name="T1" fmla="*/ 60 h 60"/>
                <a:gd name="T2" fmla="*/ 0 h 6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">
                  <a:moveTo>
                    <a:pt x="0" y="0"/>
                  </a:move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40" name="Line 196"/>
            <p:cNvSpPr>
              <a:spLocks noChangeShapeType="1"/>
            </p:cNvSpPr>
            <p:nvPr/>
          </p:nvSpPr>
          <p:spPr bwMode="auto">
            <a:xfrm>
              <a:off x="4357" y="3431"/>
              <a:ext cx="0" cy="60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41" name="Freeform 197"/>
            <p:cNvSpPr>
              <a:spLocks/>
            </p:cNvSpPr>
            <p:nvPr/>
          </p:nvSpPr>
          <p:spPr bwMode="auto">
            <a:xfrm>
              <a:off x="4293" y="3146"/>
              <a:ext cx="43" cy="55"/>
            </a:xfrm>
            <a:custGeom>
              <a:avLst/>
              <a:gdLst>
                <a:gd name="T0" fmla="*/ 0 w 43"/>
                <a:gd name="T1" fmla="*/ 0 h 55"/>
                <a:gd name="T2" fmla="*/ 43 w 43"/>
                <a:gd name="T3" fmla="*/ 0 h 55"/>
                <a:gd name="T4" fmla="*/ 43 w 43"/>
                <a:gd name="T5" fmla="*/ 55 h 55"/>
                <a:gd name="T6" fmla="*/ 32 w 43"/>
                <a:gd name="T7" fmla="*/ 55 h 55"/>
                <a:gd name="T8" fmla="*/ 32 w 43"/>
                <a:gd name="T9" fmla="*/ 10 h 55"/>
                <a:gd name="T10" fmla="*/ 12 w 43"/>
                <a:gd name="T11" fmla="*/ 10 h 55"/>
                <a:gd name="T12" fmla="*/ 12 w 43"/>
                <a:gd name="T13" fmla="*/ 55 h 55"/>
                <a:gd name="T14" fmla="*/ 0 w 43"/>
                <a:gd name="T15" fmla="*/ 55 h 55"/>
                <a:gd name="T16" fmla="*/ 0 w 43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5">
                  <a:moveTo>
                    <a:pt x="0" y="0"/>
                  </a:moveTo>
                  <a:lnTo>
                    <a:pt x="43" y="0"/>
                  </a:lnTo>
                  <a:lnTo>
                    <a:pt x="43" y="55"/>
                  </a:lnTo>
                  <a:lnTo>
                    <a:pt x="32" y="55"/>
                  </a:lnTo>
                  <a:lnTo>
                    <a:pt x="32" y="10"/>
                  </a:lnTo>
                  <a:lnTo>
                    <a:pt x="12" y="10"/>
                  </a:lnTo>
                  <a:lnTo>
                    <a:pt x="12" y="55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5AE4"/>
            </a:solidFill>
            <a:ln w="0">
              <a:noFill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42" name="Freeform 198"/>
            <p:cNvSpPr>
              <a:spLocks noEditPoints="1"/>
            </p:cNvSpPr>
            <p:nvPr/>
          </p:nvSpPr>
          <p:spPr bwMode="auto">
            <a:xfrm>
              <a:off x="4346" y="3146"/>
              <a:ext cx="53" cy="56"/>
            </a:xfrm>
            <a:custGeom>
              <a:avLst/>
              <a:gdLst>
                <a:gd name="T0" fmla="*/ 0 w 39"/>
                <a:gd name="T1" fmla="*/ 21 h 41"/>
                <a:gd name="T2" fmla="*/ 2 w 39"/>
                <a:gd name="T3" fmla="*/ 10 h 41"/>
                <a:gd name="T4" fmla="*/ 6 w 39"/>
                <a:gd name="T5" fmla="*/ 5 h 41"/>
                <a:gd name="T6" fmla="*/ 11 w 39"/>
                <a:gd name="T7" fmla="*/ 1 h 41"/>
                <a:gd name="T8" fmla="*/ 19 w 39"/>
                <a:gd name="T9" fmla="*/ 0 h 41"/>
                <a:gd name="T10" fmla="*/ 34 w 39"/>
                <a:gd name="T11" fmla="*/ 5 h 41"/>
                <a:gd name="T12" fmla="*/ 39 w 39"/>
                <a:gd name="T13" fmla="*/ 20 h 41"/>
                <a:gd name="T14" fmla="*/ 34 w 39"/>
                <a:gd name="T15" fmla="*/ 36 h 41"/>
                <a:gd name="T16" fmla="*/ 19 w 39"/>
                <a:gd name="T17" fmla="*/ 41 h 41"/>
                <a:gd name="T18" fmla="*/ 5 w 39"/>
                <a:gd name="T19" fmla="*/ 36 h 41"/>
                <a:gd name="T20" fmla="*/ 0 w 39"/>
                <a:gd name="T21" fmla="*/ 21 h 41"/>
                <a:gd name="T22" fmla="*/ 8 w 39"/>
                <a:gd name="T23" fmla="*/ 20 h 41"/>
                <a:gd name="T24" fmla="*/ 11 w 39"/>
                <a:gd name="T25" fmla="*/ 31 h 41"/>
                <a:gd name="T26" fmla="*/ 19 w 39"/>
                <a:gd name="T27" fmla="*/ 34 h 41"/>
                <a:gd name="T28" fmla="*/ 27 w 39"/>
                <a:gd name="T29" fmla="*/ 31 h 41"/>
                <a:gd name="T30" fmla="*/ 30 w 39"/>
                <a:gd name="T31" fmla="*/ 20 h 41"/>
                <a:gd name="T32" fmla="*/ 27 w 39"/>
                <a:gd name="T33" fmla="*/ 10 h 41"/>
                <a:gd name="T34" fmla="*/ 19 w 39"/>
                <a:gd name="T35" fmla="*/ 7 h 41"/>
                <a:gd name="T36" fmla="*/ 11 w 39"/>
                <a:gd name="T37" fmla="*/ 10 h 41"/>
                <a:gd name="T38" fmla="*/ 8 w 39"/>
                <a:gd name="T39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41">
                  <a:moveTo>
                    <a:pt x="0" y="21"/>
                  </a:moveTo>
                  <a:cubicBezTo>
                    <a:pt x="0" y="17"/>
                    <a:pt x="1" y="13"/>
                    <a:pt x="2" y="10"/>
                  </a:cubicBezTo>
                  <a:cubicBezTo>
                    <a:pt x="3" y="8"/>
                    <a:pt x="4" y="7"/>
                    <a:pt x="6" y="5"/>
                  </a:cubicBezTo>
                  <a:cubicBezTo>
                    <a:pt x="7" y="3"/>
                    <a:pt x="9" y="2"/>
                    <a:pt x="11" y="1"/>
                  </a:cubicBezTo>
                  <a:cubicBezTo>
                    <a:pt x="13" y="0"/>
                    <a:pt x="16" y="0"/>
                    <a:pt x="19" y="0"/>
                  </a:cubicBezTo>
                  <a:cubicBezTo>
                    <a:pt x="25" y="0"/>
                    <a:pt x="30" y="2"/>
                    <a:pt x="34" y="5"/>
                  </a:cubicBezTo>
                  <a:cubicBezTo>
                    <a:pt x="37" y="9"/>
                    <a:pt x="39" y="14"/>
                    <a:pt x="39" y="20"/>
                  </a:cubicBezTo>
                  <a:cubicBezTo>
                    <a:pt x="39" y="27"/>
                    <a:pt x="37" y="32"/>
                    <a:pt x="34" y="36"/>
                  </a:cubicBezTo>
                  <a:cubicBezTo>
                    <a:pt x="30" y="39"/>
                    <a:pt x="25" y="41"/>
                    <a:pt x="19" y="41"/>
                  </a:cubicBezTo>
                  <a:cubicBezTo>
                    <a:pt x="14" y="41"/>
                    <a:pt x="9" y="39"/>
                    <a:pt x="5" y="36"/>
                  </a:cubicBezTo>
                  <a:cubicBezTo>
                    <a:pt x="2" y="32"/>
                    <a:pt x="0" y="27"/>
                    <a:pt x="0" y="21"/>
                  </a:cubicBezTo>
                  <a:close/>
                  <a:moveTo>
                    <a:pt x="8" y="20"/>
                  </a:moveTo>
                  <a:cubicBezTo>
                    <a:pt x="8" y="25"/>
                    <a:pt x="9" y="28"/>
                    <a:pt x="11" y="31"/>
                  </a:cubicBezTo>
                  <a:cubicBezTo>
                    <a:pt x="14" y="33"/>
                    <a:pt x="16" y="34"/>
                    <a:pt x="19" y="34"/>
                  </a:cubicBezTo>
                  <a:cubicBezTo>
                    <a:pt x="23" y="34"/>
                    <a:pt x="25" y="33"/>
                    <a:pt x="27" y="31"/>
                  </a:cubicBezTo>
                  <a:cubicBezTo>
                    <a:pt x="29" y="28"/>
                    <a:pt x="30" y="25"/>
                    <a:pt x="30" y="20"/>
                  </a:cubicBezTo>
                  <a:cubicBezTo>
                    <a:pt x="30" y="16"/>
                    <a:pt x="29" y="12"/>
                    <a:pt x="27" y="10"/>
                  </a:cubicBezTo>
                  <a:cubicBezTo>
                    <a:pt x="25" y="8"/>
                    <a:pt x="23" y="7"/>
                    <a:pt x="19" y="7"/>
                  </a:cubicBezTo>
                  <a:cubicBezTo>
                    <a:pt x="16" y="7"/>
                    <a:pt x="13" y="8"/>
                    <a:pt x="11" y="10"/>
                  </a:cubicBezTo>
                  <a:cubicBezTo>
                    <a:pt x="9" y="12"/>
                    <a:pt x="8" y="16"/>
                    <a:pt x="8" y="20"/>
                  </a:cubicBezTo>
                  <a:close/>
                </a:path>
              </a:pathLst>
            </a:custGeom>
            <a:solidFill>
              <a:srgbClr val="355AE4"/>
            </a:solidFill>
            <a:ln w="0">
              <a:noFill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43" name="Freeform 199"/>
            <p:cNvSpPr>
              <a:spLocks/>
            </p:cNvSpPr>
            <p:nvPr/>
          </p:nvSpPr>
          <p:spPr bwMode="auto">
            <a:xfrm>
              <a:off x="4407" y="3146"/>
              <a:ext cx="42" cy="55"/>
            </a:xfrm>
            <a:custGeom>
              <a:avLst/>
              <a:gdLst>
                <a:gd name="T0" fmla="*/ 0 w 31"/>
                <a:gd name="T1" fmla="*/ 0 h 40"/>
                <a:gd name="T2" fmla="*/ 8 w 31"/>
                <a:gd name="T3" fmla="*/ 0 h 40"/>
                <a:gd name="T4" fmla="*/ 8 w 31"/>
                <a:gd name="T5" fmla="*/ 10 h 40"/>
                <a:gd name="T6" fmla="*/ 8 w 31"/>
                <a:gd name="T7" fmla="*/ 16 h 40"/>
                <a:gd name="T8" fmla="*/ 10 w 31"/>
                <a:gd name="T9" fmla="*/ 19 h 40"/>
                <a:gd name="T10" fmla="*/ 15 w 31"/>
                <a:gd name="T11" fmla="*/ 20 h 40"/>
                <a:gd name="T12" fmla="*/ 20 w 31"/>
                <a:gd name="T13" fmla="*/ 19 h 40"/>
                <a:gd name="T14" fmla="*/ 23 w 31"/>
                <a:gd name="T15" fmla="*/ 18 h 40"/>
                <a:gd name="T16" fmla="*/ 23 w 31"/>
                <a:gd name="T17" fmla="*/ 0 h 40"/>
                <a:gd name="T18" fmla="*/ 31 w 31"/>
                <a:gd name="T19" fmla="*/ 0 h 40"/>
                <a:gd name="T20" fmla="*/ 31 w 31"/>
                <a:gd name="T21" fmla="*/ 40 h 40"/>
                <a:gd name="T22" fmla="*/ 23 w 31"/>
                <a:gd name="T23" fmla="*/ 40 h 40"/>
                <a:gd name="T24" fmla="*/ 23 w 31"/>
                <a:gd name="T25" fmla="*/ 24 h 40"/>
                <a:gd name="T26" fmla="*/ 18 w 31"/>
                <a:gd name="T27" fmla="*/ 26 h 40"/>
                <a:gd name="T28" fmla="*/ 14 w 31"/>
                <a:gd name="T29" fmla="*/ 27 h 40"/>
                <a:gd name="T30" fmla="*/ 4 w 31"/>
                <a:gd name="T31" fmla="*/ 24 h 40"/>
                <a:gd name="T32" fmla="*/ 0 w 31"/>
                <a:gd name="T33" fmla="*/ 14 h 40"/>
                <a:gd name="T34" fmla="*/ 0 w 31"/>
                <a:gd name="T3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40">
                  <a:moveTo>
                    <a:pt x="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3"/>
                    <a:pt x="8" y="15"/>
                    <a:pt x="8" y="16"/>
                  </a:cubicBezTo>
                  <a:cubicBezTo>
                    <a:pt x="8" y="17"/>
                    <a:pt x="9" y="18"/>
                    <a:pt x="10" y="19"/>
                  </a:cubicBezTo>
                  <a:cubicBezTo>
                    <a:pt x="11" y="20"/>
                    <a:pt x="13" y="20"/>
                    <a:pt x="15" y="20"/>
                  </a:cubicBezTo>
                  <a:cubicBezTo>
                    <a:pt x="17" y="20"/>
                    <a:pt x="18" y="20"/>
                    <a:pt x="20" y="19"/>
                  </a:cubicBezTo>
                  <a:cubicBezTo>
                    <a:pt x="21" y="19"/>
                    <a:pt x="22" y="18"/>
                    <a:pt x="23" y="1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5"/>
                    <a:pt x="20" y="26"/>
                    <a:pt x="18" y="26"/>
                  </a:cubicBezTo>
                  <a:cubicBezTo>
                    <a:pt x="17" y="26"/>
                    <a:pt x="15" y="27"/>
                    <a:pt x="14" y="27"/>
                  </a:cubicBezTo>
                  <a:cubicBezTo>
                    <a:pt x="10" y="27"/>
                    <a:pt x="6" y="26"/>
                    <a:pt x="4" y="24"/>
                  </a:cubicBezTo>
                  <a:cubicBezTo>
                    <a:pt x="1" y="22"/>
                    <a:pt x="0" y="19"/>
                    <a:pt x="0" y="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55AE4"/>
            </a:solidFill>
            <a:ln w="0">
              <a:noFill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44" name="Freeform 200"/>
            <p:cNvSpPr>
              <a:spLocks/>
            </p:cNvSpPr>
            <p:nvPr/>
          </p:nvSpPr>
          <p:spPr bwMode="auto">
            <a:xfrm>
              <a:off x="4458" y="3146"/>
              <a:ext cx="43" cy="55"/>
            </a:xfrm>
            <a:custGeom>
              <a:avLst/>
              <a:gdLst>
                <a:gd name="T0" fmla="*/ 16 w 43"/>
                <a:gd name="T1" fmla="*/ 55 h 55"/>
                <a:gd name="T2" fmla="*/ 16 w 43"/>
                <a:gd name="T3" fmla="*/ 10 h 55"/>
                <a:gd name="T4" fmla="*/ 0 w 43"/>
                <a:gd name="T5" fmla="*/ 10 h 55"/>
                <a:gd name="T6" fmla="*/ 0 w 43"/>
                <a:gd name="T7" fmla="*/ 0 h 55"/>
                <a:gd name="T8" fmla="*/ 43 w 43"/>
                <a:gd name="T9" fmla="*/ 0 h 55"/>
                <a:gd name="T10" fmla="*/ 43 w 43"/>
                <a:gd name="T11" fmla="*/ 10 h 55"/>
                <a:gd name="T12" fmla="*/ 27 w 43"/>
                <a:gd name="T13" fmla="*/ 10 h 55"/>
                <a:gd name="T14" fmla="*/ 27 w 43"/>
                <a:gd name="T15" fmla="*/ 55 h 55"/>
                <a:gd name="T16" fmla="*/ 16 w 43"/>
                <a:gd name="T1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5">
                  <a:moveTo>
                    <a:pt x="16" y="55"/>
                  </a:moveTo>
                  <a:lnTo>
                    <a:pt x="16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0"/>
                  </a:lnTo>
                  <a:lnTo>
                    <a:pt x="27" y="10"/>
                  </a:lnTo>
                  <a:lnTo>
                    <a:pt x="27" y="55"/>
                  </a:lnTo>
                  <a:lnTo>
                    <a:pt x="16" y="55"/>
                  </a:lnTo>
                  <a:close/>
                </a:path>
              </a:pathLst>
            </a:custGeom>
            <a:solidFill>
              <a:srgbClr val="355AE4"/>
            </a:solidFill>
            <a:ln w="0">
              <a:noFill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45" name="Freeform 201"/>
            <p:cNvSpPr>
              <a:spLocks noEditPoints="1"/>
            </p:cNvSpPr>
            <p:nvPr/>
          </p:nvSpPr>
          <p:spPr bwMode="auto">
            <a:xfrm>
              <a:off x="4497" y="3146"/>
              <a:ext cx="55" cy="55"/>
            </a:xfrm>
            <a:custGeom>
              <a:avLst/>
              <a:gdLst>
                <a:gd name="T0" fmla="*/ 55 w 55"/>
                <a:gd name="T1" fmla="*/ 55 h 55"/>
                <a:gd name="T2" fmla="*/ 44 w 55"/>
                <a:gd name="T3" fmla="*/ 55 h 55"/>
                <a:gd name="T4" fmla="*/ 38 w 55"/>
                <a:gd name="T5" fmla="*/ 43 h 55"/>
                <a:gd name="T6" fmla="*/ 16 w 55"/>
                <a:gd name="T7" fmla="*/ 43 h 55"/>
                <a:gd name="T8" fmla="*/ 12 w 55"/>
                <a:gd name="T9" fmla="*/ 55 h 55"/>
                <a:gd name="T10" fmla="*/ 0 w 55"/>
                <a:gd name="T11" fmla="*/ 55 h 55"/>
                <a:gd name="T12" fmla="*/ 22 w 55"/>
                <a:gd name="T13" fmla="*/ 0 h 55"/>
                <a:gd name="T14" fmla="*/ 33 w 55"/>
                <a:gd name="T15" fmla="*/ 0 h 55"/>
                <a:gd name="T16" fmla="*/ 55 w 55"/>
                <a:gd name="T17" fmla="*/ 55 h 55"/>
                <a:gd name="T18" fmla="*/ 34 w 55"/>
                <a:gd name="T19" fmla="*/ 34 h 55"/>
                <a:gd name="T20" fmla="*/ 27 w 55"/>
                <a:gd name="T21" fmla="*/ 14 h 55"/>
                <a:gd name="T22" fmla="*/ 21 w 55"/>
                <a:gd name="T23" fmla="*/ 34 h 55"/>
                <a:gd name="T24" fmla="*/ 34 w 55"/>
                <a:gd name="T25" fmla="*/ 3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55">
                  <a:moveTo>
                    <a:pt x="55" y="55"/>
                  </a:moveTo>
                  <a:lnTo>
                    <a:pt x="44" y="55"/>
                  </a:lnTo>
                  <a:lnTo>
                    <a:pt x="38" y="43"/>
                  </a:lnTo>
                  <a:lnTo>
                    <a:pt x="16" y="43"/>
                  </a:lnTo>
                  <a:lnTo>
                    <a:pt x="12" y="55"/>
                  </a:lnTo>
                  <a:lnTo>
                    <a:pt x="0" y="55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55" y="55"/>
                  </a:lnTo>
                  <a:close/>
                  <a:moveTo>
                    <a:pt x="34" y="34"/>
                  </a:moveTo>
                  <a:lnTo>
                    <a:pt x="27" y="14"/>
                  </a:lnTo>
                  <a:lnTo>
                    <a:pt x="21" y="34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355AE4"/>
            </a:solidFill>
            <a:ln w="0">
              <a:noFill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060638" y="3437062"/>
            <a:ext cx="2726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Сдача клиентом отправлений на производственных объектах </a:t>
            </a:r>
            <a:endParaRPr lang="ru-RU" sz="1200" dirty="0"/>
          </a:p>
        </p:txBody>
      </p:sp>
      <p:cxnSp>
        <p:nvCxnSpPr>
          <p:cNvPr id="47" name="Прямая со стрелкой 46"/>
          <p:cNvCxnSpPr/>
          <p:nvPr/>
        </p:nvCxnSpPr>
        <p:spPr>
          <a:xfrm>
            <a:off x="4341336" y="1807230"/>
            <a:ext cx="528211" cy="683240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 flipV="1">
            <a:off x="4222356" y="2593496"/>
            <a:ext cx="655484" cy="643983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56521" y="2566636"/>
            <a:ext cx="2065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Прием, консолидация отправлений на производственном объекте, обмен документами</a:t>
            </a:r>
            <a:endParaRPr lang="ru-RU" sz="1200" dirty="0"/>
          </a:p>
        </p:txBody>
      </p:sp>
      <p:grpSp>
        <p:nvGrpSpPr>
          <p:cNvPr id="50" name="Group 288"/>
          <p:cNvGrpSpPr>
            <a:grpSpLocks noChangeAspect="1"/>
          </p:cNvGrpSpPr>
          <p:nvPr/>
        </p:nvGrpSpPr>
        <p:grpSpPr bwMode="auto">
          <a:xfrm>
            <a:off x="5555640" y="2024983"/>
            <a:ext cx="542949" cy="432459"/>
            <a:chOff x="2603" y="2055"/>
            <a:chExt cx="629" cy="501"/>
          </a:xfrm>
        </p:grpSpPr>
        <p:sp>
          <p:nvSpPr>
            <p:cNvPr id="51" name="Freeform 289"/>
            <p:cNvSpPr>
              <a:spLocks/>
            </p:cNvSpPr>
            <p:nvPr/>
          </p:nvSpPr>
          <p:spPr bwMode="auto">
            <a:xfrm>
              <a:off x="3089" y="2138"/>
              <a:ext cx="143" cy="252"/>
            </a:xfrm>
            <a:custGeom>
              <a:avLst/>
              <a:gdLst>
                <a:gd name="T0" fmla="*/ 105 w 105"/>
                <a:gd name="T1" fmla="*/ 1 h 184"/>
                <a:gd name="T2" fmla="*/ 105 w 105"/>
                <a:gd name="T3" fmla="*/ 115 h 184"/>
                <a:gd name="T4" fmla="*/ 98 w 105"/>
                <a:gd name="T5" fmla="*/ 128 h 184"/>
                <a:gd name="T6" fmla="*/ 1 w 105"/>
                <a:gd name="T7" fmla="*/ 184 h 184"/>
                <a:gd name="T8" fmla="*/ 0 w 105"/>
                <a:gd name="T9" fmla="*/ 183 h 184"/>
                <a:gd name="T10" fmla="*/ 0 w 105"/>
                <a:gd name="T11" fmla="*/ 60 h 184"/>
                <a:gd name="T12" fmla="*/ 104 w 105"/>
                <a:gd name="T13" fmla="*/ 0 h 184"/>
                <a:gd name="T14" fmla="*/ 105 w 105"/>
                <a:gd name="T15" fmla="*/ 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84">
                  <a:moveTo>
                    <a:pt x="105" y="1"/>
                  </a:moveTo>
                  <a:cubicBezTo>
                    <a:pt x="105" y="115"/>
                    <a:pt x="105" y="115"/>
                    <a:pt x="105" y="115"/>
                  </a:cubicBezTo>
                  <a:cubicBezTo>
                    <a:pt x="105" y="121"/>
                    <a:pt x="102" y="125"/>
                    <a:pt x="98" y="128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0" y="184"/>
                    <a:pt x="0" y="184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1"/>
                    <a:pt x="105" y="1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52" name="Freeform 290"/>
            <p:cNvSpPr>
              <a:spLocks/>
            </p:cNvSpPr>
            <p:nvPr/>
          </p:nvSpPr>
          <p:spPr bwMode="auto">
            <a:xfrm>
              <a:off x="2946" y="2138"/>
              <a:ext cx="143" cy="252"/>
            </a:xfrm>
            <a:custGeom>
              <a:avLst/>
              <a:gdLst>
                <a:gd name="T0" fmla="*/ 85 w 105"/>
                <a:gd name="T1" fmla="*/ 173 h 184"/>
                <a:gd name="T2" fmla="*/ 105 w 105"/>
                <a:gd name="T3" fmla="*/ 184 h 184"/>
                <a:gd name="T4" fmla="*/ 105 w 105"/>
                <a:gd name="T5" fmla="*/ 184 h 184"/>
                <a:gd name="T6" fmla="*/ 105 w 105"/>
                <a:gd name="T7" fmla="*/ 60 h 184"/>
                <a:gd name="T8" fmla="*/ 0 w 105"/>
                <a:gd name="T9" fmla="*/ 0 h 184"/>
                <a:gd name="T10" fmla="*/ 0 w 105"/>
                <a:gd name="T11" fmla="*/ 0 h 184"/>
                <a:gd name="T12" fmla="*/ 0 w 105"/>
                <a:gd name="T13" fmla="*/ 7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84">
                  <a:moveTo>
                    <a:pt x="85" y="173"/>
                  </a:moveTo>
                  <a:cubicBezTo>
                    <a:pt x="105" y="184"/>
                    <a:pt x="105" y="184"/>
                    <a:pt x="105" y="184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53" name="Freeform 291"/>
            <p:cNvSpPr>
              <a:spLocks/>
            </p:cNvSpPr>
            <p:nvPr/>
          </p:nvSpPr>
          <p:spPr bwMode="auto">
            <a:xfrm>
              <a:off x="2946" y="2055"/>
              <a:ext cx="286" cy="84"/>
            </a:xfrm>
            <a:custGeom>
              <a:avLst/>
              <a:gdLst>
                <a:gd name="T0" fmla="*/ 0 w 286"/>
                <a:gd name="T1" fmla="*/ 83 h 84"/>
                <a:gd name="T2" fmla="*/ 143 w 286"/>
                <a:gd name="T3" fmla="*/ 0 h 84"/>
                <a:gd name="T4" fmla="*/ 286 w 286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4">
                  <a:moveTo>
                    <a:pt x="0" y="83"/>
                  </a:moveTo>
                  <a:lnTo>
                    <a:pt x="143" y="0"/>
                  </a:lnTo>
                  <a:lnTo>
                    <a:pt x="286" y="84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54" name="Freeform 292"/>
            <p:cNvSpPr>
              <a:spLocks/>
            </p:cNvSpPr>
            <p:nvPr/>
          </p:nvSpPr>
          <p:spPr bwMode="auto">
            <a:xfrm>
              <a:off x="3002" y="2082"/>
              <a:ext cx="181" cy="211"/>
            </a:xfrm>
            <a:custGeom>
              <a:avLst/>
              <a:gdLst>
                <a:gd name="T0" fmla="*/ 0 w 181"/>
                <a:gd name="T1" fmla="*/ 22 h 211"/>
                <a:gd name="T2" fmla="*/ 143 w 181"/>
                <a:gd name="T3" fmla="*/ 105 h 211"/>
                <a:gd name="T4" fmla="*/ 143 w 181"/>
                <a:gd name="T5" fmla="*/ 211 h 211"/>
                <a:gd name="T6" fmla="*/ 181 w 181"/>
                <a:gd name="T7" fmla="*/ 189 h 211"/>
                <a:gd name="T8" fmla="*/ 181 w 181"/>
                <a:gd name="T9" fmla="*/ 82 h 211"/>
                <a:gd name="T10" fmla="*/ 38 w 181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211">
                  <a:moveTo>
                    <a:pt x="0" y="22"/>
                  </a:moveTo>
                  <a:lnTo>
                    <a:pt x="143" y="105"/>
                  </a:lnTo>
                  <a:lnTo>
                    <a:pt x="143" y="211"/>
                  </a:lnTo>
                  <a:lnTo>
                    <a:pt x="181" y="189"/>
                  </a:lnTo>
                  <a:lnTo>
                    <a:pt x="181" y="82"/>
                  </a:lnTo>
                  <a:lnTo>
                    <a:pt x="38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55" name="Freeform 293"/>
            <p:cNvSpPr>
              <a:spLocks/>
            </p:cNvSpPr>
            <p:nvPr/>
          </p:nvSpPr>
          <p:spPr bwMode="auto">
            <a:xfrm>
              <a:off x="2920" y="2306"/>
              <a:ext cx="142" cy="250"/>
            </a:xfrm>
            <a:custGeom>
              <a:avLst/>
              <a:gdLst>
                <a:gd name="T0" fmla="*/ 104 w 104"/>
                <a:gd name="T1" fmla="*/ 0 h 183"/>
                <a:gd name="T2" fmla="*/ 104 w 104"/>
                <a:gd name="T3" fmla="*/ 115 h 183"/>
                <a:gd name="T4" fmla="*/ 97 w 104"/>
                <a:gd name="T5" fmla="*/ 127 h 183"/>
                <a:gd name="T6" fmla="*/ 0 w 104"/>
                <a:gd name="T7" fmla="*/ 183 h 183"/>
                <a:gd name="T8" fmla="*/ 0 w 104"/>
                <a:gd name="T9" fmla="*/ 183 h 183"/>
                <a:gd name="T10" fmla="*/ 0 w 104"/>
                <a:gd name="T11" fmla="*/ 60 h 183"/>
                <a:gd name="T12" fmla="*/ 103 w 104"/>
                <a:gd name="T13" fmla="*/ 0 h 183"/>
                <a:gd name="T14" fmla="*/ 104 w 104"/>
                <a:gd name="T1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83">
                  <a:moveTo>
                    <a:pt x="104" y="0"/>
                  </a:moveTo>
                  <a:cubicBezTo>
                    <a:pt x="104" y="115"/>
                    <a:pt x="104" y="115"/>
                    <a:pt x="104" y="115"/>
                  </a:cubicBezTo>
                  <a:cubicBezTo>
                    <a:pt x="104" y="120"/>
                    <a:pt x="102" y="125"/>
                    <a:pt x="97" y="12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0"/>
                    <a:pt x="104" y="0"/>
                    <a:pt x="104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56" name="Freeform 294"/>
            <p:cNvSpPr>
              <a:spLocks/>
            </p:cNvSpPr>
            <p:nvPr/>
          </p:nvSpPr>
          <p:spPr bwMode="auto">
            <a:xfrm>
              <a:off x="2776" y="2305"/>
              <a:ext cx="144" cy="251"/>
            </a:xfrm>
            <a:custGeom>
              <a:avLst/>
              <a:gdLst>
                <a:gd name="T0" fmla="*/ 0 w 106"/>
                <a:gd name="T1" fmla="*/ 0 h 184"/>
                <a:gd name="T2" fmla="*/ 0 w 106"/>
                <a:gd name="T3" fmla="*/ 115 h 184"/>
                <a:gd name="T4" fmla="*/ 8 w 106"/>
                <a:gd name="T5" fmla="*/ 128 h 184"/>
                <a:gd name="T6" fmla="*/ 105 w 106"/>
                <a:gd name="T7" fmla="*/ 184 h 184"/>
                <a:gd name="T8" fmla="*/ 106 w 106"/>
                <a:gd name="T9" fmla="*/ 184 h 184"/>
                <a:gd name="T10" fmla="*/ 106 w 106"/>
                <a:gd name="T11" fmla="*/ 61 h 184"/>
                <a:gd name="T12" fmla="*/ 1 w 106"/>
                <a:gd name="T13" fmla="*/ 0 h 184"/>
                <a:gd name="T14" fmla="*/ 0 w 106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4">
                  <a:moveTo>
                    <a:pt x="0" y="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3" y="125"/>
                    <a:pt x="8" y="128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6" y="184"/>
                    <a:pt x="106" y="184"/>
                    <a:pt x="106" y="184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57" name="Freeform 295"/>
            <p:cNvSpPr>
              <a:spLocks/>
            </p:cNvSpPr>
            <p:nvPr/>
          </p:nvSpPr>
          <p:spPr bwMode="auto">
            <a:xfrm>
              <a:off x="2776" y="2221"/>
              <a:ext cx="286" cy="85"/>
            </a:xfrm>
            <a:custGeom>
              <a:avLst/>
              <a:gdLst>
                <a:gd name="T0" fmla="*/ 0 w 286"/>
                <a:gd name="T1" fmla="*/ 84 h 85"/>
                <a:gd name="T2" fmla="*/ 144 w 286"/>
                <a:gd name="T3" fmla="*/ 0 h 85"/>
                <a:gd name="T4" fmla="*/ 286 w 286"/>
                <a:gd name="T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5">
                  <a:moveTo>
                    <a:pt x="0" y="84"/>
                  </a:moveTo>
                  <a:lnTo>
                    <a:pt x="144" y="0"/>
                  </a:lnTo>
                  <a:lnTo>
                    <a:pt x="286" y="85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58" name="Freeform 296"/>
            <p:cNvSpPr>
              <a:spLocks/>
            </p:cNvSpPr>
            <p:nvPr/>
          </p:nvSpPr>
          <p:spPr bwMode="auto">
            <a:xfrm>
              <a:off x="2832" y="2249"/>
              <a:ext cx="182" cy="212"/>
            </a:xfrm>
            <a:custGeom>
              <a:avLst/>
              <a:gdLst>
                <a:gd name="T0" fmla="*/ 0 w 182"/>
                <a:gd name="T1" fmla="*/ 23 h 212"/>
                <a:gd name="T2" fmla="*/ 143 w 182"/>
                <a:gd name="T3" fmla="*/ 105 h 212"/>
                <a:gd name="T4" fmla="*/ 143 w 182"/>
                <a:gd name="T5" fmla="*/ 212 h 212"/>
                <a:gd name="T6" fmla="*/ 182 w 182"/>
                <a:gd name="T7" fmla="*/ 188 h 212"/>
                <a:gd name="T8" fmla="*/ 182 w 182"/>
                <a:gd name="T9" fmla="*/ 83 h 212"/>
                <a:gd name="T10" fmla="*/ 39 w 182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212">
                  <a:moveTo>
                    <a:pt x="0" y="23"/>
                  </a:moveTo>
                  <a:lnTo>
                    <a:pt x="143" y="105"/>
                  </a:lnTo>
                  <a:lnTo>
                    <a:pt x="143" y="212"/>
                  </a:lnTo>
                  <a:lnTo>
                    <a:pt x="182" y="188"/>
                  </a:lnTo>
                  <a:lnTo>
                    <a:pt x="182" y="83"/>
                  </a:lnTo>
                  <a:lnTo>
                    <a:pt x="39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59" name="Freeform 297"/>
            <p:cNvSpPr>
              <a:spLocks/>
            </p:cNvSpPr>
            <p:nvPr/>
          </p:nvSpPr>
          <p:spPr bwMode="auto">
            <a:xfrm>
              <a:off x="2746" y="2138"/>
              <a:ext cx="143" cy="252"/>
            </a:xfrm>
            <a:custGeom>
              <a:avLst/>
              <a:gdLst>
                <a:gd name="T0" fmla="*/ 22 w 105"/>
                <a:gd name="T1" fmla="*/ 169 h 184"/>
                <a:gd name="T2" fmla="*/ 1 w 105"/>
                <a:gd name="T3" fmla="*/ 184 h 184"/>
                <a:gd name="T4" fmla="*/ 0 w 105"/>
                <a:gd name="T5" fmla="*/ 183 h 184"/>
                <a:gd name="T6" fmla="*/ 0 w 105"/>
                <a:gd name="T7" fmla="*/ 60 h 184"/>
                <a:gd name="T8" fmla="*/ 104 w 105"/>
                <a:gd name="T9" fmla="*/ 0 h 184"/>
                <a:gd name="T10" fmla="*/ 105 w 105"/>
                <a:gd name="T11" fmla="*/ 1 h 184"/>
                <a:gd name="T12" fmla="*/ 105 w 105"/>
                <a:gd name="T13" fmla="*/ 7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84">
                  <a:moveTo>
                    <a:pt x="22" y="169"/>
                  </a:moveTo>
                  <a:cubicBezTo>
                    <a:pt x="1" y="184"/>
                    <a:pt x="1" y="184"/>
                    <a:pt x="1" y="184"/>
                  </a:cubicBezTo>
                  <a:cubicBezTo>
                    <a:pt x="0" y="184"/>
                    <a:pt x="0" y="184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1"/>
                    <a:pt x="105" y="1"/>
                  </a:cubicBezTo>
                  <a:cubicBezTo>
                    <a:pt x="105" y="75"/>
                    <a:pt x="105" y="75"/>
                    <a:pt x="105" y="75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60" name="Freeform 298"/>
            <p:cNvSpPr>
              <a:spLocks/>
            </p:cNvSpPr>
            <p:nvPr/>
          </p:nvSpPr>
          <p:spPr bwMode="auto">
            <a:xfrm>
              <a:off x="2603" y="2138"/>
              <a:ext cx="143" cy="252"/>
            </a:xfrm>
            <a:custGeom>
              <a:avLst/>
              <a:gdLst>
                <a:gd name="T0" fmla="*/ 0 w 105"/>
                <a:gd name="T1" fmla="*/ 0 h 184"/>
                <a:gd name="T2" fmla="*/ 0 w 105"/>
                <a:gd name="T3" fmla="*/ 115 h 184"/>
                <a:gd name="T4" fmla="*/ 7 w 105"/>
                <a:gd name="T5" fmla="*/ 127 h 184"/>
                <a:gd name="T6" fmla="*/ 104 w 105"/>
                <a:gd name="T7" fmla="*/ 184 h 184"/>
                <a:gd name="T8" fmla="*/ 105 w 105"/>
                <a:gd name="T9" fmla="*/ 184 h 184"/>
                <a:gd name="T10" fmla="*/ 105 w 105"/>
                <a:gd name="T11" fmla="*/ 60 h 184"/>
                <a:gd name="T12" fmla="*/ 0 w 105"/>
                <a:gd name="T13" fmla="*/ 0 h 184"/>
                <a:gd name="T14" fmla="*/ 0 w 105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84">
                  <a:moveTo>
                    <a:pt x="0" y="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20"/>
                    <a:pt x="2" y="125"/>
                    <a:pt x="7" y="127"/>
                  </a:cubicBezTo>
                  <a:cubicBezTo>
                    <a:pt x="104" y="184"/>
                    <a:pt x="104" y="184"/>
                    <a:pt x="104" y="184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61" name="Freeform 299"/>
            <p:cNvSpPr>
              <a:spLocks/>
            </p:cNvSpPr>
            <p:nvPr/>
          </p:nvSpPr>
          <p:spPr bwMode="auto">
            <a:xfrm>
              <a:off x="2603" y="2055"/>
              <a:ext cx="286" cy="84"/>
            </a:xfrm>
            <a:custGeom>
              <a:avLst/>
              <a:gdLst>
                <a:gd name="T0" fmla="*/ 0 w 286"/>
                <a:gd name="T1" fmla="*/ 83 h 84"/>
                <a:gd name="T2" fmla="*/ 143 w 286"/>
                <a:gd name="T3" fmla="*/ 0 h 84"/>
                <a:gd name="T4" fmla="*/ 286 w 286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4">
                  <a:moveTo>
                    <a:pt x="0" y="83"/>
                  </a:moveTo>
                  <a:lnTo>
                    <a:pt x="143" y="0"/>
                  </a:lnTo>
                  <a:lnTo>
                    <a:pt x="286" y="84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62" name="Freeform 300"/>
            <p:cNvSpPr>
              <a:spLocks/>
            </p:cNvSpPr>
            <p:nvPr/>
          </p:nvSpPr>
          <p:spPr bwMode="auto">
            <a:xfrm>
              <a:off x="2697" y="2082"/>
              <a:ext cx="143" cy="187"/>
            </a:xfrm>
            <a:custGeom>
              <a:avLst/>
              <a:gdLst>
                <a:gd name="T0" fmla="*/ 105 w 105"/>
                <a:gd name="T1" fmla="*/ 137 h 137"/>
                <a:gd name="T2" fmla="*/ 105 w 105"/>
                <a:gd name="T3" fmla="*/ 60 h 137"/>
                <a:gd name="T4" fmla="*/ 0 w 105"/>
                <a:gd name="T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37">
                  <a:moveTo>
                    <a:pt x="105" y="137"/>
                  </a:moveTo>
                  <a:cubicBezTo>
                    <a:pt x="105" y="127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63" name="Freeform 301"/>
            <p:cNvSpPr>
              <a:spLocks/>
            </p:cNvSpPr>
            <p:nvPr/>
          </p:nvSpPr>
          <p:spPr bwMode="auto">
            <a:xfrm>
              <a:off x="2659" y="2104"/>
              <a:ext cx="143" cy="189"/>
            </a:xfrm>
            <a:custGeom>
              <a:avLst/>
              <a:gdLst>
                <a:gd name="T0" fmla="*/ 0 w 143"/>
                <a:gd name="T1" fmla="*/ 0 h 189"/>
                <a:gd name="T2" fmla="*/ 143 w 143"/>
                <a:gd name="T3" fmla="*/ 83 h 189"/>
                <a:gd name="T4" fmla="*/ 143 w 143"/>
                <a:gd name="T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89">
                  <a:moveTo>
                    <a:pt x="0" y="0"/>
                  </a:moveTo>
                  <a:lnTo>
                    <a:pt x="143" y="83"/>
                  </a:lnTo>
                  <a:lnTo>
                    <a:pt x="143" y="189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8021154" y="2630073"/>
            <a:ext cx="1594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Перевозка отправлений на Сортировочный Центр города приема</a:t>
            </a:r>
            <a:endParaRPr lang="ru-RU" sz="1200" dirty="0"/>
          </a:p>
        </p:txBody>
      </p:sp>
      <p:grpSp>
        <p:nvGrpSpPr>
          <p:cNvPr id="65" name="Group 414"/>
          <p:cNvGrpSpPr>
            <a:grpSpLocks noChangeAspect="1"/>
          </p:cNvGrpSpPr>
          <p:nvPr/>
        </p:nvGrpSpPr>
        <p:grpSpPr bwMode="auto">
          <a:xfrm>
            <a:off x="8221106" y="1989050"/>
            <a:ext cx="526548" cy="465261"/>
            <a:chOff x="9347" y="2005"/>
            <a:chExt cx="610" cy="539"/>
          </a:xfrm>
        </p:grpSpPr>
        <p:sp>
          <p:nvSpPr>
            <p:cNvPr id="66" name="Line 415"/>
            <p:cNvSpPr>
              <a:spLocks noChangeShapeType="1"/>
            </p:cNvSpPr>
            <p:nvPr/>
          </p:nvSpPr>
          <p:spPr bwMode="auto">
            <a:xfrm>
              <a:off x="9399" y="2544"/>
              <a:ext cx="0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67" name="Freeform 416"/>
            <p:cNvSpPr>
              <a:spLocks/>
            </p:cNvSpPr>
            <p:nvPr/>
          </p:nvSpPr>
          <p:spPr bwMode="auto">
            <a:xfrm>
              <a:off x="9347" y="2038"/>
              <a:ext cx="610" cy="506"/>
            </a:xfrm>
            <a:custGeom>
              <a:avLst/>
              <a:gdLst>
                <a:gd name="T0" fmla="*/ 38 w 447"/>
                <a:gd name="T1" fmla="*/ 370 h 370"/>
                <a:gd name="T2" fmla="*/ 0 w 447"/>
                <a:gd name="T3" fmla="*/ 370 h 370"/>
                <a:gd name="T4" fmla="*/ 0 w 447"/>
                <a:gd name="T5" fmla="*/ 162 h 370"/>
                <a:gd name="T6" fmla="*/ 16 w 447"/>
                <a:gd name="T7" fmla="*/ 132 h 370"/>
                <a:gd name="T8" fmla="*/ 207 w 447"/>
                <a:gd name="T9" fmla="*/ 6 h 370"/>
                <a:gd name="T10" fmla="*/ 234 w 447"/>
                <a:gd name="T11" fmla="*/ 5 h 370"/>
                <a:gd name="T12" fmla="*/ 431 w 447"/>
                <a:gd name="T13" fmla="*/ 132 h 370"/>
                <a:gd name="T14" fmla="*/ 447 w 447"/>
                <a:gd name="T15" fmla="*/ 162 h 370"/>
                <a:gd name="T16" fmla="*/ 447 w 447"/>
                <a:gd name="T17" fmla="*/ 370 h 370"/>
                <a:gd name="T18" fmla="*/ 315 w 447"/>
                <a:gd name="T19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370">
                  <a:moveTo>
                    <a:pt x="38" y="370"/>
                  </a:moveTo>
                  <a:cubicBezTo>
                    <a:pt x="0" y="370"/>
                    <a:pt x="0" y="370"/>
                    <a:pt x="0" y="37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0"/>
                    <a:pt x="6" y="138"/>
                    <a:pt x="16" y="132"/>
                  </a:cubicBezTo>
                  <a:cubicBezTo>
                    <a:pt x="207" y="6"/>
                    <a:pt x="207" y="6"/>
                    <a:pt x="207" y="6"/>
                  </a:cubicBezTo>
                  <a:cubicBezTo>
                    <a:pt x="215" y="0"/>
                    <a:pt x="225" y="0"/>
                    <a:pt x="234" y="5"/>
                  </a:cubicBezTo>
                  <a:cubicBezTo>
                    <a:pt x="431" y="132"/>
                    <a:pt x="431" y="132"/>
                    <a:pt x="431" y="132"/>
                  </a:cubicBezTo>
                  <a:cubicBezTo>
                    <a:pt x="441" y="138"/>
                    <a:pt x="447" y="150"/>
                    <a:pt x="447" y="162"/>
                  </a:cubicBezTo>
                  <a:cubicBezTo>
                    <a:pt x="447" y="370"/>
                    <a:pt x="447" y="370"/>
                    <a:pt x="447" y="370"/>
                  </a:cubicBezTo>
                  <a:cubicBezTo>
                    <a:pt x="315" y="370"/>
                    <a:pt x="315" y="370"/>
                    <a:pt x="315" y="370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68" name="Line 417"/>
            <p:cNvSpPr>
              <a:spLocks noChangeShapeType="1"/>
            </p:cNvSpPr>
            <p:nvPr/>
          </p:nvSpPr>
          <p:spPr bwMode="auto">
            <a:xfrm>
              <a:off x="9672" y="2005"/>
              <a:ext cx="0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69" name="Freeform 418"/>
            <p:cNvSpPr>
              <a:spLocks/>
            </p:cNvSpPr>
            <p:nvPr/>
          </p:nvSpPr>
          <p:spPr bwMode="auto">
            <a:xfrm>
              <a:off x="9705" y="2314"/>
              <a:ext cx="211" cy="230"/>
            </a:xfrm>
            <a:custGeom>
              <a:avLst/>
              <a:gdLst>
                <a:gd name="T0" fmla="*/ 0 w 155"/>
                <a:gd name="T1" fmla="*/ 57 h 168"/>
                <a:gd name="T2" fmla="*/ 0 w 155"/>
                <a:gd name="T3" fmla="*/ 24 h 168"/>
                <a:gd name="T4" fmla="*/ 24 w 155"/>
                <a:gd name="T5" fmla="*/ 0 h 168"/>
                <a:gd name="T6" fmla="*/ 131 w 155"/>
                <a:gd name="T7" fmla="*/ 0 h 168"/>
                <a:gd name="T8" fmla="*/ 155 w 155"/>
                <a:gd name="T9" fmla="*/ 24 h 168"/>
                <a:gd name="T10" fmla="*/ 155 w 155"/>
                <a:gd name="T11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168">
                  <a:moveTo>
                    <a:pt x="0" y="57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4" y="0"/>
                    <a:pt x="155" y="11"/>
                    <a:pt x="155" y="24"/>
                  </a:cubicBezTo>
                  <a:cubicBezTo>
                    <a:pt x="155" y="168"/>
                    <a:pt x="155" y="168"/>
                    <a:pt x="155" y="168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70" name="Freeform 419"/>
            <p:cNvSpPr>
              <a:spLocks/>
            </p:cNvSpPr>
            <p:nvPr/>
          </p:nvSpPr>
          <p:spPr bwMode="auto">
            <a:xfrm>
              <a:off x="9600" y="2159"/>
              <a:ext cx="95" cy="96"/>
            </a:xfrm>
            <a:custGeom>
              <a:avLst/>
              <a:gdLst>
                <a:gd name="T0" fmla="*/ 38 w 70"/>
                <a:gd name="T1" fmla="*/ 68 h 70"/>
                <a:gd name="T2" fmla="*/ 2 w 70"/>
                <a:gd name="T3" fmla="*/ 38 h 70"/>
                <a:gd name="T4" fmla="*/ 32 w 70"/>
                <a:gd name="T5" fmla="*/ 1 h 70"/>
                <a:gd name="T6" fmla="*/ 69 w 70"/>
                <a:gd name="T7" fmla="*/ 32 h 70"/>
                <a:gd name="T8" fmla="*/ 38 w 70"/>
                <a:gd name="T9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8" y="68"/>
                  </a:moveTo>
                  <a:cubicBezTo>
                    <a:pt x="20" y="70"/>
                    <a:pt x="3" y="56"/>
                    <a:pt x="2" y="38"/>
                  </a:cubicBezTo>
                  <a:cubicBezTo>
                    <a:pt x="0" y="19"/>
                    <a:pt x="14" y="3"/>
                    <a:pt x="32" y="1"/>
                  </a:cubicBezTo>
                  <a:cubicBezTo>
                    <a:pt x="51" y="0"/>
                    <a:pt x="67" y="13"/>
                    <a:pt x="69" y="32"/>
                  </a:cubicBezTo>
                  <a:cubicBezTo>
                    <a:pt x="70" y="50"/>
                    <a:pt x="57" y="67"/>
                    <a:pt x="38" y="68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71" name="Freeform 420"/>
            <p:cNvSpPr>
              <a:spLocks/>
            </p:cNvSpPr>
            <p:nvPr/>
          </p:nvSpPr>
          <p:spPr bwMode="auto">
            <a:xfrm>
              <a:off x="9421" y="2349"/>
              <a:ext cx="234" cy="171"/>
            </a:xfrm>
            <a:custGeom>
              <a:avLst/>
              <a:gdLst>
                <a:gd name="T0" fmla="*/ 18 w 172"/>
                <a:gd name="T1" fmla="*/ 125 h 125"/>
                <a:gd name="T2" fmla="*/ 14 w 172"/>
                <a:gd name="T3" fmla="*/ 125 h 125"/>
                <a:gd name="T4" fmla="*/ 0 w 172"/>
                <a:gd name="T5" fmla="*/ 111 h 125"/>
                <a:gd name="T6" fmla="*/ 0 w 172"/>
                <a:gd name="T7" fmla="*/ 14 h 125"/>
                <a:gd name="T8" fmla="*/ 14 w 172"/>
                <a:gd name="T9" fmla="*/ 0 h 125"/>
                <a:gd name="T10" fmla="*/ 158 w 172"/>
                <a:gd name="T11" fmla="*/ 0 h 125"/>
                <a:gd name="T12" fmla="*/ 172 w 172"/>
                <a:gd name="T13" fmla="*/ 14 h 125"/>
                <a:gd name="T14" fmla="*/ 172 w 172"/>
                <a:gd name="T15" fmla="*/ 5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25">
                  <a:moveTo>
                    <a:pt x="18" y="125"/>
                  </a:moveTo>
                  <a:cubicBezTo>
                    <a:pt x="14" y="125"/>
                    <a:pt x="14" y="125"/>
                    <a:pt x="14" y="125"/>
                  </a:cubicBezTo>
                  <a:cubicBezTo>
                    <a:pt x="6" y="125"/>
                    <a:pt x="0" y="119"/>
                    <a:pt x="0" y="1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6" y="0"/>
                    <a:pt x="172" y="7"/>
                    <a:pt x="172" y="14"/>
                  </a:cubicBezTo>
                  <a:cubicBezTo>
                    <a:pt x="172" y="56"/>
                    <a:pt x="172" y="56"/>
                    <a:pt x="172" y="56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72" name="Line 421"/>
            <p:cNvSpPr>
              <a:spLocks noChangeShapeType="1"/>
            </p:cNvSpPr>
            <p:nvPr/>
          </p:nvSpPr>
          <p:spPr bwMode="auto">
            <a:xfrm flipH="1">
              <a:off x="9490" y="2520"/>
              <a:ext cx="157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73" name="Freeform 422"/>
            <p:cNvSpPr>
              <a:spLocks/>
            </p:cNvSpPr>
            <p:nvPr/>
          </p:nvSpPr>
          <p:spPr bwMode="auto">
            <a:xfrm>
              <a:off x="9623" y="2425"/>
              <a:ext cx="95" cy="95"/>
            </a:xfrm>
            <a:custGeom>
              <a:avLst/>
              <a:gdLst>
                <a:gd name="T0" fmla="*/ 18 w 70"/>
                <a:gd name="T1" fmla="*/ 70 h 70"/>
                <a:gd name="T2" fmla="*/ 0 w 70"/>
                <a:gd name="T3" fmla="*/ 52 h 70"/>
                <a:gd name="T4" fmla="*/ 0 w 70"/>
                <a:gd name="T5" fmla="*/ 18 h 70"/>
                <a:gd name="T6" fmla="*/ 18 w 70"/>
                <a:gd name="T7" fmla="*/ 0 h 70"/>
                <a:gd name="T8" fmla="*/ 53 w 70"/>
                <a:gd name="T9" fmla="*/ 0 h 70"/>
                <a:gd name="T10" fmla="*/ 70 w 70"/>
                <a:gd name="T11" fmla="*/ 18 h 70"/>
                <a:gd name="T12" fmla="*/ 70 w 70"/>
                <a:gd name="T13" fmla="*/ 52 h 70"/>
                <a:gd name="T14" fmla="*/ 53 w 70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0">
                  <a:moveTo>
                    <a:pt x="18" y="70"/>
                  </a:moveTo>
                  <a:cubicBezTo>
                    <a:pt x="8" y="70"/>
                    <a:pt x="0" y="62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2" y="0"/>
                    <a:pt x="70" y="8"/>
                    <a:pt x="70" y="18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62"/>
                    <a:pt x="62" y="70"/>
                    <a:pt x="53" y="70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74" name="Oval 423"/>
            <p:cNvSpPr>
              <a:spLocks noChangeArrowheads="1"/>
            </p:cNvSpPr>
            <p:nvPr/>
          </p:nvSpPr>
          <p:spPr bwMode="auto">
            <a:xfrm>
              <a:off x="9443" y="2496"/>
              <a:ext cx="47" cy="48"/>
            </a:xfrm>
            <a:prstGeom prst="ellips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75" name="Oval 424"/>
            <p:cNvSpPr>
              <a:spLocks noChangeArrowheads="1"/>
            </p:cNvSpPr>
            <p:nvPr/>
          </p:nvSpPr>
          <p:spPr bwMode="auto">
            <a:xfrm>
              <a:off x="9646" y="2496"/>
              <a:ext cx="48" cy="48"/>
            </a:xfrm>
            <a:prstGeom prst="ellips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grpSp>
        <p:nvGrpSpPr>
          <p:cNvPr id="76" name="Group 288"/>
          <p:cNvGrpSpPr>
            <a:grpSpLocks noChangeAspect="1"/>
          </p:cNvGrpSpPr>
          <p:nvPr/>
        </p:nvGrpSpPr>
        <p:grpSpPr bwMode="auto">
          <a:xfrm>
            <a:off x="10678813" y="2068956"/>
            <a:ext cx="542949" cy="432459"/>
            <a:chOff x="2603" y="2055"/>
            <a:chExt cx="629" cy="501"/>
          </a:xfrm>
        </p:grpSpPr>
        <p:sp>
          <p:nvSpPr>
            <p:cNvPr id="77" name="Freeform 289"/>
            <p:cNvSpPr>
              <a:spLocks/>
            </p:cNvSpPr>
            <p:nvPr/>
          </p:nvSpPr>
          <p:spPr bwMode="auto">
            <a:xfrm>
              <a:off x="3089" y="2138"/>
              <a:ext cx="143" cy="252"/>
            </a:xfrm>
            <a:custGeom>
              <a:avLst/>
              <a:gdLst>
                <a:gd name="T0" fmla="*/ 105 w 105"/>
                <a:gd name="T1" fmla="*/ 1 h 184"/>
                <a:gd name="T2" fmla="*/ 105 w 105"/>
                <a:gd name="T3" fmla="*/ 115 h 184"/>
                <a:gd name="T4" fmla="*/ 98 w 105"/>
                <a:gd name="T5" fmla="*/ 128 h 184"/>
                <a:gd name="T6" fmla="*/ 1 w 105"/>
                <a:gd name="T7" fmla="*/ 184 h 184"/>
                <a:gd name="T8" fmla="*/ 0 w 105"/>
                <a:gd name="T9" fmla="*/ 183 h 184"/>
                <a:gd name="T10" fmla="*/ 0 w 105"/>
                <a:gd name="T11" fmla="*/ 60 h 184"/>
                <a:gd name="T12" fmla="*/ 104 w 105"/>
                <a:gd name="T13" fmla="*/ 0 h 184"/>
                <a:gd name="T14" fmla="*/ 105 w 105"/>
                <a:gd name="T15" fmla="*/ 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84">
                  <a:moveTo>
                    <a:pt x="105" y="1"/>
                  </a:moveTo>
                  <a:cubicBezTo>
                    <a:pt x="105" y="115"/>
                    <a:pt x="105" y="115"/>
                    <a:pt x="105" y="115"/>
                  </a:cubicBezTo>
                  <a:cubicBezTo>
                    <a:pt x="105" y="121"/>
                    <a:pt x="102" y="125"/>
                    <a:pt x="98" y="128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0" y="184"/>
                    <a:pt x="0" y="184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1"/>
                    <a:pt x="105" y="1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78" name="Freeform 290"/>
            <p:cNvSpPr>
              <a:spLocks/>
            </p:cNvSpPr>
            <p:nvPr/>
          </p:nvSpPr>
          <p:spPr bwMode="auto">
            <a:xfrm>
              <a:off x="2946" y="2138"/>
              <a:ext cx="143" cy="252"/>
            </a:xfrm>
            <a:custGeom>
              <a:avLst/>
              <a:gdLst>
                <a:gd name="T0" fmla="*/ 85 w 105"/>
                <a:gd name="T1" fmla="*/ 173 h 184"/>
                <a:gd name="T2" fmla="*/ 105 w 105"/>
                <a:gd name="T3" fmla="*/ 184 h 184"/>
                <a:gd name="T4" fmla="*/ 105 w 105"/>
                <a:gd name="T5" fmla="*/ 184 h 184"/>
                <a:gd name="T6" fmla="*/ 105 w 105"/>
                <a:gd name="T7" fmla="*/ 60 h 184"/>
                <a:gd name="T8" fmla="*/ 0 w 105"/>
                <a:gd name="T9" fmla="*/ 0 h 184"/>
                <a:gd name="T10" fmla="*/ 0 w 105"/>
                <a:gd name="T11" fmla="*/ 0 h 184"/>
                <a:gd name="T12" fmla="*/ 0 w 105"/>
                <a:gd name="T13" fmla="*/ 7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84">
                  <a:moveTo>
                    <a:pt x="85" y="173"/>
                  </a:moveTo>
                  <a:cubicBezTo>
                    <a:pt x="105" y="184"/>
                    <a:pt x="105" y="184"/>
                    <a:pt x="105" y="184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79" name="Freeform 291"/>
            <p:cNvSpPr>
              <a:spLocks/>
            </p:cNvSpPr>
            <p:nvPr/>
          </p:nvSpPr>
          <p:spPr bwMode="auto">
            <a:xfrm>
              <a:off x="2946" y="2055"/>
              <a:ext cx="286" cy="84"/>
            </a:xfrm>
            <a:custGeom>
              <a:avLst/>
              <a:gdLst>
                <a:gd name="T0" fmla="*/ 0 w 286"/>
                <a:gd name="T1" fmla="*/ 83 h 84"/>
                <a:gd name="T2" fmla="*/ 143 w 286"/>
                <a:gd name="T3" fmla="*/ 0 h 84"/>
                <a:gd name="T4" fmla="*/ 286 w 286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4">
                  <a:moveTo>
                    <a:pt x="0" y="83"/>
                  </a:moveTo>
                  <a:lnTo>
                    <a:pt x="143" y="0"/>
                  </a:lnTo>
                  <a:lnTo>
                    <a:pt x="286" y="84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80" name="Freeform 292"/>
            <p:cNvSpPr>
              <a:spLocks/>
            </p:cNvSpPr>
            <p:nvPr/>
          </p:nvSpPr>
          <p:spPr bwMode="auto">
            <a:xfrm>
              <a:off x="3002" y="2082"/>
              <a:ext cx="181" cy="211"/>
            </a:xfrm>
            <a:custGeom>
              <a:avLst/>
              <a:gdLst>
                <a:gd name="T0" fmla="*/ 0 w 181"/>
                <a:gd name="T1" fmla="*/ 22 h 211"/>
                <a:gd name="T2" fmla="*/ 143 w 181"/>
                <a:gd name="T3" fmla="*/ 105 h 211"/>
                <a:gd name="T4" fmla="*/ 143 w 181"/>
                <a:gd name="T5" fmla="*/ 211 h 211"/>
                <a:gd name="T6" fmla="*/ 181 w 181"/>
                <a:gd name="T7" fmla="*/ 189 h 211"/>
                <a:gd name="T8" fmla="*/ 181 w 181"/>
                <a:gd name="T9" fmla="*/ 82 h 211"/>
                <a:gd name="T10" fmla="*/ 38 w 181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211">
                  <a:moveTo>
                    <a:pt x="0" y="22"/>
                  </a:moveTo>
                  <a:lnTo>
                    <a:pt x="143" y="105"/>
                  </a:lnTo>
                  <a:lnTo>
                    <a:pt x="143" y="211"/>
                  </a:lnTo>
                  <a:lnTo>
                    <a:pt x="181" y="189"/>
                  </a:lnTo>
                  <a:lnTo>
                    <a:pt x="181" y="82"/>
                  </a:lnTo>
                  <a:lnTo>
                    <a:pt x="38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81" name="Freeform 293"/>
            <p:cNvSpPr>
              <a:spLocks/>
            </p:cNvSpPr>
            <p:nvPr/>
          </p:nvSpPr>
          <p:spPr bwMode="auto">
            <a:xfrm>
              <a:off x="2920" y="2306"/>
              <a:ext cx="142" cy="250"/>
            </a:xfrm>
            <a:custGeom>
              <a:avLst/>
              <a:gdLst>
                <a:gd name="T0" fmla="*/ 104 w 104"/>
                <a:gd name="T1" fmla="*/ 0 h 183"/>
                <a:gd name="T2" fmla="*/ 104 w 104"/>
                <a:gd name="T3" fmla="*/ 115 h 183"/>
                <a:gd name="T4" fmla="*/ 97 w 104"/>
                <a:gd name="T5" fmla="*/ 127 h 183"/>
                <a:gd name="T6" fmla="*/ 0 w 104"/>
                <a:gd name="T7" fmla="*/ 183 h 183"/>
                <a:gd name="T8" fmla="*/ 0 w 104"/>
                <a:gd name="T9" fmla="*/ 183 h 183"/>
                <a:gd name="T10" fmla="*/ 0 w 104"/>
                <a:gd name="T11" fmla="*/ 60 h 183"/>
                <a:gd name="T12" fmla="*/ 103 w 104"/>
                <a:gd name="T13" fmla="*/ 0 h 183"/>
                <a:gd name="T14" fmla="*/ 104 w 104"/>
                <a:gd name="T1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83">
                  <a:moveTo>
                    <a:pt x="104" y="0"/>
                  </a:moveTo>
                  <a:cubicBezTo>
                    <a:pt x="104" y="115"/>
                    <a:pt x="104" y="115"/>
                    <a:pt x="104" y="115"/>
                  </a:cubicBezTo>
                  <a:cubicBezTo>
                    <a:pt x="104" y="120"/>
                    <a:pt x="102" y="125"/>
                    <a:pt x="97" y="12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0"/>
                    <a:pt x="104" y="0"/>
                    <a:pt x="104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82" name="Freeform 294"/>
            <p:cNvSpPr>
              <a:spLocks/>
            </p:cNvSpPr>
            <p:nvPr/>
          </p:nvSpPr>
          <p:spPr bwMode="auto">
            <a:xfrm>
              <a:off x="2776" y="2305"/>
              <a:ext cx="144" cy="251"/>
            </a:xfrm>
            <a:custGeom>
              <a:avLst/>
              <a:gdLst>
                <a:gd name="T0" fmla="*/ 0 w 106"/>
                <a:gd name="T1" fmla="*/ 0 h 184"/>
                <a:gd name="T2" fmla="*/ 0 w 106"/>
                <a:gd name="T3" fmla="*/ 115 h 184"/>
                <a:gd name="T4" fmla="*/ 8 w 106"/>
                <a:gd name="T5" fmla="*/ 128 h 184"/>
                <a:gd name="T6" fmla="*/ 105 w 106"/>
                <a:gd name="T7" fmla="*/ 184 h 184"/>
                <a:gd name="T8" fmla="*/ 106 w 106"/>
                <a:gd name="T9" fmla="*/ 184 h 184"/>
                <a:gd name="T10" fmla="*/ 106 w 106"/>
                <a:gd name="T11" fmla="*/ 61 h 184"/>
                <a:gd name="T12" fmla="*/ 1 w 106"/>
                <a:gd name="T13" fmla="*/ 0 h 184"/>
                <a:gd name="T14" fmla="*/ 0 w 106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4">
                  <a:moveTo>
                    <a:pt x="0" y="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3" y="125"/>
                    <a:pt x="8" y="128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6" y="184"/>
                    <a:pt x="106" y="184"/>
                    <a:pt x="106" y="184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83" name="Freeform 295"/>
            <p:cNvSpPr>
              <a:spLocks/>
            </p:cNvSpPr>
            <p:nvPr/>
          </p:nvSpPr>
          <p:spPr bwMode="auto">
            <a:xfrm>
              <a:off x="2776" y="2221"/>
              <a:ext cx="286" cy="85"/>
            </a:xfrm>
            <a:custGeom>
              <a:avLst/>
              <a:gdLst>
                <a:gd name="T0" fmla="*/ 0 w 286"/>
                <a:gd name="T1" fmla="*/ 84 h 85"/>
                <a:gd name="T2" fmla="*/ 144 w 286"/>
                <a:gd name="T3" fmla="*/ 0 h 85"/>
                <a:gd name="T4" fmla="*/ 286 w 286"/>
                <a:gd name="T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5">
                  <a:moveTo>
                    <a:pt x="0" y="84"/>
                  </a:moveTo>
                  <a:lnTo>
                    <a:pt x="144" y="0"/>
                  </a:lnTo>
                  <a:lnTo>
                    <a:pt x="286" y="85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84" name="Freeform 296"/>
            <p:cNvSpPr>
              <a:spLocks/>
            </p:cNvSpPr>
            <p:nvPr/>
          </p:nvSpPr>
          <p:spPr bwMode="auto">
            <a:xfrm>
              <a:off x="2832" y="2249"/>
              <a:ext cx="182" cy="212"/>
            </a:xfrm>
            <a:custGeom>
              <a:avLst/>
              <a:gdLst>
                <a:gd name="T0" fmla="*/ 0 w 182"/>
                <a:gd name="T1" fmla="*/ 23 h 212"/>
                <a:gd name="T2" fmla="*/ 143 w 182"/>
                <a:gd name="T3" fmla="*/ 105 h 212"/>
                <a:gd name="T4" fmla="*/ 143 w 182"/>
                <a:gd name="T5" fmla="*/ 212 h 212"/>
                <a:gd name="T6" fmla="*/ 182 w 182"/>
                <a:gd name="T7" fmla="*/ 188 h 212"/>
                <a:gd name="T8" fmla="*/ 182 w 182"/>
                <a:gd name="T9" fmla="*/ 83 h 212"/>
                <a:gd name="T10" fmla="*/ 39 w 182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212">
                  <a:moveTo>
                    <a:pt x="0" y="23"/>
                  </a:moveTo>
                  <a:lnTo>
                    <a:pt x="143" y="105"/>
                  </a:lnTo>
                  <a:lnTo>
                    <a:pt x="143" y="212"/>
                  </a:lnTo>
                  <a:lnTo>
                    <a:pt x="182" y="188"/>
                  </a:lnTo>
                  <a:lnTo>
                    <a:pt x="182" y="83"/>
                  </a:lnTo>
                  <a:lnTo>
                    <a:pt x="39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85" name="Freeform 297"/>
            <p:cNvSpPr>
              <a:spLocks/>
            </p:cNvSpPr>
            <p:nvPr/>
          </p:nvSpPr>
          <p:spPr bwMode="auto">
            <a:xfrm>
              <a:off x="2746" y="2138"/>
              <a:ext cx="143" cy="252"/>
            </a:xfrm>
            <a:custGeom>
              <a:avLst/>
              <a:gdLst>
                <a:gd name="T0" fmla="*/ 22 w 105"/>
                <a:gd name="T1" fmla="*/ 169 h 184"/>
                <a:gd name="T2" fmla="*/ 1 w 105"/>
                <a:gd name="T3" fmla="*/ 184 h 184"/>
                <a:gd name="T4" fmla="*/ 0 w 105"/>
                <a:gd name="T5" fmla="*/ 183 h 184"/>
                <a:gd name="T6" fmla="*/ 0 w 105"/>
                <a:gd name="T7" fmla="*/ 60 h 184"/>
                <a:gd name="T8" fmla="*/ 104 w 105"/>
                <a:gd name="T9" fmla="*/ 0 h 184"/>
                <a:gd name="T10" fmla="*/ 105 w 105"/>
                <a:gd name="T11" fmla="*/ 1 h 184"/>
                <a:gd name="T12" fmla="*/ 105 w 105"/>
                <a:gd name="T13" fmla="*/ 7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84">
                  <a:moveTo>
                    <a:pt x="22" y="169"/>
                  </a:moveTo>
                  <a:cubicBezTo>
                    <a:pt x="1" y="184"/>
                    <a:pt x="1" y="184"/>
                    <a:pt x="1" y="184"/>
                  </a:cubicBezTo>
                  <a:cubicBezTo>
                    <a:pt x="0" y="184"/>
                    <a:pt x="0" y="184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1"/>
                    <a:pt x="105" y="1"/>
                  </a:cubicBezTo>
                  <a:cubicBezTo>
                    <a:pt x="105" y="75"/>
                    <a:pt x="105" y="75"/>
                    <a:pt x="105" y="75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86" name="Freeform 298"/>
            <p:cNvSpPr>
              <a:spLocks/>
            </p:cNvSpPr>
            <p:nvPr/>
          </p:nvSpPr>
          <p:spPr bwMode="auto">
            <a:xfrm>
              <a:off x="2603" y="2138"/>
              <a:ext cx="143" cy="252"/>
            </a:xfrm>
            <a:custGeom>
              <a:avLst/>
              <a:gdLst>
                <a:gd name="T0" fmla="*/ 0 w 105"/>
                <a:gd name="T1" fmla="*/ 0 h 184"/>
                <a:gd name="T2" fmla="*/ 0 w 105"/>
                <a:gd name="T3" fmla="*/ 115 h 184"/>
                <a:gd name="T4" fmla="*/ 7 w 105"/>
                <a:gd name="T5" fmla="*/ 127 h 184"/>
                <a:gd name="T6" fmla="*/ 104 w 105"/>
                <a:gd name="T7" fmla="*/ 184 h 184"/>
                <a:gd name="T8" fmla="*/ 105 w 105"/>
                <a:gd name="T9" fmla="*/ 184 h 184"/>
                <a:gd name="T10" fmla="*/ 105 w 105"/>
                <a:gd name="T11" fmla="*/ 60 h 184"/>
                <a:gd name="T12" fmla="*/ 0 w 105"/>
                <a:gd name="T13" fmla="*/ 0 h 184"/>
                <a:gd name="T14" fmla="*/ 0 w 105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84">
                  <a:moveTo>
                    <a:pt x="0" y="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20"/>
                    <a:pt x="2" y="125"/>
                    <a:pt x="7" y="127"/>
                  </a:cubicBezTo>
                  <a:cubicBezTo>
                    <a:pt x="104" y="184"/>
                    <a:pt x="104" y="184"/>
                    <a:pt x="104" y="184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87" name="Freeform 299"/>
            <p:cNvSpPr>
              <a:spLocks/>
            </p:cNvSpPr>
            <p:nvPr/>
          </p:nvSpPr>
          <p:spPr bwMode="auto">
            <a:xfrm>
              <a:off x="2603" y="2055"/>
              <a:ext cx="286" cy="84"/>
            </a:xfrm>
            <a:custGeom>
              <a:avLst/>
              <a:gdLst>
                <a:gd name="T0" fmla="*/ 0 w 286"/>
                <a:gd name="T1" fmla="*/ 83 h 84"/>
                <a:gd name="T2" fmla="*/ 143 w 286"/>
                <a:gd name="T3" fmla="*/ 0 h 84"/>
                <a:gd name="T4" fmla="*/ 286 w 286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4">
                  <a:moveTo>
                    <a:pt x="0" y="83"/>
                  </a:moveTo>
                  <a:lnTo>
                    <a:pt x="143" y="0"/>
                  </a:lnTo>
                  <a:lnTo>
                    <a:pt x="286" y="84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88" name="Freeform 300"/>
            <p:cNvSpPr>
              <a:spLocks/>
            </p:cNvSpPr>
            <p:nvPr/>
          </p:nvSpPr>
          <p:spPr bwMode="auto">
            <a:xfrm>
              <a:off x="2697" y="2082"/>
              <a:ext cx="143" cy="187"/>
            </a:xfrm>
            <a:custGeom>
              <a:avLst/>
              <a:gdLst>
                <a:gd name="T0" fmla="*/ 105 w 105"/>
                <a:gd name="T1" fmla="*/ 137 h 137"/>
                <a:gd name="T2" fmla="*/ 105 w 105"/>
                <a:gd name="T3" fmla="*/ 60 h 137"/>
                <a:gd name="T4" fmla="*/ 0 w 105"/>
                <a:gd name="T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37">
                  <a:moveTo>
                    <a:pt x="105" y="137"/>
                  </a:moveTo>
                  <a:cubicBezTo>
                    <a:pt x="105" y="127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89" name="Freeform 301"/>
            <p:cNvSpPr>
              <a:spLocks/>
            </p:cNvSpPr>
            <p:nvPr/>
          </p:nvSpPr>
          <p:spPr bwMode="auto">
            <a:xfrm>
              <a:off x="2659" y="2104"/>
              <a:ext cx="143" cy="189"/>
            </a:xfrm>
            <a:custGeom>
              <a:avLst/>
              <a:gdLst>
                <a:gd name="T0" fmla="*/ 0 w 143"/>
                <a:gd name="T1" fmla="*/ 0 h 189"/>
                <a:gd name="T2" fmla="*/ 143 w 143"/>
                <a:gd name="T3" fmla="*/ 83 h 189"/>
                <a:gd name="T4" fmla="*/ 143 w 143"/>
                <a:gd name="T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89">
                  <a:moveTo>
                    <a:pt x="0" y="0"/>
                  </a:moveTo>
                  <a:lnTo>
                    <a:pt x="143" y="83"/>
                  </a:lnTo>
                  <a:lnTo>
                    <a:pt x="143" y="189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0087276" y="2652600"/>
            <a:ext cx="1839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Прием (в </a:t>
            </a:r>
            <a:r>
              <a:rPr lang="ru-RU" sz="1200" dirty="0" err="1" smtClean="0"/>
              <a:t>т.ч</a:t>
            </a:r>
            <a:r>
              <a:rPr lang="ru-RU" sz="1200" dirty="0" smtClean="0"/>
              <a:t>. от клиента), обработка, сортировка отправлений на </a:t>
            </a:r>
            <a:r>
              <a:rPr lang="ru-RU" sz="1200" dirty="0"/>
              <a:t>Сортировочный </a:t>
            </a:r>
            <a:r>
              <a:rPr lang="ru-RU" sz="1200" dirty="0" smtClean="0"/>
              <a:t>Центр, </a:t>
            </a:r>
            <a:r>
              <a:rPr lang="ru-RU" sz="1200" dirty="0"/>
              <a:t>обмен </a:t>
            </a:r>
            <a:r>
              <a:rPr lang="ru-RU" sz="1200" dirty="0" smtClean="0"/>
              <a:t>документами </a:t>
            </a:r>
            <a:endParaRPr lang="ru-RU" sz="1200" dirty="0"/>
          </a:p>
        </p:txBody>
      </p:sp>
      <p:cxnSp>
        <p:nvCxnSpPr>
          <p:cNvPr id="91" name="Прямая со стрелкой 90"/>
          <p:cNvCxnSpPr/>
          <p:nvPr/>
        </p:nvCxnSpPr>
        <p:spPr>
          <a:xfrm flipH="1">
            <a:off x="10927093" y="3608876"/>
            <a:ext cx="921" cy="510486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288"/>
          <p:cNvGrpSpPr>
            <a:grpSpLocks noChangeAspect="1"/>
          </p:cNvGrpSpPr>
          <p:nvPr/>
        </p:nvGrpSpPr>
        <p:grpSpPr bwMode="auto">
          <a:xfrm>
            <a:off x="10715372" y="4179399"/>
            <a:ext cx="542949" cy="432459"/>
            <a:chOff x="2603" y="2055"/>
            <a:chExt cx="629" cy="501"/>
          </a:xfrm>
        </p:grpSpPr>
        <p:sp>
          <p:nvSpPr>
            <p:cNvPr id="93" name="Freeform 289"/>
            <p:cNvSpPr>
              <a:spLocks/>
            </p:cNvSpPr>
            <p:nvPr/>
          </p:nvSpPr>
          <p:spPr bwMode="auto">
            <a:xfrm>
              <a:off x="3089" y="2138"/>
              <a:ext cx="143" cy="252"/>
            </a:xfrm>
            <a:custGeom>
              <a:avLst/>
              <a:gdLst>
                <a:gd name="T0" fmla="*/ 105 w 105"/>
                <a:gd name="T1" fmla="*/ 1 h 184"/>
                <a:gd name="T2" fmla="*/ 105 w 105"/>
                <a:gd name="T3" fmla="*/ 115 h 184"/>
                <a:gd name="T4" fmla="*/ 98 w 105"/>
                <a:gd name="T5" fmla="*/ 128 h 184"/>
                <a:gd name="T6" fmla="*/ 1 w 105"/>
                <a:gd name="T7" fmla="*/ 184 h 184"/>
                <a:gd name="T8" fmla="*/ 0 w 105"/>
                <a:gd name="T9" fmla="*/ 183 h 184"/>
                <a:gd name="T10" fmla="*/ 0 w 105"/>
                <a:gd name="T11" fmla="*/ 60 h 184"/>
                <a:gd name="T12" fmla="*/ 104 w 105"/>
                <a:gd name="T13" fmla="*/ 0 h 184"/>
                <a:gd name="T14" fmla="*/ 105 w 105"/>
                <a:gd name="T15" fmla="*/ 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84">
                  <a:moveTo>
                    <a:pt x="105" y="1"/>
                  </a:moveTo>
                  <a:cubicBezTo>
                    <a:pt x="105" y="115"/>
                    <a:pt x="105" y="115"/>
                    <a:pt x="105" y="115"/>
                  </a:cubicBezTo>
                  <a:cubicBezTo>
                    <a:pt x="105" y="121"/>
                    <a:pt x="102" y="125"/>
                    <a:pt x="98" y="128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0" y="184"/>
                    <a:pt x="0" y="184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1"/>
                    <a:pt x="105" y="1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94" name="Freeform 290"/>
            <p:cNvSpPr>
              <a:spLocks/>
            </p:cNvSpPr>
            <p:nvPr/>
          </p:nvSpPr>
          <p:spPr bwMode="auto">
            <a:xfrm>
              <a:off x="2946" y="2138"/>
              <a:ext cx="143" cy="252"/>
            </a:xfrm>
            <a:custGeom>
              <a:avLst/>
              <a:gdLst>
                <a:gd name="T0" fmla="*/ 85 w 105"/>
                <a:gd name="T1" fmla="*/ 173 h 184"/>
                <a:gd name="T2" fmla="*/ 105 w 105"/>
                <a:gd name="T3" fmla="*/ 184 h 184"/>
                <a:gd name="T4" fmla="*/ 105 w 105"/>
                <a:gd name="T5" fmla="*/ 184 h 184"/>
                <a:gd name="T6" fmla="*/ 105 w 105"/>
                <a:gd name="T7" fmla="*/ 60 h 184"/>
                <a:gd name="T8" fmla="*/ 0 w 105"/>
                <a:gd name="T9" fmla="*/ 0 h 184"/>
                <a:gd name="T10" fmla="*/ 0 w 105"/>
                <a:gd name="T11" fmla="*/ 0 h 184"/>
                <a:gd name="T12" fmla="*/ 0 w 105"/>
                <a:gd name="T13" fmla="*/ 7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84">
                  <a:moveTo>
                    <a:pt x="85" y="173"/>
                  </a:moveTo>
                  <a:cubicBezTo>
                    <a:pt x="105" y="184"/>
                    <a:pt x="105" y="184"/>
                    <a:pt x="105" y="184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95" name="Freeform 291"/>
            <p:cNvSpPr>
              <a:spLocks/>
            </p:cNvSpPr>
            <p:nvPr/>
          </p:nvSpPr>
          <p:spPr bwMode="auto">
            <a:xfrm>
              <a:off x="2946" y="2055"/>
              <a:ext cx="286" cy="84"/>
            </a:xfrm>
            <a:custGeom>
              <a:avLst/>
              <a:gdLst>
                <a:gd name="T0" fmla="*/ 0 w 286"/>
                <a:gd name="T1" fmla="*/ 83 h 84"/>
                <a:gd name="T2" fmla="*/ 143 w 286"/>
                <a:gd name="T3" fmla="*/ 0 h 84"/>
                <a:gd name="T4" fmla="*/ 286 w 286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4">
                  <a:moveTo>
                    <a:pt x="0" y="83"/>
                  </a:moveTo>
                  <a:lnTo>
                    <a:pt x="143" y="0"/>
                  </a:lnTo>
                  <a:lnTo>
                    <a:pt x="286" y="84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96" name="Freeform 292"/>
            <p:cNvSpPr>
              <a:spLocks/>
            </p:cNvSpPr>
            <p:nvPr/>
          </p:nvSpPr>
          <p:spPr bwMode="auto">
            <a:xfrm>
              <a:off x="3002" y="2082"/>
              <a:ext cx="181" cy="211"/>
            </a:xfrm>
            <a:custGeom>
              <a:avLst/>
              <a:gdLst>
                <a:gd name="T0" fmla="*/ 0 w 181"/>
                <a:gd name="T1" fmla="*/ 22 h 211"/>
                <a:gd name="T2" fmla="*/ 143 w 181"/>
                <a:gd name="T3" fmla="*/ 105 h 211"/>
                <a:gd name="T4" fmla="*/ 143 w 181"/>
                <a:gd name="T5" fmla="*/ 211 h 211"/>
                <a:gd name="T6" fmla="*/ 181 w 181"/>
                <a:gd name="T7" fmla="*/ 189 h 211"/>
                <a:gd name="T8" fmla="*/ 181 w 181"/>
                <a:gd name="T9" fmla="*/ 82 h 211"/>
                <a:gd name="T10" fmla="*/ 38 w 181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211">
                  <a:moveTo>
                    <a:pt x="0" y="22"/>
                  </a:moveTo>
                  <a:lnTo>
                    <a:pt x="143" y="105"/>
                  </a:lnTo>
                  <a:lnTo>
                    <a:pt x="143" y="211"/>
                  </a:lnTo>
                  <a:lnTo>
                    <a:pt x="181" y="189"/>
                  </a:lnTo>
                  <a:lnTo>
                    <a:pt x="181" y="82"/>
                  </a:lnTo>
                  <a:lnTo>
                    <a:pt x="38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97" name="Freeform 293"/>
            <p:cNvSpPr>
              <a:spLocks/>
            </p:cNvSpPr>
            <p:nvPr/>
          </p:nvSpPr>
          <p:spPr bwMode="auto">
            <a:xfrm>
              <a:off x="2920" y="2306"/>
              <a:ext cx="142" cy="250"/>
            </a:xfrm>
            <a:custGeom>
              <a:avLst/>
              <a:gdLst>
                <a:gd name="T0" fmla="*/ 104 w 104"/>
                <a:gd name="T1" fmla="*/ 0 h 183"/>
                <a:gd name="T2" fmla="*/ 104 w 104"/>
                <a:gd name="T3" fmla="*/ 115 h 183"/>
                <a:gd name="T4" fmla="*/ 97 w 104"/>
                <a:gd name="T5" fmla="*/ 127 h 183"/>
                <a:gd name="T6" fmla="*/ 0 w 104"/>
                <a:gd name="T7" fmla="*/ 183 h 183"/>
                <a:gd name="T8" fmla="*/ 0 w 104"/>
                <a:gd name="T9" fmla="*/ 183 h 183"/>
                <a:gd name="T10" fmla="*/ 0 w 104"/>
                <a:gd name="T11" fmla="*/ 60 h 183"/>
                <a:gd name="T12" fmla="*/ 103 w 104"/>
                <a:gd name="T13" fmla="*/ 0 h 183"/>
                <a:gd name="T14" fmla="*/ 104 w 104"/>
                <a:gd name="T1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83">
                  <a:moveTo>
                    <a:pt x="104" y="0"/>
                  </a:moveTo>
                  <a:cubicBezTo>
                    <a:pt x="104" y="115"/>
                    <a:pt x="104" y="115"/>
                    <a:pt x="104" y="115"/>
                  </a:cubicBezTo>
                  <a:cubicBezTo>
                    <a:pt x="104" y="120"/>
                    <a:pt x="102" y="125"/>
                    <a:pt x="97" y="12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0"/>
                    <a:pt x="104" y="0"/>
                    <a:pt x="104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98" name="Freeform 294"/>
            <p:cNvSpPr>
              <a:spLocks/>
            </p:cNvSpPr>
            <p:nvPr/>
          </p:nvSpPr>
          <p:spPr bwMode="auto">
            <a:xfrm>
              <a:off x="2776" y="2305"/>
              <a:ext cx="144" cy="251"/>
            </a:xfrm>
            <a:custGeom>
              <a:avLst/>
              <a:gdLst>
                <a:gd name="T0" fmla="*/ 0 w 106"/>
                <a:gd name="T1" fmla="*/ 0 h 184"/>
                <a:gd name="T2" fmla="*/ 0 w 106"/>
                <a:gd name="T3" fmla="*/ 115 h 184"/>
                <a:gd name="T4" fmla="*/ 8 w 106"/>
                <a:gd name="T5" fmla="*/ 128 h 184"/>
                <a:gd name="T6" fmla="*/ 105 w 106"/>
                <a:gd name="T7" fmla="*/ 184 h 184"/>
                <a:gd name="T8" fmla="*/ 106 w 106"/>
                <a:gd name="T9" fmla="*/ 184 h 184"/>
                <a:gd name="T10" fmla="*/ 106 w 106"/>
                <a:gd name="T11" fmla="*/ 61 h 184"/>
                <a:gd name="T12" fmla="*/ 1 w 106"/>
                <a:gd name="T13" fmla="*/ 0 h 184"/>
                <a:gd name="T14" fmla="*/ 0 w 106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4">
                  <a:moveTo>
                    <a:pt x="0" y="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3" y="125"/>
                    <a:pt x="8" y="128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6" y="184"/>
                    <a:pt x="106" y="184"/>
                    <a:pt x="106" y="184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99" name="Freeform 295"/>
            <p:cNvSpPr>
              <a:spLocks/>
            </p:cNvSpPr>
            <p:nvPr/>
          </p:nvSpPr>
          <p:spPr bwMode="auto">
            <a:xfrm>
              <a:off x="2776" y="2221"/>
              <a:ext cx="286" cy="85"/>
            </a:xfrm>
            <a:custGeom>
              <a:avLst/>
              <a:gdLst>
                <a:gd name="T0" fmla="*/ 0 w 286"/>
                <a:gd name="T1" fmla="*/ 84 h 85"/>
                <a:gd name="T2" fmla="*/ 144 w 286"/>
                <a:gd name="T3" fmla="*/ 0 h 85"/>
                <a:gd name="T4" fmla="*/ 286 w 286"/>
                <a:gd name="T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5">
                  <a:moveTo>
                    <a:pt x="0" y="84"/>
                  </a:moveTo>
                  <a:lnTo>
                    <a:pt x="144" y="0"/>
                  </a:lnTo>
                  <a:lnTo>
                    <a:pt x="286" y="85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00" name="Freeform 296"/>
            <p:cNvSpPr>
              <a:spLocks/>
            </p:cNvSpPr>
            <p:nvPr/>
          </p:nvSpPr>
          <p:spPr bwMode="auto">
            <a:xfrm>
              <a:off x="2832" y="2249"/>
              <a:ext cx="182" cy="212"/>
            </a:xfrm>
            <a:custGeom>
              <a:avLst/>
              <a:gdLst>
                <a:gd name="T0" fmla="*/ 0 w 182"/>
                <a:gd name="T1" fmla="*/ 23 h 212"/>
                <a:gd name="T2" fmla="*/ 143 w 182"/>
                <a:gd name="T3" fmla="*/ 105 h 212"/>
                <a:gd name="T4" fmla="*/ 143 w 182"/>
                <a:gd name="T5" fmla="*/ 212 h 212"/>
                <a:gd name="T6" fmla="*/ 182 w 182"/>
                <a:gd name="T7" fmla="*/ 188 h 212"/>
                <a:gd name="T8" fmla="*/ 182 w 182"/>
                <a:gd name="T9" fmla="*/ 83 h 212"/>
                <a:gd name="T10" fmla="*/ 39 w 182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212">
                  <a:moveTo>
                    <a:pt x="0" y="23"/>
                  </a:moveTo>
                  <a:lnTo>
                    <a:pt x="143" y="105"/>
                  </a:lnTo>
                  <a:lnTo>
                    <a:pt x="143" y="212"/>
                  </a:lnTo>
                  <a:lnTo>
                    <a:pt x="182" y="188"/>
                  </a:lnTo>
                  <a:lnTo>
                    <a:pt x="182" y="83"/>
                  </a:lnTo>
                  <a:lnTo>
                    <a:pt x="39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01" name="Freeform 297"/>
            <p:cNvSpPr>
              <a:spLocks/>
            </p:cNvSpPr>
            <p:nvPr/>
          </p:nvSpPr>
          <p:spPr bwMode="auto">
            <a:xfrm>
              <a:off x="2746" y="2138"/>
              <a:ext cx="143" cy="252"/>
            </a:xfrm>
            <a:custGeom>
              <a:avLst/>
              <a:gdLst>
                <a:gd name="T0" fmla="*/ 22 w 105"/>
                <a:gd name="T1" fmla="*/ 169 h 184"/>
                <a:gd name="T2" fmla="*/ 1 w 105"/>
                <a:gd name="T3" fmla="*/ 184 h 184"/>
                <a:gd name="T4" fmla="*/ 0 w 105"/>
                <a:gd name="T5" fmla="*/ 183 h 184"/>
                <a:gd name="T6" fmla="*/ 0 w 105"/>
                <a:gd name="T7" fmla="*/ 60 h 184"/>
                <a:gd name="T8" fmla="*/ 104 w 105"/>
                <a:gd name="T9" fmla="*/ 0 h 184"/>
                <a:gd name="T10" fmla="*/ 105 w 105"/>
                <a:gd name="T11" fmla="*/ 1 h 184"/>
                <a:gd name="T12" fmla="*/ 105 w 105"/>
                <a:gd name="T13" fmla="*/ 7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84">
                  <a:moveTo>
                    <a:pt x="22" y="169"/>
                  </a:moveTo>
                  <a:cubicBezTo>
                    <a:pt x="1" y="184"/>
                    <a:pt x="1" y="184"/>
                    <a:pt x="1" y="184"/>
                  </a:cubicBezTo>
                  <a:cubicBezTo>
                    <a:pt x="0" y="184"/>
                    <a:pt x="0" y="184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1"/>
                    <a:pt x="105" y="1"/>
                  </a:cubicBezTo>
                  <a:cubicBezTo>
                    <a:pt x="105" y="75"/>
                    <a:pt x="105" y="75"/>
                    <a:pt x="105" y="75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02" name="Freeform 298"/>
            <p:cNvSpPr>
              <a:spLocks/>
            </p:cNvSpPr>
            <p:nvPr/>
          </p:nvSpPr>
          <p:spPr bwMode="auto">
            <a:xfrm>
              <a:off x="2603" y="2138"/>
              <a:ext cx="143" cy="252"/>
            </a:xfrm>
            <a:custGeom>
              <a:avLst/>
              <a:gdLst>
                <a:gd name="T0" fmla="*/ 0 w 105"/>
                <a:gd name="T1" fmla="*/ 0 h 184"/>
                <a:gd name="T2" fmla="*/ 0 w 105"/>
                <a:gd name="T3" fmla="*/ 115 h 184"/>
                <a:gd name="T4" fmla="*/ 7 w 105"/>
                <a:gd name="T5" fmla="*/ 127 h 184"/>
                <a:gd name="T6" fmla="*/ 104 w 105"/>
                <a:gd name="T7" fmla="*/ 184 h 184"/>
                <a:gd name="T8" fmla="*/ 105 w 105"/>
                <a:gd name="T9" fmla="*/ 184 h 184"/>
                <a:gd name="T10" fmla="*/ 105 w 105"/>
                <a:gd name="T11" fmla="*/ 60 h 184"/>
                <a:gd name="T12" fmla="*/ 0 w 105"/>
                <a:gd name="T13" fmla="*/ 0 h 184"/>
                <a:gd name="T14" fmla="*/ 0 w 105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84">
                  <a:moveTo>
                    <a:pt x="0" y="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20"/>
                    <a:pt x="2" y="125"/>
                    <a:pt x="7" y="127"/>
                  </a:cubicBezTo>
                  <a:cubicBezTo>
                    <a:pt x="104" y="184"/>
                    <a:pt x="104" y="184"/>
                    <a:pt x="104" y="184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03" name="Freeform 299"/>
            <p:cNvSpPr>
              <a:spLocks/>
            </p:cNvSpPr>
            <p:nvPr/>
          </p:nvSpPr>
          <p:spPr bwMode="auto">
            <a:xfrm>
              <a:off x="2603" y="2055"/>
              <a:ext cx="286" cy="84"/>
            </a:xfrm>
            <a:custGeom>
              <a:avLst/>
              <a:gdLst>
                <a:gd name="T0" fmla="*/ 0 w 286"/>
                <a:gd name="T1" fmla="*/ 83 h 84"/>
                <a:gd name="T2" fmla="*/ 143 w 286"/>
                <a:gd name="T3" fmla="*/ 0 h 84"/>
                <a:gd name="T4" fmla="*/ 286 w 286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4">
                  <a:moveTo>
                    <a:pt x="0" y="83"/>
                  </a:moveTo>
                  <a:lnTo>
                    <a:pt x="143" y="0"/>
                  </a:lnTo>
                  <a:lnTo>
                    <a:pt x="286" y="84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04" name="Freeform 300"/>
            <p:cNvSpPr>
              <a:spLocks/>
            </p:cNvSpPr>
            <p:nvPr/>
          </p:nvSpPr>
          <p:spPr bwMode="auto">
            <a:xfrm>
              <a:off x="2697" y="2082"/>
              <a:ext cx="143" cy="187"/>
            </a:xfrm>
            <a:custGeom>
              <a:avLst/>
              <a:gdLst>
                <a:gd name="T0" fmla="*/ 105 w 105"/>
                <a:gd name="T1" fmla="*/ 137 h 137"/>
                <a:gd name="T2" fmla="*/ 105 w 105"/>
                <a:gd name="T3" fmla="*/ 60 h 137"/>
                <a:gd name="T4" fmla="*/ 0 w 105"/>
                <a:gd name="T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37">
                  <a:moveTo>
                    <a:pt x="105" y="137"/>
                  </a:moveTo>
                  <a:cubicBezTo>
                    <a:pt x="105" y="127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05" name="Freeform 301"/>
            <p:cNvSpPr>
              <a:spLocks/>
            </p:cNvSpPr>
            <p:nvPr/>
          </p:nvSpPr>
          <p:spPr bwMode="auto">
            <a:xfrm>
              <a:off x="2659" y="2104"/>
              <a:ext cx="143" cy="189"/>
            </a:xfrm>
            <a:custGeom>
              <a:avLst/>
              <a:gdLst>
                <a:gd name="T0" fmla="*/ 0 w 143"/>
                <a:gd name="T1" fmla="*/ 0 h 189"/>
                <a:gd name="T2" fmla="*/ 143 w 143"/>
                <a:gd name="T3" fmla="*/ 83 h 189"/>
                <a:gd name="T4" fmla="*/ 143 w 143"/>
                <a:gd name="T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89">
                  <a:moveTo>
                    <a:pt x="0" y="0"/>
                  </a:moveTo>
                  <a:lnTo>
                    <a:pt x="143" y="83"/>
                  </a:lnTo>
                  <a:lnTo>
                    <a:pt x="143" y="189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0328796" y="4698983"/>
            <a:ext cx="1597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Консолидация отправлений на Сортировочном Центре</a:t>
            </a:r>
            <a:endParaRPr lang="ru-RU" sz="1200" dirty="0"/>
          </a:p>
        </p:txBody>
      </p:sp>
      <p:cxnSp>
        <p:nvCxnSpPr>
          <p:cNvPr id="107" name="Прямая со стрелкой 106"/>
          <p:cNvCxnSpPr/>
          <p:nvPr/>
        </p:nvCxnSpPr>
        <p:spPr>
          <a:xfrm flipH="1" flipV="1">
            <a:off x="9331019" y="4678731"/>
            <a:ext cx="897631" cy="1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021154" y="4755181"/>
            <a:ext cx="145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Магистральная перевозка отправлений</a:t>
            </a:r>
            <a:endParaRPr lang="ru-RU" sz="1200" dirty="0"/>
          </a:p>
        </p:txBody>
      </p:sp>
      <p:cxnSp>
        <p:nvCxnSpPr>
          <p:cNvPr id="109" name="Прямая со стрелкой 108"/>
          <p:cNvCxnSpPr/>
          <p:nvPr/>
        </p:nvCxnSpPr>
        <p:spPr>
          <a:xfrm flipH="1" flipV="1">
            <a:off x="6803056" y="4678315"/>
            <a:ext cx="897631" cy="1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288"/>
          <p:cNvGrpSpPr>
            <a:grpSpLocks noChangeAspect="1"/>
          </p:cNvGrpSpPr>
          <p:nvPr/>
        </p:nvGrpSpPr>
        <p:grpSpPr bwMode="auto">
          <a:xfrm>
            <a:off x="5562228" y="4170758"/>
            <a:ext cx="542949" cy="432459"/>
            <a:chOff x="2603" y="2055"/>
            <a:chExt cx="629" cy="501"/>
          </a:xfrm>
        </p:grpSpPr>
        <p:sp>
          <p:nvSpPr>
            <p:cNvPr id="111" name="Freeform 289"/>
            <p:cNvSpPr>
              <a:spLocks/>
            </p:cNvSpPr>
            <p:nvPr/>
          </p:nvSpPr>
          <p:spPr bwMode="auto">
            <a:xfrm>
              <a:off x="3089" y="2138"/>
              <a:ext cx="143" cy="252"/>
            </a:xfrm>
            <a:custGeom>
              <a:avLst/>
              <a:gdLst>
                <a:gd name="T0" fmla="*/ 105 w 105"/>
                <a:gd name="T1" fmla="*/ 1 h 184"/>
                <a:gd name="T2" fmla="*/ 105 w 105"/>
                <a:gd name="T3" fmla="*/ 115 h 184"/>
                <a:gd name="T4" fmla="*/ 98 w 105"/>
                <a:gd name="T5" fmla="*/ 128 h 184"/>
                <a:gd name="T6" fmla="*/ 1 w 105"/>
                <a:gd name="T7" fmla="*/ 184 h 184"/>
                <a:gd name="T8" fmla="*/ 0 w 105"/>
                <a:gd name="T9" fmla="*/ 183 h 184"/>
                <a:gd name="T10" fmla="*/ 0 w 105"/>
                <a:gd name="T11" fmla="*/ 60 h 184"/>
                <a:gd name="T12" fmla="*/ 104 w 105"/>
                <a:gd name="T13" fmla="*/ 0 h 184"/>
                <a:gd name="T14" fmla="*/ 105 w 105"/>
                <a:gd name="T15" fmla="*/ 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84">
                  <a:moveTo>
                    <a:pt x="105" y="1"/>
                  </a:moveTo>
                  <a:cubicBezTo>
                    <a:pt x="105" y="115"/>
                    <a:pt x="105" y="115"/>
                    <a:pt x="105" y="115"/>
                  </a:cubicBezTo>
                  <a:cubicBezTo>
                    <a:pt x="105" y="121"/>
                    <a:pt x="102" y="125"/>
                    <a:pt x="98" y="128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0" y="184"/>
                    <a:pt x="0" y="184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1"/>
                    <a:pt x="105" y="1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12" name="Freeform 290"/>
            <p:cNvSpPr>
              <a:spLocks/>
            </p:cNvSpPr>
            <p:nvPr/>
          </p:nvSpPr>
          <p:spPr bwMode="auto">
            <a:xfrm>
              <a:off x="2946" y="2138"/>
              <a:ext cx="143" cy="252"/>
            </a:xfrm>
            <a:custGeom>
              <a:avLst/>
              <a:gdLst>
                <a:gd name="T0" fmla="*/ 85 w 105"/>
                <a:gd name="T1" fmla="*/ 173 h 184"/>
                <a:gd name="T2" fmla="*/ 105 w 105"/>
                <a:gd name="T3" fmla="*/ 184 h 184"/>
                <a:gd name="T4" fmla="*/ 105 w 105"/>
                <a:gd name="T5" fmla="*/ 184 h 184"/>
                <a:gd name="T6" fmla="*/ 105 w 105"/>
                <a:gd name="T7" fmla="*/ 60 h 184"/>
                <a:gd name="T8" fmla="*/ 0 w 105"/>
                <a:gd name="T9" fmla="*/ 0 h 184"/>
                <a:gd name="T10" fmla="*/ 0 w 105"/>
                <a:gd name="T11" fmla="*/ 0 h 184"/>
                <a:gd name="T12" fmla="*/ 0 w 105"/>
                <a:gd name="T13" fmla="*/ 7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84">
                  <a:moveTo>
                    <a:pt x="85" y="173"/>
                  </a:moveTo>
                  <a:cubicBezTo>
                    <a:pt x="105" y="184"/>
                    <a:pt x="105" y="184"/>
                    <a:pt x="105" y="184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13" name="Freeform 291"/>
            <p:cNvSpPr>
              <a:spLocks/>
            </p:cNvSpPr>
            <p:nvPr/>
          </p:nvSpPr>
          <p:spPr bwMode="auto">
            <a:xfrm>
              <a:off x="2946" y="2055"/>
              <a:ext cx="286" cy="84"/>
            </a:xfrm>
            <a:custGeom>
              <a:avLst/>
              <a:gdLst>
                <a:gd name="T0" fmla="*/ 0 w 286"/>
                <a:gd name="T1" fmla="*/ 83 h 84"/>
                <a:gd name="T2" fmla="*/ 143 w 286"/>
                <a:gd name="T3" fmla="*/ 0 h 84"/>
                <a:gd name="T4" fmla="*/ 286 w 286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4">
                  <a:moveTo>
                    <a:pt x="0" y="83"/>
                  </a:moveTo>
                  <a:lnTo>
                    <a:pt x="143" y="0"/>
                  </a:lnTo>
                  <a:lnTo>
                    <a:pt x="286" y="84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14" name="Freeform 292"/>
            <p:cNvSpPr>
              <a:spLocks/>
            </p:cNvSpPr>
            <p:nvPr/>
          </p:nvSpPr>
          <p:spPr bwMode="auto">
            <a:xfrm>
              <a:off x="3002" y="2082"/>
              <a:ext cx="181" cy="211"/>
            </a:xfrm>
            <a:custGeom>
              <a:avLst/>
              <a:gdLst>
                <a:gd name="T0" fmla="*/ 0 w 181"/>
                <a:gd name="T1" fmla="*/ 22 h 211"/>
                <a:gd name="T2" fmla="*/ 143 w 181"/>
                <a:gd name="T3" fmla="*/ 105 h 211"/>
                <a:gd name="T4" fmla="*/ 143 w 181"/>
                <a:gd name="T5" fmla="*/ 211 h 211"/>
                <a:gd name="T6" fmla="*/ 181 w 181"/>
                <a:gd name="T7" fmla="*/ 189 h 211"/>
                <a:gd name="T8" fmla="*/ 181 w 181"/>
                <a:gd name="T9" fmla="*/ 82 h 211"/>
                <a:gd name="T10" fmla="*/ 38 w 181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211">
                  <a:moveTo>
                    <a:pt x="0" y="22"/>
                  </a:moveTo>
                  <a:lnTo>
                    <a:pt x="143" y="105"/>
                  </a:lnTo>
                  <a:lnTo>
                    <a:pt x="143" y="211"/>
                  </a:lnTo>
                  <a:lnTo>
                    <a:pt x="181" y="189"/>
                  </a:lnTo>
                  <a:lnTo>
                    <a:pt x="181" y="82"/>
                  </a:lnTo>
                  <a:lnTo>
                    <a:pt x="38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15" name="Freeform 293"/>
            <p:cNvSpPr>
              <a:spLocks/>
            </p:cNvSpPr>
            <p:nvPr/>
          </p:nvSpPr>
          <p:spPr bwMode="auto">
            <a:xfrm>
              <a:off x="2920" y="2306"/>
              <a:ext cx="142" cy="250"/>
            </a:xfrm>
            <a:custGeom>
              <a:avLst/>
              <a:gdLst>
                <a:gd name="T0" fmla="*/ 104 w 104"/>
                <a:gd name="T1" fmla="*/ 0 h 183"/>
                <a:gd name="T2" fmla="*/ 104 w 104"/>
                <a:gd name="T3" fmla="*/ 115 h 183"/>
                <a:gd name="T4" fmla="*/ 97 w 104"/>
                <a:gd name="T5" fmla="*/ 127 h 183"/>
                <a:gd name="T6" fmla="*/ 0 w 104"/>
                <a:gd name="T7" fmla="*/ 183 h 183"/>
                <a:gd name="T8" fmla="*/ 0 w 104"/>
                <a:gd name="T9" fmla="*/ 183 h 183"/>
                <a:gd name="T10" fmla="*/ 0 w 104"/>
                <a:gd name="T11" fmla="*/ 60 h 183"/>
                <a:gd name="T12" fmla="*/ 103 w 104"/>
                <a:gd name="T13" fmla="*/ 0 h 183"/>
                <a:gd name="T14" fmla="*/ 104 w 104"/>
                <a:gd name="T1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83">
                  <a:moveTo>
                    <a:pt x="104" y="0"/>
                  </a:moveTo>
                  <a:cubicBezTo>
                    <a:pt x="104" y="115"/>
                    <a:pt x="104" y="115"/>
                    <a:pt x="104" y="115"/>
                  </a:cubicBezTo>
                  <a:cubicBezTo>
                    <a:pt x="104" y="120"/>
                    <a:pt x="102" y="125"/>
                    <a:pt x="97" y="12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0"/>
                    <a:pt x="104" y="0"/>
                    <a:pt x="104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16" name="Freeform 294"/>
            <p:cNvSpPr>
              <a:spLocks/>
            </p:cNvSpPr>
            <p:nvPr/>
          </p:nvSpPr>
          <p:spPr bwMode="auto">
            <a:xfrm>
              <a:off x="2776" y="2305"/>
              <a:ext cx="144" cy="251"/>
            </a:xfrm>
            <a:custGeom>
              <a:avLst/>
              <a:gdLst>
                <a:gd name="T0" fmla="*/ 0 w 106"/>
                <a:gd name="T1" fmla="*/ 0 h 184"/>
                <a:gd name="T2" fmla="*/ 0 w 106"/>
                <a:gd name="T3" fmla="*/ 115 h 184"/>
                <a:gd name="T4" fmla="*/ 8 w 106"/>
                <a:gd name="T5" fmla="*/ 128 h 184"/>
                <a:gd name="T6" fmla="*/ 105 w 106"/>
                <a:gd name="T7" fmla="*/ 184 h 184"/>
                <a:gd name="T8" fmla="*/ 106 w 106"/>
                <a:gd name="T9" fmla="*/ 184 h 184"/>
                <a:gd name="T10" fmla="*/ 106 w 106"/>
                <a:gd name="T11" fmla="*/ 61 h 184"/>
                <a:gd name="T12" fmla="*/ 1 w 106"/>
                <a:gd name="T13" fmla="*/ 0 h 184"/>
                <a:gd name="T14" fmla="*/ 0 w 106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4">
                  <a:moveTo>
                    <a:pt x="0" y="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3" y="125"/>
                    <a:pt x="8" y="128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6" y="184"/>
                    <a:pt x="106" y="184"/>
                    <a:pt x="106" y="184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17" name="Freeform 295"/>
            <p:cNvSpPr>
              <a:spLocks/>
            </p:cNvSpPr>
            <p:nvPr/>
          </p:nvSpPr>
          <p:spPr bwMode="auto">
            <a:xfrm>
              <a:off x="2776" y="2221"/>
              <a:ext cx="286" cy="85"/>
            </a:xfrm>
            <a:custGeom>
              <a:avLst/>
              <a:gdLst>
                <a:gd name="T0" fmla="*/ 0 w 286"/>
                <a:gd name="T1" fmla="*/ 84 h 85"/>
                <a:gd name="T2" fmla="*/ 144 w 286"/>
                <a:gd name="T3" fmla="*/ 0 h 85"/>
                <a:gd name="T4" fmla="*/ 286 w 286"/>
                <a:gd name="T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5">
                  <a:moveTo>
                    <a:pt x="0" y="84"/>
                  </a:moveTo>
                  <a:lnTo>
                    <a:pt x="144" y="0"/>
                  </a:lnTo>
                  <a:lnTo>
                    <a:pt x="286" y="85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18" name="Freeform 296"/>
            <p:cNvSpPr>
              <a:spLocks/>
            </p:cNvSpPr>
            <p:nvPr/>
          </p:nvSpPr>
          <p:spPr bwMode="auto">
            <a:xfrm>
              <a:off x="2832" y="2249"/>
              <a:ext cx="182" cy="212"/>
            </a:xfrm>
            <a:custGeom>
              <a:avLst/>
              <a:gdLst>
                <a:gd name="T0" fmla="*/ 0 w 182"/>
                <a:gd name="T1" fmla="*/ 23 h 212"/>
                <a:gd name="T2" fmla="*/ 143 w 182"/>
                <a:gd name="T3" fmla="*/ 105 h 212"/>
                <a:gd name="T4" fmla="*/ 143 w 182"/>
                <a:gd name="T5" fmla="*/ 212 h 212"/>
                <a:gd name="T6" fmla="*/ 182 w 182"/>
                <a:gd name="T7" fmla="*/ 188 h 212"/>
                <a:gd name="T8" fmla="*/ 182 w 182"/>
                <a:gd name="T9" fmla="*/ 83 h 212"/>
                <a:gd name="T10" fmla="*/ 39 w 182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212">
                  <a:moveTo>
                    <a:pt x="0" y="23"/>
                  </a:moveTo>
                  <a:lnTo>
                    <a:pt x="143" y="105"/>
                  </a:lnTo>
                  <a:lnTo>
                    <a:pt x="143" y="212"/>
                  </a:lnTo>
                  <a:lnTo>
                    <a:pt x="182" y="188"/>
                  </a:lnTo>
                  <a:lnTo>
                    <a:pt x="182" y="83"/>
                  </a:lnTo>
                  <a:lnTo>
                    <a:pt x="39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19" name="Freeform 297"/>
            <p:cNvSpPr>
              <a:spLocks/>
            </p:cNvSpPr>
            <p:nvPr/>
          </p:nvSpPr>
          <p:spPr bwMode="auto">
            <a:xfrm>
              <a:off x="2746" y="2138"/>
              <a:ext cx="143" cy="252"/>
            </a:xfrm>
            <a:custGeom>
              <a:avLst/>
              <a:gdLst>
                <a:gd name="T0" fmla="*/ 22 w 105"/>
                <a:gd name="T1" fmla="*/ 169 h 184"/>
                <a:gd name="T2" fmla="*/ 1 w 105"/>
                <a:gd name="T3" fmla="*/ 184 h 184"/>
                <a:gd name="T4" fmla="*/ 0 w 105"/>
                <a:gd name="T5" fmla="*/ 183 h 184"/>
                <a:gd name="T6" fmla="*/ 0 w 105"/>
                <a:gd name="T7" fmla="*/ 60 h 184"/>
                <a:gd name="T8" fmla="*/ 104 w 105"/>
                <a:gd name="T9" fmla="*/ 0 h 184"/>
                <a:gd name="T10" fmla="*/ 105 w 105"/>
                <a:gd name="T11" fmla="*/ 1 h 184"/>
                <a:gd name="T12" fmla="*/ 105 w 105"/>
                <a:gd name="T13" fmla="*/ 7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84">
                  <a:moveTo>
                    <a:pt x="22" y="169"/>
                  </a:moveTo>
                  <a:cubicBezTo>
                    <a:pt x="1" y="184"/>
                    <a:pt x="1" y="184"/>
                    <a:pt x="1" y="184"/>
                  </a:cubicBezTo>
                  <a:cubicBezTo>
                    <a:pt x="0" y="184"/>
                    <a:pt x="0" y="184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1"/>
                    <a:pt x="105" y="1"/>
                  </a:cubicBezTo>
                  <a:cubicBezTo>
                    <a:pt x="105" y="75"/>
                    <a:pt x="105" y="75"/>
                    <a:pt x="105" y="75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20" name="Freeform 298"/>
            <p:cNvSpPr>
              <a:spLocks/>
            </p:cNvSpPr>
            <p:nvPr/>
          </p:nvSpPr>
          <p:spPr bwMode="auto">
            <a:xfrm>
              <a:off x="2603" y="2138"/>
              <a:ext cx="143" cy="252"/>
            </a:xfrm>
            <a:custGeom>
              <a:avLst/>
              <a:gdLst>
                <a:gd name="T0" fmla="*/ 0 w 105"/>
                <a:gd name="T1" fmla="*/ 0 h 184"/>
                <a:gd name="T2" fmla="*/ 0 w 105"/>
                <a:gd name="T3" fmla="*/ 115 h 184"/>
                <a:gd name="T4" fmla="*/ 7 w 105"/>
                <a:gd name="T5" fmla="*/ 127 h 184"/>
                <a:gd name="T6" fmla="*/ 104 w 105"/>
                <a:gd name="T7" fmla="*/ 184 h 184"/>
                <a:gd name="T8" fmla="*/ 105 w 105"/>
                <a:gd name="T9" fmla="*/ 184 h 184"/>
                <a:gd name="T10" fmla="*/ 105 w 105"/>
                <a:gd name="T11" fmla="*/ 60 h 184"/>
                <a:gd name="T12" fmla="*/ 0 w 105"/>
                <a:gd name="T13" fmla="*/ 0 h 184"/>
                <a:gd name="T14" fmla="*/ 0 w 105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84">
                  <a:moveTo>
                    <a:pt x="0" y="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20"/>
                    <a:pt x="2" y="125"/>
                    <a:pt x="7" y="127"/>
                  </a:cubicBezTo>
                  <a:cubicBezTo>
                    <a:pt x="104" y="184"/>
                    <a:pt x="104" y="184"/>
                    <a:pt x="104" y="184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21" name="Freeform 299"/>
            <p:cNvSpPr>
              <a:spLocks/>
            </p:cNvSpPr>
            <p:nvPr/>
          </p:nvSpPr>
          <p:spPr bwMode="auto">
            <a:xfrm>
              <a:off x="2603" y="2055"/>
              <a:ext cx="286" cy="84"/>
            </a:xfrm>
            <a:custGeom>
              <a:avLst/>
              <a:gdLst>
                <a:gd name="T0" fmla="*/ 0 w 286"/>
                <a:gd name="T1" fmla="*/ 83 h 84"/>
                <a:gd name="T2" fmla="*/ 143 w 286"/>
                <a:gd name="T3" fmla="*/ 0 h 84"/>
                <a:gd name="T4" fmla="*/ 286 w 286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4">
                  <a:moveTo>
                    <a:pt x="0" y="83"/>
                  </a:moveTo>
                  <a:lnTo>
                    <a:pt x="143" y="0"/>
                  </a:lnTo>
                  <a:lnTo>
                    <a:pt x="286" y="84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22" name="Freeform 300"/>
            <p:cNvSpPr>
              <a:spLocks/>
            </p:cNvSpPr>
            <p:nvPr/>
          </p:nvSpPr>
          <p:spPr bwMode="auto">
            <a:xfrm>
              <a:off x="2697" y="2082"/>
              <a:ext cx="143" cy="187"/>
            </a:xfrm>
            <a:custGeom>
              <a:avLst/>
              <a:gdLst>
                <a:gd name="T0" fmla="*/ 105 w 105"/>
                <a:gd name="T1" fmla="*/ 137 h 137"/>
                <a:gd name="T2" fmla="*/ 105 w 105"/>
                <a:gd name="T3" fmla="*/ 60 h 137"/>
                <a:gd name="T4" fmla="*/ 0 w 105"/>
                <a:gd name="T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37">
                  <a:moveTo>
                    <a:pt x="105" y="137"/>
                  </a:moveTo>
                  <a:cubicBezTo>
                    <a:pt x="105" y="127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23" name="Freeform 301"/>
            <p:cNvSpPr>
              <a:spLocks/>
            </p:cNvSpPr>
            <p:nvPr/>
          </p:nvSpPr>
          <p:spPr bwMode="auto">
            <a:xfrm>
              <a:off x="2659" y="2104"/>
              <a:ext cx="143" cy="189"/>
            </a:xfrm>
            <a:custGeom>
              <a:avLst/>
              <a:gdLst>
                <a:gd name="T0" fmla="*/ 0 w 143"/>
                <a:gd name="T1" fmla="*/ 0 h 189"/>
                <a:gd name="T2" fmla="*/ 143 w 143"/>
                <a:gd name="T3" fmla="*/ 83 h 189"/>
                <a:gd name="T4" fmla="*/ 143 w 143"/>
                <a:gd name="T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89">
                  <a:moveTo>
                    <a:pt x="0" y="0"/>
                  </a:moveTo>
                  <a:lnTo>
                    <a:pt x="143" y="83"/>
                  </a:lnTo>
                  <a:lnTo>
                    <a:pt x="143" y="189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5211813" y="4767053"/>
            <a:ext cx="2464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Прием, обработка, сортировка отправлений на </a:t>
            </a:r>
            <a:r>
              <a:rPr lang="ru-RU" sz="1200" dirty="0"/>
              <a:t>Сортировочный Центр </a:t>
            </a:r>
            <a:r>
              <a:rPr lang="ru-RU" sz="1200" dirty="0" smtClean="0"/>
              <a:t>города </a:t>
            </a:r>
            <a:r>
              <a:rPr lang="ru-RU" sz="1200" dirty="0"/>
              <a:t>вручения, обмен </a:t>
            </a:r>
            <a:r>
              <a:rPr lang="ru-RU" sz="1200" dirty="0" smtClean="0"/>
              <a:t>документами</a:t>
            </a:r>
            <a:endParaRPr lang="ru-RU" sz="1200" dirty="0"/>
          </a:p>
        </p:txBody>
      </p:sp>
      <p:cxnSp>
        <p:nvCxnSpPr>
          <p:cNvPr id="125" name="Прямая со стрелкой 124"/>
          <p:cNvCxnSpPr/>
          <p:nvPr/>
        </p:nvCxnSpPr>
        <p:spPr>
          <a:xfrm flipH="1" flipV="1">
            <a:off x="4132451" y="4678315"/>
            <a:ext cx="897631" cy="1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888338" y="4758615"/>
            <a:ext cx="1452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Перевозка отправлений до </a:t>
            </a:r>
            <a:r>
              <a:rPr lang="ru-RU" sz="1200" dirty="0"/>
              <a:t>Участка курьерской доставки</a:t>
            </a:r>
          </a:p>
        </p:txBody>
      </p:sp>
      <p:cxnSp>
        <p:nvCxnSpPr>
          <p:cNvPr id="127" name="Прямая со стрелкой 126"/>
          <p:cNvCxnSpPr/>
          <p:nvPr/>
        </p:nvCxnSpPr>
        <p:spPr>
          <a:xfrm flipH="1" flipV="1">
            <a:off x="1689180" y="4712966"/>
            <a:ext cx="897631" cy="1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414"/>
          <p:cNvGrpSpPr>
            <a:grpSpLocks noChangeAspect="1"/>
          </p:cNvGrpSpPr>
          <p:nvPr/>
        </p:nvGrpSpPr>
        <p:grpSpPr bwMode="auto">
          <a:xfrm>
            <a:off x="3068386" y="4190328"/>
            <a:ext cx="526548" cy="465261"/>
            <a:chOff x="9347" y="2005"/>
            <a:chExt cx="610" cy="539"/>
          </a:xfrm>
        </p:grpSpPr>
        <p:sp>
          <p:nvSpPr>
            <p:cNvPr id="129" name="Line 415"/>
            <p:cNvSpPr>
              <a:spLocks noChangeShapeType="1"/>
            </p:cNvSpPr>
            <p:nvPr/>
          </p:nvSpPr>
          <p:spPr bwMode="auto">
            <a:xfrm>
              <a:off x="9399" y="2544"/>
              <a:ext cx="0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30" name="Freeform 416"/>
            <p:cNvSpPr>
              <a:spLocks/>
            </p:cNvSpPr>
            <p:nvPr/>
          </p:nvSpPr>
          <p:spPr bwMode="auto">
            <a:xfrm>
              <a:off x="9347" y="2038"/>
              <a:ext cx="610" cy="506"/>
            </a:xfrm>
            <a:custGeom>
              <a:avLst/>
              <a:gdLst>
                <a:gd name="T0" fmla="*/ 38 w 447"/>
                <a:gd name="T1" fmla="*/ 370 h 370"/>
                <a:gd name="T2" fmla="*/ 0 w 447"/>
                <a:gd name="T3" fmla="*/ 370 h 370"/>
                <a:gd name="T4" fmla="*/ 0 w 447"/>
                <a:gd name="T5" fmla="*/ 162 h 370"/>
                <a:gd name="T6" fmla="*/ 16 w 447"/>
                <a:gd name="T7" fmla="*/ 132 h 370"/>
                <a:gd name="T8" fmla="*/ 207 w 447"/>
                <a:gd name="T9" fmla="*/ 6 h 370"/>
                <a:gd name="T10" fmla="*/ 234 w 447"/>
                <a:gd name="T11" fmla="*/ 5 h 370"/>
                <a:gd name="T12" fmla="*/ 431 w 447"/>
                <a:gd name="T13" fmla="*/ 132 h 370"/>
                <a:gd name="T14" fmla="*/ 447 w 447"/>
                <a:gd name="T15" fmla="*/ 162 h 370"/>
                <a:gd name="T16" fmla="*/ 447 w 447"/>
                <a:gd name="T17" fmla="*/ 370 h 370"/>
                <a:gd name="T18" fmla="*/ 315 w 447"/>
                <a:gd name="T19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370">
                  <a:moveTo>
                    <a:pt x="38" y="370"/>
                  </a:moveTo>
                  <a:cubicBezTo>
                    <a:pt x="0" y="370"/>
                    <a:pt x="0" y="370"/>
                    <a:pt x="0" y="37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0"/>
                    <a:pt x="6" y="138"/>
                    <a:pt x="16" y="132"/>
                  </a:cubicBezTo>
                  <a:cubicBezTo>
                    <a:pt x="207" y="6"/>
                    <a:pt x="207" y="6"/>
                    <a:pt x="207" y="6"/>
                  </a:cubicBezTo>
                  <a:cubicBezTo>
                    <a:pt x="215" y="0"/>
                    <a:pt x="225" y="0"/>
                    <a:pt x="234" y="5"/>
                  </a:cubicBezTo>
                  <a:cubicBezTo>
                    <a:pt x="431" y="132"/>
                    <a:pt x="431" y="132"/>
                    <a:pt x="431" y="132"/>
                  </a:cubicBezTo>
                  <a:cubicBezTo>
                    <a:pt x="441" y="138"/>
                    <a:pt x="447" y="150"/>
                    <a:pt x="447" y="162"/>
                  </a:cubicBezTo>
                  <a:cubicBezTo>
                    <a:pt x="447" y="370"/>
                    <a:pt x="447" y="370"/>
                    <a:pt x="447" y="370"/>
                  </a:cubicBezTo>
                  <a:cubicBezTo>
                    <a:pt x="315" y="370"/>
                    <a:pt x="315" y="370"/>
                    <a:pt x="315" y="370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31" name="Line 417"/>
            <p:cNvSpPr>
              <a:spLocks noChangeShapeType="1"/>
            </p:cNvSpPr>
            <p:nvPr/>
          </p:nvSpPr>
          <p:spPr bwMode="auto">
            <a:xfrm>
              <a:off x="9672" y="2005"/>
              <a:ext cx="0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32" name="Freeform 418"/>
            <p:cNvSpPr>
              <a:spLocks/>
            </p:cNvSpPr>
            <p:nvPr/>
          </p:nvSpPr>
          <p:spPr bwMode="auto">
            <a:xfrm>
              <a:off x="9705" y="2314"/>
              <a:ext cx="211" cy="230"/>
            </a:xfrm>
            <a:custGeom>
              <a:avLst/>
              <a:gdLst>
                <a:gd name="T0" fmla="*/ 0 w 155"/>
                <a:gd name="T1" fmla="*/ 57 h 168"/>
                <a:gd name="T2" fmla="*/ 0 w 155"/>
                <a:gd name="T3" fmla="*/ 24 h 168"/>
                <a:gd name="T4" fmla="*/ 24 w 155"/>
                <a:gd name="T5" fmla="*/ 0 h 168"/>
                <a:gd name="T6" fmla="*/ 131 w 155"/>
                <a:gd name="T7" fmla="*/ 0 h 168"/>
                <a:gd name="T8" fmla="*/ 155 w 155"/>
                <a:gd name="T9" fmla="*/ 24 h 168"/>
                <a:gd name="T10" fmla="*/ 155 w 155"/>
                <a:gd name="T11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168">
                  <a:moveTo>
                    <a:pt x="0" y="57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4" y="0"/>
                    <a:pt x="155" y="11"/>
                    <a:pt x="155" y="24"/>
                  </a:cubicBezTo>
                  <a:cubicBezTo>
                    <a:pt x="155" y="168"/>
                    <a:pt x="155" y="168"/>
                    <a:pt x="155" y="168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33" name="Freeform 419"/>
            <p:cNvSpPr>
              <a:spLocks/>
            </p:cNvSpPr>
            <p:nvPr/>
          </p:nvSpPr>
          <p:spPr bwMode="auto">
            <a:xfrm>
              <a:off x="9600" y="2159"/>
              <a:ext cx="95" cy="96"/>
            </a:xfrm>
            <a:custGeom>
              <a:avLst/>
              <a:gdLst>
                <a:gd name="T0" fmla="*/ 38 w 70"/>
                <a:gd name="T1" fmla="*/ 68 h 70"/>
                <a:gd name="T2" fmla="*/ 2 w 70"/>
                <a:gd name="T3" fmla="*/ 38 h 70"/>
                <a:gd name="T4" fmla="*/ 32 w 70"/>
                <a:gd name="T5" fmla="*/ 1 h 70"/>
                <a:gd name="T6" fmla="*/ 69 w 70"/>
                <a:gd name="T7" fmla="*/ 32 h 70"/>
                <a:gd name="T8" fmla="*/ 38 w 70"/>
                <a:gd name="T9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8" y="68"/>
                  </a:moveTo>
                  <a:cubicBezTo>
                    <a:pt x="20" y="70"/>
                    <a:pt x="3" y="56"/>
                    <a:pt x="2" y="38"/>
                  </a:cubicBezTo>
                  <a:cubicBezTo>
                    <a:pt x="0" y="19"/>
                    <a:pt x="14" y="3"/>
                    <a:pt x="32" y="1"/>
                  </a:cubicBezTo>
                  <a:cubicBezTo>
                    <a:pt x="51" y="0"/>
                    <a:pt x="67" y="13"/>
                    <a:pt x="69" y="32"/>
                  </a:cubicBezTo>
                  <a:cubicBezTo>
                    <a:pt x="70" y="50"/>
                    <a:pt x="57" y="67"/>
                    <a:pt x="38" y="68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34" name="Freeform 420"/>
            <p:cNvSpPr>
              <a:spLocks/>
            </p:cNvSpPr>
            <p:nvPr/>
          </p:nvSpPr>
          <p:spPr bwMode="auto">
            <a:xfrm>
              <a:off x="9421" y="2349"/>
              <a:ext cx="234" cy="171"/>
            </a:xfrm>
            <a:custGeom>
              <a:avLst/>
              <a:gdLst>
                <a:gd name="T0" fmla="*/ 18 w 172"/>
                <a:gd name="T1" fmla="*/ 125 h 125"/>
                <a:gd name="T2" fmla="*/ 14 w 172"/>
                <a:gd name="T3" fmla="*/ 125 h 125"/>
                <a:gd name="T4" fmla="*/ 0 w 172"/>
                <a:gd name="T5" fmla="*/ 111 h 125"/>
                <a:gd name="T6" fmla="*/ 0 w 172"/>
                <a:gd name="T7" fmla="*/ 14 h 125"/>
                <a:gd name="T8" fmla="*/ 14 w 172"/>
                <a:gd name="T9" fmla="*/ 0 h 125"/>
                <a:gd name="T10" fmla="*/ 158 w 172"/>
                <a:gd name="T11" fmla="*/ 0 h 125"/>
                <a:gd name="T12" fmla="*/ 172 w 172"/>
                <a:gd name="T13" fmla="*/ 14 h 125"/>
                <a:gd name="T14" fmla="*/ 172 w 172"/>
                <a:gd name="T15" fmla="*/ 5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25">
                  <a:moveTo>
                    <a:pt x="18" y="125"/>
                  </a:moveTo>
                  <a:cubicBezTo>
                    <a:pt x="14" y="125"/>
                    <a:pt x="14" y="125"/>
                    <a:pt x="14" y="125"/>
                  </a:cubicBezTo>
                  <a:cubicBezTo>
                    <a:pt x="6" y="125"/>
                    <a:pt x="0" y="119"/>
                    <a:pt x="0" y="1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6" y="0"/>
                    <a:pt x="172" y="7"/>
                    <a:pt x="172" y="14"/>
                  </a:cubicBezTo>
                  <a:cubicBezTo>
                    <a:pt x="172" y="56"/>
                    <a:pt x="172" y="56"/>
                    <a:pt x="172" y="56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35" name="Line 421"/>
            <p:cNvSpPr>
              <a:spLocks noChangeShapeType="1"/>
            </p:cNvSpPr>
            <p:nvPr/>
          </p:nvSpPr>
          <p:spPr bwMode="auto">
            <a:xfrm flipH="1">
              <a:off x="9490" y="2520"/>
              <a:ext cx="157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36" name="Freeform 422"/>
            <p:cNvSpPr>
              <a:spLocks/>
            </p:cNvSpPr>
            <p:nvPr/>
          </p:nvSpPr>
          <p:spPr bwMode="auto">
            <a:xfrm>
              <a:off x="9623" y="2425"/>
              <a:ext cx="95" cy="95"/>
            </a:xfrm>
            <a:custGeom>
              <a:avLst/>
              <a:gdLst>
                <a:gd name="T0" fmla="*/ 18 w 70"/>
                <a:gd name="T1" fmla="*/ 70 h 70"/>
                <a:gd name="T2" fmla="*/ 0 w 70"/>
                <a:gd name="T3" fmla="*/ 52 h 70"/>
                <a:gd name="T4" fmla="*/ 0 w 70"/>
                <a:gd name="T5" fmla="*/ 18 h 70"/>
                <a:gd name="T6" fmla="*/ 18 w 70"/>
                <a:gd name="T7" fmla="*/ 0 h 70"/>
                <a:gd name="T8" fmla="*/ 53 w 70"/>
                <a:gd name="T9" fmla="*/ 0 h 70"/>
                <a:gd name="T10" fmla="*/ 70 w 70"/>
                <a:gd name="T11" fmla="*/ 18 h 70"/>
                <a:gd name="T12" fmla="*/ 70 w 70"/>
                <a:gd name="T13" fmla="*/ 52 h 70"/>
                <a:gd name="T14" fmla="*/ 53 w 70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0">
                  <a:moveTo>
                    <a:pt x="18" y="70"/>
                  </a:moveTo>
                  <a:cubicBezTo>
                    <a:pt x="8" y="70"/>
                    <a:pt x="0" y="62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2" y="0"/>
                    <a:pt x="70" y="8"/>
                    <a:pt x="70" y="18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62"/>
                    <a:pt x="62" y="70"/>
                    <a:pt x="53" y="70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37" name="Oval 423"/>
            <p:cNvSpPr>
              <a:spLocks noChangeArrowheads="1"/>
            </p:cNvSpPr>
            <p:nvPr/>
          </p:nvSpPr>
          <p:spPr bwMode="auto">
            <a:xfrm>
              <a:off x="9443" y="2496"/>
              <a:ext cx="47" cy="48"/>
            </a:xfrm>
            <a:prstGeom prst="ellips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38" name="Oval 424"/>
            <p:cNvSpPr>
              <a:spLocks noChangeArrowheads="1"/>
            </p:cNvSpPr>
            <p:nvPr/>
          </p:nvSpPr>
          <p:spPr bwMode="auto">
            <a:xfrm>
              <a:off x="9646" y="2496"/>
              <a:ext cx="48" cy="48"/>
            </a:xfrm>
            <a:prstGeom prst="ellips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236182" y="4637615"/>
            <a:ext cx="1452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Прием, обработка отправлений на </a:t>
            </a:r>
            <a:r>
              <a:rPr lang="ru-RU" sz="1200" dirty="0"/>
              <a:t>Участка курьерской </a:t>
            </a:r>
            <a:r>
              <a:rPr lang="ru-RU" sz="1200" dirty="0" smtClean="0"/>
              <a:t>доставки, </a:t>
            </a:r>
            <a:r>
              <a:rPr lang="ru-RU" sz="1200" dirty="0"/>
              <a:t>обмен </a:t>
            </a:r>
            <a:r>
              <a:rPr lang="ru-RU" sz="1200" dirty="0" smtClean="0"/>
              <a:t>документами</a:t>
            </a:r>
            <a:endParaRPr lang="ru-RU" sz="1200" dirty="0"/>
          </a:p>
        </p:txBody>
      </p:sp>
      <p:grpSp>
        <p:nvGrpSpPr>
          <p:cNvPr id="140" name="Group 288"/>
          <p:cNvGrpSpPr>
            <a:grpSpLocks noChangeAspect="1"/>
          </p:cNvGrpSpPr>
          <p:nvPr/>
        </p:nvGrpSpPr>
        <p:grpSpPr bwMode="auto">
          <a:xfrm>
            <a:off x="499176" y="4218292"/>
            <a:ext cx="542949" cy="432459"/>
            <a:chOff x="2603" y="2055"/>
            <a:chExt cx="629" cy="501"/>
          </a:xfrm>
        </p:grpSpPr>
        <p:sp>
          <p:nvSpPr>
            <p:cNvPr id="141" name="Freeform 289"/>
            <p:cNvSpPr>
              <a:spLocks/>
            </p:cNvSpPr>
            <p:nvPr/>
          </p:nvSpPr>
          <p:spPr bwMode="auto">
            <a:xfrm>
              <a:off x="3089" y="2138"/>
              <a:ext cx="143" cy="252"/>
            </a:xfrm>
            <a:custGeom>
              <a:avLst/>
              <a:gdLst>
                <a:gd name="T0" fmla="*/ 105 w 105"/>
                <a:gd name="T1" fmla="*/ 1 h 184"/>
                <a:gd name="T2" fmla="*/ 105 w 105"/>
                <a:gd name="T3" fmla="*/ 115 h 184"/>
                <a:gd name="T4" fmla="*/ 98 w 105"/>
                <a:gd name="T5" fmla="*/ 128 h 184"/>
                <a:gd name="T6" fmla="*/ 1 w 105"/>
                <a:gd name="T7" fmla="*/ 184 h 184"/>
                <a:gd name="T8" fmla="*/ 0 w 105"/>
                <a:gd name="T9" fmla="*/ 183 h 184"/>
                <a:gd name="T10" fmla="*/ 0 w 105"/>
                <a:gd name="T11" fmla="*/ 60 h 184"/>
                <a:gd name="T12" fmla="*/ 104 w 105"/>
                <a:gd name="T13" fmla="*/ 0 h 184"/>
                <a:gd name="T14" fmla="*/ 105 w 105"/>
                <a:gd name="T15" fmla="*/ 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84">
                  <a:moveTo>
                    <a:pt x="105" y="1"/>
                  </a:moveTo>
                  <a:cubicBezTo>
                    <a:pt x="105" y="115"/>
                    <a:pt x="105" y="115"/>
                    <a:pt x="105" y="115"/>
                  </a:cubicBezTo>
                  <a:cubicBezTo>
                    <a:pt x="105" y="121"/>
                    <a:pt x="102" y="125"/>
                    <a:pt x="98" y="128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0" y="184"/>
                    <a:pt x="0" y="184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1"/>
                    <a:pt x="105" y="1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42" name="Freeform 290"/>
            <p:cNvSpPr>
              <a:spLocks/>
            </p:cNvSpPr>
            <p:nvPr/>
          </p:nvSpPr>
          <p:spPr bwMode="auto">
            <a:xfrm>
              <a:off x="2946" y="2138"/>
              <a:ext cx="143" cy="252"/>
            </a:xfrm>
            <a:custGeom>
              <a:avLst/>
              <a:gdLst>
                <a:gd name="T0" fmla="*/ 85 w 105"/>
                <a:gd name="T1" fmla="*/ 173 h 184"/>
                <a:gd name="T2" fmla="*/ 105 w 105"/>
                <a:gd name="T3" fmla="*/ 184 h 184"/>
                <a:gd name="T4" fmla="*/ 105 w 105"/>
                <a:gd name="T5" fmla="*/ 184 h 184"/>
                <a:gd name="T6" fmla="*/ 105 w 105"/>
                <a:gd name="T7" fmla="*/ 60 h 184"/>
                <a:gd name="T8" fmla="*/ 0 w 105"/>
                <a:gd name="T9" fmla="*/ 0 h 184"/>
                <a:gd name="T10" fmla="*/ 0 w 105"/>
                <a:gd name="T11" fmla="*/ 0 h 184"/>
                <a:gd name="T12" fmla="*/ 0 w 105"/>
                <a:gd name="T13" fmla="*/ 7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84">
                  <a:moveTo>
                    <a:pt x="85" y="173"/>
                  </a:moveTo>
                  <a:cubicBezTo>
                    <a:pt x="105" y="184"/>
                    <a:pt x="105" y="184"/>
                    <a:pt x="105" y="184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43" name="Freeform 291"/>
            <p:cNvSpPr>
              <a:spLocks/>
            </p:cNvSpPr>
            <p:nvPr/>
          </p:nvSpPr>
          <p:spPr bwMode="auto">
            <a:xfrm>
              <a:off x="2946" y="2055"/>
              <a:ext cx="286" cy="84"/>
            </a:xfrm>
            <a:custGeom>
              <a:avLst/>
              <a:gdLst>
                <a:gd name="T0" fmla="*/ 0 w 286"/>
                <a:gd name="T1" fmla="*/ 83 h 84"/>
                <a:gd name="T2" fmla="*/ 143 w 286"/>
                <a:gd name="T3" fmla="*/ 0 h 84"/>
                <a:gd name="T4" fmla="*/ 286 w 286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4">
                  <a:moveTo>
                    <a:pt x="0" y="83"/>
                  </a:moveTo>
                  <a:lnTo>
                    <a:pt x="143" y="0"/>
                  </a:lnTo>
                  <a:lnTo>
                    <a:pt x="286" y="84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44" name="Freeform 292"/>
            <p:cNvSpPr>
              <a:spLocks/>
            </p:cNvSpPr>
            <p:nvPr/>
          </p:nvSpPr>
          <p:spPr bwMode="auto">
            <a:xfrm>
              <a:off x="3002" y="2082"/>
              <a:ext cx="181" cy="211"/>
            </a:xfrm>
            <a:custGeom>
              <a:avLst/>
              <a:gdLst>
                <a:gd name="T0" fmla="*/ 0 w 181"/>
                <a:gd name="T1" fmla="*/ 22 h 211"/>
                <a:gd name="T2" fmla="*/ 143 w 181"/>
                <a:gd name="T3" fmla="*/ 105 h 211"/>
                <a:gd name="T4" fmla="*/ 143 w 181"/>
                <a:gd name="T5" fmla="*/ 211 h 211"/>
                <a:gd name="T6" fmla="*/ 181 w 181"/>
                <a:gd name="T7" fmla="*/ 189 h 211"/>
                <a:gd name="T8" fmla="*/ 181 w 181"/>
                <a:gd name="T9" fmla="*/ 82 h 211"/>
                <a:gd name="T10" fmla="*/ 38 w 181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211">
                  <a:moveTo>
                    <a:pt x="0" y="22"/>
                  </a:moveTo>
                  <a:lnTo>
                    <a:pt x="143" y="105"/>
                  </a:lnTo>
                  <a:lnTo>
                    <a:pt x="143" y="211"/>
                  </a:lnTo>
                  <a:lnTo>
                    <a:pt x="181" y="189"/>
                  </a:lnTo>
                  <a:lnTo>
                    <a:pt x="181" y="82"/>
                  </a:lnTo>
                  <a:lnTo>
                    <a:pt x="38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45" name="Freeform 293"/>
            <p:cNvSpPr>
              <a:spLocks/>
            </p:cNvSpPr>
            <p:nvPr/>
          </p:nvSpPr>
          <p:spPr bwMode="auto">
            <a:xfrm>
              <a:off x="2920" y="2306"/>
              <a:ext cx="142" cy="250"/>
            </a:xfrm>
            <a:custGeom>
              <a:avLst/>
              <a:gdLst>
                <a:gd name="T0" fmla="*/ 104 w 104"/>
                <a:gd name="T1" fmla="*/ 0 h 183"/>
                <a:gd name="T2" fmla="*/ 104 w 104"/>
                <a:gd name="T3" fmla="*/ 115 h 183"/>
                <a:gd name="T4" fmla="*/ 97 w 104"/>
                <a:gd name="T5" fmla="*/ 127 h 183"/>
                <a:gd name="T6" fmla="*/ 0 w 104"/>
                <a:gd name="T7" fmla="*/ 183 h 183"/>
                <a:gd name="T8" fmla="*/ 0 w 104"/>
                <a:gd name="T9" fmla="*/ 183 h 183"/>
                <a:gd name="T10" fmla="*/ 0 w 104"/>
                <a:gd name="T11" fmla="*/ 60 h 183"/>
                <a:gd name="T12" fmla="*/ 103 w 104"/>
                <a:gd name="T13" fmla="*/ 0 h 183"/>
                <a:gd name="T14" fmla="*/ 104 w 104"/>
                <a:gd name="T1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83">
                  <a:moveTo>
                    <a:pt x="104" y="0"/>
                  </a:moveTo>
                  <a:cubicBezTo>
                    <a:pt x="104" y="115"/>
                    <a:pt x="104" y="115"/>
                    <a:pt x="104" y="115"/>
                  </a:cubicBezTo>
                  <a:cubicBezTo>
                    <a:pt x="104" y="120"/>
                    <a:pt x="102" y="125"/>
                    <a:pt x="97" y="12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0"/>
                    <a:pt x="104" y="0"/>
                    <a:pt x="104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46" name="Freeform 294"/>
            <p:cNvSpPr>
              <a:spLocks/>
            </p:cNvSpPr>
            <p:nvPr/>
          </p:nvSpPr>
          <p:spPr bwMode="auto">
            <a:xfrm>
              <a:off x="2776" y="2305"/>
              <a:ext cx="144" cy="251"/>
            </a:xfrm>
            <a:custGeom>
              <a:avLst/>
              <a:gdLst>
                <a:gd name="T0" fmla="*/ 0 w 106"/>
                <a:gd name="T1" fmla="*/ 0 h 184"/>
                <a:gd name="T2" fmla="*/ 0 w 106"/>
                <a:gd name="T3" fmla="*/ 115 h 184"/>
                <a:gd name="T4" fmla="*/ 8 w 106"/>
                <a:gd name="T5" fmla="*/ 128 h 184"/>
                <a:gd name="T6" fmla="*/ 105 w 106"/>
                <a:gd name="T7" fmla="*/ 184 h 184"/>
                <a:gd name="T8" fmla="*/ 106 w 106"/>
                <a:gd name="T9" fmla="*/ 184 h 184"/>
                <a:gd name="T10" fmla="*/ 106 w 106"/>
                <a:gd name="T11" fmla="*/ 61 h 184"/>
                <a:gd name="T12" fmla="*/ 1 w 106"/>
                <a:gd name="T13" fmla="*/ 0 h 184"/>
                <a:gd name="T14" fmla="*/ 0 w 106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4">
                  <a:moveTo>
                    <a:pt x="0" y="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3" y="125"/>
                    <a:pt x="8" y="128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6" y="184"/>
                    <a:pt x="106" y="184"/>
                    <a:pt x="106" y="184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47" name="Freeform 295"/>
            <p:cNvSpPr>
              <a:spLocks/>
            </p:cNvSpPr>
            <p:nvPr/>
          </p:nvSpPr>
          <p:spPr bwMode="auto">
            <a:xfrm>
              <a:off x="2776" y="2221"/>
              <a:ext cx="286" cy="85"/>
            </a:xfrm>
            <a:custGeom>
              <a:avLst/>
              <a:gdLst>
                <a:gd name="T0" fmla="*/ 0 w 286"/>
                <a:gd name="T1" fmla="*/ 84 h 85"/>
                <a:gd name="T2" fmla="*/ 144 w 286"/>
                <a:gd name="T3" fmla="*/ 0 h 85"/>
                <a:gd name="T4" fmla="*/ 286 w 286"/>
                <a:gd name="T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5">
                  <a:moveTo>
                    <a:pt x="0" y="84"/>
                  </a:moveTo>
                  <a:lnTo>
                    <a:pt x="144" y="0"/>
                  </a:lnTo>
                  <a:lnTo>
                    <a:pt x="286" y="85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48" name="Freeform 296"/>
            <p:cNvSpPr>
              <a:spLocks/>
            </p:cNvSpPr>
            <p:nvPr/>
          </p:nvSpPr>
          <p:spPr bwMode="auto">
            <a:xfrm>
              <a:off x="2832" y="2249"/>
              <a:ext cx="182" cy="212"/>
            </a:xfrm>
            <a:custGeom>
              <a:avLst/>
              <a:gdLst>
                <a:gd name="T0" fmla="*/ 0 w 182"/>
                <a:gd name="T1" fmla="*/ 23 h 212"/>
                <a:gd name="T2" fmla="*/ 143 w 182"/>
                <a:gd name="T3" fmla="*/ 105 h 212"/>
                <a:gd name="T4" fmla="*/ 143 w 182"/>
                <a:gd name="T5" fmla="*/ 212 h 212"/>
                <a:gd name="T6" fmla="*/ 182 w 182"/>
                <a:gd name="T7" fmla="*/ 188 h 212"/>
                <a:gd name="T8" fmla="*/ 182 w 182"/>
                <a:gd name="T9" fmla="*/ 83 h 212"/>
                <a:gd name="T10" fmla="*/ 39 w 182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212">
                  <a:moveTo>
                    <a:pt x="0" y="23"/>
                  </a:moveTo>
                  <a:lnTo>
                    <a:pt x="143" y="105"/>
                  </a:lnTo>
                  <a:lnTo>
                    <a:pt x="143" y="212"/>
                  </a:lnTo>
                  <a:lnTo>
                    <a:pt x="182" y="188"/>
                  </a:lnTo>
                  <a:lnTo>
                    <a:pt x="182" y="83"/>
                  </a:lnTo>
                  <a:lnTo>
                    <a:pt x="39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49" name="Freeform 297"/>
            <p:cNvSpPr>
              <a:spLocks/>
            </p:cNvSpPr>
            <p:nvPr/>
          </p:nvSpPr>
          <p:spPr bwMode="auto">
            <a:xfrm>
              <a:off x="2746" y="2138"/>
              <a:ext cx="143" cy="252"/>
            </a:xfrm>
            <a:custGeom>
              <a:avLst/>
              <a:gdLst>
                <a:gd name="T0" fmla="*/ 22 w 105"/>
                <a:gd name="T1" fmla="*/ 169 h 184"/>
                <a:gd name="T2" fmla="*/ 1 w 105"/>
                <a:gd name="T3" fmla="*/ 184 h 184"/>
                <a:gd name="T4" fmla="*/ 0 w 105"/>
                <a:gd name="T5" fmla="*/ 183 h 184"/>
                <a:gd name="T6" fmla="*/ 0 w 105"/>
                <a:gd name="T7" fmla="*/ 60 h 184"/>
                <a:gd name="T8" fmla="*/ 104 w 105"/>
                <a:gd name="T9" fmla="*/ 0 h 184"/>
                <a:gd name="T10" fmla="*/ 105 w 105"/>
                <a:gd name="T11" fmla="*/ 1 h 184"/>
                <a:gd name="T12" fmla="*/ 105 w 105"/>
                <a:gd name="T13" fmla="*/ 7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84">
                  <a:moveTo>
                    <a:pt x="22" y="169"/>
                  </a:moveTo>
                  <a:cubicBezTo>
                    <a:pt x="1" y="184"/>
                    <a:pt x="1" y="184"/>
                    <a:pt x="1" y="184"/>
                  </a:cubicBezTo>
                  <a:cubicBezTo>
                    <a:pt x="0" y="184"/>
                    <a:pt x="0" y="184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1"/>
                    <a:pt x="105" y="1"/>
                  </a:cubicBezTo>
                  <a:cubicBezTo>
                    <a:pt x="105" y="75"/>
                    <a:pt x="105" y="75"/>
                    <a:pt x="105" y="75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50" name="Freeform 298"/>
            <p:cNvSpPr>
              <a:spLocks/>
            </p:cNvSpPr>
            <p:nvPr/>
          </p:nvSpPr>
          <p:spPr bwMode="auto">
            <a:xfrm>
              <a:off x="2603" y="2138"/>
              <a:ext cx="143" cy="252"/>
            </a:xfrm>
            <a:custGeom>
              <a:avLst/>
              <a:gdLst>
                <a:gd name="T0" fmla="*/ 0 w 105"/>
                <a:gd name="T1" fmla="*/ 0 h 184"/>
                <a:gd name="T2" fmla="*/ 0 w 105"/>
                <a:gd name="T3" fmla="*/ 115 h 184"/>
                <a:gd name="T4" fmla="*/ 7 w 105"/>
                <a:gd name="T5" fmla="*/ 127 h 184"/>
                <a:gd name="T6" fmla="*/ 104 w 105"/>
                <a:gd name="T7" fmla="*/ 184 h 184"/>
                <a:gd name="T8" fmla="*/ 105 w 105"/>
                <a:gd name="T9" fmla="*/ 184 h 184"/>
                <a:gd name="T10" fmla="*/ 105 w 105"/>
                <a:gd name="T11" fmla="*/ 60 h 184"/>
                <a:gd name="T12" fmla="*/ 0 w 105"/>
                <a:gd name="T13" fmla="*/ 0 h 184"/>
                <a:gd name="T14" fmla="*/ 0 w 105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84">
                  <a:moveTo>
                    <a:pt x="0" y="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20"/>
                    <a:pt x="2" y="125"/>
                    <a:pt x="7" y="127"/>
                  </a:cubicBezTo>
                  <a:cubicBezTo>
                    <a:pt x="104" y="184"/>
                    <a:pt x="104" y="184"/>
                    <a:pt x="104" y="184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51" name="Freeform 299"/>
            <p:cNvSpPr>
              <a:spLocks/>
            </p:cNvSpPr>
            <p:nvPr/>
          </p:nvSpPr>
          <p:spPr bwMode="auto">
            <a:xfrm>
              <a:off x="2603" y="2055"/>
              <a:ext cx="286" cy="84"/>
            </a:xfrm>
            <a:custGeom>
              <a:avLst/>
              <a:gdLst>
                <a:gd name="T0" fmla="*/ 0 w 286"/>
                <a:gd name="T1" fmla="*/ 83 h 84"/>
                <a:gd name="T2" fmla="*/ 143 w 286"/>
                <a:gd name="T3" fmla="*/ 0 h 84"/>
                <a:gd name="T4" fmla="*/ 286 w 286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4">
                  <a:moveTo>
                    <a:pt x="0" y="83"/>
                  </a:moveTo>
                  <a:lnTo>
                    <a:pt x="143" y="0"/>
                  </a:lnTo>
                  <a:lnTo>
                    <a:pt x="286" y="84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52" name="Freeform 300"/>
            <p:cNvSpPr>
              <a:spLocks/>
            </p:cNvSpPr>
            <p:nvPr/>
          </p:nvSpPr>
          <p:spPr bwMode="auto">
            <a:xfrm>
              <a:off x="2697" y="2082"/>
              <a:ext cx="143" cy="187"/>
            </a:xfrm>
            <a:custGeom>
              <a:avLst/>
              <a:gdLst>
                <a:gd name="T0" fmla="*/ 105 w 105"/>
                <a:gd name="T1" fmla="*/ 137 h 137"/>
                <a:gd name="T2" fmla="*/ 105 w 105"/>
                <a:gd name="T3" fmla="*/ 60 h 137"/>
                <a:gd name="T4" fmla="*/ 0 w 105"/>
                <a:gd name="T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37">
                  <a:moveTo>
                    <a:pt x="105" y="137"/>
                  </a:moveTo>
                  <a:cubicBezTo>
                    <a:pt x="105" y="127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53" name="Freeform 301"/>
            <p:cNvSpPr>
              <a:spLocks/>
            </p:cNvSpPr>
            <p:nvPr/>
          </p:nvSpPr>
          <p:spPr bwMode="auto">
            <a:xfrm>
              <a:off x="2659" y="2104"/>
              <a:ext cx="143" cy="189"/>
            </a:xfrm>
            <a:custGeom>
              <a:avLst/>
              <a:gdLst>
                <a:gd name="T0" fmla="*/ 0 w 143"/>
                <a:gd name="T1" fmla="*/ 0 h 189"/>
                <a:gd name="T2" fmla="*/ 143 w 143"/>
                <a:gd name="T3" fmla="*/ 83 h 189"/>
                <a:gd name="T4" fmla="*/ 143 w 143"/>
                <a:gd name="T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89">
                  <a:moveTo>
                    <a:pt x="0" y="0"/>
                  </a:moveTo>
                  <a:lnTo>
                    <a:pt x="143" y="83"/>
                  </a:lnTo>
                  <a:lnTo>
                    <a:pt x="143" y="189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cxnSp>
        <p:nvCxnSpPr>
          <p:cNvPr id="154" name="Прямая со стрелкой 153"/>
          <p:cNvCxnSpPr/>
          <p:nvPr/>
        </p:nvCxnSpPr>
        <p:spPr>
          <a:xfrm>
            <a:off x="743095" y="5246878"/>
            <a:ext cx="0" cy="436649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392"/>
          <p:cNvGrpSpPr>
            <a:grpSpLocks noChangeAspect="1"/>
          </p:cNvGrpSpPr>
          <p:nvPr/>
        </p:nvGrpSpPr>
        <p:grpSpPr bwMode="auto">
          <a:xfrm>
            <a:off x="527661" y="5773924"/>
            <a:ext cx="436776" cy="478209"/>
            <a:chOff x="7528" y="984"/>
            <a:chExt cx="506" cy="554"/>
          </a:xfrm>
        </p:grpSpPr>
        <p:sp>
          <p:nvSpPr>
            <p:cNvPr id="156" name="Freeform 393"/>
            <p:cNvSpPr>
              <a:spLocks/>
            </p:cNvSpPr>
            <p:nvPr/>
          </p:nvSpPr>
          <p:spPr bwMode="auto">
            <a:xfrm>
              <a:off x="7782" y="1139"/>
              <a:ext cx="228" cy="399"/>
            </a:xfrm>
            <a:custGeom>
              <a:avLst/>
              <a:gdLst>
                <a:gd name="T0" fmla="*/ 167 w 167"/>
                <a:gd name="T1" fmla="*/ 69 h 292"/>
                <a:gd name="T2" fmla="*/ 167 w 167"/>
                <a:gd name="T3" fmla="*/ 183 h 292"/>
                <a:gd name="T4" fmla="*/ 155 w 167"/>
                <a:gd name="T5" fmla="*/ 203 h 292"/>
                <a:gd name="T6" fmla="*/ 1 w 167"/>
                <a:gd name="T7" fmla="*/ 292 h 292"/>
                <a:gd name="T8" fmla="*/ 0 w 167"/>
                <a:gd name="T9" fmla="*/ 291 h 292"/>
                <a:gd name="T10" fmla="*/ 0 w 167"/>
                <a:gd name="T11" fmla="*/ 95 h 292"/>
                <a:gd name="T12" fmla="*/ 165 w 167"/>
                <a:gd name="T13" fmla="*/ 0 h 292"/>
                <a:gd name="T14" fmla="*/ 167 w 167"/>
                <a:gd name="T15" fmla="*/ 69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292">
                  <a:moveTo>
                    <a:pt x="167" y="69"/>
                  </a:moveTo>
                  <a:cubicBezTo>
                    <a:pt x="167" y="183"/>
                    <a:pt x="167" y="183"/>
                    <a:pt x="167" y="183"/>
                  </a:cubicBezTo>
                  <a:cubicBezTo>
                    <a:pt x="167" y="191"/>
                    <a:pt x="162" y="199"/>
                    <a:pt x="155" y="203"/>
                  </a:cubicBezTo>
                  <a:cubicBezTo>
                    <a:pt x="1" y="292"/>
                    <a:pt x="1" y="292"/>
                    <a:pt x="1" y="292"/>
                  </a:cubicBezTo>
                  <a:cubicBezTo>
                    <a:pt x="0" y="292"/>
                    <a:pt x="0" y="292"/>
                    <a:pt x="0" y="291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68"/>
                    <a:pt x="167" y="69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57" name="Freeform 394"/>
            <p:cNvSpPr>
              <a:spLocks/>
            </p:cNvSpPr>
            <p:nvPr/>
          </p:nvSpPr>
          <p:spPr bwMode="auto">
            <a:xfrm>
              <a:off x="7552" y="1136"/>
              <a:ext cx="230" cy="402"/>
            </a:xfrm>
            <a:custGeom>
              <a:avLst/>
              <a:gdLst>
                <a:gd name="T0" fmla="*/ 0 w 168"/>
                <a:gd name="T1" fmla="*/ 1 h 294"/>
                <a:gd name="T2" fmla="*/ 0 w 168"/>
                <a:gd name="T3" fmla="*/ 184 h 294"/>
                <a:gd name="T4" fmla="*/ 11 w 168"/>
                <a:gd name="T5" fmla="*/ 204 h 294"/>
                <a:gd name="T6" fmla="*/ 167 w 168"/>
                <a:gd name="T7" fmla="*/ 294 h 294"/>
                <a:gd name="T8" fmla="*/ 168 w 168"/>
                <a:gd name="T9" fmla="*/ 294 h 294"/>
                <a:gd name="T10" fmla="*/ 168 w 168"/>
                <a:gd name="T11" fmla="*/ 97 h 294"/>
                <a:gd name="T12" fmla="*/ 0 w 168"/>
                <a:gd name="T13" fmla="*/ 0 h 294"/>
                <a:gd name="T14" fmla="*/ 0 w 168"/>
                <a:gd name="T15" fmla="*/ 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294">
                  <a:moveTo>
                    <a:pt x="0" y="1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192"/>
                    <a:pt x="4" y="200"/>
                    <a:pt x="11" y="204"/>
                  </a:cubicBezTo>
                  <a:cubicBezTo>
                    <a:pt x="167" y="294"/>
                    <a:pt x="167" y="294"/>
                    <a:pt x="167" y="294"/>
                  </a:cubicBezTo>
                  <a:cubicBezTo>
                    <a:pt x="167" y="294"/>
                    <a:pt x="168" y="294"/>
                    <a:pt x="168" y="294"/>
                  </a:cubicBezTo>
                  <a:cubicBezTo>
                    <a:pt x="168" y="97"/>
                    <a:pt x="168" y="97"/>
                    <a:pt x="168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58" name="Freeform 395"/>
            <p:cNvSpPr>
              <a:spLocks/>
            </p:cNvSpPr>
            <p:nvPr/>
          </p:nvSpPr>
          <p:spPr bwMode="auto">
            <a:xfrm>
              <a:off x="7552" y="1003"/>
              <a:ext cx="458" cy="136"/>
            </a:xfrm>
            <a:custGeom>
              <a:avLst/>
              <a:gdLst>
                <a:gd name="T0" fmla="*/ 0 w 458"/>
                <a:gd name="T1" fmla="*/ 133 h 136"/>
                <a:gd name="T2" fmla="*/ 230 w 458"/>
                <a:gd name="T3" fmla="*/ 0 h 136"/>
                <a:gd name="T4" fmla="*/ 458 w 458"/>
                <a:gd name="T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8" h="136">
                  <a:moveTo>
                    <a:pt x="0" y="133"/>
                  </a:moveTo>
                  <a:lnTo>
                    <a:pt x="230" y="0"/>
                  </a:lnTo>
                  <a:lnTo>
                    <a:pt x="458" y="136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59" name="Freeform 396"/>
            <p:cNvSpPr>
              <a:spLocks/>
            </p:cNvSpPr>
            <p:nvPr/>
          </p:nvSpPr>
          <p:spPr bwMode="auto">
            <a:xfrm>
              <a:off x="7531" y="984"/>
              <a:ext cx="502" cy="293"/>
            </a:xfrm>
            <a:custGeom>
              <a:avLst/>
              <a:gdLst>
                <a:gd name="T0" fmla="*/ 184 w 368"/>
                <a:gd name="T1" fmla="*/ 214 h 214"/>
                <a:gd name="T2" fmla="*/ 0 w 368"/>
                <a:gd name="T3" fmla="*/ 107 h 214"/>
                <a:gd name="T4" fmla="*/ 0 w 368"/>
                <a:gd name="T5" fmla="*/ 106 h 214"/>
                <a:gd name="T6" fmla="*/ 183 w 368"/>
                <a:gd name="T7" fmla="*/ 0 h 214"/>
                <a:gd name="T8" fmla="*/ 368 w 368"/>
                <a:gd name="T9" fmla="*/ 107 h 214"/>
                <a:gd name="T10" fmla="*/ 368 w 368"/>
                <a:gd name="T11" fmla="*/ 108 h 214"/>
                <a:gd name="T12" fmla="*/ 184 w 368"/>
                <a:gd name="T13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8" h="214">
                  <a:moveTo>
                    <a:pt x="184" y="214"/>
                  </a:move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6"/>
                    <a:pt x="0" y="106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368" y="107"/>
                    <a:pt x="368" y="107"/>
                    <a:pt x="368" y="107"/>
                  </a:cubicBezTo>
                  <a:cubicBezTo>
                    <a:pt x="368" y="107"/>
                    <a:pt x="368" y="108"/>
                    <a:pt x="368" y="108"/>
                  </a:cubicBezTo>
                  <a:lnTo>
                    <a:pt x="184" y="214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60" name="Freeform 397"/>
            <p:cNvSpPr>
              <a:spLocks/>
            </p:cNvSpPr>
            <p:nvPr/>
          </p:nvSpPr>
          <p:spPr bwMode="auto">
            <a:xfrm>
              <a:off x="7782" y="1132"/>
              <a:ext cx="252" cy="236"/>
            </a:xfrm>
            <a:custGeom>
              <a:avLst/>
              <a:gdLst>
                <a:gd name="T0" fmla="*/ 185 w 185"/>
                <a:gd name="T1" fmla="*/ 1 h 173"/>
                <a:gd name="T2" fmla="*/ 185 w 185"/>
                <a:gd name="T3" fmla="*/ 61 h 173"/>
                <a:gd name="T4" fmla="*/ 0 w 185"/>
                <a:gd name="T5" fmla="*/ 168 h 173"/>
                <a:gd name="T6" fmla="*/ 0 w 185"/>
                <a:gd name="T7" fmla="*/ 106 h 173"/>
                <a:gd name="T8" fmla="*/ 183 w 185"/>
                <a:gd name="T9" fmla="*/ 0 h 173"/>
                <a:gd name="T10" fmla="*/ 185 w 185"/>
                <a:gd name="T11" fmla="*/ 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" h="173">
                  <a:moveTo>
                    <a:pt x="185" y="1"/>
                  </a:moveTo>
                  <a:cubicBezTo>
                    <a:pt x="185" y="61"/>
                    <a:pt x="185" y="61"/>
                    <a:pt x="185" y="61"/>
                  </a:cubicBezTo>
                  <a:cubicBezTo>
                    <a:pt x="185" y="61"/>
                    <a:pt x="0" y="173"/>
                    <a:pt x="0" y="168"/>
                  </a:cubicBezTo>
                  <a:cubicBezTo>
                    <a:pt x="1" y="163"/>
                    <a:pt x="0" y="106"/>
                    <a:pt x="0" y="106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4" y="0"/>
                    <a:pt x="185" y="0"/>
                    <a:pt x="185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61" name="Freeform 398"/>
            <p:cNvSpPr>
              <a:spLocks/>
            </p:cNvSpPr>
            <p:nvPr/>
          </p:nvSpPr>
          <p:spPr bwMode="auto">
            <a:xfrm>
              <a:off x="7528" y="1125"/>
              <a:ext cx="252" cy="237"/>
            </a:xfrm>
            <a:custGeom>
              <a:avLst/>
              <a:gdLst>
                <a:gd name="T0" fmla="*/ 185 w 185"/>
                <a:gd name="T1" fmla="*/ 173 h 173"/>
                <a:gd name="T2" fmla="*/ 185 w 185"/>
                <a:gd name="T3" fmla="*/ 111 h 173"/>
                <a:gd name="T4" fmla="*/ 1 w 185"/>
                <a:gd name="T5" fmla="*/ 4 h 173"/>
                <a:gd name="T6" fmla="*/ 1 w 185"/>
                <a:gd name="T7" fmla="*/ 67 h 173"/>
                <a:gd name="T8" fmla="*/ 185 w 185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73">
                  <a:moveTo>
                    <a:pt x="185" y="173"/>
                  </a:moveTo>
                  <a:cubicBezTo>
                    <a:pt x="185" y="111"/>
                    <a:pt x="185" y="111"/>
                    <a:pt x="185" y="111"/>
                  </a:cubicBezTo>
                  <a:cubicBezTo>
                    <a:pt x="185" y="111"/>
                    <a:pt x="0" y="0"/>
                    <a:pt x="1" y="4"/>
                  </a:cubicBezTo>
                  <a:cubicBezTo>
                    <a:pt x="2" y="9"/>
                    <a:pt x="1" y="67"/>
                    <a:pt x="1" y="67"/>
                  </a:cubicBezTo>
                  <a:lnTo>
                    <a:pt x="185" y="173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62" name="Freeform 399"/>
            <p:cNvSpPr>
              <a:spLocks/>
            </p:cNvSpPr>
            <p:nvPr/>
          </p:nvSpPr>
          <p:spPr bwMode="auto">
            <a:xfrm>
              <a:off x="7685" y="1037"/>
              <a:ext cx="245" cy="240"/>
            </a:xfrm>
            <a:custGeom>
              <a:avLst/>
              <a:gdLst>
                <a:gd name="T0" fmla="*/ 245 w 245"/>
                <a:gd name="T1" fmla="*/ 240 h 240"/>
                <a:gd name="T2" fmla="*/ 245 w 245"/>
                <a:gd name="T3" fmla="*/ 141 h 240"/>
                <a:gd name="T4" fmla="*/ 0 w 245"/>
                <a:gd name="T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" h="240">
                  <a:moveTo>
                    <a:pt x="245" y="240"/>
                  </a:moveTo>
                  <a:lnTo>
                    <a:pt x="245" y="141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63" name="Freeform 400"/>
            <p:cNvSpPr>
              <a:spLocks/>
            </p:cNvSpPr>
            <p:nvPr/>
          </p:nvSpPr>
          <p:spPr bwMode="auto">
            <a:xfrm>
              <a:off x="7857" y="1284"/>
              <a:ext cx="61" cy="106"/>
            </a:xfrm>
            <a:custGeom>
              <a:avLst/>
              <a:gdLst>
                <a:gd name="T0" fmla="*/ 0 w 61"/>
                <a:gd name="T1" fmla="*/ 35 h 106"/>
                <a:gd name="T2" fmla="*/ 0 w 61"/>
                <a:gd name="T3" fmla="*/ 106 h 106"/>
                <a:gd name="T4" fmla="*/ 61 w 61"/>
                <a:gd name="T5" fmla="*/ 71 h 106"/>
                <a:gd name="T6" fmla="*/ 61 w 61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106">
                  <a:moveTo>
                    <a:pt x="0" y="35"/>
                  </a:moveTo>
                  <a:lnTo>
                    <a:pt x="0" y="106"/>
                  </a:lnTo>
                  <a:lnTo>
                    <a:pt x="61" y="71"/>
                  </a:lnTo>
                  <a:lnTo>
                    <a:pt x="61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64" name="Freeform 401"/>
            <p:cNvSpPr>
              <a:spLocks/>
            </p:cNvSpPr>
            <p:nvPr/>
          </p:nvSpPr>
          <p:spPr bwMode="auto">
            <a:xfrm>
              <a:off x="7625" y="1074"/>
              <a:ext cx="244" cy="240"/>
            </a:xfrm>
            <a:custGeom>
              <a:avLst/>
              <a:gdLst>
                <a:gd name="T0" fmla="*/ 0 w 244"/>
                <a:gd name="T1" fmla="*/ 0 h 240"/>
                <a:gd name="T2" fmla="*/ 244 w 244"/>
                <a:gd name="T3" fmla="*/ 141 h 240"/>
                <a:gd name="T4" fmla="*/ 244 w 244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4" h="240">
                  <a:moveTo>
                    <a:pt x="0" y="0"/>
                  </a:moveTo>
                  <a:lnTo>
                    <a:pt x="244" y="141"/>
                  </a:lnTo>
                  <a:lnTo>
                    <a:pt x="244" y="24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137807" y="6227964"/>
            <a:ext cx="145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Формирование отправлений для выдачи курьером</a:t>
            </a:r>
            <a:endParaRPr lang="ru-RU" sz="1200" dirty="0"/>
          </a:p>
        </p:txBody>
      </p:sp>
      <p:grpSp>
        <p:nvGrpSpPr>
          <p:cNvPr id="166" name="Group 20"/>
          <p:cNvGrpSpPr>
            <a:grpSpLocks noChangeAspect="1"/>
          </p:cNvGrpSpPr>
          <p:nvPr/>
        </p:nvGrpSpPr>
        <p:grpSpPr bwMode="auto">
          <a:xfrm>
            <a:off x="8117954" y="4310604"/>
            <a:ext cx="738030" cy="341106"/>
            <a:chOff x="4070" y="2374"/>
            <a:chExt cx="1071" cy="495"/>
          </a:xfrm>
        </p:grpSpPr>
        <p:sp>
          <p:nvSpPr>
            <p:cNvPr id="167" name="Freeform 21"/>
            <p:cNvSpPr>
              <a:spLocks/>
            </p:cNvSpPr>
            <p:nvPr/>
          </p:nvSpPr>
          <p:spPr bwMode="auto">
            <a:xfrm>
              <a:off x="4070" y="2374"/>
              <a:ext cx="784" cy="426"/>
            </a:xfrm>
            <a:custGeom>
              <a:avLst/>
              <a:gdLst>
                <a:gd name="T0" fmla="*/ 455 w 455"/>
                <a:gd name="T1" fmla="*/ 247 h 247"/>
                <a:gd name="T2" fmla="*/ 0 w 455"/>
                <a:gd name="T3" fmla="*/ 247 h 247"/>
                <a:gd name="T4" fmla="*/ 0 w 455"/>
                <a:gd name="T5" fmla="*/ 46 h 247"/>
                <a:gd name="T6" fmla="*/ 45 w 455"/>
                <a:gd name="T7" fmla="*/ 0 h 247"/>
                <a:gd name="T8" fmla="*/ 409 w 455"/>
                <a:gd name="T9" fmla="*/ 0 h 247"/>
                <a:gd name="T10" fmla="*/ 455 w 455"/>
                <a:gd name="T11" fmla="*/ 46 h 247"/>
                <a:gd name="T12" fmla="*/ 455 w 455"/>
                <a:gd name="T13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5" h="247">
                  <a:moveTo>
                    <a:pt x="455" y="247"/>
                  </a:moveTo>
                  <a:cubicBezTo>
                    <a:pt x="0" y="247"/>
                    <a:pt x="0" y="247"/>
                    <a:pt x="0" y="24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409" y="0"/>
                    <a:pt x="409" y="0"/>
                    <a:pt x="409" y="0"/>
                  </a:cubicBezTo>
                  <a:cubicBezTo>
                    <a:pt x="434" y="0"/>
                    <a:pt x="455" y="20"/>
                    <a:pt x="455" y="46"/>
                  </a:cubicBezTo>
                  <a:lnTo>
                    <a:pt x="455" y="247"/>
                  </a:ln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68" name="Freeform 22"/>
            <p:cNvSpPr>
              <a:spLocks/>
            </p:cNvSpPr>
            <p:nvPr/>
          </p:nvSpPr>
          <p:spPr bwMode="auto">
            <a:xfrm>
              <a:off x="4889" y="2548"/>
              <a:ext cx="252" cy="252"/>
            </a:xfrm>
            <a:custGeom>
              <a:avLst/>
              <a:gdLst>
                <a:gd name="T0" fmla="*/ 119 w 146"/>
                <a:gd name="T1" fmla="*/ 146 h 146"/>
                <a:gd name="T2" fmla="*/ 27 w 146"/>
                <a:gd name="T3" fmla="*/ 146 h 146"/>
                <a:gd name="T4" fmla="*/ 0 w 146"/>
                <a:gd name="T5" fmla="*/ 119 h 146"/>
                <a:gd name="T6" fmla="*/ 0 w 146"/>
                <a:gd name="T7" fmla="*/ 27 h 146"/>
                <a:gd name="T8" fmla="*/ 27 w 146"/>
                <a:gd name="T9" fmla="*/ 0 h 146"/>
                <a:gd name="T10" fmla="*/ 119 w 146"/>
                <a:gd name="T11" fmla="*/ 0 h 146"/>
                <a:gd name="T12" fmla="*/ 146 w 146"/>
                <a:gd name="T13" fmla="*/ 27 h 146"/>
                <a:gd name="T14" fmla="*/ 146 w 146"/>
                <a:gd name="T15" fmla="*/ 119 h 146"/>
                <a:gd name="T16" fmla="*/ 119 w 146"/>
                <a:gd name="T17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6">
                  <a:moveTo>
                    <a:pt x="119" y="146"/>
                  </a:moveTo>
                  <a:cubicBezTo>
                    <a:pt x="27" y="146"/>
                    <a:pt x="27" y="146"/>
                    <a:pt x="27" y="146"/>
                  </a:cubicBezTo>
                  <a:cubicBezTo>
                    <a:pt x="12" y="146"/>
                    <a:pt x="0" y="134"/>
                    <a:pt x="0" y="11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34" y="0"/>
                    <a:pt x="146" y="12"/>
                    <a:pt x="146" y="27"/>
                  </a:cubicBezTo>
                  <a:cubicBezTo>
                    <a:pt x="146" y="119"/>
                    <a:pt x="146" y="119"/>
                    <a:pt x="146" y="119"/>
                  </a:cubicBezTo>
                  <a:cubicBezTo>
                    <a:pt x="146" y="134"/>
                    <a:pt x="134" y="146"/>
                    <a:pt x="119" y="146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69" name="Oval 23"/>
            <p:cNvSpPr>
              <a:spLocks noChangeArrowheads="1"/>
            </p:cNvSpPr>
            <p:nvPr/>
          </p:nvSpPr>
          <p:spPr bwMode="auto">
            <a:xfrm>
              <a:off x="4967" y="2766"/>
              <a:ext cx="98" cy="100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70" name="Oval 24"/>
            <p:cNvSpPr>
              <a:spLocks noChangeArrowheads="1"/>
            </p:cNvSpPr>
            <p:nvPr/>
          </p:nvSpPr>
          <p:spPr bwMode="auto">
            <a:xfrm>
              <a:off x="4175" y="2750"/>
              <a:ext cx="114" cy="116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71" name="Freeform 25"/>
            <p:cNvSpPr>
              <a:spLocks/>
            </p:cNvSpPr>
            <p:nvPr/>
          </p:nvSpPr>
          <p:spPr bwMode="auto">
            <a:xfrm>
              <a:off x="4618" y="2745"/>
              <a:ext cx="124" cy="124"/>
            </a:xfrm>
            <a:custGeom>
              <a:avLst/>
              <a:gdLst>
                <a:gd name="T0" fmla="*/ 68 w 72"/>
                <a:gd name="T1" fmla="*/ 42 h 72"/>
                <a:gd name="T2" fmla="*/ 30 w 72"/>
                <a:gd name="T3" fmla="*/ 69 h 72"/>
                <a:gd name="T4" fmla="*/ 3 w 72"/>
                <a:gd name="T5" fmla="*/ 31 h 72"/>
                <a:gd name="T6" fmla="*/ 41 w 72"/>
                <a:gd name="T7" fmla="*/ 3 h 72"/>
                <a:gd name="T8" fmla="*/ 68 w 72"/>
                <a:gd name="T9" fmla="*/ 4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2">
                  <a:moveTo>
                    <a:pt x="68" y="42"/>
                  </a:moveTo>
                  <a:cubicBezTo>
                    <a:pt x="65" y="60"/>
                    <a:pt x="48" y="72"/>
                    <a:pt x="30" y="69"/>
                  </a:cubicBezTo>
                  <a:cubicBezTo>
                    <a:pt x="12" y="66"/>
                    <a:pt x="0" y="49"/>
                    <a:pt x="3" y="31"/>
                  </a:cubicBezTo>
                  <a:cubicBezTo>
                    <a:pt x="6" y="12"/>
                    <a:pt x="23" y="0"/>
                    <a:pt x="41" y="3"/>
                  </a:cubicBezTo>
                  <a:cubicBezTo>
                    <a:pt x="59" y="7"/>
                    <a:pt x="72" y="24"/>
                    <a:pt x="68" y="42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2915047" y="6205900"/>
            <a:ext cx="145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Доставка отправлений получателю</a:t>
            </a:r>
            <a:endParaRPr lang="ru-RU" sz="1200" dirty="0"/>
          </a:p>
        </p:txBody>
      </p:sp>
      <p:grpSp>
        <p:nvGrpSpPr>
          <p:cNvPr id="173" name="Group 330"/>
          <p:cNvGrpSpPr>
            <a:grpSpLocks noChangeAspect="1"/>
          </p:cNvGrpSpPr>
          <p:nvPr/>
        </p:nvGrpSpPr>
        <p:grpSpPr bwMode="auto">
          <a:xfrm>
            <a:off x="3029691" y="5753208"/>
            <a:ext cx="534317" cy="347003"/>
            <a:chOff x="4520" y="1101"/>
            <a:chExt cx="619" cy="402"/>
          </a:xfrm>
        </p:grpSpPr>
        <p:sp>
          <p:nvSpPr>
            <p:cNvPr id="174" name="Freeform 331"/>
            <p:cNvSpPr>
              <a:spLocks/>
            </p:cNvSpPr>
            <p:nvPr/>
          </p:nvSpPr>
          <p:spPr bwMode="auto">
            <a:xfrm>
              <a:off x="4520" y="1101"/>
              <a:ext cx="488" cy="354"/>
            </a:xfrm>
            <a:custGeom>
              <a:avLst/>
              <a:gdLst>
                <a:gd name="T0" fmla="*/ 37 w 358"/>
                <a:gd name="T1" fmla="*/ 259 h 259"/>
                <a:gd name="T2" fmla="*/ 29 w 358"/>
                <a:gd name="T3" fmla="*/ 259 h 259"/>
                <a:gd name="T4" fmla="*/ 0 w 358"/>
                <a:gd name="T5" fmla="*/ 230 h 259"/>
                <a:gd name="T6" fmla="*/ 0 w 358"/>
                <a:gd name="T7" fmla="*/ 30 h 259"/>
                <a:gd name="T8" fmla="*/ 29 w 358"/>
                <a:gd name="T9" fmla="*/ 0 h 259"/>
                <a:gd name="T10" fmla="*/ 329 w 358"/>
                <a:gd name="T11" fmla="*/ 0 h 259"/>
                <a:gd name="T12" fmla="*/ 358 w 358"/>
                <a:gd name="T13" fmla="*/ 30 h 259"/>
                <a:gd name="T14" fmla="*/ 358 w 358"/>
                <a:gd name="T15" fmla="*/ 11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8" h="259">
                  <a:moveTo>
                    <a:pt x="37" y="259"/>
                  </a:moveTo>
                  <a:cubicBezTo>
                    <a:pt x="29" y="259"/>
                    <a:pt x="29" y="259"/>
                    <a:pt x="29" y="259"/>
                  </a:cubicBezTo>
                  <a:cubicBezTo>
                    <a:pt x="13" y="259"/>
                    <a:pt x="0" y="246"/>
                    <a:pt x="0" y="2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5" y="0"/>
                    <a:pt x="358" y="13"/>
                    <a:pt x="358" y="30"/>
                  </a:cubicBezTo>
                  <a:cubicBezTo>
                    <a:pt x="358" y="116"/>
                    <a:pt x="358" y="116"/>
                    <a:pt x="358" y="116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75" name="Line 332"/>
            <p:cNvSpPr>
              <a:spLocks noChangeShapeType="1"/>
            </p:cNvSpPr>
            <p:nvPr/>
          </p:nvSpPr>
          <p:spPr bwMode="auto">
            <a:xfrm flipH="1">
              <a:off x="4665" y="1455"/>
              <a:ext cx="324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76" name="Freeform 333"/>
            <p:cNvSpPr>
              <a:spLocks/>
            </p:cNvSpPr>
            <p:nvPr/>
          </p:nvSpPr>
          <p:spPr bwMode="auto">
            <a:xfrm>
              <a:off x="4940" y="1257"/>
              <a:ext cx="199" cy="197"/>
            </a:xfrm>
            <a:custGeom>
              <a:avLst/>
              <a:gdLst>
                <a:gd name="T0" fmla="*/ 37 w 146"/>
                <a:gd name="T1" fmla="*/ 144 h 144"/>
                <a:gd name="T2" fmla="*/ 0 w 146"/>
                <a:gd name="T3" fmla="*/ 107 h 144"/>
                <a:gd name="T4" fmla="*/ 0 w 146"/>
                <a:gd name="T5" fmla="*/ 37 h 144"/>
                <a:gd name="T6" fmla="*/ 37 w 146"/>
                <a:gd name="T7" fmla="*/ 0 h 144"/>
                <a:gd name="T8" fmla="*/ 109 w 146"/>
                <a:gd name="T9" fmla="*/ 0 h 144"/>
                <a:gd name="T10" fmla="*/ 146 w 146"/>
                <a:gd name="T11" fmla="*/ 37 h 144"/>
                <a:gd name="T12" fmla="*/ 146 w 146"/>
                <a:gd name="T13" fmla="*/ 107 h 144"/>
                <a:gd name="T14" fmla="*/ 109 w 146"/>
                <a:gd name="T1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44">
                  <a:moveTo>
                    <a:pt x="37" y="144"/>
                  </a:moveTo>
                  <a:cubicBezTo>
                    <a:pt x="17" y="144"/>
                    <a:pt x="0" y="128"/>
                    <a:pt x="0" y="10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7" y="0"/>
                    <a:pt x="37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29" y="0"/>
                    <a:pt x="146" y="16"/>
                    <a:pt x="146" y="37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6" y="128"/>
                    <a:pt x="129" y="144"/>
                    <a:pt x="109" y="144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77" name="Oval 334"/>
            <p:cNvSpPr>
              <a:spLocks noChangeArrowheads="1"/>
            </p:cNvSpPr>
            <p:nvPr/>
          </p:nvSpPr>
          <p:spPr bwMode="auto">
            <a:xfrm>
              <a:off x="4568" y="1405"/>
              <a:ext cx="97" cy="98"/>
            </a:xfrm>
            <a:prstGeom prst="ellips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78" name="Oval 335"/>
            <p:cNvSpPr>
              <a:spLocks noChangeArrowheads="1"/>
            </p:cNvSpPr>
            <p:nvPr/>
          </p:nvSpPr>
          <p:spPr bwMode="auto">
            <a:xfrm>
              <a:off x="4989" y="1405"/>
              <a:ext cx="97" cy="98"/>
            </a:xfrm>
            <a:prstGeom prst="ellips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79" name="Line 336"/>
            <p:cNvSpPr>
              <a:spLocks noChangeShapeType="1"/>
            </p:cNvSpPr>
            <p:nvPr/>
          </p:nvSpPr>
          <p:spPr bwMode="auto">
            <a:xfrm>
              <a:off x="4610" y="1188"/>
              <a:ext cx="0" cy="144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80" name="Line 337"/>
            <p:cNvSpPr>
              <a:spLocks noChangeShapeType="1"/>
            </p:cNvSpPr>
            <p:nvPr/>
          </p:nvSpPr>
          <p:spPr bwMode="auto">
            <a:xfrm>
              <a:off x="4677" y="1188"/>
              <a:ext cx="0" cy="144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81" name="Line 338"/>
            <p:cNvSpPr>
              <a:spLocks noChangeShapeType="1"/>
            </p:cNvSpPr>
            <p:nvPr/>
          </p:nvSpPr>
          <p:spPr bwMode="auto">
            <a:xfrm>
              <a:off x="4742" y="1188"/>
              <a:ext cx="0" cy="144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82" name="Line 339"/>
            <p:cNvSpPr>
              <a:spLocks noChangeShapeType="1"/>
            </p:cNvSpPr>
            <p:nvPr/>
          </p:nvSpPr>
          <p:spPr bwMode="auto">
            <a:xfrm>
              <a:off x="4809" y="1188"/>
              <a:ext cx="0" cy="144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83" name="Line 340"/>
            <p:cNvSpPr>
              <a:spLocks noChangeShapeType="1"/>
            </p:cNvSpPr>
            <p:nvPr/>
          </p:nvSpPr>
          <p:spPr bwMode="auto">
            <a:xfrm>
              <a:off x="4875" y="1188"/>
              <a:ext cx="0" cy="144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grpSp>
        <p:nvGrpSpPr>
          <p:cNvPr id="184" name="Group 491"/>
          <p:cNvGrpSpPr>
            <a:grpSpLocks noChangeAspect="1"/>
          </p:cNvGrpSpPr>
          <p:nvPr/>
        </p:nvGrpSpPr>
        <p:grpSpPr bwMode="auto">
          <a:xfrm>
            <a:off x="5617358" y="5658063"/>
            <a:ext cx="548128" cy="464398"/>
            <a:chOff x="2440" y="5321"/>
            <a:chExt cx="635" cy="538"/>
          </a:xfrm>
        </p:grpSpPr>
        <p:sp>
          <p:nvSpPr>
            <p:cNvPr id="185" name="Line 492"/>
            <p:cNvSpPr>
              <a:spLocks noChangeShapeType="1"/>
            </p:cNvSpPr>
            <p:nvPr/>
          </p:nvSpPr>
          <p:spPr bwMode="auto">
            <a:xfrm>
              <a:off x="2503" y="5699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86" name="Line 493"/>
            <p:cNvSpPr>
              <a:spLocks noChangeShapeType="1"/>
            </p:cNvSpPr>
            <p:nvPr/>
          </p:nvSpPr>
          <p:spPr bwMode="auto">
            <a:xfrm>
              <a:off x="2503" y="5699"/>
              <a:ext cx="0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87" name="Freeform 494"/>
            <p:cNvSpPr>
              <a:spLocks/>
            </p:cNvSpPr>
            <p:nvPr/>
          </p:nvSpPr>
          <p:spPr bwMode="auto">
            <a:xfrm>
              <a:off x="2440" y="5696"/>
              <a:ext cx="286" cy="122"/>
            </a:xfrm>
            <a:custGeom>
              <a:avLst/>
              <a:gdLst>
                <a:gd name="T0" fmla="*/ 210 w 210"/>
                <a:gd name="T1" fmla="*/ 0 h 89"/>
                <a:gd name="T2" fmla="*/ 30 w 210"/>
                <a:gd name="T3" fmla="*/ 0 h 89"/>
                <a:gd name="T4" fmla="*/ 0 w 210"/>
                <a:gd name="T5" fmla="*/ 30 h 89"/>
                <a:gd name="T6" fmla="*/ 0 w 210"/>
                <a:gd name="T7" fmla="*/ 89 h 89"/>
                <a:gd name="T8" fmla="*/ 208 w 210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9">
                  <a:moveTo>
                    <a:pt x="21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208" y="89"/>
                    <a:pt x="208" y="89"/>
                    <a:pt x="208" y="89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88" name="Freeform 495"/>
            <p:cNvSpPr>
              <a:spLocks/>
            </p:cNvSpPr>
            <p:nvPr/>
          </p:nvSpPr>
          <p:spPr bwMode="auto">
            <a:xfrm>
              <a:off x="2529" y="5380"/>
              <a:ext cx="223" cy="63"/>
            </a:xfrm>
            <a:custGeom>
              <a:avLst/>
              <a:gdLst>
                <a:gd name="T0" fmla="*/ 0 w 223"/>
                <a:gd name="T1" fmla="*/ 63 h 63"/>
                <a:gd name="T2" fmla="*/ 223 w 223"/>
                <a:gd name="T3" fmla="*/ 63 h 63"/>
                <a:gd name="T4" fmla="*/ 176 w 223"/>
                <a:gd name="T5" fmla="*/ 0 h 63"/>
                <a:gd name="T6" fmla="*/ 0 w 223"/>
                <a:gd name="T7" fmla="*/ 0 h 63"/>
                <a:gd name="T8" fmla="*/ 0 w 22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63">
                  <a:moveTo>
                    <a:pt x="0" y="63"/>
                  </a:moveTo>
                  <a:lnTo>
                    <a:pt x="223" y="63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89" name="Freeform 496"/>
            <p:cNvSpPr>
              <a:spLocks/>
            </p:cNvSpPr>
            <p:nvPr/>
          </p:nvSpPr>
          <p:spPr bwMode="auto">
            <a:xfrm>
              <a:off x="2518" y="5321"/>
              <a:ext cx="234" cy="59"/>
            </a:xfrm>
            <a:custGeom>
              <a:avLst/>
              <a:gdLst>
                <a:gd name="T0" fmla="*/ 187 w 234"/>
                <a:gd name="T1" fmla="*/ 59 h 59"/>
                <a:gd name="T2" fmla="*/ 234 w 234"/>
                <a:gd name="T3" fmla="*/ 0 h 59"/>
                <a:gd name="T4" fmla="*/ 0 w 234"/>
                <a:gd name="T5" fmla="*/ 0 h 59"/>
                <a:gd name="T6" fmla="*/ 11 w 234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" h="59">
                  <a:moveTo>
                    <a:pt x="187" y="59"/>
                  </a:moveTo>
                  <a:lnTo>
                    <a:pt x="234" y="0"/>
                  </a:lnTo>
                  <a:lnTo>
                    <a:pt x="0" y="0"/>
                  </a:lnTo>
                  <a:lnTo>
                    <a:pt x="11" y="59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90" name="Line 497"/>
            <p:cNvSpPr>
              <a:spLocks noChangeShapeType="1"/>
            </p:cNvSpPr>
            <p:nvPr/>
          </p:nvSpPr>
          <p:spPr bwMode="auto">
            <a:xfrm>
              <a:off x="3045" y="5696"/>
              <a:ext cx="0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91" name="Freeform 498"/>
            <p:cNvSpPr>
              <a:spLocks/>
            </p:cNvSpPr>
            <p:nvPr/>
          </p:nvSpPr>
          <p:spPr bwMode="auto">
            <a:xfrm>
              <a:off x="2722" y="5530"/>
              <a:ext cx="353" cy="329"/>
            </a:xfrm>
            <a:custGeom>
              <a:avLst/>
              <a:gdLst>
                <a:gd name="T0" fmla="*/ 259 w 259"/>
                <a:gd name="T1" fmla="*/ 0 h 240"/>
                <a:gd name="T2" fmla="*/ 237 w 259"/>
                <a:gd name="T3" fmla="*/ 49 h 240"/>
                <a:gd name="T4" fmla="*/ 237 w 259"/>
                <a:gd name="T5" fmla="*/ 216 h 240"/>
                <a:gd name="T6" fmla="*/ 213 w 259"/>
                <a:gd name="T7" fmla="*/ 240 h 240"/>
                <a:gd name="T8" fmla="*/ 24 w 259"/>
                <a:gd name="T9" fmla="*/ 240 h 240"/>
                <a:gd name="T10" fmla="*/ 0 w 259"/>
                <a:gd name="T11" fmla="*/ 216 h 240"/>
                <a:gd name="T12" fmla="*/ 0 w 259"/>
                <a:gd name="T13" fmla="*/ 49 h 240"/>
                <a:gd name="T14" fmla="*/ 237 w 259"/>
                <a:gd name="T15" fmla="*/ 4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9" h="240">
                  <a:moveTo>
                    <a:pt x="259" y="0"/>
                  </a:moveTo>
                  <a:cubicBezTo>
                    <a:pt x="237" y="49"/>
                    <a:pt x="237" y="49"/>
                    <a:pt x="237" y="49"/>
                  </a:cubicBezTo>
                  <a:cubicBezTo>
                    <a:pt x="237" y="216"/>
                    <a:pt x="237" y="216"/>
                    <a:pt x="237" y="216"/>
                  </a:cubicBezTo>
                  <a:cubicBezTo>
                    <a:pt x="237" y="229"/>
                    <a:pt x="226" y="240"/>
                    <a:pt x="213" y="240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11" y="240"/>
                    <a:pt x="0" y="229"/>
                    <a:pt x="0" y="216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37" y="49"/>
                    <a:pt x="237" y="49"/>
                    <a:pt x="237" y="49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92" name="Freeform 499"/>
            <p:cNvSpPr>
              <a:spLocks/>
            </p:cNvSpPr>
            <p:nvPr/>
          </p:nvSpPr>
          <p:spPr bwMode="auto">
            <a:xfrm>
              <a:off x="2775" y="5598"/>
              <a:ext cx="52" cy="124"/>
            </a:xfrm>
            <a:custGeom>
              <a:avLst/>
              <a:gdLst>
                <a:gd name="T0" fmla="*/ 52 w 52"/>
                <a:gd name="T1" fmla="*/ 2 h 124"/>
                <a:gd name="T2" fmla="*/ 52 w 52"/>
                <a:gd name="T3" fmla="*/ 124 h 124"/>
                <a:gd name="T4" fmla="*/ 26 w 52"/>
                <a:gd name="T5" fmla="*/ 110 h 124"/>
                <a:gd name="T6" fmla="*/ 0 w 52"/>
                <a:gd name="T7" fmla="*/ 124 h 124"/>
                <a:gd name="T8" fmla="*/ 0 w 52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24">
                  <a:moveTo>
                    <a:pt x="52" y="2"/>
                  </a:moveTo>
                  <a:lnTo>
                    <a:pt x="52" y="124"/>
                  </a:lnTo>
                  <a:lnTo>
                    <a:pt x="26" y="110"/>
                  </a:lnTo>
                  <a:lnTo>
                    <a:pt x="0" y="124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93" name="Freeform 500"/>
            <p:cNvSpPr>
              <a:spLocks/>
            </p:cNvSpPr>
            <p:nvPr/>
          </p:nvSpPr>
          <p:spPr bwMode="auto">
            <a:xfrm>
              <a:off x="2529" y="5444"/>
              <a:ext cx="166" cy="193"/>
            </a:xfrm>
            <a:custGeom>
              <a:avLst/>
              <a:gdLst>
                <a:gd name="T0" fmla="*/ 122 w 122"/>
                <a:gd name="T1" fmla="*/ 2 h 141"/>
                <a:gd name="T2" fmla="*/ 122 w 122"/>
                <a:gd name="T3" fmla="*/ 80 h 141"/>
                <a:gd name="T4" fmla="*/ 61 w 122"/>
                <a:gd name="T5" fmla="*/ 141 h 141"/>
                <a:gd name="T6" fmla="*/ 61 w 122"/>
                <a:gd name="T7" fmla="*/ 141 h 141"/>
                <a:gd name="T8" fmla="*/ 0 w 122"/>
                <a:gd name="T9" fmla="*/ 80 h 141"/>
                <a:gd name="T10" fmla="*/ 0 w 122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41">
                  <a:moveTo>
                    <a:pt x="122" y="2"/>
                  </a:moveTo>
                  <a:cubicBezTo>
                    <a:pt x="122" y="80"/>
                    <a:pt x="122" y="80"/>
                    <a:pt x="122" y="80"/>
                  </a:cubicBezTo>
                  <a:cubicBezTo>
                    <a:pt x="122" y="114"/>
                    <a:pt x="94" y="141"/>
                    <a:pt x="61" y="141"/>
                  </a:cubicBezTo>
                  <a:cubicBezTo>
                    <a:pt x="61" y="141"/>
                    <a:pt x="61" y="141"/>
                    <a:pt x="61" y="141"/>
                  </a:cubicBezTo>
                  <a:cubicBezTo>
                    <a:pt x="27" y="141"/>
                    <a:pt x="0" y="114"/>
                    <a:pt x="0" y="8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94" name="Freeform 501"/>
            <p:cNvSpPr>
              <a:spLocks/>
            </p:cNvSpPr>
            <p:nvPr/>
          </p:nvSpPr>
          <p:spPr bwMode="auto">
            <a:xfrm>
              <a:off x="2440" y="5696"/>
              <a:ext cx="98" cy="41"/>
            </a:xfrm>
            <a:custGeom>
              <a:avLst/>
              <a:gdLst>
                <a:gd name="T0" fmla="*/ 0 w 98"/>
                <a:gd name="T1" fmla="*/ 41 h 41"/>
                <a:gd name="T2" fmla="*/ 98 w 98"/>
                <a:gd name="T3" fmla="*/ 41 h 41"/>
                <a:gd name="T4" fmla="*/ 98 w 98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41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5421108" y="6204998"/>
            <a:ext cx="2558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Вручение отправлений </a:t>
            </a:r>
            <a:r>
              <a:rPr lang="ru-RU" sz="1200" dirty="0"/>
              <a:t>получателю, обмен документами </a:t>
            </a:r>
          </a:p>
        </p:txBody>
      </p:sp>
      <p:cxnSp>
        <p:nvCxnSpPr>
          <p:cNvPr id="196" name="Прямая со стрелкой 195"/>
          <p:cNvCxnSpPr/>
          <p:nvPr/>
        </p:nvCxnSpPr>
        <p:spPr>
          <a:xfrm flipV="1">
            <a:off x="6803056" y="2521543"/>
            <a:ext cx="897631" cy="1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 стрелкой 196"/>
          <p:cNvCxnSpPr/>
          <p:nvPr/>
        </p:nvCxnSpPr>
        <p:spPr>
          <a:xfrm flipV="1">
            <a:off x="9331019" y="2528970"/>
            <a:ext cx="897631" cy="1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 стрелкой 197"/>
          <p:cNvCxnSpPr/>
          <p:nvPr/>
        </p:nvCxnSpPr>
        <p:spPr>
          <a:xfrm flipV="1">
            <a:off x="1689179" y="1689967"/>
            <a:ext cx="897631" cy="1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/>
          <p:cNvCxnSpPr/>
          <p:nvPr/>
        </p:nvCxnSpPr>
        <p:spPr>
          <a:xfrm flipV="1">
            <a:off x="1689178" y="6183792"/>
            <a:ext cx="897631" cy="1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 стрелкой 199"/>
          <p:cNvCxnSpPr/>
          <p:nvPr/>
        </p:nvCxnSpPr>
        <p:spPr>
          <a:xfrm flipV="1">
            <a:off x="4158891" y="6220626"/>
            <a:ext cx="897631" cy="1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Прямая соединительная линия 200"/>
          <p:cNvCxnSpPr/>
          <p:nvPr/>
        </p:nvCxnSpPr>
        <p:spPr>
          <a:xfrm>
            <a:off x="2907902" y="1239661"/>
            <a:ext cx="1529374" cy="1135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единительная линия 201"/>
          <p:cNvCxnSpPr/>
          <p:nvPr/>
        </p:nvCxnSpPr>
        <p:spPr>
          <a:xfrm flipH="1">
            <a:off x="2919244" y="1239661"/>
            <a:ext cx="1436048" cy="1135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02"/>
          <p:cNvCxnSpPr/>
          <p:nvPr/>
        </p:nvCxnSpPr>
        <p:spPr>
          <a:xfrm>
            <a:off x="2912181" y="2897601"/>
            <a:ext cx="1529374" cy="1135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/>
          <p:cNvCxnSpPr/>
          <p:nvPr/>
        </p:nvCxnSpPr>
        <p:spPr>
          <a:xfrm flipH="1">
            <a:off x="2923523" y="2897601"/>
            <a:ext cx="1436048" cy="1135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/>
          <p:cNvCxnSpPr/>
          <p:nvPr/>
        </p:nvCxnSpPr>
        <p:spPr>
          <a:xfrm>
            <a:off x="5040863" y="1987846"/>
            <a:ext cx="1529374" cy="1135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единительная линия 205"/>
          <p:cNvCxnSpPr/>
          <p:nvPr/>
        </p:nvCxnSpPr>
        <p:spPr>
          <a:xfrm flipH="1">
            <a:off x="5052205" y="1987846"/>
            <a:ext cx="1436048" cy="1135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/>
          <p:cNvCxnSpPr/>
          <p:nvPr/>
        </p:nvCxnSpPr>
        <p:spPr>
          <a:xfrm>
            <a:off x="2577604" y="4203593"/>
            <a:ext cx="1529374" cy="1135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/>
          <p:cNvCxnSpPr/>
          <p:nvPr/>
        </p:nvCxnSpPr>
        <p:spPr>
          <a:xfrm flipH="1">
            <a:off x="2588946" y="4203593"/>
            <a:ext cx="1436048" cy="1135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/>
          <p:nvPr/>
        </p:nvCxnSpPr>
        <p:spPr>
          <a:xfrm>
            <a:off x="262094" y="4150421"/>
            <a:ext cx="1529374" cy="1135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/>
          <p:nvPr/>
        </p:nvCxnSpPr>
        <p:spPr>
          <a:xfrm flipH="1">
            <a:off x="273436" y="4150421"/>
            <a:ext cx="1436048" cy="11351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Овал 210"/>
          <p:cNvSpPr/>
          <p:nvPr/>
        </p:nvSpPr>
        <p:spPr>
          <a:xfrm>
            <a:off x="2312276" y="2490470"/>
            <a:ext cx="2899537" cy="203074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449442" y="304289"/>
            <a:ext cx="233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rgbClr val="FF0000"/>
                </a:solidFill>
              </a:rPr>
              <a:t>ИЗЛИШНЯЯ ОБРАБОТКА, ПОТЕРИ ПРИ НЕНУЖНОЙ </a:t>
            </a:r>
            <a:r>
              <a:rPr lang="ru-RU" sz="1200" b="1" dirty="0" smtClean="0">
                <a:solidFill>
                  <a:srgbClr val="FF0000"/>
                </a:solidFill>
              </a:rPr>
              <a:t>ТРАНСПОРТИРОВКЕ</a:t>
            </a:r>
            <a:endParaRPr lang="ru-RU" sz="1200" b="1" dirty="0">
              <a:solidFill>
                <a:srgbClr val="FF0000"/>
              </a:solidFill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3342291" y="251341"/>
            <a:ext cx="2156369" cy="741606"/>
          </a:xfrm>
          <a:prstGeom prst="wedgeRoundRect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3" name="TextBox 212"/>
          <p:cNvSpPr txBox="1"/>
          <p:nvPr/>
        </p:nvSpPr>
        <p:spPr>
          <a:xfrm>
            <a:off x="3666751" y="3891446"/>
            <a:ext cx="233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rgbClr val="FF0000"/>
                </a:solidFill>
              </a:rPr>
              <a:t>ИЗЛИШНЯЯ ОБРАБОТКА, ПОТЕРИ ПРИ НЕНУЖНОЙ </a:t>
            </a:r>
            <a:r>
              <a:rPr lang="ru-RU" sz="1200" b="1" dirty="0" smtClean="0">
                <a:solidFill>
                  <a:srgbClr val="FF0000"/>
                </a:solidFill>
              </a:rPr>
              <a:t>ТРАНСПОРТИРОВКЕ</a:t>
            </a:r>
            <a:endParaRPr lang="ru-RU" sz="1200" b="1" dirty="0">
              <a:solidFill>
                <a:srgbClr val="FF0000"/>
              </a:solidFill>
            </a:endParaRPr>
          </a:p>
        </p:txBody>
      </p:sp>
      <p:sp>
        <p:nvSpPr>
          <p:cNvPr id="214" name="Скругленная прямоугольная выноска 213"/>
          <p:cNvSpPr/>
          <p:nvPr/>
        </p:nvSpPr>
        <p:spPr>
          <a:xfrm>
            <a:off x="3529296" y="3833944"/>
            <a:ext cx="2156369" cy="673628"/>
          </a:xfrm>
          <a:prstGeom prst="wedgeRoundRect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5" name="TextBox 214"/>
          <p:cNvSpPr txBox="1"/>
          <p:nvPr/>
        </p:nvSpPr>
        <p:spPr>
          <a:xfrm>
            <a:off x="5866040" y="1216746"/>
            <a:ext cx="2049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rgbClr val="FF0000"/>
                </a:solidFill>
              </a:rPr>
              <a:t>ИЗЛИШНЯЯ ОБРАБОТКА, ПОТЕРИ ПЕРЕПРОИЗВОДСТВА</a:t>
            </a:r>
          </a:p>
        </p:txBody>
      </p:sp>
      <p:sp>
        <p:nvSpPr>
          <p:cNvPr id="216" name="Скругленная прямоугольная выноска 215"/>
          <p:cNvSpPr/>
          <p:nvPr/>
        </p:nvSpPr>
        <p:spPr>
          <a:xfrm>
            <a:off x="5758889" y="1163798"/>
            <a:ext cx="2156369" cy="741606"/>
          </a:xfrm>
          <a:prstGeom prst="wedgeRoundRect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7" name="TextBox 216"/>
          <p:cNvSpPr txBox="1"/>
          <p:nvPr/>
        </p:nvSpPr>
        <p:spPr>
          <a:xfrm>
            <a:off x="158879" y="3303708"/>
            <a:ext cx="193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rgbClr val="FF0000"/>
                </a:solidFill>
              </a:rPr>
              <a:t>ИЗЛИШНЯЯ ОБРАБОТКА, ПОТЕРИ ПЕРЕПРОИЗВОДСТВА</a:t>
            </a:r>
          </a:p>
        </p:txBody>
      </p:sp>
      <p:sp>
        <p:nvSpPr>
          <p:cNvPr id="218" name="Скругленная прямоугольная выноска 217"/>
          <p:cNvSpPr/>
          <p:nvPr/>
        </p:nvSpPr>
        <p:spPr>
          <a:xfrm>
            <a:off x="51728" y="3250760"/>
            <a:ext cx="2156369" cy="741606"/>
          </a:xfrm>
          <a:prstGeom prst="wedgeRoundRectCallou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49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590446" y="136746"/>
            <a:ext cx="8591385" cy="8023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300" dirty="0" smtClean="0"/>
              <a:t>Схема работы </a:t>
            </a:r>
            <a:r>
              <a:rPr lang="ru-RU" sz="3300" dirty="0"/>
              <a:t>по доставке груза </a:t>
            </a:r>
            <a:r>
              <a:rPr lang="ru-RU" sz="3300" dirty="0" smtClean="0"/>
              <a:t>(необходимая)</a:t>
            </a:r>
            <a:endParaRPr lang="ru-RU" sz="3300" dirty="0"/>
          </a:p>
        </p:txBody>
      </p:sp>
      <p:grpSp>
        <p:nvGrpSpPr>
          <p:cNvPr id="3" name="Group 330"/>
          <p:cNvGrpSpPr>
            <a:grpSpLocks noChangeAspect="1"/>
          </p:cNvGrpSpPr>
          <p:nvPr/>
        </p:nvGrpSpPr>
        <p:grpSpPr bwMode="auto">
          <a:xfrm>
            <a:off x="590446" y="1333469"/>
            <a:ext cx="534317" cy="347003"/>
            <a:chOff x="4520" y="1101"/>
            <a:chExt cx="619" cy="402"/>
          </a:xfrm>
        </p:grpSpPr>
        <p:sp>
          <p:nvSpPr>
            <p:cNvPr id="4" name="Freeform 331"/>
            <p:cNvSpPr>
              <a:spLocks/>
            </p:cNvSpPr>
            <p:nvPr/>
          </p:nvSpPr>
          <p:spPr bwMode="auto">
            <a:xfrm>
              <a:off x="4520" y="1101"/>
              <a:ext cx="488" cy="354"/>
            </a:xfrm>
            <a:custGeom>
              <a:avLst/>
              <a:gdLst>
                <a:gd name="T0" fmla="*/ 37 w 358"/>
                <a:gd name="T1" fmla="*/ 259 h 259"/>
                <a:gd name="T2" fmla="*/ 29 w 358"/>
                <a:gd name="T3" fmla="*/ 259 h 259"/>
                <a:gd name="T4" fmla="*/ 0 w 358"/>
                <a:gd name="T5" fmla="*/ 230 h 259"/>
                <a:gd name="T6" fmla="*/ 0 w 358"/>
                <a:gd name="T7" fmla="*/ 30 h 259"/>
                <a:gd name="T8" fmla="*/ 29 w 358"/>
                <a:gd name="T9" fmla="*/ 0 h 259"/>
                <a:gd name="T10" fmla="*/ 329 w 358"/>
                <a:gd name="T11" fmla="*/ 0 h 259"/>
                <a:gd name="T12" fmla="*/ 358 w 358"/>
                <a:gd name="T13" fmla="*/ 30 h 259"/>
                <a:gd name="T14" fmla="*/ 358 w 358"/>
                <a:gd name="T15" fmla="*/ 11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8" h="259">
                  <a:moveTo>
                    <a:pt x="37" y="259"/>
                  </a:moveTo>
                  <a:cubicBezTo>
                    <a:pt x="29" y="259"/>
                    <a:pt x="29" y="259"/>
                    <a:pt x="29" y="259"/>
                  </a:cubicBezTo>
                  <a:cubicBezTo>
                    <a:pt x="13" y="259"/>
                    <a:pt x="0" y="246"/>
                    <a:pt x="0" y="2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5" y="0"/>
                    <a:pt x="358" y="13"/>
                    <a:pt x="358" y="30"/>
                  </a:cubicBezTo>
                  <a:cubicBezTo>
                    <a:pt x="358" y="116"/>
                    <a:pt x="358" y="116"/>
                    <a:pt x="358" y="116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5" name="Line 332"/>
            <p:cNvSpPr>
              <a:spLocks noChangeShapeType="1"/>
            </p:cNvSpPr>
            <p:nvPr/>
          </p:nvSpPr>
          <p:spPr bwMode="auto">
            <a:xfrm flipH="1">
              <a:off x="4665" y="1455"/>
              <a:ext cx="324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6" name="Freeform 333"/>
            <p:cNvSpPr>
              <a:spLocks/>
            </p:cNvSpPr>
            <p:nvPr/>
          </p:nvSpPr>
          <p:spPr bwMode="auto">
            <a:xfrm>
              <a:off x="4940" y="1257"/>
              <a:ext cx="199" cy="197"/>
            </a:xfrm>
            <a:custGeom>
              <a:avLst/>
              <a:gdLst>
                <a:gd name="T0" fmla="*/ 37 w 146"/>
                <a:gd name="T1" fmla="*/ 144 h 144"/>
                <a:gd name="T2" fmla="*/ 0 w 146"/>
                <a:gd name="T3" fmla="*/ 107 h 144"/>
                <a:gd name="T4" fmla="*/ 0 w 146"/>
                <a:gd name="T5" fmla="*/ 37 h 144"/>
                <a:gd name="T6" fmla="*/ 37 w 146"/>
                <a:gd name="T7" fmla="*/ 0 h 144"/>
                <a:gd name="T8" fmla="*/ 109 w 146"/>
                <a:gd name="T9" fmla="*/ 0 h 144"/>
                <a:gd name="T10" fmla="*/ 146 w 146"/>
                <a:gd name="T11" fmla="*/ 37 h 144"/>
                <a:gd name="T12" fmla="*/ 146 w 146"/>
                <a:gd name="T13" fmla="*/ 107 h 144"/>
                <a:gd name="T14" fmla="*/ 109 w 146"/>
                <a:gd name="T1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44">
                  <a:moveTo>
                    <a:pt x="37" y="144"/>
                  </a:moveTo>
                  <a:cubicBezTo>
                    <a:pt x="17" y="144"/>
                    <a:pt x="0" y="128"/>
                    <a:pt x="0" y="10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7" y="0"/>
                    <a:pt x="37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29" y="0"/>
                    <a:pt x="146" y="16"/>
                    <a:pt x="146" y="37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6" y="128"/>
                    <a:pt x="129" y="144"/>
                    <a:pt x="109" y="144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7" name="Oval 334"/>
            <p:cNvSpPr>
              <a:spLocks noChangeArrowheads="1"/>
            </p:cNvSpPr>
            <p:nvPr/>
          </p:nvSpPr>
          <p:spPr bwMode="auto">
            <a:xfrm>
              <a:off x="4568" y="1405"/>
              <a:ext cx="97" cy="98"/>
            </a:xfrm>
            <a:prstGeom prst="ellips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8" name="Oval 335"/>
            <p:cNvSpPr>
              <a:spLocks noChangeArrowheads="1"/>
            </p:cNvSpPr>
            <p:nvPr/>
          </p:nvSpPr>
          <p:spPr bwMode="auto">
            <a:xfrm>
              <a:off x="4989" y="1405"/>
              <a:ext cx="97" cy="98"/>
            </a:xfrm>
            <a:prstGeom prst="ellips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9" name="Line 336"/>
            <p:cNvSpPr>
              <a:spLocks noChangeShapeType="1"/>
            </p:cNvSpPr>
            <p:nvPr/>
          </p:nvSpPr>
          <p:spPr bwMode="auto">
            <a:xfrm>
              <a:off x="4610" y="1188"/>
              <a:ext cx="0" cy="144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0" name="Line 337"/>
            <p:cNvSpPr>
              <a:spLocks noChangeShapeType="1"/>
            </p:cNvSpPr>
            <p:nvPr/>
          </p:nvSpPr>
          <p:spPr bwMode="auto">
            <a:xfrm>
              <a:off x="4677" y="1188"/>
              <a:ext cx="0" cy="144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1" name="Line 338"/>
            <p:cNvSpPr>
              <a:spLocks noChangeShapeType="1"/>
            </p:cNvSpPr>
            <p:nvPr/>
          </p:nvSpPr>
          <p:spPr bwMode="auto">
            <a:xfrm>
              <a:off x="4742" y="1188"/>
              <a:ext cx="0" cy="144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2" name="Line 339"/>
            <p:cNvSpPr>
              <a:spLocks noChangeShapeType="1"/>
            </p:cNvSpPr>
            <p:nvPr/>
          </p:nvSpPr>
          <p:spPr bwMode="auto">
            <a:xfrm>
              <a:off x="4809" y="1188"/>
              <a:ext cx="0" cy="144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3" name="Line 340"/>
            <p:cNvSpPr>
              <a:spLocks noChangeShapeType="1"/>
            </p:cNvSpPr>
            <p:nvPr/>
          </p:nvSpPr>
          <p:spPr bwMode="auto">
            <a:xfrm>
              <a:off x="4875" y="1188"/>
              <a:ext cx="0" cy="144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3" y="1772834"/>
            <a:ext cx="145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Сбор отправлений на адресе </a:t>
            </a:r>
            <a:r>
              <a:rPr lang="ru-RU" sz="1200" dirty="0"/>
              <a:t>клиента, </a:t>
            </a:r>
            <a:r>
              <a:rPr lang="ru-RU" sz="1200" dirty="0" smtClean="0"/>
              <a:t>ЭДО</a:t>
            </a:r>
            <a:endParaRPr lang="ru-RU" sz="1200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1712883" y="1532867"/>
            <a:ext cx="707923" cy="0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414"/>
          <p:cNvGrpSpPr>
            <a:grpSpLocks noChangeAspect="1"/>
          </p:cNvGrpSpPr>
          <p:nvPr/>
        </p:nvGrpSpPr>
        <p:grpSpPr bwMode="auto">
          <a:xfrm>
            <a:off x="2842030" y="1253624"/>
            <a:ext cx="526548" cy="465261"/>
            <a:chOff x="9347" y="2005"/>
            <a:chExt cx="610" cy="539"/>
          </a:xfrm>
        </p:grpSpPr>
        <p:sp>
          <p:nvSpPr>
            <p:cNvPr id="17" name="Line 415"/>
            <p:cNvSpPr>
              <a:spLocks noChangeShapeType="1"/>
            </p:cNvSpPr>
            <p:nvPr/>
          </p:nvSpPr>
          <p:spPr bwMode="auto">
            <a:xfrm>
              <a:off x="9399" y="2544"/>
              <a:ext cx="0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8" name="Freeform 416"/>
            <p:cNvSpPr>
              <a:spLocks/>
            </p:cNvSpPr>
            <p:nvPr/>
          </p:nvSpPr>
          <p:spPr bwMode="auto">
            <a:xfrm>
              <a:off x="9347" y="2038"/>
              <a:ext cx="610" cy="506"/>
            </a:xfrm>
            <a:custGeom>
              <a:avLst/>
              <a:gdLst>
                <a:gd name="T0" fmla="*/ 38 w 447"/>
                <a:gd name="T1" fmla="*/ 370 h 370"/>
                <a:gd name="T2" fmla="*/ 0 w 447"/>
                <a:gd name="T3" fmla="*/ 370 h 370"/>
                <a:gd name="T4" fmla="*/ 0 w 447"/>
                <a:gd name="T5" fmla="*/ 162 h 370"/>
                <a:gd name="T6" fmla="*/ 16 w 447"/>
                <a:gd name="T7" fmla="*/ 132 h 370"/>
                <a:gd name="T8" fmla="*/ 207 w 447"/>
                <a:gd name="T9" fmla="*/ 6 h 370"/>
                <a:gd name="T10" fmla="*/ 234 w 447"/>
                <a:gd name="T11" fmla="*/ 5 h 370"/>
                <a:gd name="T12" fmla="*/ 431 w 447"/>
                <a:gd name="T13" fmla="*/ 132 h 370"/>
                <a:gd name="T14" fmla="*/ 447 w 447"/>
                <a:gd name="T15" fmla="*/ 162 h 370"/>
                <a:gd name="T16" fmla="*/ 447 w 447"/>
                <a:gd name="T17" fmla="*/ 370 h 370"/>
                <a:gd name="T18" fmla="*/ 315 w 447"/>
                <a:gd name="T19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370">
                  <a:moveTo>
                    <a:pt x="38" y="370"/>
                  </a:moveTo>
                  <a:cubicBezTo>
                    <a:pt x="0" y="370"/>
                    <a:pt x="0" y="370"/>
                    <a:pt x="0" y="37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0"/>
                    <a:pt x="6" y="138"/>
                    <a:pt x="16" y="132"/>
                  </a:cubicBezTo>
                  <a:cubicBezTo>
                    <a:pt x="207" y="6"/>
                    <a:pt x="207" y="6"/>
                    <a:pt x="207" y="6"/>
                  </a:cubicBezTo>
                  <a:cubicBezTo>
                    <a:pt x="215" y="0"/>
                    <a:pt x="225" y="0"/>
                    <a:pt x="234" y="5"/>
                  </a:cubicBezTo>
                  <a:cubicBezTo>
                    <a:pt x="431" y="132"/>
                    <a:pt x="431" y="132"/>
                    <a:pt x="431" y="132"/>
                  </a:cubicBezTo>
                  <a:cubicBezTo>
                    <a:pt x="441" y="138"/>
                    <a:pt x="447" y="150"/>
                    <a:pt x="447" y="162"/>
                  </a:cubicBezTo>
                  <a:cubicBezTo>
                    <a:pt x="447" y="370"/>
                    <a:pt x="447" y="370"/>
                    <a:pt x="447" y="370"/>
                  </a:cubicBezTo>
                  <a:cubicBezTo>
                    <a:pt x="315" y="370"/>
                    <a:pt x="315" y="370"/>
                    <a:pt x="315" y="370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9" name="Line 417"/>
            <p:cNvSpPr>
              <a:spLocks noChangeShapeType="1"/>
            </p:cNvSpPr>
            <p:nvPr/>
          </p:nvSpPr>
          <p:spPr bwMode="auto">
            <a:xfrm>
              <a:off x="9672" y="2005"/>
              <a:ext cx="0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0" name="Freeform 418"/>
            <p:cNvSpPr>
              <a:spLocks/>
            </p:cNvSpPr>
            <p:nvPr/>
          </p:nvSpPr>
          <p:spPr bwMode="auto">
            <a:xfrm>
              <a:off x="9705" y="2314"/>
              <a:ext cx="211" cy="230"/>
            </a:xfrm>
            <a:custGeom>
              <a:avLst/>
              <a:gdLst>
                <a:gd name="T0" fmla="*/ 0 w 155"/>
                <a:gd name="T1" fmla="*/ 57 h 168"/>
                <a:gd name="T2" fmla="*/ 0 w 155"/>
                <a:gd name="T3" fmla="*/ 24 h 168"/>
                <a:gd name="T4" fmla="*/ 24 w 155"/>
                <a:gd name="T5" fmla="*/ 0 h 168"/>
                <a:gd name="T6" fmla="*/ 131 w 155"/>
                <a:gd name="T7" fmla="*/ 0 h 168"/>
                <a:gd name="T8" fmla="*/ 155 w 155"/>
                <a:gd name="T9" fmla="*/ 24 h 168"/>
                <a:gd name="T10" fmla="*/ 155 w 155"/>
                <a:gd name="T11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168">
                  <a:moveTo>
                    <a:pt x="0" y="57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4" y="0"/>
                    <a:pt x="155" y="11"/>
                    <a:pt x="155" y="24"/>
                  </a:cubicBezTo>
                  <a:cubicBezTo>
                    <a:pt x="155" y="168"/>
                    <a:pt x="155" y="168"/>
                    <a:pt x="155" y="168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1" name="Freeform 419"/>
            <p:cNvSpPr>
              <a:spLocks/>
            </p:cNvSpPr>
            <p:nvPr/>
          </p:nvSpPr>
          <p:spPr bwMode="auto">
            <a:xfrm>
              <a:off x="9600" y="2159"/>
              <a:ext cx="95" cy="96"/>
            </a:xfrm>
            <a:custGeom>
              <a:avLst/>
              <a:gdLst>
                <a:gd name="T0" fmla="*/ 38 w 70"/>
                <a:gd name="T1" fmla="*/ 68 h 70"/>
                <a:gd name="T2" fmla="*/ 2 w 70"/>
                <a:gd name="T3" fmla="*/ 38 h 70"/>
                <a:gd name="T4" fmla="*/ 32 w 70"/>
                <a:gd name="T5" fmla="*/ 1 h 70"/>
                <a:gd name="T6" fmla="*/ 69 w 70"/>
                <a:gd name="T7" fmla="*/ 32 h 70"/>
                <a:gd name="T8" fmla="*/ 38 w 70"/>
                <a:gd name="T9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8" y="68"/>
                  </a:moveTo>
                  <a:cubicBezTo>
                    <a:pt x="20" y="70"/>
                    <a:pt x="3" y="56"/>
                    <a:pt x="2" y="38"/>
                  </a:cubicBezTo>
                  <a:cubicBezTo>
                    <a:pt x="0" y="19"/>
                    <a:pt x="14" y="3"/>
                    <a:pt x="32" y="1"/>
                  </a:cubicBezTo>
                  <a:cubicBezTo>
                    <a:pt x="51" y="0"/>
                    <a:pt x="67" y="13"/>
                    <a:pt x="69" y="32"/>
                  </a:cubicBezTo>
                  <a:cubicBezTo>
                    <a:pt x="70" y="50"/>
                    <a:pt x="57" y="67"/>
                    <a:pt x="38" y="68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2" name="Freeform 420"/>
            <p:cNvSpPr>
              <a:spLocks/>
            </p:cNvSpPr>
            <p:nvPr/>
          </p:nvSpPr>
          <p:spPr bwMode="auto">
            <a:xfrm>
              <a:off x="9421" y="2349"/>
              <a:ext cx="234" cy="171"/>
            </a:xfrm>
            <a:custGeom>
              <a:avLst/>
              <a:gdLst>
                <a:gd name="T0" fmla="*/ 18 w 172"/>
                <a:gd name="T1" fmla="*/ 125 h 125"/>
                <a:gd name="T2" fmla="*/ 14 w 172"/>
                <a:gd name="T3" fmla="*/ 125 h 125"/>
                <a:gd name="T4" fmla="*/ 0 w 172"/>
                <a:gd name="T5" fmla="*/ 111 h 125"/>
                <a:gd name="T6" fmla="*/ 0 w 172"/>
                <a:gd name="T7" fmla="*/ 14 h 125"/>
                <a:gd name="T8" fmla="*/ 14 w 172"/>
                <a:gd name="T9" fmla="*/ 0 h 125"/>
                <a:gd name="T10" fmla="*/ 158 w 172"/>
                <a:gd name="T11" fmla="*/ 0 h 125"/>
                <a:gd name="T12" fmla="*/ 172 w 172"/>
                <a:gd name="T13" fmla="*/ 14 h 125"/>
                <a:gd name="T14" fmla="*/ 172 w 172"/>
                <a:gd name="T15" fmla="*/ 5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25">
                  <a:moveTo>
                    <a:pt x="18" y="125"/>
                  </a:moveTo>
                  <a:cubicBezTo>
                    <a:pt x="14" y="125"/>
                    <a:pt x="14" y="125"/>
                    <a:pt x="14" y="125"/>
                  </a:cubicBezTo>
                  <a:cubicBezTo>
                    <a:pt x="6" y="125"/>
                    <a:pt x="0" y="119"/>
                    <a:pt x="0" y="1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6" y="0"/>
                    <a:pt x="172" y="7"/>
                    <a:pt x="172" y="14"/>
                  </a:cubicBezTo>
                  <a:cubicBezTo>
                    <a:pt x="172" y="56"/>
                    <a:pt x="172" y="56"/>
                    <a:pt x="172" y="56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3" name="Line 421"/>
            <p:cNvSpPr>
              <a:spLocks noChangeShapeType="1"/>
            </p:cNvSpPr>
            <p:nvPr/>
          </p:nvSpPr>
          <p:spPr bwMode="auto">
            <a:xfrm flipH="1">
              <a:off x="9490" y="2520"/>
              <a:ext cx="157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4" name="Freeform 422"/>
            <p:cNvSpPr>
              <a:spLocks/>
            </p:cNvSpPr>
            <p:nvPr/>
          </p:nvSpPr>
          <p:spPr bwMode="auto">
            <a:xfrm>
              <a:off x="9623" y="2425"/>
              <a:ext cx="95" cy="95"/>
            </a:xfrm>
            <a:custGeom>
              <a:avLst/>
              <a:gdLst>
                <a:gd name="T0" fmla="*/ 18 w 70"/>
                <a:gd name="T1" fmla="*/ 70 h 70"/>
                <a:gd name="T2" fmla="*/ 0 w 70"/>
                <a:gd name="T3" fmla="*/ 52 h 70"/>
                <a:gd name="T4" fmla="*/ 0 w 70"/>
                <a:gd name="T5" fmla="*/ 18 h 70"/>
                <a:gd name="T6" fmla="*/ 18 w 70"/>
                <a:gd name="T7" fmla="*/ 0 h 70"/>
                <a:gd name="T8" fmla="*/ 53 w 70"/>
                <a:gd name="T9" fmla="*/ 0 h 70"/>
                <a:gd name="T10" fmla="*/ 70 w 70"/>
                <a:gd name="T11" fmla="*/ 18 h 70"/>
                <a:gd name="T12" fmla="*/ 70 w 70"/>
                <a:gd name="T13" fmla="*/ 52 h 70"/>
                <a:gd name="T14" fmla="*/ 53 w 70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0">
                  <a:moveTo>
                    <a:pt x="18" y="70"/>
                  </a:moveTo>
                  <a:cubicBezTo>
                    <a:pt x="8" y="70"/>
                    <a:pt x="0" y="62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2" y="0"/>
                    <a:pt x="70" y="8"/>
                    <a:pt x="70" y="18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62"/>
                    <a:pt x="62" y="70"/>
                    <a:pt x="53" y="70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5" name="Oval 423"/>
            <p:cNvSpPr>
              <a:spLocks noChangeArrowheads="1"/>
            </p:cNvSpPr>
            <p:nvPr/>
          </p:nvSpPr>
          <p:spPr bwMode="auto">
            <a:xfrm>
              <a:off x="9443" y="2496"/>
              <a:ext cx="47" cy="48"/>
            </a:xfrm>
            <a:prstGeom prst="ellips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26" name="Oval 424"/>
            <p:cNvSpPr>
              <a:spLocks noChangeArrowheads="1"/>
            </p:cNvSpPr>
            <p:nvPr/>
          </p:nvSpPr>
          <p:spPr bwMode="auto">
            <a:xfrm>
              <a:off x="9646" y="2496"/>
              <a:ext cx="48" cy="48"/>
            </a:xfrm>
            <a:prstGeom prst="ellips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306727" y="1771398"/>
            <a:ext cx="1452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Доставка отправлений курьером до Сортировочного центра</a:t>
            </a:r>
            <a:endParaRPr lang="ru-RU" sz="1200" dirty="0"/>
          </a:p>
        </p:txBody>
      </p:sp>
      <p:grpSp>
        <p:nvGrpSpPr>
          <p:cNvPr id="28" name="Group 185"/>
          <p:cNvGrpSpPr>
            <a:grpSpLocks noChangeAspect="1"/>
          </p:cNvGrpSpPr>
          <p:nvPr/>
        </p:nvGrpSpPr>
        <p:grpSpPr bwMode="auto">
          <a:xfrm>
            <a:off x="2965467" y="3041889"/>
            <a:ext cx="409153" cy="478209"/>
            <a:chOff x="4189" y="2944"/>
            <a:chExt cx="474" cy="554"/>
          </a:xfrm>
        </p:grpSpPr>
        <p:sp>
          <p:nvSpPr>
            <p:cNvPr id="29" name="Freeform 186"/>
            <p:cNvSpPr>
              <a:spLocks/>
            </p:cNvSpPr>
            <p:nvPr/>
          </p:nvSpPr>
          <p:spPr bwMode="auto">
            <a:xfrm>
              <a:off x="4189" y="2944"/>
              <a:ext cx="474" cy="554"/>
            </a:xfrm>
            <a:custGeom>
              <a:avLst/>
              <a:gdLst>
                <a:gd name="T0" fmla="*/ 292 w 348"/>
                <a:gd name="T1" fmla="*/ 405 h 405"/>
                <a:gd name="T2" fmla="*/ 56 w 348"/>
                <a:gd name="T3" fmla="*/ 405 h 405"/>
                <a:gd name="T4" fmla="*/ 0 w 348"/>
                <a:gd name="T5" fmla="*/ 348 h 405"/>
                <a:gd name="T6" fmla="*/ 0 w 348"/>
                <a:gd name="T7" fmla="*/ 56 h 405"/>
                <a:gd name="T8" fmla="*/ 56 w 348"/>
                <a:gd name="T9" fmla="*/ 0 h 405"/>
                <a:gd name="T10" fmla="*/ 292 w 348"/>
                <a:gd name="T11" fmla="*/ 0 h 405"/>
                <a:gd name="T12" fmla="*/ 348 w 348"/>
                <a:gd name="T13" fmla="*/ 56 h 405"/>
                <a:gd name="T14" fmla="*/ 348 w 348"/>
                <a:gd name="T15" fmla="*/ 348 h 405"/>
                <a:gd name="T16" fmla="*/ 292 w 348"/>
                <a:gd name="T17" fmla="*/ 40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405">
                  <a:moveTo>
                    <a:pt x="292" y="405"/>
                  </a:moveTo>
                  <a:cubicBezTo>
                    <a:pt x="56" y="405"/>
                    <a:pt x="56" y="405"/>
                    <a:pt x="56" y="405"/>
                  </a:cubicBezTo>
                  <a:cubicBezTo>
                    <a:pt x="25" y="405"/>
                    <a:pt x="0" y="379"/>
                    <a:pt x="0" y="34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323" y="0"/>
                    <a:pt x="348" y="25"/>
                    <a:pt x="348" y="56"/>
                  </a:cubicBezTo>
                  <a:cubicBezTo>
                    <a:pt x="348" y="348"/>
                    <a:pt x="348" y="348"/>
                    <a:pt x="348" y="348"/>
                  </a:cubicBezTo>
                  <a:cubicBezTo>
                    <a:pt x="348" y="379"/>
                    <a:pt x="323" y="405"/>
                    <a:pt x="292" y="405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0" name="Freeform 187"/>
            <p:cNvSpPr>
              <a:spLocks/>
            </p:cNvSpPr>
            <p:nvPr/>
          </p:nvSpPr>
          <p:spPr bwMode="auto">
            <a:xfrm>
              <a:off x="4293" y="3027"/>
              <a:ext cx="250" cy="56"/>
            </a:xfrm>
            <a:custGeom>
              <a:avLst/>
              <a:gdLst>
                <a:gd name="T0" fmla="*/ 184 w 184"/>
                <a:gd name="T1" fmla="*/ 41 h 41"/>
                <a:gd name="T2" fmla="*/ 0 w 184"/>
                <a:gd name="T3" fmla="*/ 41 h 41"/>
                <a:gd name="T4" fmla="*/ 0 w 184"/>
                <a:gd name="T5" fmla="*/ 41 h 41"/>
                <a:gd name="T6" fmla="*/ 41 w 184"/>
                <a:gd name="T7" fmla="*/ 0 h 41"/>
                <a:gd name="T8" fmla="*/ 143 w 184"/>
                <a:gd name="T9" fmla="*/ 0 h 41"/>
                <a:gd name="T10" fmla="*/ 184 w 184"/>
                <a:gd name="T11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41">
                  <a:moveTo>
                    <a:pt x="184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9" y="0"/>
                    <a:pt x="41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66" y="0"/>
                    <a:pt x="184" y="18"/>
                    <a:pt x="184" y="41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1" name="Rectangle 188"/>
            <p:cNvSpPr>
              <a:spLocks noChangeArrowheads="1"/>
            </p:cNvSpPr>
            <p:nvPr/>
          </p:nvSpPr>
          <p:spPr bwMode="auto">
            <a:xfrm>
              <a:off x="4357" y="3275"/>
              <a:ext cx="124" cy="78"/>
            </a:xfrm>
            <a:prstGeom prst="rect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2" name="Freeform 189"/>
            <p:cNvSpPr>
              <a:spLocks/>
            </p:cNvSpPr>
            <p:nvPr/>
          </p:nvSpPr>
          <p:spPr bwMode="auto">
            <a:xfrm>
              <a:off x="4543" y="3275"/>
              <a:ext cx="0" cy="223"/>
            </a:xfrm>
            <a:custGeom>
              <a:avLst/>
              <a:gdLst>
                <a:gd name="T0" fmla="*/ 0 h 223"/>
                <a:gd name="T1" fmla="*/ 223 h 223"/>
                <a:gd name="T2" fmla="*/ 0 h 22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23">
                  <a:moveTo>
                    <a:pt x="0" y="0"/>
                  </a:moveTo>
                  <a:lnTo>
                    <a:pt x="0" y="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3" name="Line 190"/>
            <p:cNvSpPr>
              <a:spLocks noChangeShapeType="1"/>
            </p:cNvSpPr>
            <p:nvPr/>
          </p:nvSpPr>
          <p:spPr bwMode="auto">
            <a:xfrm>
              <a:off x="4543" y="3275"/>
              <a:ext cx="0" cy="223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4" name="Freeform 191"/>
            <p:cNvSpPr>
              <a:spLocks/>
            </p:cNvSpPr>
            <p:nvPr/>
          </p:nvSpPr>
          <p:spPr bwMode="auto">
            <a:xfrm>
              <a:off x="4293" y="3275"/>
              <a:ext cx="0" cy="210"/>
            </a:xfrm>
            <a:custGeom>
              <a:avLst/>
              <a:gdLst>
                <a:gd name="T0" fmla="*/ 0 h 210"/>
                <a:gd name="T1" fmla="*/ 210 h 210"/>
                <a:gd name="T2" fmla="*/ 0 h 2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10">
                  <a:moveTo>
                    <a:pt x="0" y="0"/>
                  </a:moveTo>
                  <a:lnTo>
                    <a:pt x="0" y="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5" name="Line 192"/>
            <p:cNvSpPr>
              <a:spLocks noChangeShapeType="1"/>
            </p:cNvSpPr>
            <p:nvPr/>
          </p:nvSpPr>
          <p:spPr bwMode="auto">
            <a:xfrm>
              <a:off x="4293" y="3275"/>
              <a:ext cx="0" cy="210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6" name="Freeform 193"/>
            <p:cNvSpPr>
              <a:spLocks/>
            </p:cNvSpPr>
            <p:nvPr/>
          </p:nvSpPr>
          <p:spPr bwMode="auto">
            <a:xfrm>
              <a:off x="4486" y="3431"/>
              <a:ext cx="0" cy="60"/>
            </a:xfrm>
            <a:custGeom>
              <a:avLst/>
              <a:gdLst>
                <a:gd name="T0" fmla="*/ 0 h 60"/>
                <a:gd name="T1" fmla="*/ 60 h 60"/>
                <a:gd name="T2" fmla="*/ 0 h 6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">
                  <a:moveTo>
                    <a:pt x="0" y="0"/>
                  </a:move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7" name="Line 194"/>
            <p:cNvSpPr>
              <a:spLocks noChangeShapeType="1"/>
            </p:cNvSpPr>
            <p:nvPr/>
          </p:nvSpPr>
          <p:spPr bwMode="auto">
            <a:xfrm>
              <a:off x="4486" y="3431"/>
              <a:ext cx="0" cy="60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8" name="Freeform 195"/>
            <p:cNvSpPr>
              <a:spLocks/>
            </p:cNvSpPr>
            <p:nvPr/>
          </p:nvSpPr>
          <p:spPr bwMode="auto">
            <a:xfrm>
              <a:off x="4357" y="3431"/>
              <a:ext cx="0" cy="60"/>
            </a:xfrm>
            <a:custGeom>
              <a:avLst/>
              <a:gdLst>
                <a:gd name="T0" fmla="*/ 0 h 60"/>
                <a:gd name="T1" fmla="*/ 60 h 60"/>
                <a:gd name="T2" fmla="*/ 0 h 6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0">
                  <a:moveTo>
                    <a:pt x="0" y="0"/>
                  </a:moveTo>
                  <a:lnTo>
                    <a:pt x="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39" name="Line 196"/>
            <p:cNvSpPr>
              <a:spLocks noChangeShapeType="1"/>
            </p:cNvSpPr>
            <p:nvPr/>
          </p:nvSpPr>
          <p:spPr bwMode="auto">
            <a:xfrm>
              <a:off x="4357" y="3431"/>
              <a:ext cx="0" cy="60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40" name="Freeform 197"/>
            <p:cNvSpPr>
              <a:spLocks/>
            </p:cNvSpPr>
            <p:nvPr/>
          </p:nvSpPr>
          <p:spPr bwMode="auto">
            <a:xfrm>
              <a:off x="4293" y="3146"/>
              <a:ext cx="43" cy="55"/>
            </a:xfrm>
            <a:custGeom>
              <a:avLst/>
              <a:gdLst>
                <a:gd name="T0" fmla="*/ 0 w 43"/>
                <a:gd name="T1" fmla="*/ 0 h 55"/>
                <a:gd name="T2" fmla="*/ 43 w 43"/>
                <a:gd name="T3" fmla="*/ 0 h 55"/>
                <a:gd name="T4" fmla="*/ 43 w 43"/>
                <a:gd name="T5" fmla="*/ 55 h 55"/>
                <a:gd name="T6" fmla="*/ 32 w 43"/>
                <a:gd name="T7" fmla="*/ 55 h 55"/>
                <a:gd name="T8" fmla="*/ 32 w 43"/>
                <a:gd name="T9" fmla="*/ 10 h 55"/>
                <a:gd name="T10" fmla="*/ 12 w 43"/>
                <a:gd name="T11" fmla="*/ 10 h 55"/>
                <a:gd name="T12" fmla="*/ 12 w 43"/>
                <a:gd name="T13" fmla="*/ 55 h 55"/>
                <a:gd name="T14" fmla="*/ 0 w 43"/>
                <a:gd name="T15" fmla="*/ 55 h 55"/>
                <a:gd name="T16" fmla="*/ 0 w 43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5">
                  <a:moveTo>
                    <a:pt x="0" y="0"/>
                  </a:moveTo>
                  <a:lnTo>
                    <a:pt x="43" y="0"/>
                  </a:lnTo>
                  <a:lnTo>
                    <a:pt x="43" y="55"/>
                  </a:lnTo>
                  <a:lnTo>
                    <a:pt x="32" y="55"/>
                  </a:lnTo>
                  <a:lnTo>
                    <a:pt x="32" y="10"/>
                  </a:lnTo>
                  <a:lnTo>
                    <a:pt x="12" y="10"/>
                  </a:lnTo>
                  <a:lnTo>
                    <a:pt x="12" y="55"/>
                  </a:lnTo>
                  <a:lnTo>
                    <a:pt x="0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5AE4"/>
            </a:solidFill>
            <a:ln w="0">
              <a:noFill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41" name="Freeform 198"/>
            <p:cNvSpPr>
              <a:spLocks noEditPoints="1"/>
            </p:cNvSpPr>
            <p:nvPr/>
          </p:nvSpPr>
          <p:spPr bwMode="auto">
            <a:xfrm>
              <a:off x="4346" y="3146"/>
              <a:ext cx="53" cy="56"/>
            </a:xfrm>
            <a:custGeom>
              <a:avLst/>
              <a:gdLst>
                <a:gd name="T0" fmla="*/ 0 w 39"/>
                <a:gd name="T1" fmla="*/ 21 h 41"/>
                <a:gd name="T2" fmla="*/ 2 w 39"/>
                <a:gd name="T3" fmla="*/ 10 h 41"/>
                <a:gd name="T4" fmla="*/ 6 w 39"/>
                <a:gd name="T5" fmla="*/ 5 h 41"/>
                <a:gd name="T6" fmla="*/ 11 w 39"/>
                <a:gd name="T7" fmla="*/ 1 h 41"/>
                <a:gd name="T8" fmla="*/ 19 w 39"/>
                <a:gd name="T9" fmla="*/ 0 h 41"/>
                <a:gd name="T10" fmla="*/ 34 w 39"/>
                <a:gd name="T11" fmla="*/ 5 h 41"/>
                <a:gd name="T12" fmla="*/ 39 w 39"/>
                <a:gd name="T13" fmla="*/ 20 h 41"/>
                <a:gd name="T14" fmla="*/ 34 w 39"/>
                <a:gd name="T15" fmla="*/ 36 h 41"/>
                <a:gd name="T16" fmla="*/ 19 w 39"/>
                <a:gd name="T17" fmla="*/ 41 h 41"/>
                <a:gd name="T18" fmla="*/ 5 w 39"/>
                <a:gd name="T19" fmla="*/ 36 h 41"/>
                <a:gd name="T20" fmla="*/ 0 w 39"/>
                <a:gd name="T21" fmla="*/ 21 h 41"/>
                <a:gd name="T22" fmla="*/ 8 w 39"/>
                <a:gd name="T23" fmla="*/ 20 h 41"/>
                <a:gd name="T24" fmla="*/ 11 w 39"/>
                <a:gd name="T25" fmla="*/ 31 h 41"/>
                <a:gd name="T26" fmla="*/ 19 w 39"/>
                <a:gd name="T27" fmla="*/ 34 h 41"/>
                <a:gd name="T28" fmla="*/ 27 w 39"/>
                <a:gd name="T29" fmla="*/ 31 h 41"/>
                <a:gd name="T30" fmla="*/ 30 w 39"/>
                <a:gd name="T31" fmla="*/ 20 h 41"/>
                <a:gd name="T32" fmla="*/ 27 w 39"/>
                <a:gd name="T33" fmla="*/ 10 h 41"/>
                <a:gd name="T34" fmla="*/ 19 w 39"/>
                <a:gd name="T35" fmla="*/ 7 h 41"/>
                <a:gd name="T36" fmla="*/ 11 w 39"/>
                <a:gd name="T37" fmla="*/ 10 h 41"/>
                <a:gd name="T38" fmla="*/ 8 w 39"/>
                <a:gd name="T39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41">
                  <a:moveTo>
                    <a:pt x="0" y="21"/>
                  </a:moveTo>
                  <a:cubicBezTo>
                    <a:pt x="0" y="17"/>
                    <a:pt x="1" y="13"/>
                    <a:pt x="2" y="10"/>
                  </a:cubicBezTo>
                  <a:cubicBezTo>
                    <a:pt x="3" y="8"/>
                    <a:pt x="4" y="7"/>
                    <a:pt x="6" y="5"/>
                  </a:cubicBezTo>
                  <a:cubicBezTo>
                    <a:pt x="7" y="3"/>
                    <a:pt x="9" y="2"/>
                    <a:pt x="11" y="1"/>
                  </a:cubicBezTo>
                  <a:cubicBezTo>
                    <a:pt x="13" y="0"/>
                    <a:pt x="16" y="0"/>
                    <a:pt x="19" y="0"/>
                  </a:cubicBezTo>
                  <a:cubicBezTo>
                    <a:pt x="25" y="0"/>
                    <a:pt x="30" y="2"/>
                    <a:pt x="34" y="5"/>
                  </a:cubicBezTo>
                  <a:cubicBezTo>
                    <a:pt x="37" y="9"/>
                    <a:pt x="39" y="14"/>
                    <a:pt x="39" y="20"/>
                  </a:cubicBezTo>
                  <a:cubicBezTo>
                    <a:pt x="39" y="27"/>
                    <a:pt x="37" y="32"/>
                    <a:pt x="34" y="36"/>
                  </a:cubicBezTo>
                  <a:cubicBezTo>
                    <a:pt x="30" y="39"/>
                    <a:pt x="25" y="41"/>
                    <a:pt x="19" y="41"/>
                  </a:cubicBezTo>
                  <a:cubicBezTo>
                    <a:pt x="14" y="41"/>
                    <a:pt x="9" y="39"/>
                    <a:pt x="5" y="36"/>
                  </a:cubicBezTo>
                  <a:cubicBezTo>
                    <a:pt x="2" y="32"/>
                    <a:pt x="0" y="27"/>
                    <a:pt x="0" y="21"/>
                  </a:cubicBezTo>
                  <a:close/>
                  <a:moveTo>
                    <a:pt x="8" y="20"/>
                  </a:moveTo>
                  <a:cubicBezTo>
                    <a:pt x="8" y="25"/>
                    <a:pt x="9" y="28"/>
                    <a:pt x="11" y="31"/>
                  </a:cubicBezTo>
                  <a:cubicBezTo>
                    <a:pt x="14" y="33"/>
                    <a:pt x="16" y="34"/>
                    <a:pt x="19" y="34"/>
                  </a:cubicBezTo>
                  <a:cubicBezTo>
                    <a:pt x="23" y="34"/>
                    <a:pt x="25" y="33"/>
                    <a:pt x="27" y="31"/>
                  </a:cubicBezTo>
                  <a:cubicBezTo>
                    <a:pt x="29" y="28"/>
                    <a:pt x="30" y="25"/>
                    <a:pt x="30" y="20"/>
                  </a:cubicBezTo>
                  <a:cubicBezTo>
                    <a:pt x="30" y="16"/>
                    <a:pt x="29" y="12"/>
                    <a:pt x="27" y="10"/>
                  </a:cubicBezTo>
                  <a:cubicBezTo>
                    <a:pt x="25" y="8"/>
                    <a:pt x="23" y="7"/>
                    <a:pt x="19" y="7"/>
                  </a:cubicBezTo>
                  <a:cubicBezTo>
                    <a:pt x="16" y="7"/>
                    <a:pt x="13" y="8"/>
                    <a:pt x="11" y="10"/>
                  </a:cubicBezTo>
                  <a:cubicBezTo>
                    <a:pt x="9" y="12"/>
                    <a:pt x="8" y="16"/>
                    <a:pt x="8" y="20"/>
                  </a:cubicBezTo>
                  <a:close/>
                </a:path>
              </a:pathLst>
            </a:custGeom>
            <a:solidFill>
              <a:srgbClr val="355AE4"/>
            </a:solidFill>
            <a:ln w="0">
              <a:noFill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42" name="Freeform 199"/>
            <p:cNvSpPr>
              <a:spLocks/>
            </p:cNvSpPr>
            <p:nvPr/>
          </p:nvSpPr>
          <p:spPr bwMode="auto">
            <a:xfrm>
              <a:off x="4407" y="3146"/>
              <a:ext cx="42" cy="55"/>
            </a:xfrm>
            <a:custGeom>
              <a:avLst/>
              <a:gdLst>
                <a:gd name="T0" fmla="*/ 0 w 31"/>
                <a:gd name="T1" fmla="*/ 0 h 40"/>
                <a:gd name="T2" fmla="*/ 8 w 31"/>
                <a:gd name="T3" fmla="*/ 0 h 40"/>
                <a:gd name="T4" fmla="*/ 8 w 31"/>
                <a:gd name="T5" fmla="*/ 10 h 40"/>
                <a:gd name="T6" fmla="*/ 8 w 31"/>
                <a:gd name="T7" fmla="*/ 16 h 40"/>
                <a:gd name="T8" fmla="*/ 10 w 31"/>
                <a:gd name="T9" fmla="*/ 19 h 40"/>
                <a:gd name="T10" fmla="*/ 15 w 31"/>
                <a:gd name="T11" fmla="*/ 20 h 40"/>
                <a:gd name="T12" fmla="*/ 20 w 31"/>
                <a:gd name="T13" fmla="*/ 19 h 40"/>
                <a:gd name="T14" fmla="*/ 23 w 31"/>
                <a:gd name="T15" fmla="*/ 18 h 40"/>
                <a:gd name="T16" fmla="*/ 23 w 31"/>
                <a:gd name="T17" fmla="*/ 0 h 40"/>
                <a:gd name="T18" fmla="*/ 31 w 31"/>
                <a:gd name="T19" fmla="*/ 0 h 40"/>
                <a:gd name="T20" fmla="*/ 31 w 31"/>
                <a:gd name="T21" fmla="*/ 40 h 40"/>
                <a:gd name="T22" fmla="*/ 23 w 31"/>
                <a:gd name="T23" fmla="*/ 40 h 40"/>
                <a:gd name="T24" fmla="*/ 23 w 31"/>
                <a:gd name="T25" fmla="*/ 24 h 40"/>
                <a:gd name="T26" fmla="*/ 18 w 31"/>
                <a:gd name="T27" fmla="*/ 26 h 40"/>
                <a:gd name="T28" fmla="*/ 14 w 31"/>
                <a:gd name="T29" fmla="*/ 27 h 40"/>
                <a:gd name="T30" fmla="*/ 4 w 31"/>
                <a:gd name="T31" fmla="*/ 24 h 40"/>
                <a:gd name="T32" fmla="*/ 0 w 31"/>
                <a:gd name="T33" fmla="*/ 14 h 40"/>
                <a:gd name="T34" fmla="*/ 0 w 31"/>
                <a:gd name="T3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40">
                  <a:moveTo>
                    <a:pt x="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3"/>
                    <a:pt x="8" y="15"/>
                    <a:pt x="8" y="16"/>
                  </a:cubicBezTo>
                  <a:cubicBezTo>
                    <a:pt x="8" y="17"/>
                    <a:pt x="9" y="18"/>
                    <a:pt x="10" y="19"/>
                  </a:cubicBezTo>
                  <a:cubicBezTo>
                    <a:pt x="11" y="20"/>
                    <a:pt x="13" y="20"/>
                    <a:pt x="15" y="20"/>
                  </a:cubicBezTo>
                  <a:cubicBezTo>
                    <a:pt x="17" y="20"/>
                    <a:pt x="18" y="20"/>
                    <a:pt x="20" y="19"/>
                  </a:cubicBezTo>
                  <a:cubicBezTo>
                    <a:pt x="21" y="19"/>
                    <a:pt x="22" y="18"/>
                    <a:pt x="23" y="18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5"/>
                    <a:pt x="20" y="26"/>
                    <a:pt x="18" y="26"/>
                  </a:cubicBezTo>
                  <a:cubicBezTo>
                    <a:pt x="17" y="26"/>
                    <a:pt x="15" y="27"/>
                    <a:pt x="14" y="27"/>
                  </a:cubicBezTo>
                  <a:cubicBezTo>
                    <a:pt x="10" y="27"/>
                    <a:pt x="6" y="26"/>
                    <a:pt x="4" y="24"/>
                  </a:cubicBezTo>
                  <a:cubicBezTo>
                    <a:pt x="1" y="22"/>
                    <a:pt x="0" y="19"/>
                    <a:pt x="0" y="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55AE4"/>
            </a:solidFill>
            <a:ln w="0">
              <a:noFill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43" name="Freeform 200"/>
            <p:cNvSpPr>
              <a:spLocks/>
            </p:cNvSpPr>
            <p:nvPr/>
          </p:nvSpPr>
          <p:spPr bwMode="auto">
            <a:xfrm>
              <a:off x="4458" y="3146"/>
              <a:ext cx="43" cy="55"/>
            </a:xfrm>
            <a:custGeom>
              <a:avLst/>
              <a:gdLst>
                <a:gd name="T0" fmla="*/ 16 w 43"/>
                <a:gd name="T1" fmla="*/ 55 h 55"/>
                <a:gd name="T2" fmla="*/ 16 w 43"/>
                <a:gd name="T3" fmla="*/ 10 h 55"/>
                <a:gd name="T4" fmla="*/ 0 w 43"/>
                <a:gd name="T5" fmla="*/ 10 h 55"/>
                <a:gd name="T6" fmla="*/ 0 w 43"/>
                <a:gd name="T7" fmla="*/ 0 h 55"/>
                <a:gd name="T8" fmla="*/ 43 w 43"/>
                <a:gd name="T9" fmla="*/ 0 h 55"/>
                <a:gd name="T10" fmla="*/ 43 w 43"/>
                <a:gd name="T11" fmla="*/ 10 h 55"/>
                <a:gd name="T12" fmla="*/ 27 w 43"/>
                <a:gd name="T13" fmla="*/ 10 h 55"/>
                <a:gd name="T14" fmla="*/ 27 w 43"/>
                <a:gd name="T15" fmla="*/ 55 h 55"/>
                <a:gd name="T16" fmla="*/ 16 w 43"/>
                <a:gd name="T1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55">
                  <a:moveTo>
                    <a:pt x="16" y="55"/>
                  </a:moveTo>
                  <a:lnTo>
                    <a:pt x="16" y="10"/>
                  </a:lnTo>
                  <a:lnTo>
                    <a:pt x="0" y="1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0"/>
                  </a:lnTo>
                  <a:lnTo>
                    <a:pt x="27" y="10"/>
                  </a:lnTo>
                  <a:lnTo>
                    <a:pt x="27" y="55"/>
                  </a:lnTo>
                  <a:lnTo>
                    <a:pt x="16" y="55"/>
                  </a:lnTo>
                  <a:close/>
                </a:path>
              </a:pathLst>
            </a:custGeom>
            <a:solidFill>
              <a:srgbClr val="355AE4"/>
            </a:solidFill>
            <a:ln w="0">
              <a:noFill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44" name="Freeform 201"/>
            <p:cNvSpPr>
              <a:spLocks noEditPoints="1"/>
            </p:cNvSpPr>
            <p:nvPr/>
          </p:nvSpPr>
          <p:spPr bwMode="auto">
            <a:xfrm>
              <a:off x="4497" y="3146"/>
              <a:ext cx="55" cy="55"/>
            </a:xfrm>
            <a:custGeom>
              <a:avLst/>
              <a:gdLst>
                <a:gd name="T0" fmla="*/ 55 w 55"/>
                <a:gd name="T1" fmla="*/ 55 h 55"/>
                <a:gd name="T2" fmla="*/ 44 w 55"/>
                <a:gd name="T3" fmla="*/ 55 h 55"/>
                <a:gd name="T4" fmla="*/ 38 w 55"/>
                <a:gd name="T5" fmla="*/ 43 h 55"/>
                <a:gd name="T6" fmla="*/ 16 w 55"/>
                <a:gd name="T7" fmla="*/ 43 h 55"/>
                <a:gd name="T8" fmla="*/ 12 w 55"/>
                <a:gd name="T9" fmla="*/ 55 h 55"/>
                <a:gd name="T10" fmla="*/ 0 w 55"/>
                <a:gd name="T11" fmla="*/ 55 h 55"/>
                <a:gd name="T12" fmla="*/ 22 w 55"/>
                <a:gd name="T13" fmla="*/ 0 h 55"/>
                <a:gd name="T14" fmla="*/ 33 w 55"/>
                <a:gd name="T15" fmla="*/ 0 h 55"/>
                <a:gd name="T16" fmla="*/ 55 w 55"/>
                <a:gd name="T17" fmla="*/ 55 h 55"/>
                <a:gd name="T18" fmla="*/ 34 w 55"/>
                <a:gd name="T19" fmla="*/ 34 h 55"/>
                <a:gd name="T20" fmla="*/ 27 w 55"/>
                <a:gd name="T21" fmla="*/ 14 h 55"/>
                <a:gd name="T22" fmla="*/ 21 w 55"/>
                <a:gd name="T23" fmla="*/ 34 h 55"/>
                <a:gd name="T24" fmla="*/ 34 w 55"/>
                <a:gd name="T25" fmla="*/ 3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55">
                  <a:moveTo>
                    <a:pt x="55" y="55"/>
                  </a:moveTo>
                  <a:lnTo>
                    <a:pt x="44" y="55"/>
                  </a:lnTo>
                  <a:lnTo>
                    <a:pt x="38" y="43"/>
                  </a:lnTo>
                  <a:lnTo>
                    <a:pt x="16" y="43"/>
                  </a:lnTo>
                  <a:lnTo>
                    <a:pt x="12" y="55"/>
                  </a:lnTo>
                  <a:lnTo>
                    <a:pt x="0" y="55"/>
                  </a:lnTo>
                  <a:lnTo>
                    <a:pt x="22" y="0"/>
                  </a:lnTo>
                  <a:lnTo>
                    <a:pt x="33" y="0"/>
                  </a:lnTo>
                  <a:lnTo>
                    <a:pt x="55" y="55"/>
                  </a:lnTo>
                  <a:close/>
                  <a:moveTo>
                    <a:pt x="34" y="34"/>
                  </a:moveTo>
                  <a:lnTo>
                    <a:pt x="27" y="14"/>
                  </a:lnTo>
                  <a:lnTo>
                    <a:pt x="21" y="34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355AE4"/>
            </a:solidFill>
            <a:ln w="0">
              <a:noFill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393977" y="3629259"/>
            <a:ext cx="1913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Сдача клиентом отправлений на производственных </a:t>
            </a:r>
            <a:r>
              <a:rPr lang="ru-RU" sz="1200" dirty="0" smtClean="0"/>
              <a:t>объектах, ЭДО</a:t>
            </a:r>
            <a:endParaRPr lang="ru-RU" sz="1200" dirty="0"/>
          </a:p>
        </p:txBody>
      </p:sp>
      <p:cxnSp>
        <p:nvCxnSpPr>
          <p:cNvPr id="46" name="Прямая со стрелкой 45"/>
          <p:cNvCxnSpPr/>
          <p:nvPr/>
        </p:nvCxnSpPr>
        <p:spPr>
          <a:xfrm>
            <a:off x="3819718" y="1702119"/>
            <a:ext cx="764185" cy="824771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49475" y="2572546"/>
            <a:ext cx="1452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Прием, обработка, сортировка отправлений на Сортировочного </a:t>
            </a:r>
            <a:r>
              <a:rPr lang="ru-RU" sz="1200" dirty="0" smtClean="0"/>
              <a:t>центра, ЭДО</a:t>
            </a:r>
            <a:endParaRPr lang="ru-RU" sz="1200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6377415" y="2630072"/>
            <a:ext cx="1116836" cy="0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600393" y="2554031"/>
            <a:ext cx="1452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Консолидация отправлений на </a:t>
            </a:r>
            <a:r>
              <a:rPr lang="ru-RU" sz="1200" dirty="0" smtClean="0"/>
              <a:t>Сортировочном центре</a:t>
            </a:r>
            <a:endParaRPr lang="ru-RU" sz="1200" dirty="0"/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8899389" y="2630072"/>
            <a:ext cx="1116836" cy="0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414"/>
          <p:cNvGrpSpPr>
            <a:grpSpLocks noChangeAspect="1"/>
          </p:cNvGrpSpPr>
          <p:nvPr/>
        </p:nvGrpSpPr>
        <p:grpSpPr bwMode="auto">
          <a:xfrm>
            <a:off x="5195992" y="1970900"/>
            <a:ext cx="526548" cy="465261"/>
            <a:chOff x="9347" y="2005"/>
            <a:chExt cx="610" cy="539"/>
          </a:xfrm>
        </p:grpSpPr>
        <p:sp>
          <p:nvSpPr>
            <p:cNvPr id="52" name="Line 415"/>
            <p:cNvSpPr>
              <a:spLocks noChangeShapeType="1"/>
            </p:cNvSpPr>
            <p:nvPr/>
          </p:nvSpPr>
          <p:spPr bwMode="auto">
            <a:xfrm>
              <a:off x="9399" y="2544"/>
              <a:ext cx="0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53" name="Freeform 416"/>
            <p:cNvSpPr>
              <a:spLocks/>
            </p:cNvSpPr>
            <p:nvPr/>
          </p:nvSpPr>
          <p:spPr bwMode="auto">
            <a:xfrm>
              <a:off x="9347" y="2038"/>
              <a:ext cx="610" cy="506"/>
            </a:xfrm>
            <a:custGeom>
              <a:avLst/>
              <a:gdLst>
                <a:gd name="T0" fmla="*/ 38 w 447"/>
                <a:gd name="T1" fmla="*/ 370 h 370"/>
                <a:gd name="T2" fmla="*/ 0 w 447"/>
                <a:gd name="T3" fmla="*/ 370 h 370"/>
                <a:gd name="T4" fmla="*/ 0 w 447"/>
                <a:gd name="T5" fmla="*/ 162 h 370"/>
                <a:gd name="T6" fmla="*/ 16 w 447"/>
                <a:gd name="T7" fmla="*/ 132 h 370"/>
                <a:gd name="T8" fmla="*/ 207 w 447"/>
                <a:gd name="T9" fmla="*/ 6 h 370"/>
                <a:gd name="T10" fmla="*/ 234 w 447"/>
                <a:gd name="T11" fmla="*/ 5 h 370"/>
                <a:gd name="T12" fmla="*/ 431 w 447"/>
                <a:gd name="T13" fmla="*/ 132 h 370"/>
                <a:gd name="T14" fmla="*/ 447 w 447"/>
                <a:gd name="T15" fmla="*/ 162 h 370"/>
                <a:gd name="T16" fmla="*/ 447 w 447"/>
                <a:gd name="T17" fmla="*/ 370 h 370"/>
                <a:gd name="T18" fmla="*/ 315 w 447"/>
                <a:gd name="T19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370">
                  <a:moveTo>
                    <a:pt x="38" y="370"/>
                  </a:moveTo>
                  <a:cubicBezTo>
                    <a:pt x="0" y="370"/>
                    <a:pt x="0" y="370"/>
                    <a:pt x="0" y="37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50"/>
                    <a:pt x="6" y="138"/>
                    <a:pt x="16" y="132"/>
                  </a:cubicBezTo>
                  <a:cubicBezTo>
                    <a:pt x="207" y="6"/>
                    <a:pt x="207" y="6"/>
                    <a:pt x="207" y="6"/>
                  </a:cubicBezTo>
                  <a:cubicBezTo>
                    <a:pt x="215" y="0"/>
                    <a:pt x="225" y="0"/>
                    <a:pt x="234" y="5"/>
                  </a:cubicBezTo>
                  <a:cubicBezTo>
                    <a:pt x="431" y="132"/>
                    <a:pt x="431" y="132"/>
                    <a:pt x="431" y="132"/>
                  </a:cubicBezTo>
                  <a:cubicBezTo>
                    <a:pt x="441" y="138"/>
                    <a:pt x="447" y="150"/>
                    <a:pt x="447" y="162"/>
                  </a:cubicBezTo>
                  <a:cubicBezTo>
                    <a:pt x="447" y="370"/>
                    <a:pt x="447" y="370"/>
                    <a:pt x="447" y="370"/>
                  </a:cubicBezTo>
                  <a:cubicBezTo>
                    <a:pt x="315" y="370"/>
                    <a:pt x="315" y="370"/>
                    <a:pt x="315" y="370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54" name="Line 417"/>
            <p:cNvSpPr>
              <a:spLocks noChangeShapeType="1"/>
            </p:cNvSpPr>
            <p:nvPr/>
          </p:nvSpPr>
          <p:spPr bwMode="auto">
            <a:xfrm>
              <a:off x="9672" y="2005"/>
              <a:ext cx="0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55" name="Freeform 418"/>
            <p:cNvSpPr>
              <a:spLocks/>
            </p:cNvSpPr>
            <p:nvPr/>
          </p:nvSpPr>
          <p:spPr bwMode="auto">
            <a:xfrm>
              <a:off x="9705" y="2314"/>
              <a:ext cx="211" cy="230"/>
            </a:xfrm>
            <a:custGeom>
              <a:avLst/>
              <a:gdLst>
                <a:gd name="T0" fmla="*/ 0 w 155"/>
                <a:gd name="T1" fmla="*/ 57 h 168"/>
                <a:gd name="T2" fmla="*/ 0 w 155"/>
                <a:gd name="T3" fmla="*/ 24 h 168"/>
                <a:gd name="T4" fmla="*/ 24 w 155"/>
                <a:gd name="T5" fmla="*/ 0 h 168"/>
                <a:gd name="T6" fmla="*/ 131 w 155"/>
                <a:gd name="T7" fmla="*/ 0 h 168"/>
                <a:gd name="T8" fmla="*/ 155 w 155"/>
                <a:gd name="T9" fmla="*/ 24 h 168"/>
                <a:gd name="T10" fmla="*/ 155 w 155"/>
                <a:gd name="T11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168">
                  <a:moveTo>
                    <a:pt x="0" y="57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4" y="0"/>
                    <a:pt x="155" y="11"/>
                    <a:pt x="155" y="24"/>
                  </a:cubicBezTo>
                  <a:cubicBezTo>
                    <a:pt x="155" y="168"/>
                    <a:pt x="155" y="168"/>
                    <a:pt x="155" y="168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56" name="Freeform 419"/>
            <p:cNvSpPr>
              <a:spLocks/>
            </p:cNvSpPr>
            <p:nvPr/>
          </p:nvSpPr>
          <p:spPr bwMode="auto">
            <a:xfrm>
              <a:off x="9600" y="2159"/>
              <a:ext cx="95" cy="96"/>
            </a:xfrm>
            <a:custGeom>
              <a:avLst/>
              <a:gdLst>
                <a:gd name="T0" fmla="*/ 38 w 70"/>
                <a:gd name="T1" fmla="*/ 68 h 70"/>
                <a:gd name="T2" fmla="*/ 2 w 70"/>
                <a:gd name="T3" fmla="*/ 38 h 70"/>
                <a:gd name="T4" fmla="*/ 32 w 70"/>
                <a:gd name="T5" fmla="*/ 1 h 70"/>
                <a:gd name="T6" fmla="*/ 69 w 70"/>
                <a:gd name="T7" fmla="*/ 32 h 70"/>
                <a:gd name="T8" fmla="*/ 38 w 70"/>
                <a:gd name="T9" fmla="*/ 6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38" y="68"/>
                  </a:moveTo>
                  <a:cubicBezTo>
                    <a:pt x="20" y="70"/>
                    <a:pt x="3" y="56"/>
                    <a:pt x="2" y="38"/>
                  </a:cubicBezTo>
                  <a:cubicBezTo>
                    <a:pt x="0" y="19"/>
                    <a:pt x="14" y="3"/>
                    <a:pt x="32" y="1"/>
                  </a:cubicBezTo>
                  <a:cubicBezTo>
                    <a:pt x="51" y="0"/>
                    <a:pt x="67" y="13"/>
                    <a:pt x="69" y="32"/>
                  </a:cubicBezTo>
                  <a:cubicBezTo>
                    <a:pt x="70" y="50"/>
                    <a:pt x="57" y="67"/>
                    <a:pt x="38" y="68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57" name="Freeform 420"/>
            <p:cNvSpPr>
              <a:spLocks/>
            </p:cNvSpPr>
            <p:nvPr/>
          </p:nvSpPr>
          <p:spPr bwMode="auto">
            <a:xfrm>
              <a:off x="9421" y="2349"/>
              <a:ext cx="234" cy="171"/>
            </a:xfrm>
            <a:custGeom>
              <a:avLst/>
              <a:gdLst>
                <a:gd name="T0" fmla="*/ 18 w 172"/>
                <a:gd name="T1" fmla="*/ 125 h 125"/>
                <a:gd name="T2" fmla="*/ 14 w 172"/>
                <a:gd name="T3" fmla="*/ 125 h 125"/>
                <a:gd name="T4" fmla="*/ 0 w 172"/>
                <a:gd name="T5" fmla="*/ 111 h 125"/>
                <a:gd name="T6" fmla="*/ 0 w 172"/>
                <a:gd name="T7" fmla="*/ 14 h 125"/>
                <a:gd name="T8" fmla="*/ 14 w 172"/>
                <a:gd name="T9" fmla="*/ 0 h 125"/>
                <a:gd name="T10" fmla="*/ 158 w 172"/>
                <a:gd name="T11" fmla="*/ 0 h 125"/>
                <a:gd name="T12" fmla="*/ 172 w 172"/>
                <a:gd name="T13" fmla="*/ 14 h 125"/>
                <a:gd name="T14" fmla="*/ 172 w 172"/>
                <a:gd name="T15" fmla="*/ 5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25">
                  <a:moveTo>
                    <a:pt x="18" y="125"/>
                  </a:moveTo>
                  <a:cubicBezTo>
                    <a:pt x="14" y="125"/>
                    <a:pt x="14" y="125"/>
                    <a:pt x="14" y="125"/>
                  </a:cubicBezTo>
                  <a:cubicBezTo>
                    <a:pt x="6" y="125"/>
                    <a:pt x="0" y="119"/>
                    <a:pt x="0" y="1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6" y="0"/>
                    <a:pt x="172" y="7"/>
                    <a:pt x="172" y="14"/>
                  </a:cubicBezTo>
                  <a:cubicBezTo>
                    <a:pt x="172" y="56"/>
                    <a:pt x="172" y="56"/>
                    <a:pt x="172" y="56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58" name="Line 421"/>
            <p:cNvSpPr>
              <a:spLocks noChangeShapeType="1"/>
            </p:cNvSpPr>
            <p:nvPr/>
          </p:nvSpPr>
          <p:spPr bwMode="auto">
            <a:xfrm flipH="1">
              <a:off x="9490" y="2520"/>
              <a:ext cx="157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59" name="Freeform 422"/>
            <p:cNvSpPr>
              <a:spLocks/>
            </p:cNvSpPr>
            <p:nvPr/>
          </p:nvSpPr>
          <p:spPr bwMode="auto">
            <a:xfrm>
              <a:off x="9623" y="2425"/>
              <a:ext cx="95" cy="95"/>
            </a:xfrm>
            <a:custGeom>
              <a:avLst/>
              <a:gdLst>
                <a:gd name="T0" fmla="*/ 18 w 70"/>
                <a:gd name="T1" fmla="*/ 70 h 70"/>
                <a:gd name="T2" fmla="*/ 0 w 70"/>
                <a:gd name="T3" fmla="*/ 52 h 70"/>
                <a:gd name="T4" fmla="*/ 0 w 70"/>
                <a:gd name="T5" fmla="*/ 18 h 70"/>
                <a:gd name="T6" fmla="*/ 18 w 70"/>
                <a:gd name="T7" fmla="*/ 0 h 70"/>
                <a:gd name="T8" fmla="*/ 53 w 70"/>
                <a:gd name="T9" fmla="*/ 0 h 70"/>
                <a:gd name="T10" fmla="*/ 70 w 70"/>
                <a:gd name="T11" fmla="*/ 18 h 70"/>
                <a:gd name="T12" fmla="*/ 70 w 70"/>
                <a:gd name="T13" fmla="*/ 52 h 70"/>
                <a:gd name="T14" fmla="*/ 53 w 70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0">
                  <a:moveTo>
                    <a:pt x="18" y="70"/>
                  </a:moveTo>
                  <a:cubicBezTo>
                    <a:pt x="8" y="70"/>
                    <a:pt x="0" y="62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2" y="0"/>
                    <a:pt x="70" y="8"/>
                    <a:pt x="70" y="18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0" y="62"/>
                    <a:pt x="62" y="70"/>
                    <a:pt x="53" y="70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60" name="Oval 423"/>
            <p:cNvSpPr>
              <a:spLocks noChangeArrowheads="1"/>
            </p:cNvSpPr>
            <p:nvPr/>
          </p:nvSpPr>
          <p:spPr bwMode="auto">
            <a:xfrm>
              <a:off x="9443" y="2496"/>
              <a:ext cx="47" cy="48"/>
            </a:xfrm>
            <a:prstGeom prst="ellips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61" name="Oval 424"/>
            <p:cNvSpPr>
              <a:spLocks noChangeArrowheads="1"/>
            </p:cNvSpPr>
            <p:nvPr/>
          </p:nvSpPr>
          <p:spPr bwMode="auto">
            <a:xfrm>
              <a:off x="9646" y="2496"/>
              <a:ext cx="48" cy="48"/>
            </a:xfrm>
            <a:prstGeom prst="ellips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grpSp>
        <p:nvGrpSpPr>
          <p:cNvPr id="62" name="Group 288"/>
          <p:cNvGrpSpPr>
            <a:grpSpLocks noChangeAspect="1"/>
          </p:cNvGrpSpPr>
          <p:nvPr/>
        </p:nvGrpSpPr>
        <p:grpSpPr bwMode="auto">
          <a:xfrm>
            <a:off x="7781776" y="1999385"/>
            <a:ext cx="542949" cy="432459"/>
            <a:chOff x="2603" y="2055"/>
            <a:chExt cx="629" cy="501"/>
          </a:xfrm>
        </p:grpSpPr>
        <p:sp>
          <p:nvSpPr>
            <p:cNvPr id="63" name="Freeform 289"/>
            <p:cNvSpPr>
              <a:spLocks/>
            </p:cNvSpPr>
            <p:nvPr/>
          </p:nvSpPr>
          <p:spPr bwMode="auto">
            <a:xfrm>
              <a:off x="3089" y="2138"/>
              <a:ext cx="143" cy="252"/>
            </a:xfrm>
            <a:custGeom>
              <a:avLst/>
              <a:gdLst>
                <a:gd name="T0" fmla="*/ 105 w 105"/>
                <a:gd name="T1" fmla="*/ 1 h 184"/>
                <a:gd name="T2" fmla="*/ 105 w 105"/>
                <a:gd name="T3" fmla="*/ 115 h 184"/>
                <a:gd name="T4" fmla="*/ 98 w 105"/>
                <a:gd name="T5" fmla="*/ 128 h 184"/>
                <a:gd name="T6" fmla="*/ 1 w 105"/>
                <a:gd name="T7" fmla="*/ 184 h 184"/>
                <a:gd name="T8" fmla="*/ 0 w 105"/>
                <a:gd name="T9" fmla="*/ 183 h 184"/>
                <a:gd name="T10" fmla="*/ 0 w 105"/>
                <a:gd name="T11" fmla="*/ 60 h 184"/>
                <a:gd name="T12" fmla="*/ 104 w 105"/>
                <a:gd name="T13" fmla="*/ 0 h 184"/>
                <a:gd name="T14" fmla="*/ 105 w 105"/>
                <a:gd name="T15" fmla="*/ 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84">
                  <a:moveTo>
                    <a:pt x="105" y="1"/>
                  </a:moveTo>
                  <a:cubicBezTo>
                    <a:pt x="105" y="115"/>
                    <a:pt x="105" y="115"/>
                    <a:pt x="105" y="115"/>
                  </a:cubicBezTo>
                  <a:cubicBezTo>
                    <a:pt x="105" y="121"/>
                    <a:pt x="102" y="125"/>
                    <a:pt x="98" y="128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0" y="184"/>
                    <a:pt x="0" y="184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1"/>
                    <a:pt x="105" y="1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64" name="Freeform 290"/>
            <p:cNvSpPr>
              <a:spLocks/>
            </p:cNvSpPr>
            <p:nvPr/>
          </p:nvSpPr>
          <p:spPr bwMode="auto">
            <a:xfrm>
              <a:off x="2946" y="2138"/>
              <a:ext cx="143" cy="252"/>
            </a:xfrm>
            <a:custGeom>
              <a:avLst/>
              <a:gdLst>
                <a:gd name="T0" fmla="*/ 85 w 105"/>
                <a:gd name="T1" fmla="*/ 173 h 184"/>
                <a:gd name="T2" fmla="*/ 105 w 105"/>
                <a:gd name="T3" fmla="*/ 184 h 184"/>
                <a:gd name="T4" fmla="*/ 105 w 105"/>
                <a:gd name="T5" fmla="*/ 184 h 184"/>
                <a:gd name="T6" fmla="*/ 105 w 105"/>
                <a:gd name="T7" fmla="*/ 60 h 184"/>
                <a:gd name="T8" fmla="*/ 0 w 105"/>
                <a:gd name="T9" fmla="*/ 0 h 184"/>
                <a:gd name="T10" fmla="*/ 0 w 105"/>
                <a:gd name="T11" fmla="*/ 0 h 184"/>
                <a:gd name="T12" fmla="*/ 0 w 105"/>
                <a:gd name="T13" fmla="*/ 7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84">
                  <a:moveTo>
                    <a:pt x="85" y="173"/>
                  </a:moveTo>
                  <a:cubicBezTo>
                    <a:pt x="105" y="184"/>
                    <a:pt x="105" y="184"/>
                    <a:pt x="105" y="184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65" name="Freeform 291"/>
            <p:cNvSpPr>
              <a:spLocks/>
            </p:cNvSpPr>
            <p:nvPr/>
          </p:nvSpPr>
          <p:spPr bwMode="auto">
            <a:xfrm>
              <a:off x="2946" y="2055"/>
              <a:ext cx="286" cy="84"/>
            </a:xfrm>
            <a:custGeom>
              <a:avLst/>
              <a:gdLst>
                <a:gd name="T0" fmla="*/ 0 w 286"/>
                <a:gd name="T1" fmla="*/ 83 h 84"/>
                <a:gd name="T2" fmla="*/ 143 w 286"/>
                <a:gd name="T3" fmla="*/ 0 h 84"/>
                <a:gd name="T4" fmla="*/ 286 w 286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4">
                  <a:moveTo>
                    <a:pt x="0" y="83"/>
                  </a:moveTo>
                  <a:lnTo>
                    <a:pt x="143" y="0"/>
                  </a:lnTo>
                  <a:lnTo>
                    <a:pt x="286" y="84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66" name="Freeform 292"/>
            <p:cNvSpPr>
              <a:spLocks/>
            </p:cNvSpPr>
            <p:nvPr/>
          </p:nvSpPr>
          <p:spPr bwMode="auto">
            <a:xfrm>
              <a:off x="3002" y="2082"/>
              <a:ext cx="181" cy="211"/>
            </a:xfrm>
            <a:custGeom>
              <a:avLst/>
              <a:gdLst>
                <a:gd name="T0" fmla="*/ 0 w 181"/>
                <a:gd name="T1" fmla="*/ 22 h 211"/>
                <a:gd name="T2" fmla="*/ 143 w 181"/>
                <a:gd name="T3" fmla="*/ 105 h 211"/>
                <a:gd name="T4" fmla="*/ 143 w 181"/>
                <a:gd name="T5" fmla="*/ 211 h 211"/>
                <a:gd name="T6" fmla="*/ 181 w 181"/>
                <a:gd name="T7" fmla="*/ 189 h 211"/>
                <a:gd name="T8" fmla="*/ 181 w 181"/>
                <a:gd name="T9" fmla="*/ 82 h 211"/>
                <a:gd name="T10" fmla="*/ 38 w 181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211">
                  <a:moveTo>
                    <a:pt x="0" y="22"/>
                  </a:moveTo>
                  <a:lnTo>
                    <a:pt x="143" y="105"/>
                  </a:lnTo>
                  <a:lnTo>
                    <a:pt x="143" y="211"/>
                  </a:lnTo>
                  <a:lnTo>
                    <a:pt x="181" y="189"/>
                  </a:lnTo>
                  <a:lnTo>
                    <a:pt x="181" y="82"/>
                  </a:lnTo>
                  <a:lnTo>
                    <a:pt x="38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67" name="Freeform 293"/>
            <p:cNvSpPr>
              <a:spLocks/>
            </p:cNvSpPr>
            <p:nvPr/>
          </p:nvSpPr>
          <p:spPr bwMode="auto">
            <a:xfrm>
              <a:off x="2920" y="2306"/>
              <a:ext cx="142" cy="250"/>
            </a:xfrm>
            <a:custGeom>
              <a:avLst/>
              <a:gdLst>
                <a:gd name="T0" fmla="*/ 104 w 104"/>
                <a:gd name="T1" fmla="*/ 0 h 183"/>
                <a:gd name="T2" fmla="*/ 104 w 104"/>
                <a:gd name="T3" fmla="*/ 115 h 183"/>
                <a:gd name="T4" fmla="*/ 97 w 104"/>
                <a:gd name="T5" fmla="*/ 127 h 183"/>
                <a:gd name="T6" fmla="*/ 0 w 104"/>
                <a:gd name="T7" fmla="*/ 183 h 183"/>
                <a:gd name="T8" fmla="*/ 0 w 104"/>
                <a:gd name="T9" fmla="*/ 183 h 183"/>
                <a:gd name="T10" fmla="*/ 0 w 104"/>
                <a:gd name="T11" fmla="*/ 60 h 183"/>
                <a:gd name="T12" fmla="*/ 103 w 104"/>
                <a:gd name="T13" fmla="*/ 0 h 183"/>
                <a:gd name="T14" fmla="*/ 104 w 104"/>
                <a:gd name="T1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83">
                  <a:moveTo>
                    <a:pt x="104" y="0"/>
                  </a:moveTo>
                  <a:cubicBezTo>
                    <a:pt x="104" y="115"/>
                    <a:pt x="104" y="115"/>
                    <a:pt x="104" y="115"/>
                  </a:cubicBezTo>
                  <a:cubicBezTo>
                    <a:pt x="104" y="120"/>
                    <a:pt x="102" y="125"/>
                    <a:pt x="97" y="12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0"/>
                    <a:pt x="104" y="0"/>
                    <a:pt x="104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68" name="Freeform 294"/>
            <p:cNvSpPr>
              <a:spLocks/>
            </p:cNvSpPr>
            <p:nvPr/>
          </p:nvSpPr>
          <p:spPr bwMode="auto">
            <a:xfrm>
              <a:off x="2776" y="2305"/>
              <a:ext cx="144" cy="251"/>
            </a:xfrm>
            <a:custGeom>
              <a:avLst/>
              <a:gdLst>
                <a:gd name="T0" fmla="*/ 0 w 106"/>
                <a:gd name="T1" fmla="*/ 0 h 184"/>
                <a:gd name="T2" fmla="*/ 0 w 106"/>
                <a:gd name="T3" fmla="*/ 115 h 184"/>
                <a:gd name="T4" fmla="*/ 8 w 106"/>
                <a:gd name="T5" fmla="*/ 128 h 184"/>
                <a:gd name="T6" fmla="*/ 105 w 106"/>
                <a:gd name="T7" fmla="*/ 184 h 184"/>
                <a:gd name="T8" fmla="*/ 106 w 106"/>
                <a:gd name="T9" fmla="*/ 184 h 184"/>
                <a:gd name="T10" fmla="*/ 106 w 106"/>
                <a:gd name="T11" fmla="*/ 61 h 184"/>
                <a:gd name="T12" fmla="*/ 1 w 106"/>
                <a:gd name="T13" fmla="*/ 0 h 184"/>
                <a:gd name="T14" fmla="*/ 0 w 106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4">
                  <a:moveTo>
                    <a:pt x="0" y="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3" y="125"/>
                    <a:pt x="8" y="128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6" y="184"/>
                    <a:pt x="106" y="184"/>
                    <a:pt x="106" y="184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69" name="Freeform 295"/>
            <p:cNvSpPr>
              <a:spLocks/>
            </p:cNvSpPr>
            <p:nvPr/>
          </p:nvSpPr>
          <p:spPr bwMode="auto">
            <a:xfrm>
              <a:off x="2776" y="2221"/>
              <a:ext cx="286" cy="85"/>
            </a:xfrm>
            <a:custGeom>
              <a:avLst/>
              <a:gdLst>
                <a:gd name="T0" fmla="*/ 0 w 286"/>
                <a:gd name="T1" fmla="*/ 84 h 85"/>
                <a:gd name="T2" fmla="*/ 144 w 286"/>
                <a:gd name="T3" fmla="*/ 0 h 85"/>
                <a:gd name="T4" fmla="*/ 286 w 286"/>
                <a:gd name="T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5">
                  <a:moveTo>
                    <a:pt x="0" y="84"/>
                  </a:moveTo>
                  <a:lnTo>
                    <a:pt x="144" y="0"/>
                  </a:lnTo>
                  <a:lnTo>
                    <a:pt x="286" y="85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70" name="Freeform 296"/>
            <p:cNvSpPr>
              <a:spLocks/>
            </p:cNvSpPr>
            <p:nvPr/>
          </p:nvSpPr>
          <p:spPr bwMode="auto">
            <a:xfrm>
              <a:off x="2832" y="2249"/>
              <a:ext cx="182" cy="212"/>
            </a:xfrm>
            <a:custGeom>
              <a:avLst/>
              <a:gdLst>
                <a:gd name="T0" fmla="*/ 0 w 182"/>
                <a:gd name="T1" fmla="*/ 23 h 212"/>
                <a:gd name="T2" fmla="*/ 143 w 182"/>
                <a:gd name="T3" fmla="*/ 105 h 212"/>
                <a:gd name="T4" fmla="*/ 143 w 182"/>
                <a:gd name="T5" fmla="*/ 212 h 212"/>
                <a:gd name="T6" fmla="*/ 182 w 182"/>
                <a:gd name="T7" fmla="*/ 188 h 212"/>
                <a:gd name="T8" fmla="*/ 182 w 182"/>
                <a:gd name="T9" fmla="*/ 83 h 212"/>
                <a:gd name="T10" fmla="*/ 39 w 182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212">
                  <a:moveTo>
                    <a:pt x="0" y="23"/>
                  </a:moveTo>
                  <a:lnTo>
                    <a:pt x="143" y="105"/>
                  </a:lnTo>
                  <a:lnTo>
                    <a:pt x="143" y="212"/>
                  </a:lnTo>
                  <a:lnTo>
                    <a:pt x="182" y="188"/>
                  </a:lnTo>
                  <a:lnTo>
                    <a:pt x="182" y="83"/>
                  </a:lnTo>
                  <a:lnTo>
                    <a:pt x="39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71" name="Freeform 297"/>
            <p:cNvSpPr>
              <a:spLocks/>
            </p:cNvSpPr>
            <p:nvPr/>
          </p:nvSpPr>
          <p:spPr bwMode="auto">
            <a:xfrm>
              <a:off x="2746" y="2138"/>
              <a:ext cx="143" cy="252"/>
            </a:xfrm>
            <a:custGeom>
              <a:avLst/>
              <a:gdLst>
                <a:gd name="T0" fmla="*/ 22 w 105"/>
                <a:gd name="T1" fmla="*/ 169 h 184"/>
                <a:gd name="T2" fmla="*/ 1 w 105"/>
                <a:gd name="T3" fmla="*/ 184 h 184"/>
                <a:gd name="T4" fmla="*/ 0 w 105"/>
                <a:gd name="T5" fmla="*/ 183 h 184"/>
                <a:gd name="T6" fmla="*/ 0 w 105"/>
                <a:gd name="T7" fmla="*/ 60 h 184"/>
                <a:gd name="T8" fmla="*/ 104 w 105"/>
                <a:gd name="T9" fmla="*/ 0 h 184"/>
                <a:gd name="T10" fmla="*/ 105 w 105"/>
                <a:gd name="T11" fmla="*/ 1 h 184"/>
                <a:gd name="T12" fmla="*/ 105 w 105"/>
                <a:gd name="T13" fmla="*/ 7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84">
                  <a:moveTo>
                    <a:pt x="22" y="169"/>
                  </a:moveTo>
                  <a:cubicBezTo>
                    <a:pt x="1" y="184"/>
                    <a:pt x="1" y="184"/>
                    <a:pt x="1" y="184"/>
                  </a:cubicBezTo>
                  <a:cubicBezTo>
                    <a:pt x="0" y="184"/>
                    <a:pt x="0" y="184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1"/>
                    <a:pt x="105" y="1"/>
                  </a:cubicBezTo>
                  <a:cubicBezTo>
                    <a:pt x="105" y="75"/>
                    <a:pt x="105" y="75"/>
                    <a:pt x="105" y="75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72" name="Freeform 298"/>
            <p:cNvSpPr>
              <a:spLocks/>
            </p:cNvSpPr>
            <p:nvPr/>
          </p:nvSpPr>
          <p:spPr bwMode="auto">
            <a:xfrm>
              <a:off x="2603" y="2138"/>
              <a:ext cx="143" cy="252"/>
            </a:xfrm>
            <a:custGeom>
              <a:avLst/>
              <a:gdLst>
                <a:gd name="T0" fmla="*/ 0 w 105"/>
                <a:gd name="T1" fmla="*/ 0 h 184"/>
                <a:gd name="T2" fmla="*/ 0 w 105"/>
                <a:gd name="T3" fmla="*/ 115 h 184"/>
                <a:gd name="T4" fmla="*/ 7 w 105"/>
                <a:gd name="T5" fmla="*/ 127 h 184"/>
                <a:gd name="T6" fmla="*/ 104 w 105"/>
                <a:gd name="T7" fmla="*/ 184 h 184"/>
                <a:gd name="T8" fmla="*/ 105 w 105"/>
                <a:gd name="T9" fmla="*/ 184 h 184"/>
                <a:gd name="T10" fmla="*/ 105 w 105"/>
                <a:gd name="T11" fmla="*/ 60 h 184"/>
                <a:gd name="T12" fmla="*/ 0 w 105"/>
                <a:gd name="T13" fmla="*/ 0 h 184"/>
                <a:gd name="T14" fmla="*/ 0 w 105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84">
                  <a:moveTo>
                    <a:pt x="0" y="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20"/>
                    <a:pt x="2" y="125"/>
                    <a:pt x="7" y="127"/>
                  </a:cubicBezTo>
                  <a:cubicBezTo>
                    <a:pt x="104" y="184"/>
                    <a:pt x="104" y="184"/>
                    <a:pt x="104" y="184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73" name="Freeform 299"/>
            <p:cNvSpPr>
              <a:spLocks/>
            </p:cNvSpPr>
            <p:nvPr/>
          </p:nvSpPr>
          <p:spPr bwMode="auto">
            <a:xfrm>
              <a:off x="2603" y="2055"/>
              <a:ext cx="286" cy="84"/>
            </a:xfrm>
            <a:custGeom>
              <a:avLst/>
              <a:gdLst>
                <a:gd name="T0" fmla="*/ 0 w 286"/>
                <a:gd name="T1" fmla="*/ 83 h 84"/>
                <a:gd name="T2" fmla="*/ 143 w 286"/>
                <a:gd name="T3" fmla="*/ 0 h 84"/>
                <a:gd name="T4" fmla="*/ 286 w 286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4">
                  <a:moveTo>
                    <a:pt x="0" y="83"/>
                  </a:moveTo>
                  <a:lnTo>
                    <a:pt x="143" y="0"/>
                  </a:lnTo>
                  <a:lnTo>
                    <a:pt x="286" y="84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74" name="Freeform 300"/>
            <p:cNvSpPr>
              <a:spLocks/>
            </p:cNvSpPr>
            <p:nvPr/>
          </p:nvSpPr>
          <p:spPr bwMode="auto">
            <a:xfrm>
              <a:off x="2697" y="2082"/>
              <a:ext cx="143" cy="187"/>
            </a:xfrm>
            <a:custGeom>
              <a:avLst/>
              <a:gdLst>
                <a:gd name="T0" fmla="*/ 105 w 105"/>
                <a:gd name="T1" fmla="*/ 137 h 137"/>
                <a:gd name="T2" fmla="*/ 105 w 105"/>
                <a:gd name="T3" fmla="*/ 60 h 137"/>
                <a:gd name="T4" fmla="*/ 0 w 105"/>
                <a:gd name="T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37">
                  <a:moveTo>
                    <a:pt x="105" y="137"/>
                  </a:moveTo>
                  <a:cubicBezTo>
                    <a:pt x="105" y="127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75" name="Freeform 301"/>
            <p:cNvSpPr>
              <a:spLocks/>
            </p:cNvSpPr>
            <p:nvPr/>
          </p:nvSpPr>
          <p:spPr bwMode="auto">
            <a:xfrm>
              <a:off x="2659" y="2104"/>
              <a:ext cx="143" cy="189"/>
            </a:xfrm>
            <a:custGeom>
              <a:avLst/>
              <a:gdLst>
                <a:gd name="T0" fmla="*/ 0 w 143"/>
                <a:gd name="T1" fmla="*/ 0 h 189"/>
                <a:gd name="T2" fmla="*/ 143 w 143"/>
                <a:gd name="T3" fmla="*/ 83 h 189"/>
                <a:gd name="T4" fmla="*/ 143 w 143"/>
                <a:gd name="T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89">
                  <a:moveTo>
                    <a:pt x="0" y="0"/>
                  </a:moveTo>
                  <a:lnTo>
                    <a:pt x="143" y="83"/>
                  </a:lnTo>
                  <a:lnTo>
                    <a:pt x="143" y="189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471898" y="2632150"/>
            <a:ext cx="145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Магистральная перевозка отправлений</a:t>
            </a:r>
          </a:p>
        </p:txBody>
      </p:sp>
      <p:cxnSp>
        <p:nvCxnSpPr>
          <p:cNvPr id="77" name="Прямая со стрелкой 76"/>
          <p:cNvCxnSpPr/>
          <p:nvPr/>
        </p:nvCxnSpPr>
        <p:spPr>
          <a:xfrm flipH="1">
            <a:off x="11097464" y="3588209"/>
            <a:ext cx="1" cy="540438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288"/>
          <p:cNvGrpSpPr>
            <a:grpSpLocks noChangeAspect="1"/>
          </p:cNvGrpSpPr>
          <p:nvPr/>
        </p:nvGrpSpPr>
        <p:grpSpPr bwMode="auto">
          <a:xfrm>
            <a:off x="10804174" y="4446773"/>
            <a:ext cx="542949" cy="432459"/>
            <a:chOff x="2603" y="2055"/>
            <a:chExt cx="629" cy="501"/>
          </a:xfrm>
        </p:grpSpPr>
        <p:sp>
          <p:nvSpPr>
            <p:cNvPr id="79" name="Freeform 289"/>
            <p:cNvSpPr>
              <a:spLocks/>
            </p:cNvSpPr>
            <p:nvPr/>
          </p:nvSpPr>
          <p:spPr bwMode="auto">
            <a:xfrm>
              <a:off x="3089" y="2138"/>
              <a:ext cx="143" cy="252"/>
            </a:xfrm>
            <a:custGeom>
              <a:avLst/>
              <a:gdLst>
                <a:gd name="T0" fmla="*/ 105 w 105"/>
                <a:gd name="T1" fmla="*/ 1 h 184"/>
                <a:gd name="T2" fmla="*/ 105 w 105"/>
                <a:gd name="T3" fmla="*/ 115 h 184"/>
                <a:gd name="T4" fmla="*/ 98 w 105"/>
                <a:gd name="T5" fmla="*/ 128 h 184"/>
                <a:gd name="T6" fmla="*/ 1 w 105"/>
                <a:gd name="T7" fmla="*/ 184 h 184"/>
                <a:gd name="T8" fmla="*/ 0 w 105"/>
                <a:gd name="T9" fmla="*/ 183 h 184"/>
                <a:gd name="T10" fmla="*/ 0 w 105"/>
                <a:gd name="T11" fmla="*/ 60 h 184"/>
                <a:gd name="T12" fmla="*/ 104 w 105"/>
                <a:gd name="T13" fmla="*/ 0 h 184"/>
                <a:gd name="T14" fmla="*/ 105 w 105"/>
                <a:gd name="T15" fmla="*/ 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84">
                  <a:moveTo>
                    <a:pt x="105" y="1"/>
                  </a:moveTo>
                  <a:cubicBezTo>
                    <a:pt x="105" y="115"/>
                    <a:pt x="105" y="115"/>
                    <a:pt x="105" y="115"/>
                  </a:cubicBezTo>
                  <a:cubicBezTo>
                    <a:pt x="105" y="121"/>
                    <a:pt x="102" y="125"/>
                    <a:pt x="98" y="128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0" y="184"/>
                    <a:pt x="0" y="184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1"/>
                    <a:pt x="105" y="1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80" name="Freeform 290"/>
            <p:cNvSpPr>
              <a:spLocks/>
            </p:cNvSpPr>
            <p:nvPr/>
          </p:nvSpPr>
          <p:spPr bwMode="auto">
            <a:xfrm>
              <a:off x="2946" y="2138"/>
              <a:ext cx="143" cy="252"/>
            </a:xfrm>
            <a:custGeom>
              <a:avLst/>
              <a:gdLst>
                <a:gd name="T0" fmla="*/ 85 w 105"/>
                <a:gd name="T1" fmla="*/ 173 h 184"/>
                <a:gd name="T2" fmla="*/ 105 w 105"/>
                <a:gd name="T3" fmla="*/ 184 h 184"/>
                <a:gd name="T4" fmla="*/ 105 w 105"/>
                <a:gd name="T5" fmla="*/ 184 h 184"/>
                <a:gd name="T6" fmla="*/ 105 w 105"/>
                <a:gd name="T7" fmla="*/ 60 h 184"/>
                <a:gd name="T8" fmla="*/ 0 w 105"/>
                <a:gd name="T9" fmla="*/ 0 h 184"/>
                <a:gd name="T10" fmla="*/ 0 w 105"/>
                <a:gd name="T11" fmla="*/ 0 h 184"/>
                <a:gd name="T12" fmla="*/ 0 w 105"/>
                <a:gd name="T13" fmla="*/ 7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84">
                  <a:moveTo>
                    <a:pt x="85" y="173"/>
                  </a:moveTo>
                  <a:cubicBezTo>
                    <a:pt x="105" y="184"/>
                    <a:pt x="105" y="184"/>
                    <a:pt x="105" y="184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81" name="Freeform 291"/>
            <p:cNvSpPr>
              <a:spLocks/>
            </p:cNvSpPr>
            <p:nvPr/>
          </p:nvSpPr>
          <p:spPr bwMode="auto">
            <a:xfrm>
              <a:off x="2946" y="2055"/>
              <a:ext cx="286" cy="84"/>
            </a:xfrm>
            <a:custGeom>
              <a:avLst/>
              <a:gdLst>
                <a:gd name="T0" fmla="*/ 0 w 286"/>
                <a:gd name="T1" fmla="*/ 83 h 84"/>
                <a:gd name="T2" fmla="*/ 143 w 286"/>
                <a:gd name="T3" fmla="*/ 0 h 84"/>
                <a:gd name="T4" fmla="*/ 286 w 286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4">
                  <a:moveTo>
                    <a:pt x="0" y="83"/>
                  </a:moveTo>
                  <a:lnTo>
                    <a:pt x="143" y="0"/>
                  </a:lnTo>
                  <a:lnTo>
                    <a:pt x="286" y="84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82" name="Freeform 292"/>
            <p:cNvSpPr>
              <a:spLocks/>
            </p:cNvSpPr>
            <p:nvPr/>
          </p:nvSpPr>
          <p:spPr bwMode="auto">
            <a:xfrm>
              <a:off x="3002" y="2082"/>
              <a:ext cx="181" cy="211"/>
            </a:xfrm>
            <a:custGeom>
              <a:avLst/>
              <a:gdLst>
                <a:gd name="T0" fmla="*/ 0 w 181"/>
                <a:gd name="T1" fmla="*/ 22 h 211"/>
                <a:gd name="T2" fmla="*/ 143 w 181"/>
                <a:gd name="T3" fmla="*/ 105 h 211"/>
                <a:gd name="T4" fmla="*/ 143 w 181"/>
                <a:gd name="T5" fmla="*/ 211 h 211"/>
                <a:gd name="T6" fmla="*/ 181 w 181"/>
                <a:gd name="T7" fmla="*/ 189 h 211"/>
                <a:gd name="T8" fmla="*/ 181 w 181"/>
                <a:gd name="T9" fmla="*/ 82 h 211"/>
                <a:gd name="T10" fmla="*/ 38 w 181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211">
                  <a:moveTo>
                    <a:pt x="0" y="22"/>
                  </a:moveTo>
                  <a:lnTo>
                    <a:pt x="143" y="105"/>
                  </a:lnTo>
                  <a:lnTo>
                    <a:pt x="143" y="211"/>
                  </a:lnTo>
                  <a:lnTo>
                    <a:pt x="181" y="189"/>
                  </a:lnTo>
                  <a:lnTo>
                    <a:pt x="181" y="82"/>
                  </a:lnTo>
                  <a:lnTo>
                    <a:pt x="38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83" name="Freeform 293"/>
            <p:cNvSpPr>
              <a:spLocks/>
            </p:cNvSpPr>
            <p:nvPr/>
          </p:nvSpPr>
          <p:spPr bwMode="auto">
            <a:xfrm>
              <a:off x="2920" y="2306"/>
              <a:ext cx="142" cy="250"/>
            </a:xfrm>
            <a:custGeom>
              <a:avLst/>
              <a:gdLst>
                <a:gd name="T0" fmla="*/ 104 w 104"/>
                <a:gd name="T1" fmla="*/ 0 h 183"/>
                <a:gd name="T2" fmla="*/ 104 w 104"/>
                <a:gd name="T3" fmla="*/ 115 h 183"/>
                <a:gd name="T4" fmla="*/ 97 w 104"/>
                <a:gd name="T5" fmla="*/ 127 h 183"/>
                <a:gd name="T6" fmla="*/ 0 w 104"/>
                <a:gd name="T7" fmla="*/ 183 h 183"/>
                <a:gd name="T8" fmla="*/ 0 w 104"/>
                <a:gd name="T9" fmla="*/ 183 h 183"/>
                <a:gd name="T10" fmla="*/ 0 w 104"/>
                <a:gd name="T11" fmla="*/ 60 h 183"/>
                <a:gd name="T12" fmla="*/ 103 w 104"/>
                <a:gd name="T13" fmla="*/ 0 h 183"/>
                <a:gd name="T14" fmla="*/ 104 w 104"/>
                <a:gd name="T1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83">
                  <a:moveTo>
                    <a:pt x="104" y="0"/>
                  </a:moveTo>
                  <a:cubicBezTo>
                    <a:pt x="104" y="115"/>
                    <a:pt x="104" y="115"/>
                    <a:pt x="104" y="115"/>
                  </a:cubicBezTo>
                  <a:cubicBezTo>
                    <a:pt x="104" y="120"/>
                    <a:pt x="102" y="125"/>
                    <a:pt x="97" y="12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0"/>
                    <a:pt x="104" y="0"/>
                    <a:pt x="104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84" name="Freeform 294"/>
            <p:cNvSpPr>
              <a:spLocks/>
            </p:cNvSpPr>
            <p:nvPr/>
          </p:nvSpPr>
          <p:spPr bwMode="auto">
            <a:xfrm>
              <a:off x="2776" y="2305"/>
              <a:ext cx="144" cy="251"/>
            </a:xfrm>
            <a:custGeom>
              <a:avLst/>
              <a:gdLst>
                <a:gd name="T0" fmla="*/ 0 w 106"/>
                <a:gd name="T1" fmla="*/ 0 h 184"/>
                <a:gd name="T2" fmla="*/ 0 w 106"/>
                <a:gd name="T3" fmla="*/ 115 h 184"/>
                <a:gd name="T4" fmla="*/ 8 w 106"/>
                <a:gd name="T5" fmla="*/ 128 h 184"/>
                <a:gd name="T6" fmla="*/ 105 w 106"/>
                <a:gd name="T7" fmla="*/ 184 h 184"/>
                <a:gd name="T8" fmla="*/ 106 w 106"/>
                <a:gd name="T9" fmla="*/ 184 h 184"/>
                <a:gd name="T10" fmla="*/ 106 w 106"/>
                <a:gd name="T11" fmla="*/ 61 h 184"/>
                <a:gd name="T12" fmla="*/ 1 w 106"/>
                <a:gd name="T13" fmla="*/ 0 h 184"/>
                <a:gd name="T14" fmla="*/ 0 w 106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4">
                  <a:moveTo>
                    <a:pt x="0" y="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3" y="125"/>
                    <a:pt x="8" y="128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6" y="184"/>
                    <a:pt x="106" y="184"/>
                    <a:pt x="106" y="184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85" name="Freeform 295"/>
            <p:cNvSpPr>
              <a:spLocks/>
            </p:cNvSpPr>
            <p:nvPr/>
          </p:nvSpPr>
          <p:spPr bwMode="auto">
            <a:xfrm>
              <a:off x="2776" y="2221"/>
              <a:ext cx="286" cy="85"/>
            </a:xfrm>
            <a:custGeom>
              <a:avLst/>
              <a:gdLst>
                <a:gd name="T0" fmla="*/ 0 w 286"/>
                <a:gd name="T1" fmla="*/ 84 h 85"/>
                <a:gd name="T2" fmla="*/ 144 w 286"/>
                <a:gd name="T3" fmla="*/ 0 h 85"/>
                <a:gd name="T4" fmla="*/ 286 w 286"/>
                <a:gd name="T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5">
                  <a:moveTo>
                    <a:pt x="0" y="84"/>
                  </a:moveTo>
                  <a:lnTo>
                    <a:pt x="144" y="0"/>
                  </a:lnTo>
                  <a:lnTo>
                    <a:pt x="286" y="85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86" name="Freeform 296"/>
            <p:cNvSpPr>
              <a:spLocks/>
            </p:cNvSpPr>
            <p:nvPr/>
          </p:nvSpPr>
          <p:spPr bwMode="auto">
            <a:xfrm>
              <a:off x="2832" y="2249"/>
              <a:ext cx="182" cy="212"/>
            </a:xfrm>
            <a:custGeom>
              <a:avLst/>
              <a:gdLst>
                <a:gd name="T0" fmla="*/ 0 w 182"/>
                <a:gd name="T1" fmla="*/ 23 h 212"/>
                <a:gd name="T2" fmla="*/ 143 w 182"/>
                <a:gd name="T3" fmla="*/ 105 h 212"/>
                <a:gd name="T4" fmla="*/ 143 w 182"/>
                <a:gd name="T5" fmla="*/ 212 h 212"/>
                <a:gd name="T6" fmla="*/ 182 w 182"/>
                <a:gd name="T7" fmla="*/ 188 h 212"/>
                <a:gd name="T8" fmla="*/ 182 w 182"/>
                <a:gd name="T9" fmla="*/ 83 h 212"/>
                <a:gd name="T10" fmla="*/ 39 w 182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212">
                  <a:moveTo>
                    <a:pt x="0" y="23"/>
                  </a:moveTo>
                  <a:lnTo>
                    <a:pt x="143" y="105"/>
                  </a:lnTo>
                  <a:lnTo>
                    <a:pt x="143" y="212"/>
                  </a:lnTo>
                  <a:lnTo>
                    <a:pt x="182" y="188"/>
                  </a:lnTo>
                  <a:lnTo>
                    <a:pt x="182" y="83"/>
                  </a:lnTo>
                  <a:lnTo>
                    <a:pt x="39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87" name="Freeform 297"/>
            <p:cNvSpPr>
              <a:spLocks/>
            </p:cNvSpPr>
            <p:nvPr/>
          </p:nvSpPr>
          <p:spPr bwMode="auto">
            <a:xfrm>
              <a:off x="2746" y="2138"/>
              <a:ext cx="143" cy="252"/>
            </a:xfrm>
            <a:custGeom>
              <a:avLst/>
              <a:gdLst>
                <a:gd name="T0" fmla="*/ 22 w 105"/>
                <a:gd name="T1" fmla="*/ 169 h 184"/>
                <a:gd name="T2" fmla="*/ 1 w 105"/>
                <a:gd name="T3" fmla="*/ 184 h 184"/>
                <a:gd name="T4" fmla="*/ 0 w 105"/>
                <a:gd name="T5" fmla="*/ 183 h 184"/>
                <a:gd name="T6" fmla="*/ 0 w 105"/>
                <a:gd name="T7" fmla="*/ 60 h 184"/>
                <a:gd name="T8" fmla="*/ 104 w 105"/>
                <a:gd name="T9" fmla="*/ 0 h 184"/>
                <a:gd name="T10" fmla="*/ 105 w 105"/>
                <a:gd name="T11" fmla="*/ 1 h 184"/>
                <a:gd name="T12" fmla="*/ 105 w 105"/>
                <a:gd name="T13" fmla="*/ 7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84">
                  <a:moveTo>
                    <a:pt x="22" y="169"/>
                  </a:moveTo>
                  <a:cubicBezTo>
                    <a:pt x="1" y="184"/>
                    <a:pt x="1" y="184"/>
                    <a:pt x="1" y="184"/>
                  </a:cubicBezTo>
                  <a:cubicBezTo>
                    <a:pt x="0" y="184"/>
                    <a:pt x="0" y="184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1"/>
                    <a:pt x="105" y="1"/>
                  </a:cubicBezTo>
                  <a:cubicBezTo>
                    <a:pt x="105" y="75"/>
                    <a:pt x="105" y="75"/>
                    <a:pt x="105" y="75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88" name="Freeform 298"/>
            <p:cNvSpPr>
              <a:spLocks/>
            </p:cNvSpPr>
            <p:nvPr/>
          </p:nvSpPr>
          <p:spPr bwMode="auto">
            <a:xfrm>
              <a:off x="2603" y="2138"/>
              <a:ext cx="143" cy="252"/>
            </a:xfrm>
            <a:custGeom>
              <a:avLst/>
              <a:gdLst>
                <a:gd name="T0" fmla="*/ 0 w 105"/>
                <a:gd name="T1" fmla="*/ 0 h 184"/>
                <a:gd name="T2" fmla="*/ 0 w 105"/>
                <a:gd name="T3" fmla="*/ 115 h 184"/>
                <a:gd name="T4" fmla="*/ 7 w 105"/>
                <a:gd name="T5" fmla="*/ 127 h 184"/>
                <a:gd name="T6" fmla="*/ 104 w 105"/>
                <a:gd name="T7" fmla="*/ 184 h 184"/>
                <a:gd name="T8" fmla="*/ 105 w 105"/>
                <a:gd name="T9" fmla="*/ 184 h 184"/>
                <a:gd name="T10" fmla="*/ 105 w 105"/>
                <a:gd name="T11" fmla="*/ 60 h 184"/>
                <a:gd name="T12" fmla="*/ 0 w 105"/>
                <a:gd name="T13" fmla="*/ 0 h 184"/>
                <a:gd name="T14" fmla="*/ 0 w 105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84">
                  <a:moveTo>
                    <a:pt x="0" y="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20"/>
                    <a:pt x="2" y="125"/>
                    <a:pt x="7" y="127"/>
                  </a:cubicBezTo>
                  <a:cubicBezTo>
                    <a:pt x="104" y="184"/>
                    <a:pt x="104" y="184"/>
                    <a:pt x="104" y="184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89" name="Freeform 299"/>
            <p:cNvSpPr>
              <a:spLocks/>
            </p:cNvSpPr>
            <p:nvPr/>
          </p:nvSpPr>
          <p:spPr bwMode="auto">
            <a:xfrm>
              <a:off x="2603" y="2055"/>
              <a:ext cx="286" cy="84"/>
            </a:xfrm>
            <a:custGeom>
              <a:avLst/>
              <a:gdLst>
                <a:gd name="T0" fmla="*/ 0 w 286"/>
                <a:gd name="T1" fmla="*/ 83 h 84"/>
                <a:gd name="T2" fmla="*/ 143 w 286"/>
                <a:gd name="T3" fmla="*/ 0 h 84"/>
                <a:gd name="T4" fmla="*/ 286 w 286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4">
                  <a:moveTo>
                    <a:pt x="0" y="83"/>
                  </a:moveTo>
                  <a:lnTo>
                    <a:pt x="143" y="0"/>
                  </a:lnTo>
                  <a:lnTo>
                    <a:pt x="286" y="84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90" name="Freeform 300"/>
            <p:cNvSpPr>
              <a:spLocks/>
            </p:cNvSpPr>
            <p:nvPr/>
          </p:nvSpPr>
          <p:spPr bwMode="auto">
            <a:xfrm>
              <a:off x="2697" y="2082"/>
              <a:ext cx="143" cy="187"/>
            </a:xfrm>
            <a:custGeom>
              <a:avLst/>
              <a:gdLst>
                <a:gd name="T0" fmla="*/ 105 w 105"/>
                <a:gd name="T1" fmla="*/ 137 h 137"/>
                <a:gd name="T2" fmla="*/ 105 w 105"/>
                <a:gd name="T3" fmla="*/ 60 h 137"/>
                <a:gd name="T4" fmla="*/ 0 w 105"/>
                <a:gd name="T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37">
                  <a:moveTo>
                    <a:pt x="105" y="137"/>
                  </a:moveTo>
                  <a:cubicBezTo>
                    <a:pt x="105" y="127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91" name="Freeform 301"/>
            <p:cNvSpPr>
              <a:spLocks/>
            </p:cNvSpPr>
            <p:nvPr/>
          </p:nvSpPr>
          <p:spPr bwMode="auto">
            <a:xfrm>
              <a:off x="2659" y="2104"/>
              <a:ext cx="143" cy="189"/>
            </a:xfrm>
            <a:custGeom>
              <a:avLst/>
              <a:gdLst>
                <a:gd name="T0" fmla="*/ 0 w 143"/>
                <a:gd name="T1" fmla="*/ 0 h 189"/>
                <a:gd name="T2" fmla="*/ 143 w 143"/>
                <a:gd name="T3" fmla="*/ 83 h 189"/>
                <a:gd name="T4" fmla="*/ 143 w 143"/>
                <a:gd name="T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89">
                  <a:moveTo>
                    <a:pt x="0" y="0"/>
                  </a:moveTo>
                  <a:lnTo>
                    <a:pt x="143" y="83"/>
                  </a:lnTo>
                  <a:lnTo>
                    <a:pt x="143" y="189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0336953" y="5004918"/>
            <a:ext cx="1452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Прием, обработка, сортировка отправлений на </a:t>
            </a:r>
            <a:r>
              <a:rPr lang="ru-RU" sz="1200" dirty="0" smtClean="0"/>
              <a:t>Сортировочный центр, ЭДО</a:t>
            </a:r>
            <a:endParaRPr lang="ru-RU" sz="1200" dirty="0"/>
          </a:p>
        </p:txBody>
      </p:sp>
      <p:cxnSp>
        <p:nvCxnSpPr>
          <p:cNvPr id="93" name="Прямая со стрелкой 92"/>
          <p:cNvCxnSpPr/>
          <p:nvPr/>
        </p:nvCxnSpPr>
        <p:spPr>
          <a:xfrm flipH="1" flipV="1">
            <a:off x="9114259" y="4565372"/>
            <a:ext cx="908138" cy="458110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288"/>
          <p:cNvGrpSpPr>
            <a:grpSpLocks noChangeAspect="1"/>
          </p:cNvGrpSpPr>
          <p:nvPr/>
        </p:nvGrpSpPr>
        <p:grpSpPr bwMode="auto">
          <a:xfrm>
            <a:off x="7821503" y="5475803"/>
            <a:ext cx="542949" cy="432459"/>
            <a:chOff x="2603" y="2055"/>
            <a:chExt cx="629" cy="501"/>
          </a:xfrm>
        </p:grpSpPr>
        <p:sp>
          <p:nvSpPr>
            <p:cNvPr id="95" name="Freeform 289"/>
            <p:cNvSpPr>
              <a:spLocks/>
            </p:cNvSpPr>
            <p:nvPr/>
          </p:nvSpPr>
          <p:spPr bwMode="auto">
            <a:xfrm>
              <a:off x="3089" y="2138"/>
              <a:ext cx="143" cy="252"/>
            </a:xfrm>
            <a:custGeom>
              <a:avLst/>
              <a:gdLst>
                <a:gd name="T0" fmla="*/ 105 w 105"/>
                <a:gd name="T1" fmla="*/ 1 h 184"/>
                <a:gd name="T2" fmla="*/ 105 w 105"/>
                <a:gd name="T3" fmla="*/ 115 h 184"/>
                <a:gd name="T4" fmla="*/ 98 w 105"/>
                <a:gd name="T5" fmla="*/ 128 h 184"/>
                <a:gd name="T6" fmla="*/ 1 w 105"/>
                <a:gd name="T7" fmla="*/ 184 h 184"/>
                <a:gd name="T8" fmla="*/ 0 w 105"/>
                <a:gd name="T9" fmla="*/ 183 h 184"/>
                <a:gd name="T10" fmla="*/ 0 w 105"/>
                <a:gd name="T11" fmla="*/ 60 h 184"/>
                <a:gd name="T12" fmla="*/ 104 w 105"/>
                <a:gd name="T13" fmla="*/ 0 h 184"/>
                <a:gd name="T14" fmla="*/ 105 w 105"/>
                <a:gd name="T15" fmla="*/ 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84">
                  <a:moveTo>
                    <a:pt x="105" y="1"/>
                  </a:moveTo>
                  <a:cubicBezTo>
                    <a:pt x="105" y="115"/>
                    <a:pt x="105" y="115"/>
                    <a:pt x="105" y="115"/>
                  </a:cubicBezTo>
                  <a:cubicBezTo>
                    <a:pt x="105" y="121"/>
                    <a:pt x="102" y="125"/>
                    <a:pt x="98" y="128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0" y="184"/>
                    <a:pt x="0" y="184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1"/>
                    <a:pt x="105" y="1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96" name="Freeform 290"/>
            <p:cNvSpPr>
              <a:spLocks/>
            </p:cNvSpPr>
            <p:nvPr/>
          </p:nvSpPr>
          <p:spPr bwMode="auto">
            <a:xfrm>
              <a:off x="2946" y="2138"/>
              <a:ext cx="143" cy="252"/>
            </a:xfrm>
            <a:custGeom>
              <a:avLst/>
              <a:gdLst>
                <a:gd name="T0" fmla="*/ 85 w 105"/>
                <a:gd name="T1" fmla="*/ 173 h 184"/>
                <a:gd name="T2" fmla="*/ 105 w 105"/>
                <a:gd name="T3" fmla="*/ 184 h 184"/>
                <a:gd name="T4" fmla="*/ 105 w 105"/>
                <a:gd name="T5" fmla="*/ 184 h 184"/>
                <a:gd name="T6" fmla="*/ 105 w 105"/>
                <a:gd name="T7" fmla="*/ 60 h 184"/>
                <a:gd name="T8" fmla="*/ 0 w 105"/>
                <a:gd name="T9" fmla="*/ 0 h 184"/>
                <a:gd name="T10" fmla="*/ 0 w 105"/>
                <a:gd name="T11" fmla="*/ 0 h 184"/>
                <a:gd name="T12" fmla="*/ 0 w 105"/>
                <a:gd name="T13" fmla="*/ 7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84">
                  <a:moveTo>
                    <a:pt x="85" y="173"/>
                  </a:moveTo>
                  <a:cubicBezTo>
                    <a:pt x="105" y="184"/>
                    <a:pt x="105" y="184"/>
                    <a:pt x="105" y="184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3"/>
                    <a:pt x="0" y="73"/>
                    <a:pt x="0" y="73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97" name="Freeform 291"/>
            <p:cNvSpPr>
              <a:spLocks/>
            </p:cNvSpPr>
            <p:nvPr/>
          </p:nvSpPr>
          <p:spPr bwMode="auto">
            <a:xfrm>
              <a:off x="2946" y="2055"/>
              <a:ext cx="286" cy="84"/>
            </a:xfrm>
            <a:custGeom>
              <a:avLst/>
              <a:gdLst>
                <a:gd name="T0" fmla="*/ 0 w 286"/>
                <a:gd name="T1" fmla="*/ 83 h 84"/>
                <a:gd name="T2" fmla="*/ 143 w 286"/>
                <a:gd name="T3" fmla="*/ 0 h 84"/>
                <a:gd name="T4" fmla="*/ 286 w 286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4">
                  <a:moveTo>
                    <a:pt x="0" y="83"/>
                  </a:moveTo>
                  <a:lnTo>
                    <a:pt x="143" y="0"/>
                  </a:lnTo>
                  <a:lnTo>
                    <a:pt x="286" y="84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98" name="Freeform 292"/>
            <p:cNvSpPr>
              <a:spLocks/>
            </p:cNvSpPr>
            <p:nvPr/>
          </p:nvSpPr>
          <p:spPr bwMode="auto">
            <a:xfrm>
              <a:off x="3002" y="2082"/>
              <a:ext cx="181" cy="211"/>
            </a:xfrm>
            <a:custGeom>
              <a:avLst/>
              <a:gdLst>
                <a:gd name="T0" fmla="*/ 0 w 181"/>
                <a:gd name="T1" fmla="*/ 22 h 211"/>
                <a:gd name="T2" fmla="*/ 143 w 181"/>
                <a:gd name="T3" fmla="*/ 105 h 211"/>
                <a:gd name="T4" fmla="*/ 143 w 181"/>
                <a:gd name="T5" fmla="*/ 211 h 211"/>
                <a:gd name="T6" fmla="*/ 181 w 181"/>
                <a:gd name="T7" fmla="*/ 189 h 211"/>
                <a:gd name="T8" fmla="*/ 181 w 181"/>
                <a:gd name="T9" fmla="*/ 82 h 211"/>
                <a:gd name="T10" fmla="*/ 38 w 181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211">
                  <a:moveTo>
                    <a:pt x="0" y="22"/>
                  </a:moveTo>
                  <a:lnTo>
                    <a:pt x="143" y="105"/>
                  </a:lnTo>
                  <a:lnTo>
                    <a:pt x="143" y="211"/>
                  </a:lnTo>
                  <a:lnTo>
                    <a:pt x="181" y="189"/>
                  </a:lnTo>
                  <a:lnTo>
                    <a:pt x="181" y="82"/>
                  </a:lnTo>
                  <a:lnTo>
                    <a:pt x="38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99" name="Freeform 293"/>
            <p:cNvSpPr>
              <a:spLocks/>
            </p:cNvSpPr>
            <p:nvPr/>
          </p:nvSpPr>
          <p:spPr bwMode="auto">
            <a:xfrm>
              <a:off x="2920" y="2306"/>
              <a:ext cx="142" cy="250"/>
            </a:xfrm>
            <a:custGeom>
              <a:avLst/>
              <a:gdLst>
                <a:gd name="T0" fmla="*/ 104 w 104"/>
                <a:gd name="T1" fmla="*/ 0 h 183"/>
                <a:gd name="T2" fmla="*/ 104 w 104"/>
                <a:gd name="T3" fmla="*/ 115 h 183"/>
                <a:gd name="T4" fmla="*/ 97 w 104"/>
                <a:gd name="T5" fmla="*/ 127 h 183"/>
                <a:gd name="T6" fmla="*/ 0 w 104"/>
                <a:gd name="T7" fmla="*/ 183 h 183"/>
                <a:gd name="T8" fmla="*/ 0 w 104"/>
                <a:gd name="T9" fmla="*/ 183 h 183"/>
                <a:gd name="T10" fmla="*/ 0 w 104"/>
                <a:gd name="T11" fmla="*/ 60 h 183"/>
                <a:gd name="T12" fmla="*/ 103 w 104"/>
                <a:gd name="T13" fmla="*/ 0 h 183"/>
                <a:gd name="T14" fmla="*/ 104 w 104"/>
                <a:gd name="T15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83">
                  <a:moveTo>
                    <a:pt x="104" y="0"/>
                  </a:moveTo>
                  <a:cubicBezTo>
                    <a:pt x="104" y="115"/>
                    <a:pt x="104" y="115"/>
                    <a:pt x="104" y="115"/>
                  </a:cubicBezTo>
                  <a:cubicBezTo>
                    <a:pt x="104" y="120"/>
                    <a:pt x="102" y="125"/>
                    <a:pt x="97" y="127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0"/>
                    <a:pt x="104" y="0"/>
                    <a:pt x="104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00" name="Freeform 294"/>
            <p:cNvSpPr>
              <a:spLocks/>
            </p:cNvSpPr>
            <p:nvPr/>
          </p:nvSpPr>
          <p:spPr bwMode="auto">
            <a:xfrm>
              <a:off x="2776" y="2305"/>
              <a:ext cx="144" cy="251"/>
            </a:xfrm>
            <a:custGeom>
              <a:avLst/>
              <a:gdLst>
                <a:gd name="T0" fmla="*/ 0 w 106"/>
                <a:gd name="T1" fmla="*/ 0 h 184"/>
                <a:gd name="T2" fmla="*/ 0 w 106"/>
                <a:gd name="T3" fmla="*/ 115 h 184"/>
                <a:gd name="T4" fmla="*/ 8 w 106"/>
                <a:gd name="T5" fmla="*/ 128 h 184"/>
                <a:gd name="T6" fmla="*/ 105 w 106"/>
                <a:gd name="T7" fmla="*/ 184 h 184"/>
                <a:gd name="T8" fmla="*/ 106 w 106"/>
                <a:gd name="T9" fmla="*/ 184 h 184"/>
                <a:gd name="T10" fmla="*/ 106 w 106"/>
                <a:gd name="T11" fmla="*/ 61 h 184"/>
                <a:gd name="T12" fmla="*/ 1 w 106"/>
                <a:gd name="T13" fmla="*/ 0 h 184"/>
                <a:gd name="T14" fmla="*/ 0 w 106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4">
                  <a:moveTo>
                    <a:pt x="0" y="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21"/>
                    <a:pt x="3" y="125"/>
                    <a:pt x="8" y="128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6" y="184"/>
                    <a:pt x="106" y="184"/>
                    <a:pt x="106" y="184"/>
                  </a:cubicBezTo>
                  <a:cubicBezTo>
                    <a:pt x="106" y="61"/>
                    <a:pt x="106" y="61"/>
                    <a:pt x="106" y="6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01" name="Freeform 295"/>
            <p:cNvSpPr>
              <a:spLocks/>
            </p:cNvSpPr>
            <p:nvPr/>
          </p:nvSpPr>
          <p:spPr bwMode="auto">
            <a:xfrm>
              <a:off x="2776" y="2221"/>
              <a:ext cx="286" cy="85"/>
            </a:xfrm>
            <a:custGeom>
              <a:avLst/>
              <a:gdLst>
                <a:gd name="T0" fmla="*/ 0 w 286"/>
                <a:gd name="T1" fmla="*/ 84 h 85"/>
                <a:gd name="T2" fmla="*/ 144 w 286"/>
                <a:gd name="T3" fmla="*/ 0 h 85"/>
                <a:gd name="T4" fmla="*/ 286 w 286"/>
                <a:gd name="T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5">
                  <a:moveTo>
                    <a:pt x="0" y="84"/>
                  </a:moveTo>
                  <a:lnTo>
                    <a:pt x="144" y="0"/>
                  </a:lnTo>
                  <a:lnTo>
                    <a:pt x="286" y="85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02" name="Freeform 296"/>
            <p:cNvSpPr>
              <a:spLocks/>
            </p:cNvSpPr>
            <p:nvPr/>
          </p:nvSpPr>
          <p:spPr bwMode="auto">
            <a:xfrm>
              <a:off x="2832" y="2249"/>
              <a:ext cx="182" cy="212"/>
            </a:xfrm>
            <a:custGeom>
              <a:avLst/>
              <a:gdLst>
                <a:gd name="T0" fmla="*/ 0 w 182"/>
                <a:gd name="T1" fmla="*/ 23 h 212"/>
                <a:gd name="T2" fmla="*/ 143 w 182"/>
                <a:gd name="T3" fmla="*/ 105 h 212"/>
                <a:gd name="T4" fmla="*/ 143 w 182"/>
                <a:gd name="T5" fmla="*/ 212 h 212"/>
                <a:gd name="T6" fmla="*/ 182 w 182"/>
                <a:gd name="T7" fmla="*/ 188 h 212"/>
                <a:gd name="T8" fmla="*/ 182 w 182"/>
                <a:gd name="T9" fmla="*/ 83 h 212"/>
                <a:gd name="T10" fmla="*/ 39 w 182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212">
                  <a:moveTo>
                    <a:pt x="0" y="23"/>
                  </a:moveTo>
                  <a:lnTo>
                    <a:pt x="143" y="105"/>
                  </a:lnTo>
                  <a:lnTo>
                    <a:pt x="143" y="212"/>
                  </a:lnTo>
                  <a:lnTo>
                    <a:pt x="182" y="188"/>
                  </a:lnTo>
                  <a:lnTo>
                    <a:pt x="182" y="83"/>
                  </a:lnTo>
                  <a:lnTo>
                    <a:pt x="39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03" name="Freeform 297"/>
            <p:cNvSpPr>
              <a:spLocks/>
            </p:cNvSpPr>
            <p:nvPr/>
          </p:nvSpPr>
          <p:spPr bwMode="auto">
            <a:xfrm>
              <a:off x="2746" y="2138"/>
              <a:ext cx="143" cy="252"/>
            </a:xfrm>
            <a:custGeom>
              <a:avLst/>
              <a:gdLst>
                <a:gd name="T0" fmla="*/ 22 w 105"/>
                <a:gd name="T1" fmla="*/ 169 h 184"/>
                <a:gd name="T2" fmla="*/ 1 w 105"/>
                <a:gd name="T3" fmla="*/ 184 h 184"/>
                <a:gd name="T4" fmla="*/ 0 w 105"/>
                <a:gd name="T5" fmla="*/ 183 h 184"/>
                <a:gd name="T6" fmla="*/ 0 w 105"/>
                <a:gd name="T7" fmla="*/ 60 h 184"/>
                <a:gd name="T8" fmla="*/ 104 w 105"/>
                <a:gd name="T9" fmla="*/ 0 h 184"/>
                <a:gd name="T10" fmla="*/ 105 w 105"/>
                <a:gd name="T11" fmla="*/ 1 h 184"/>
                <a:gd name="T12" fmla="*/ 105 w 105"/>
                <a:gd name="T13" fmla="*/ 7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84">
                  <a:moveTo>
                    <a:pt x="22" y="169"/>
                  </a:moveTo>
                  <a:cubicBezTo>
                    <a:pt x="1" y="184"/>
                    <a:pt x="1" y="184"/>
                    <a:pt x="1" y="184"/>
                  </a:cubicBezTo>
                  <a:cubicBezTo>
                    <a:pt x="0" y="184"/>
                    <a:pt x="0" y="184"/>
                    <a:pt x="0" y="18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5" y="1"/>
                    <a:pt x="105" y="1"/>
                  </a:cubicBezTo>
                  <a:cubicBezTo>
                    <a:pt x="105" y="75"/>
                    <a:pt x="105" y="75"/>
                    <a:pt x="105" y="75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04" name="Freeform 298"/>
            <p:cNvSpPr>
              <a:spLocks/>
            </p:cNvSpPr>
            <p:nvPr/>
          </p:nvSpPr>
          <p:spPr bwMode="auto">
            <a:xfrm>
              <a:off x="2603" y="2138"/>
              <a:ext cx="143" cy="252"/>
            </a:xfrm>
            <a:custGeom>
              <a:avLst/>
              <a:gdLst>
                <a:gd name="T0" fmla="*/ 0 w 105"/>
                <a:gd name="T1" fmla="*/ 0 h 184"/>
                <a:gd name="T2" fmla="*/ 0 w 105"/>
                <a:gd name="T3" fmla="*/ 115 h 184"/>
                <a:gd name="T4" fmla="*/ 7 w 105"/>
                <a:gd name="T5" fmla="*/ 127 h 184"/>
                <a:gd name="T6" fmla="*/ 104 w 105"/>
                <a:gd name="T7" fmla="*/ 184 h 184"/>
                <a:gd name="T8" fmla="*/ 105 w 105"/>
                <a:gd name="T9" fmla="*/ 184 h 184"/>
                <a:gd name="T10" fmla="*/ 105 w 105"/>
                <a:gd name="T11" fmla="*/ 60 h 184"/>
                <a:gd name="T12" fmla="*/ 0 w 105"/>
                <a:gd name="T13" fmla="*/ 0 h 184"/>
                <a:gd name="T14" fmla="*/ 0 w 105"/>
                <a:gd name="T15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184">
                  <a:moveTo>
                    <a:pt x="0" y="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20"/>
                    <a:pt x="2" y="125"/>
                    <a:pt x="7" y="127"/>
                  </a:cubicBezTo>
                  <a:cubicBezTo>
                    <a:pt x="104" y="184"/>
                    <a:pt x="104" y="184"/>
                    <a:pt x="104" y="184"/>
                  </a:cubicBezTo>
                  <a:cubicBezTo>
                    <a:pt x="105" y="184"/>
                    <a:pt x="105" y="184"/>
                    <a:pt x="105" y="184"/>
                  </a:cubicBezTo>
                  <a:cubicBezTo>
                    <a:pt x="105" y="60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05" name="Freeform 299"/>
            <p:cNvSpPr>
              <a:spLocks/>
            </p:cNvSpPr>
            <p:nvPr/>
          </p:nvSpPr>
          <p:spPr bwMode="auto">
            <a:xfrm>
              <a:off x="2603" y="2055"/>
              <a:ext cx="286" cy="84"/>
            </a:xfrm>
            <a:custGeom>
              <a:avLst/>
              <a:gdLst>
                <a:gd name="T0" fmla="*/ 0 w 286"/>
                <a:gd name="T1" fmla="*/ 83 h 84"/>
                <a:gd name="T2" fmla="*/ 143 w 286"/>
                <a:gd name="T3" fmla="*/ 0 h 84"/>
                <a:gd name="T4" fmla="*/ 286 w 286"/>
                <a:gd name="T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6" h="84">
                  <a:moveTo>
                    <a:pt x="0" y="83"/>
                  </a:moveTo>
                  <a:lnTo>
                    <a:pt x="143" y="0"/>
                  </a:lnTo>
                  <a:lnTo>
                    <a:pt x="286" y="84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06" name="Freeform 300"/>
            <p:cNvSpPr>
              <a:spLocks/>
            </p:cNvSpPr>
            <p:nvPr/>
          </p:nvSpPr>
          <p:spPr bwMode="auto">
            <a:xfrm>
              <a:off x="2697" y="2082"/>
              <a:ext cx="143" cy="187"/>
            </a:xfrm>
            <a:custGeom>
              <a:avLst/>
              <a:gdLst>
                <a:gd name="T0" fmla="*/ 105 w 105"/>
                <a:gd name="T1" fmla="*/ 137 h 137"/>
                <a:gd name="T2" fmla="*/ 105 w 105"/>
                <a:gd name="T3" fmla="*/ 60 h 137"/>
                <a:gd name="T4" fmla="*/ 0 w 105"/>
                <a:gd name="T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37">
                  <a:moveTo>
                    <a:pt x="105" y="137"/>
                  </a:moveTo>
                  <a:cubicBezTo>
                    <a:pt x="105" y="127"/>
                    <a:pt x="105" y="60"/>
                    <a:pt x="105" y="6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07" name="Freeform 301"/>
            <p:cNvSpPr>
              <a:spLocks/>
            </p:cNvSpPr>
            <p:nvPr/>
          </p:nvSpPr>
          <p:spPr bwMode="auto">
            <a:xfrm>
              <a:off x="2659" y="2104"/>
              <a:ext cx="143" cy="189"/>
            </a:xfrm>
            <a:custGeom>
              <a:avLst/>
              <a:gdLst>
                <a:gd name="T0" fmla="*/ 0 w 143"/>
                <a:gd name="T1" fmla="*/ 0 h 189"/>
                <a:gd name="T2" fmla="*/ 143 w 143"/>
                <a:gd name="T3" fmla="*/ 83 h 189"/>
                <a:gd name="T4" fmla="*/ 143 w 143"/>
                <a:gd name="T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89">
                  <a:moveTo>
                    <a:pt x="0" y="0"/>
                  </a:moveTo>
                  <a:lnTo>
                    <a:pt x="143" y="83"/>
                  </a:lnTo>
                  <a:lnTo>
                    <a:pt x="143" y="189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7637953" y="4362817"/>
            <a:ext cx="145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Выдача отправлений </a:t>
            </a:r>
            <a:r>
              <a:rPr lang="ru-RU" sz="1200" dirty="0" smtClean="0"/>
              <a:t>получателю, ЭДО</a:t>
            </a:r>
            <a:endParaRPr lang="ru-RU" sz="1200" dirty="0"/>
          </a:p>
        </p:txBody>
      </p:sp>
      <p:grpSp>
        <p:nvGrpSpPr>
          <p:cNvPr id="109" name="Group 392"/>
          <p:cNvGrpSpPr>
            <a:grpSpLocks noChangeAspect="1"/>
          </p:cNvGrpSpPr>
          <p:nvPr/>
        </p:nvGrpSpPr>
        <p:grpSpPr bwMode="auto">
          <a:xfrm>
            <a:off x="7871115" y="3735513"/>
            <a:ext cx="436776" cy="478209"/>
            <a:chOff x="7528" y="984"/>
            <a:chExt cx="506" cy="554"/>
          </a:xfrm>
        </p:grpSpPr>
        <p:sp>
          <p:nvSpPr>
            <p:cNvPr id="110" name="Freeform 393"/>
            <p:cNvSpPr>
              <a:spLocks/>
            </p:cNvSpPr>
            <p:nvPr/>
          </p:nvSpPr>
          <p:spPr bwMode="auto">
            <a:xfrm>
              <a:off x="7782" y="1139"/>
              <a:ext cx="228" cy="399"/>
            </a:xfrm>
            <a:custGeom>
              <a:avLst/>
              <a:gdLst>
                <a:gd name="T0" fmla="*/ 167 w 167"/>
                <a:gd name="T1" fmla="*/ 69 h 292"/>
                <a:gd name="T2" fmla="*/ 167 w 167"/>
                <a:gd name="T3" fmla="*/ 183 h 292"/>
                <a:gd name="T4" fmla="*/ 155 w 167"/>
                <a:gd name="T5" fmla="*/ 203 h 292"/>
                <a:gd name="T6" fmla="*/ 1 w 167"/>
                <a:gd name="T7" fmla="*/ 292 h 292"/>
                <a:gd name="T8" fmla="*/ 0 w 167"/>
                <a:gd name="T9" fmla="*/ 291 h 292"/>
                <a:gd name="T10" fmla="*/ 0 w 167"/>
                <a:gd name="T11" fmla="*/ 95 h 292"/>
                <a:gd name="T12" fmla="*/ 165 w 167"/>
                <a:gd name="T13" fmla="*/ 0 h 292"/>
                <a:gd name="T14" fmla="*/ 167 w 167"/>
                <a:gd name="T15" fmla="*/ 69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7" h="292">
                  <a:moveTo>
                    <a:pt x="167" y="69"/>
                  </a:moveTo>
                  <a:cubicBezTo>
                    <a:pt x="167" y="183"/>
                    <a:pt x="167" y="183"/>
                    <a:pt x="167" y="183"/>
                  </a:cubicBezTo>
                  <a:cubicBezTo>
                    <a:pt x="167" y="191"/>
                    <a:pt x="162" y="199"/>
                    <a:pt x="155" y="203"/>
                  </a:cubicBezTo>
                  <a:cubicBezTo>
                    <a:pt x="1" y="292"/>
                    <a:pt x="1" y="292"/>
                    <a:pt x="1" y="292"/>
                  </a:cubicBezTo>
                  <a:cubicBezTo>
                    <a:pt x="0" y="292"/>
                    <a:pt x="0" y="292"/>
                    <a:pt x="0" y="291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7" y="68"/>
                    <a:pt x="167" y="69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11" name="Freeform 394"/>
            <p:cNvSpPr>
              <a:spLocks/>
            </p:cNvSpPr>
            <p:nvPr/>
          </p:nvSpPr>
          <p:spPr bwMode="auto">
            <a:xfrm>
              <a:off x="7552" y="1136"/>
              <a:ext cx="230" cy="402"/>
            </a:xfrm>
            <a:custGeom>
              <a:avLst/>
              <a:gdLst>
                <a:gd name="T0" fmla="*/ 0 w 168"/>
                <a:gd name="T1" fmla="*/ 1 h 294"/>
                <a:gd name="T2" fmla="*/ 0 w 168"/>
                <a:gd name="T3" fmla="*/ 184 h 294"/>
                <a:gd name="T4" fmla="*/ 11 w 168"/>
                <a:gd name="T5" fmla="*/ 204 h 294"/>
                <a:gd name="T6" fmla="*/ 167 w 168"/>
                <a:gd name="T7" fmla="*/ 294 h 294"/>
                <a:gd name="T8" fmla="*/ 168 w 168"/>
                <a:gd name="T9" fmla="*/ 294 h 294"/>
                <a:gd name="T10" fmla="*/ 168 w 168"/>
                <a:gd name="T11" fmla="*/ 97 h 294"/>
                <a:gd name="T12" fmla="*/ 0 w 168"/>
                <a:gd name="T13" fmla="*/ 0 h 294"/>
                <a:gd name="T14" fmla="*/ 0 w 168"/>
                <a:gd name="T15" fmla="*/ 1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294">
                  <a:moveTo>
                    <a:pt x="0" y="1"/>
                  </a:moveTo>
                  <a:cubicBezTo>
                    <a:pt x="0" y="184"/>
                    <a:pt x="0" y="184"/>
                    <a:pt x="0" y="184"/>
                  </a:cubicBezTo>
                  <a:cubicBezTo>
                    <a:pt x="0" y="192"/>
                    <a:pt x="4" y="200"/>
                    <a:pt x="11" y="204"/>
                  </a:cubicBezTo>
                  <a:cubicBezTo>
                    <a:pt x="167" y="294"/>
                    <a:pt x="167" y="294"/>
                    <a:pt x="167" y="294"/>
                  </a:cubicBezTo>
                  <a:cubicBezTo>
                    <a:pt x="167" y="294"/>
                    <a:pt x="168" y="294"/>
                    <a:pt x="168" y="294"/>
                  </a:cubicBezTo>
                  <a:cubicBezTo>
                    <a:pt x="168" y="97"/>
                    <a:pt x="168" y="97"/>
                    <a:pt x="168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12" name="Freeform 395"/>
            <p:cNvSpPr>
              <a:spLocks/>
            </p:cNvSpPr>
            <p:nvPr/>
          </p:nvSpPr>
          <p:spPr bwMode="auto">
            <a:xfrm>
              <a:off x="7552" y="1003"/>
              <a:ext cx="458" cy="136"/>
            </a:xfrm>
            <a:custGeom>
              <a:avLst/>
              <a:gdLst>
                <a:gd name="T0" fmla="*/ 0 w 458"/>
                <a:gd name="T1" fmla="*/ 133 h 136"/>
                <a:gd name="T2" fmla="*/ 230 w 458"/>
                <a:gd name="T3" fmla="*/ 0 h 136"/>
                <a:gd name="T4" fmla="*/ 458 w 458"/>
                <a:gd name="T5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8" h="136">
                  <a:moveTo>
                    <a:pt x="0" y="133"/>
                  </a:moveTo>
                  <a:lnTo>
                    <a:pt x="230" y="0"/>
                  </a:lnTo>
                  <a:lnTo>
                    <a:pt x="458" y="136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13" name="Freeform 396"/>
            <p:cNvSpPr>
              <a:spLocks/>
            </p:cNvSpPr>
            <p:nvPr/>
          </p:nvSpPr>
          <p:spPr bwMode="auto">
            <a:xfrm>
              <a:off x="7531" y="984"/>
              <a:ext cx="502" cy="293"/>
            </a:xfrm>
            <a:custGeom>
              <a:avLst/>
              <a:gdLst>
                <a:gd name="T0" fmla="*/ 184 w 368"/>
                <a:gd name="T1" fmla="*/ 214 h 214"/>
                <a:gd name="T2" fmla="*/ 0 w 368"/>
                <a:gd name="T3" fmla="*/ 107 h 214"/>
                <a:gd name="T4" fmla="*/ 0 w 368"/>
                <a:gd name="T5" fmla="*/ 106 h 214"/>
                <a:gd name="T6" fmla="*/ 183 w 368"/>
                <a:gd name="T7" fmla="*/ 0 h 214"/>
                <a:gd name="T8" fmla="*/ 368 w 368"/>
                <a:gd name="T9" fmla="*/ 107 h 214"/>
                <a:gd name="T10" fmla="*/ 368 w 368"/>
                <a:gd name="T11" fmla="*/ 108 h 214"/>
                <a:gd name="T12" fmla="*/ 184 w 368"/>
                <a:gd name="T13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8" h="214">
                  <a:moveTo>
                    <a:pt x="184" y="214"/>
                  </a:move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6"/>
                    <a:pt x="0" y="106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368" y="107"/>
                    <a:pt x="368" y="107"/>
                    <a:pt x="368" y="107"/>
                  </a:cubicBezTo>
                  <a:cubicBezTo>
                    <a:pt x="368" y="107"/>
                    <a:pt x="368" y="108"/>
                    <a:pt x="368" y="108"/>
                  </a:cubicBezTo>
                  <a:lnTo>
                    <a:pt x="184" y="214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14" name="Freeform 397"/>
            <p:cNvSpPr>
              <a:spLocks/>
            </p:cNvSpPr>
            <p:nvPr/>
          </p:nvSpPr>
          <p:spPr bwMode="auto">
            <a:xfrm>
              <a:off x="7782" y="1132"/>
              <a:ext cx="252" cy="236"/>
            </a:xfrm>
            <a:custGeom>
              <a:avLst/>
              <a:gdLst>
                <a:gd name="T0" fmla="*/ 185 w 185"/>
                <a:gd name="T1" fmla="*/ 1 h 173"/>
                <a:gd name="T2" fmla="*/ 185 w 185"/>
                <a:gd name="T3" fmla="*/ 61 h 173"/>
                <a:gd name="T4" fmla="*/ 0 w 185"/>
                <a:gd name="T5" fmla="*/ 168 h 173"/>
                <a:gd name="T6" fmla="*/ 0 w 185"/>
                <a:gd name="T7" fmla="*/ 106 h 173"/>
                <a:gd name="T8" fmla="*/ 183 w 185"/>
                <a:gd name="T9" fmla="*/ 0 h 173"/>
                <a:gd name="T10" fmla="*/ 185 w 185"/>
                <a:gd name="T11" fmla="*/ 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5" h="173">
                  <a:moveTo>
                    <a:pt x="185" y="1"/>
                  </a:moveTo>
                  <a:cubicBezTo>
                    <a:pt x="185" y="61"/>
                    <a:pt x="185" y="61"/>
                    <a:pt x="185" y="61"/>
                  </a:cubicBezTo>
                  <a:cubicBezTo>
                    <a:pt x="185" y="61"/>
                    <a:pt x="0" y="173"/>
                    <a:pt x="0" y="168"/>
                  </a:cubicBezTo>
                  <a:cubicBezTo>
                    <a:pt x="1" y="163"/>
                    <a:pt x="0" y="106"/>
                    <a:pt x="0" y="106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4" y="0"/>
                    <a:pt x="185" y="0"/>
                    <a:pt x="185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15" name="Freeform 398"/>
            <p:cNvSpPr>
              <a:spLocks/>
            </p:cNvSpPr>
            <p:nvPr/>
          </p:nvSpPr>
          <p:spPr bwMode="auto">
            <a:xfrm>
              <a:off x="7528" y="1125"/>
              <a:ext cx="252" cy="237"/>
            </a:xfrm>
            <a:custGeom>
              <a:avLst/>
              <a:gdLst>
                <a:gd name="T0" fmla="*/ 185 w 185"/>
                <a:gd name="T1" fmla="*/ 173 h 173"/>
                <a:gd name="T2" fmla="*/ 185 w 185"/>
                <a:gd name="T3" fmla="*/ 111 h 173"/>
                <a:gd name="T4" fmla="*/ 1 w 185"/>
                <a:gd name="T5" fmla="*/ 4 h 173"/>
                <a:gd name="T6" fmla="*/ 1 w 185"/>
                <a:gd name="T7" fmla="*/ 67 h 173"/>
                <a:gd name="T8" fmla="*/ 185 w 185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173">
                  <a:moveTo>
                    <a:pt x="185" y="173"/>
                  </a:moveTo>
                  <a:cubicBezTo>
                    <a:pt x="185" y="111"/>
                    <a:pt x="185" y="111"/>
                    <a:pt x="185" y="111"/>
                  </a:cubicBezTo>
                  <a:cubicBezTo>
                    <a:pt x="185" y="111"/>
                    <a:pt x="0" y="0"/>
                    <a:pt x="1" y="4"/>
                  </a:cubicBezTo>
                  <a:cubicBezTo>
                    <a:pt x="2" y="9"/>
                    <a:pt x="1" y="67"/>
                    <a:pt x="1" y="67"/>
                  </a:cubicBezTo>
                  <a:lnTo>
                    <a:pt x="185" y="173"/>
                  </a:ln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16" name="Freeform 399"/>
            <p:cNvSpPr>
              <a:spLocks/>
            </p:cNvSpPr>
            <p:nvPr/>
          </p:nvSpPr>
          <p:spPr bwMode="auto">
            <a:xfrm>
              <a:off x="7685" y="1037"/>
              <a:ext cx="245" cy="240"/>
            </a:xfrm>
            <a:custGeom>
              <a:avLst/>
              <a:gdLst>
                <a:gd name="T0" fmla="*/ 245 w 245"/>
                <a:gd name="T1" fmla="*/ 240 h 240"/>
                <a:gd name="T2" fmla="*/ 245 w 245"/>
                <a:gd name="T3" fmla="*/ 141 h 240"/>
                <a:gd name="T4" fmla="*/ 0 w 245"/>
                <a:gd name="T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" h="240">
                  <a:moveTo>
                    <a:pt x="245" y="240"/>
                  </a:moveTo>
                  <a:lnTo>
                    <a:pt x="245" y="141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17" name="Freeform 400"/>
            <p:cNvSpPr>
              <a:spLocks/>
            </p:cNvSpPr>
            <p:nvPr/>
          </p:nvSpPr>
          <p:spPr bwMode="auto">
            <a:xfrm>
              <a:off x="7857" y="1284"/>
              <a:ext cx="61" cy="106"/>
            </a:xfrm>
            <a:custGeom>
              <a:avLst/>
              <a:gdLst>
                <a:gd name="T0" fmla="*/ 0 w 61"/>
                <a:gd name="T1" fmla="*/ 35 h 106"/>
                <a:gd name="T2" fmla="*/ 0 w 61"/>
                <a:gd name="T3" fmla="*/ 106 h 106"/>
                <a:gd name="T4" fmla="*/ 61 w 61"/>
                <a:gd name="T5" fmla="*/ 71 h 106"/>
                <a:gd name="T6" fmla="*/ 61 w 61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106">
                  <a:moveTo>
                    <a:pt x="0" y="35"/>
                  </a:moveTo>
                  <a:lnTo>
                    <a:pt x="0" y="106"/>
                  </a:lnTo>
                  <a:lnTo>
                    <a:pt x="61" y="71"/>
                  </a:lnTo>
                  <a:lnTo>
                    <a:pt x="61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18" name="Freeform 401"/>
            <p:cNvSpPr>
              <a:spLocks/>
            </p:cNvSpPr>
            <p:nvPr/>
          </p:nvSpPr>
          <p:spPr bwMode="auto">
            <a:xfrm>
              <a:off x="7625" y="1074"/>
              <a:ext cx="244" cy="240"/>
            </a:xfrm>
            <a:custGeom>
              <a:avLst/>
              <a:gdLst>
                <a:gd name="T0" fmla="*/ 0 w 244"/>
                <a:gd name="T1" fmla="*/ 0 h 240"/>
                <a:gd name="T2" fmla="*/ 244 w 244"/>
                <a:gd name="T3" fmla="*/ 141 h 240"/>
                <a:gd name="T4" fmla="*/ 244 w 244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4" h="240">
                  <a:moveTo>
                    <a:pt x="0" y="0"/>
                  </a:moveTo>
                  <a:lnTo>
                    <a:pt x="244" y="141"/>
                  </a:lnTo>
                  <a:lnTo>
                    <a:pt x="244" y="24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7481261" y="6004101"/>
            <a:ext cx="145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Формирование отправлений для выдачи курьером</a:t>
            </a:r>
            <a:endParaRPr lang="ru-RU" sz="1200" dirty="0"/>
          </a:p>
        </p:txBody>
      </p:sp>
      <p:cxnSp>
        <p:nvCxnSpPr>
          <p:cNvPr id="120" name="Прямая со стрелкой 119"/>
          <p:cNvCxnSpPr/>
          <p:nvPr/>
        </p:nvCxnSpPr>
        <p:spPr>
          <a:xfrm flipH="1">
            <a:off x="3368578" y="5948626"/>
            <a:ext cx="1116836" cy="0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20"/>
          <p:cNvGrpSpPr>
            <a:grpSpLocks noChangeAspect="1"/>
          </p:cNvGrpSpPr>
          <p:nvPr/>
        </p:nvGrpSpPr>
        <p:grpSpPr bwMode="auto">
          <a:xfrm>
            <a:off x="10700960" y="2118001"/>
            <a:ext cx="738030" cy="341106"/>
            <a:chOff x="4070" y="2374"/>
            <a:chExt cx="1071" cy="495"/>
          </a:xfrm>
        </p:grpSpPr>
        <p:sp>
          <p:nvSpPr>
            <p:cNvPr id="122" name="Freeform 21"/>
            <p:cNvSpPr>
              <a:spLocks/>
            </p:cNvSpPr>
            <p:nvPr/>
          </p:nvSpPr>
          <p:spPr bwMode="auto">
            <a:xfrm>
              <a:off x="4070" y="2374"/>
              <a:ext cx="784" cy="426"/>
            </a:xfrm>
            <a:custGeom>
              <a:avLst/>
              <a:gdLst>
                <a:gd name="T0" fmla="*/ 455 w 455"/>
                <a:gd name="T1" fmla="*/ 247 h 247"/>
                <a:gd name="T2" fmla="*/ 0 w 455"/>
                <a:gd name="T3" fmla="*/ 247 h 247"/>
                <a:gd name="T4" fmla="*/ 0 w 455"/>
                <a:gd name="T5" fmla="*/ 46 h 247"/>
                <a:gd name="T6" fmla="*/ 45 w 455"/>
                <a:gd name="T7" fmla="*/ 0 h 247"/>
                <a:gd name="T8" fmla="*/ 409 w 455"/>
                <a:gd name="T9" fmla="*/ 0 h 247"/>
                <a:gd name="T10" fmla="*/ 455 w 455"/>
                <a:gd name="T11" fmla="*/ 46 h 247"/>
                <a:gd name="T12" fmla="*/ 455 w 455"/>
                <a:gd name="T13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5" h="247">
                  <a:moveTo>
                    <a:pt x="455" y="247"/>
                  </a:moveTo>
                  <a:cubicBezTo>
                    <a:pt x="0" y="247"/>
                    <a:pt x="0" y="247"/>
                    <a:pt x="0" y="247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409" y="0"/>
                    <a:pt x="409" y="0"/>
                    <a:pt x="409" y="0"/>
                  </a:cubicBezTo>
                  <a:cubicBezTo>
                    <a:pt x="434" y="0"/>
                    <a:pt x="455" y="20"/>
                    <a:pt x="455" y="46"/>
                  </a:cubicBezTo>
                  <a:lnTo>
                    <a:pt x="455" y="247"/>
                  </a:ln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23" name="Freeform 22"/>
            <p:cNvSpPr>
              <a:spLocks/>
            </p:cNvSpPr>
            <p:nvPr/>
          </p:nvSpPr>
          <p:spPr bwMode="auto">
            <a:xfrm>
              <a:off x="4889" y="2548"/>
              <a:ext cx="252" cy="252"/>
            </a:xfrm>
            <a:custGeom>
              <a:avLst/>
              <a:gdLst>
                <a:gd name="T0" fmla="*/ 119 w 146"/>
                <a:gd name="T1" fmla="*/ 146 h 146"/>
                <a:gd name="T2" fmla="*/ 27 w 146"/>
                <a:gd name="T3" fmla="*/ 146 h 146"/>
                <a:gd name="T4" fmla="*/ 0 w 146"/>
                <a:gd name="T5" fmla="*/ 119 h 146"/>
                <a:gd name="T6" fmla="*/ 0 w 146"/>
                <a:gd name="T7" fmla="*/ 27 h 146"/>
                <a:gd name="T8" fmla="*/ 27 w 146"/>
                <a:gd name="T9" fmla="*/ 0 h 146"/>
                <a:gd name="T10" fmla="*/ 119 w 146"/>
                <a:gd name="T11" fmla="*/ 0 h 146"/>
                <a:gd name="T12" fmla="*/ 146 w 146"/>
                <a:gd name="T13" fmla="*/ 27 h 146"/>
                <a:gd name="T14" fmla="*/ 146 w 146"/>
                <a:gd name="T15" fmla="*/ 119 h 146"/>
                <a:gd name="T16" fmla="*/ 119 w 146"/>
                <a:gd name="T17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146">
                  <a:moveTo>
                    <a:pt x="119" y="146"/>
                  </a:moveTo>
                  <a:cubicBezTo>
                    <a:pt x="27" y="146"/>
                    <a:pt x="27" y="146"/>
                    <a:pt x="27" y="146"/>
                  </a:cubicBezTo>
                  <a:cubicBezTo>
                    <a:pt x="12" y="146"/>
                    <a:pt x="0" y="134"/>
                    <a:pt x="0" y="11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34" y="0"/>
                    <a:pt x="146" y="12"/>
                    <a:pt x="146" y="27"/>
                  </a:cubicBezTo>
                  <a:cubicBezTo>
                    <a:pt x="146" y="119"/>
                    <a:pt x="146" y="119"/>
                    <a:pt x="146" y="119"/>
                  </a:cubicBezTo>
                  <a:cubicBezTo>
                    <a:pt x="146" y="134"/>
                    <a:pt x="134" y="146"/>
                    <a:pt x="119" y="146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24" name="Oval 23"/>
            <p:cNvSpPr>
              <a:spLocks noChangeArrowheads="1"/>
            </p:cNvSpPr>
            <p:nvPr/>
          </p:nvSpPr>
          <p:spPr bwMode="auto">
            <a:xfrm>
              <a:off x="4967" y="2766"/>
              <a:ext cx="98" cy="100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25" name="Oval 24"/>
            <p:cNvSpPr>
              <a:spLocks noChangeArrowheads="1"/>
            </p:cNvSpPr>
            <p:nvPr/>
          </p:nvSpPr>
          <p:spPr bwMode="auto">
            <a:xfrm>
              <a:off x="4175" y="2750"/>
              <a:ext cx="114" cy="116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26" name="Freeform 25"/>
            <p:cNvSpPr>
              <a:spLocks/>
            </p:cNvSpPr>
            <p:nvPr/>
          </p:nvSpPr>
          <p:spPr bwMode="auto">
            <a:xfrm>
              <a:off x="4618" y="2745"/>
              <a:ext cx="124" cy="124"/>
            </a:xfrm>
            <a:custGeom>
              <a:avLst/>
              <a:gdLst>
                <a:gd name="T0" fmla="*/ 68 w 72"/>
                <a:gd name="T1" fmla="*/ 42 h 72"/>
                <a:gd name="T2" fmla="*/ 30 w 72"/>
                <a:gd name="T3" fmla="*/ 69 h 72"/>
                <a:gd name="T4" fmla="*/ 3 w 72"/>
                <a:gd name="T5" fmla="*/ 31 h 72"/>
                <a:gd name="T6" fmla="*/ 41 w 72"/>
                <a:gd name="T7" fmla="*/ 3 h 72"/>
                <a:gd name="T8" fmla="*/ 68 w 72"/>
                <a:gd name="T9" fmla="*/ 4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2">
                  <a:moveTo>
                    <a:pt x="68" y="42"/>
                  </a:moveTo>
                  <a:cubicBezTo>
                    <a:pt x="65" y="60"/>
                    <a:pt x="48" y="72"/>
                    <a:pt x="30" y="69"/>
                  </a:cubicBezTo>
                  <a:cubicBezTo>
                    <a:pt x="12" y="66"/>
                    <a:pt x="0" y="49"/>
                    <a:pt x="3" y="31"/>
                  </a:cubicBezTo>
                  <a:cubicBezTo>
                    <a:pt x="6" y="12"/>
                    <a:pt x="23" y="0"/>
                    <a:pt x="41" y="3"/>
                  </a:cubicBezTo>
                  <a:cubicBezTo>
                    <a:pt x="59" y="7"/>
                    <a:pt x="72" y="24"/>
                    <a:pt x="68" y="42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4849474" y="6065587"/>
            <a:ext cx="145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Доставка отправлений получателю</a:t>
            </a:r>
            <a:endParaRPr lang="ru-RU" sz="1200" dirty="0"/>
          </a:p>
        </p:txBody>
      </p:sp>
      <p:cxnSp>
        <p:nvCxnSpPr>
          <p:cNvPr id="128" name="Прямая со стрелкой 127"/>
          <p:cNvCxnSpPr/>
          <p:nvPr/>
        </p:nvCxnSpPr>
        <p:spPr>
          <a:xfrm flipH="1">
            <a:off x="6302474" y="5983551"/>
            <a:ext cx="1116836" cy="0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330"/>
          <p:cNvGrpSpPr>
            <a:grpSpLocks noChangeAspect="1"/>
          </p:cNvGrpSpPr>
          <p:nvPr/>
        </p:nvGrpSpPr>
        <p:grpSpPr bwMode="auto">
          <a:xfrm>
            <a:off x="5093702" y="5560619"/>
            <a:ext cx="534317" cy="347003"/>
            <a:chOff x="4520" y="1101"/>
            <a:chExt cx="619" cy="402"/>
          </a:xfrm>
        </p:grpSpPr>
        <p:sp>
          <p:nvSpPr>
            <p:cNvPr id="130" name="Freeform 331"/>
            <p:cNvSpPr>
              <a:spLocks/>
            </p:cNvSpPr>
            <p:nvPr/>
          </p:nvSpPr>
          <p:spPr bwMode="auto">
            <a:xfrm>
              <a:off x="4520" y="1101"/>
              <a:ext cx="488" cy="354"/>
            </a:xfrm>
            <a:custGeom>
              <a:avLst/>
              <a:gdLst>
                <a:gd name="T0" fmla="*/ 37 w 358"/>
                <a:gd name="T1" fmla="*/ 259 h 259"/>
                <a:gd name="T2" fmla="*/ 29 w 358"/>
                <a:gd name="T3" fmla="*/ 259 h 259"/>
                <a:gd name="T4" fmla="*/ 0 w 358"/>
                <a:gd name="T5" fmla="*/ 230 h 259"/>
                <a:gd name="T6" fmla="*/ 0 w 358"/>
                <a:gd name="T7" fmla="*/ 30 h 259"/>
                <a:gd name="T8" fmla="*/ 29 w 358"/>
                <a:gd name="T9" fmla="*/ 0 h 259"/>
                <a:gd name="T10" fmla="*/ 329 w 358"/>
                <a:gd name="T11" fmla="*/ 0 h 259"/>
                <a:gd name="T12" fmla="*/ 358 w 358"/>
                <a:gd name="T13" fmla="*/ 30 h 259"/>
                <a:gd name="T14" fmla="*/ 358 w 358"/>
                <a:gd name="T15" fmla="*/ 11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8" h="259">
                  <a:moveTo>
                    <a:pt x="37" y="259"/>
                  </a:moveTo>
                  <a:cubicBezTo>
                    <a:pt x="29" y="259"/>
                    <a:pt x="29" y="259"/>
                    <a:pt x="29" y="259"/>
                  </a:cubicBezTo>
                  <a:cubicBezTo>
                    <a:pt x="13" y="259"/>
                    <a:pt x="0" y="246"/>
                    <a:pt x="0" y="2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45" y="0"/>
                    <a:pt x="358" y="13"/>
                    <a:pt x="358" y="30"/>
                  </a:cubicBezTo>
                  <a:cubicBezTo>
                    <a:pt x="358" y="116"/>
                    <a:pt x="358" y="116"/>
                    <a:pt x="358" y="116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31" name="Line 332"/>
            <p:cNvSpPr>
              <a:spLocks noChangeShapeType="1"/>
            </p:cNvSpPr>
            <p:nvPr/>
          </p:nvSpPr>
          <p:spPr bwMode="auto">
            <a:xfrm flipH="1">
              <a:off x="4665" y="1455"/>
              <a:ext cx="324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32" name="Freeform 333"/>
            <p:cNvSpPr>
              <a:spLocks/>
            </p:cNvSpPr>
            <p:nvPr/>
          </p:nvSpPr>
          <p:spPr bwMode="auto">
            <a:xfrm>
              <a:off x="4940" y="1257"/>
              <a:ext cx="199" cy="197"/>
            </a:xfrm>
            <a:custGeom>
              <a:avLst/>
              <a:gdLst>
                <a:gd name="T0" fmla="*/ 37 w 146"/>
                <a:gd name="T1" fmla="*/ 144 h 144"/>
                <a:gd name="T2" fmla="*/ 0 w 146"/>
                <a:gd name="T3" fmla="*/ 107 h 144"/>
                <a:gd name="T4" fmla="*/ 0 w 146"/>
                <a:gd name="T5" fmla="*/ 37 h 144"/>
                <a:gd name="T6" fmla="*/ 37 w 146"/>
                <a:gd name="T7" fmla="*/ 0 h 144"/>
                <a:gd name="T8" fmla="*/ 109 w 146"/>
                <a:gd name="T9" fmla="*/ 0 h 144"/>
                <a:gd name="T10" fmla="*/ 146 w 146"/>
                <a:gd name="T11" fmla="*/ 37 h 144"/>
                <a:gd name="T12" fmla="*/ 146 w 146"/>
                <a:gd name="T13" fmla="*/ 107 h 144"/>
                <a:gd name="T14" fmla="*/ 109 w 146"/>
                <a:gd name="T1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44">
                  <a:moveTo>
                    <a:pt x="37" y="144"/>
                  </a:moveTo>
                  <a:cubicBezTo>
                    <a:pt x="17" y="144"/>
                    <a:pt x="0" y="128"/>
                    <a:pt x="0" y="10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6"/>
                    <a:pt x="17" y="0"/>
                    <a:pt x="37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29" y="0"/>
                    <a:pt x="146" y="16"/>
                    <a:pt x="146" y="37"/>
                  </a:cubicBezTo>
                  <a:cubicBezTo>
                    <a:pt x="146" y="107"/>
                    <a:pt x="146" y="107"/>
                    <a:pt x="146" y="107"/>
                  </a:cubicBezTo>
                  <a:cubicBezTo>
                    <a:pt x="146" y="128"/>
                    <a:pt x="129" y="144"/>
                    <a:pt x="109" y="144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33" name="Oval 334"/>
            <p:cNvSpPr>
              <a:spLocks noChangeArrowheads="1"/>
            </p:cNvSpPr>
            <p:nvPr/>
          </p:nvSpPr>
          <p:spPr bwMode="auto">
            <a:xfrm>
              <a:off x="4568" y="1405"/>
              <a:ext cx="97" cy="98"/>
            </a:xfrm>
            <a:prstGeom prst="ellips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34" name="Oval 335"/>
            <p:cNvSpPr>
              <a:spLocks noChangeArrowheads="1"/>
            </p:cNvSpPr>
            <p:nvPr/>
          </p:nvSpPr>
          <p:spPr bwMode="auto">
            <a:xfrm>
              <a:off x="4989" y="1405"/>
              <a:ext cx="97" cy="98"/>
            </a:xfrm>
            <a:prstGeom prst="ellips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35" name="Line 336"/>
            <p:cNvSpPr>
              <a:spLocks noChangeShapeType="1"/>
            </p:cNvSpPr>
            <p:nvPr/>
          </p:nvSpPr>
          <p:spPr bwMode="auto">
            <a:xfrm>
              <a:off x="4610" y="1188"/>
              <a:ext cx="0" cy="144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36" name="Line 337"/>
            <p:cNvSpPr>
              <a:spLocks noChangeShapeType="1"/>
            </p:cNvSpPr>
            <p:nvPr/>
          </p:nvSpPr>
          <p:spPr bwMode="auto">
            <a:xfrm>
              <a:off x="4677" y="1188"/>
              <a:ext cx="0" cy="144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37" name="Line 338"/>
            <p:cNvSpPr>
              <a:spLocks noChangeShapeType="1"/>
            </p:cNvSpPr>
            <p:nvPr/>
          </p:nvSpPr>
          <p:spPr bwMode="auto">
            <a:xfrm>
              <a:off x="4742" y="1188"/>
              <a:ext cx="0" cy="144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38" name="Line 339"/>
            <p:cNvSpPr>
              <a:spLocks noChangeShapeType="1"/>
            </p:cNvSpPr>
            <p:nvPr/>
          </p:nvSpPr>
          <p:spPr bwMode="auto">
            <a:xfrm>
              <a:off x="4809" y="1188"/>
              <a:ext cx="0" cy="144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39" name="Line 340"/>
            <p:cNvSpPr>
              <a:spLocks noChangeShapeType="1"/>
            </p:cNvSpPr>
            <p:nvPr/>
          </p:nvSpPr>
          <p:spPr bwMode="auto">
            <a:xfrm>
              <a:off x="4875" y="1188"/>
              <a:ext cx="0" cy="144"/>
            </a:xfrm>
            <a:prstGeom prst="line">
              <a:avLst/>
            </a:prstGeom>
            <a:noFill/>
            <a:ln w="19050" cap="rnd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grpSp>
        <p:nvGrpSpPr>
          <p:cNvPr id="140" name="Group 491"/>
          <p:cNvGrpSpPr>
            <a:grpSpLocks noChangeAspect="1"/>
          </p:cNvGrpSpPr>
          <p:nvPr/>
        </p:nvGrpSpPr>
        <p:grpSpPr bwMode="auto">
          <a:xfrm>
            <a:off x="2119913" y="5499109"/>
            <a:ext cx="548128" cy="464398"/>
            <a:chOff x="2440" y="5321"/>
            <a:chExt cx="635" cy="538"/>
          </a:xfrm>
        </p:grpSpPr>
        <p:sp>
          <p:nvSpPr>
            <p:cNvPr id="141" name="Line 492"/>
            <p:cNvSpPr>
              <a:spLocks noChangeShapeType="1"/>
            </p:cNvSpPr>
            <p:nvPr/>
          </p:nvSpPr>
          <p:spPr bwMode="auto">
            <a:xfrm>
              <a:off x="2503" y="5699"/>
              <a:ext cx="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42" name="Line 493"/>
            <p:cNvSpPr>
              <a:spLocks noChangeShapeType="1"/>
            </p:cNvSpPr>
            <p:nvPr/>
          </p:nvSpPr>
          <p:spPr bwMode="auto">
            <a:xfrm>
              <a:off x="2503" y="5699"/>
              <a:ext cx="0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43" name="Freeform 494"/>
            <p:cNvSpPr>
              <a:spLocks/>
            </p:cNvSpPr>
            <p:nvPr/>
          </p:nvSpPr>
          <p:spPr bwMode="auto">
            <a:xfrm>
              <a:off x="2440" y="5696"/>
              <a:ext cx="286" cy="122"/>
            </a:xfrm>
            <a:custGeom>
              <a:avLst/>
              <a:gdLst>
                <a:gd name="T0" fmla="*/ 210 w 210"/>
                <a:gd name="T1" fmla="*/ 0 h 89"/>
                <a:gd name="T2" fmla="*/ 30 w 210"/>
                <a:gd name="T3" fmla="*/ 0 h 89"/>
                <a:gd name="T4" fmla="*/ 0 w 210"/>
                <a:gd name="T5" fmla="*/ 30 h 89"/>
                <a:gd name="T6" fmla="*/ 0 w 210"/>
                <a:gd name="T7" fmla="*/ 89 h 89"/>
                <a:gd name="T8" fmla="*/ 208 w 210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89">
                  <a:moveTo>
                    <a:pt x="21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208" y="89"/>
                    <a:pt x="208" y="89"/>
                    <a:pt x="208" y="89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44" name="Freeform 495"/>
            <p:cNvSpPr>
              <a:spLocks/>
            </p:cNvSpPr>
            <p:nvPr/>
          </p:nvSpPr>
          <p:spPr bwMode="auto">
            <a:xfrm>
              <a:off x="2529" y="5380"/>
              <a:ext cx="223" cy="63"/>
            </a:xfrm>
            <a:custGeom>
              <a:avLst/>
              <a:gdLst>
                <a:gd name="T0" fmla="*/ 0 w 223"/>
                <a:gd name="T1" fmla="*/ 63 h 63"/>
                <a:gd name="T2" fmla="*/ 223 w 223"/>
                <a:gd name="T3" fmla="*/ 63 h 63"/>
                <a:gd name="T4" fmla="*/ 176 w 223"/>
                <a:gd name="T5" fmla="*/ 0 h 63"/>
                <a:gd name="T6" fmla="*/ 0 w 223"/>
                <a:gd name="T7" fmla="*/ 0 h 63"/>
                <a:gd name="T8" fmla="*/ 0 w 223"/>
                <a:gd name="T9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63">
                  <a:moveTo>
                    <a:pt x="0" y="63"/>
                  </a:moveTo>
                  <a:lnTo>
                    <a:pt x="223" y="63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45" name="Freeform 496"/>
            <p:cNvSpPr>
              <a:spLocks/>
            </p:cNvSpPr>
            <p:nvPr/>
          </p:nvSpPr>
          <p:spPr bwMode="auto">
            <a:xfrm>
              <a:off x="2518" y="5321"/>
              <a:ext cx="234" cy="59"/>
            </a:xfrm>
            <a:custGeom>
              <a:avLst/>
              <a:gdLst>
                <a:gd name="T0" fmla="*/ 187 w 234"/>
                <a:gd name="T1" fmla="*/ 59 h 59"/>
                <a:gd name="T2" fmla="*/ 234 w 234"/>
                <a:gd name="T3" fmla="*/ 0 h 59"/>
                <a:gd name="T4" fmla="*/ 0 w 234"/>
                <a:gd name="T5" fmla="*/ 0 h 59"/>
                <a:gd name="T6" fmla="*/ 11 w 234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" h="59">
                  <a:moveTo>
                    <a:pt x="187" y="59"/>
                  </a:moveTo>
                  <a:lnTo>
                    <a:pt x="234" y="0"/>
                  </a:lnTo>
                  <a:lnTo>
                    <a:pt x="0" y="0"/>
                  </a:lnTo>
                  <a:lnTo>
                    <a:pt x="11" y="59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46" name="Line 497"/>
            <p:cNvSpPr>
              <a:spLocks noChangeShapeType="1"/>
            </p:cNvSpPr>
            <p:nvPr/>
          </p:nvSpPr>
          <p:spPr bwMode="auto">
            <a:xfrm>
              <a:off x="3045" y="5696"/>
              <a:ext cx="0" cy="0"/>
            </a:xfrm>
            <a:prstGeom prst="line">
              <a:avLst/>
            </a:pr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47" name="Freeform 498"/>
            <p:cNvSpPr>
              <a:spLocks/>
            </p:cNvSpPr>
            <p:nvPr/>
          </p:nvSpPr>
          <p:spPr bwMode="auto">
            <a:xfrm>
              <a:off x="2722" y="5530"/>
              <a:ext cx="353" cy="329"/>
            </a:xfrm>
            <a:custGeom>
              <a:avLst/>
              <a:gdLst>
                <a:gd name="T0" fmla="*/ 259 w 259"/>
                <a:gd name="T1" fmla="*/ 0 h 240"/>
                <a:gd name="T2" fmla="*/ 237 w 259"/>
                <a:gd name="T3" fmla="*/ 49 h 240"/>
                <a:gd name="T4" fmla="*/ 237 w 259"/>
                <a:gd name="T5" fmla="*/ 216 h 240"/>
                <a:gd name="T6" fmla="*/ 213 w 259"/>
                <a:gd name="T7" fmla="*/ 240 h 240"/>
                <a:gd name="T8" fmla="*/ 24 w 259"/>
                <a:gd name="T9" fmla="*/ 240 h 240"/>
                <a:gd name="T10" fmla="*/ 0 w 259"/>
                <a:gd name="T11" fmla="*/ 216 h 240"/>
                <a:gd name="T12" fmla="*/ 0 w 259"/>
                <a:gd name="T13" fmla="*/ 49 h 240"/>
                <a:gd name="T14" fmla="*/ 237 w 259"/>
                <a:gd name="T15" fmla="*/ 49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9" h="240">
                  <a:moveTo>
                    <a:pt x="259" y="0"/>
                  </a:moveTo>
                  <a:cubicBezTo>
                    <a:pt x="237" y="49"/>
                    <a:pt x="237" y="49"/>
                    <a:pt x="237" y="49"/>
                  </a:cubicBezTo>
                  <a:cubicBezTo>
                    <a:pt x="237" y="216"/>
                    <a:pt x="237" y="216"/>
                    <a:pt x="237" y="216"/>
                  </a:cubicBezTo>
                  <a:cubicBezTo>
                    <a:pt x="237" y="229"/>
                    <a:pt x="226" y="240"/>
                    <a:pt x="213" y="240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11" y="240"/>
                    <a:pt x="0" y="229"/>
                    <a:pt x="0" y="216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37" y="49"/>
                    <a:pt x="237" y="49"/>
                    <a:pt x="237" y="49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48" name="Freeform 499"/>
            <p:cNvSpPr>
              <a:spLocks/>
            </p:cNvSpPr>
            <p:nvPr/>
          </p:nvSpPr>
          <p:spPr bwMode="auto">
            <a:xfrm>
              <a:off x="2775" y="5598"/>
              <a:ext cx="52" cy="124"/>
            </a:xfrm>
            <a:custGeom>
              <a:avLst/>
              <a:gdLst>
                <a:gd name="T0" fmla="*/ 52 w 52"/>
                <a:gd name="T1" fmla="*/ 2 h 124"/>
                <a:gd name="T2" fmla="*/ 52 w 52"/>
                <a:gd name="T3" fmla="*/ 124 h 124"/>
                <a:gd name="T4" fmla="*/ 26 w 52"/>
                <a:gd name="T5" fmla="*/ 110 h 124"/>
                <a:gd name="T6" fmla="*/ 0 w 52"/>
                <a:gd name="T7" fmla="*/ 124 h 124"/>
                <a:gd name="T8" fmla="*/ 0 w 52"/>
                <a:gd name="T9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24">
                  <a:moveTo>
                    <a:pt x="52" y="2"/>
                  </a:moveTo>
                  <a:lnTo>
                    <a:pt x="52" y="124"/>
                  </a:lnTo>
                  <a:lnTo>
                    <a:pt x="26" y="110"/>
                  </a:lnTo>
                  <a:lnTo>
                    <a:pt x="0" y="124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49" name="Freeform 500"/>
            <p:cNvSpPr>
              <a:spLocks/>
            </p:cNvSpPr>
            <p:nvPr/>
          </p:nvSpPr>
          <p:spPr bwMode="auto">
            <a:xfrm>
              <a:off x="2529" y="5444"/>
              <a:ext cx="166" cy="193"/>
            </a:xfrm>
            <a:custGeom>
              <a:avLst/>
              <a:gdLst>
                <a:gd name="T0" fmla="*/ 122 w 122"/>
                <a:gd name="T1" fmla="*/ 2 h 141"/>
                <a:gd name="T2" fmla="*/ 122 w 122"/>
                <a:gd name="T3" fmla="*/ 80 h 141"/>
                <a:gd name="T4" fmla="*/ 61 w 122"/>
                <a:gd name="T5" fmla="*/ 141 h 141"/>
                <a:gd name="T6" fmla="*/ 61 w 122"/>
                <a:gd name="T7" fmla="*/ 141 h 141"/>
                <a:gd name="T8" fmla="*/ 0 w 122"/>
                <a:gd name="T9" fmla="*/ 80 h 141"/>
                <a:gd name="T10" fmla="*/ 0 w 122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41">
                  <a:moveTo>
                    <a:pt x="122" y="2"/>
                  </a:moveTo>
                  <a:cubicBezTo>
                    <a:pt x="122" y="80"/>
                    <a:pt x="122" y="80"/>
                    <a:pt x="122" y="80"/>
                  </a:cubicBezTo>
                  <a:cubicBezTo>
                    <a:pt x="122" y="114"/>
                    <a:pt x="94" y="141"/>
                    <a:pt x="61" y="141"/>
                  </a:cubicBezTo>
                  <a:cubicBezTo>
                    <a:pt x="61" y="141"/>
                    <a:pt x="61" y="141"/>
                    <a:pt x="61" y="141"/>
                  </a:cubicBezTo>
                  <a:cubicBezTo>
                    <a:pt x="27" y="141"/>
                    <a:pt x="0" y="114"/>
                    <a:pt x="0" y="8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  <p:sp>
          <p:nvSpPr>
            <p:cNvPr id="150" name="Freeform 501"/>
            <p:cNvSpPr>
              <a:spLocks/>
            </p:cNvSpPr>
            <p:nvPr/>
          </p:nvSpPr>
          <p:spPr bwMode="auto">
            <a:xfrm>
              <a:off x="2440" y="5696"/>
              <a:ext cx="98" cy="41"/>
            </a:xfrm>
            <a:custGeom>
              <a:avLst/>
              <a:gdLst>
                <a:gd name="T0" fmla="*/ 0 w 98"/>
                <a:gd name="T1" fmla="*/ 41 h 41"/>
                <a:gd name="T2" fmla="*/ 98 w 98"/>
                <a:gd name="T3" fmla="*/ 41 h 41"/>
                <a:gd name="T4" fmla="*/ 98 w 98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" h="41">
                  <a:moveTo>
                    <a:pt x="0" y="41"/>
                  </a:moveTo>
                  <a:lnTo>
                    <a:pt x="98" y="41"/>
                  </a:lnTo>
                  <a:lnTo>
                    <a:pt x="98" y="0"/>
                  </a:lnTo>
                </a:path>
              </a:pathLst>
            </a:custGeom>
            <a:noFill/>
            <a:ln w="19050" cap="flat">
              <a:solidFill>
                <a:srgbClr val="355AE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9720" tIns="24860" rIns="49720" bIns="24860" numCol="1" anchor="t" anchorCtr="0" compatLnSpc="1">
              <a:prstTxWarp prst="textNoShape">
                <a:avLst/>
              </a:prstTxWarp>
            </a:bodyPr>
            <a:lstStyle/>
            <a:p>
              <a:endParaRPr lang="ru-RU" sz="1375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985110" y="6048234"/>
            <a:ext cx="2558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Вручение отправлений получателю,</a:t>
            </a:r>
          </a:p>
          <a:p>
            <a:r>
              <a:rPr lang="ru-RU" sz="1200" dirty="0" smtClean="0"/>
              <a:t>ЭДО</a:t>
            </a:r>
            <a:endParaRPr lang="ru-RU" sz="1200" dirty="0"/>
          </a:p>
        </p:txBody>
      </p:sp>
      <p:cxnSp>
        <p:nvCxnSpPr>
          <p:cNvPr id="152" name="Прямая со стрелкой 151"/>
          <p:cNvCxnSpPr/>
          <p:nvPr/>
        </p:nvCxnSpPr>
        <p:spPr>
          <a:xfrm flipH="1">
            <a:off x="9108087" y="5004918"/>
            <a:ext cx="908138" cy="458110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/>
          <p:cNvCxnSpPr/>
          <p:nvPr/>
        </p:nvCxnSpPr>
        <p:spPr>
          <a:xfrm flipV="1">
            <a:off x="3823066" y="2526712"/>
            <a:ext cx="764185" cy="824771"/>
          </a:xfrm>
          <a:prstGeom prst="straightConnector1">
            <a:avLst/>
          </a:prstGeom>
          <a:ln>
            <a:solidFill>
              <a:srgbClr val="355A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687034" y="1244784"/>
            <a:ext cx="702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15 мин</a:t>
            </a:r>
            <a:endParaRPr lang="ru-RU" sz="12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4232805" y="1796863"/>
            <a:ext cx="702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60 мин</a:t>
            </a:r>
            <a:endParaRPr lang="ru-RU" sz="1200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4228324" y="2907817"/>
            <a:ext cx="702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15 мин</a:t>
            </a:r>
            <a:endParaRPr lang="ru-RU" sz="1200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6497716" y="2288554"/>
            <a:ext cx="702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15 мин</a:t>
            </a:r>
            <a:endParaRPr lang="ru-RU" sz="1200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8836456" y="1956063"/>
            <a:ext cx="1352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От нескольких часов до нескольких дней</a:t>
            </a:r>
            <a:endParaRPr lang="ru-RU" sz="12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11158946" y="3723141"/>
            <a:ext cx="702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30 мин</a:t>
            </a:r>
            <a:endParaRPr lang="ru-RU" sz="12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9570010" y="4494625"/>
            <a:ext cx="702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15 мин</a:t>
            </a:r>
            <a:endParaRPr lang="ru-RU" sz="12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3551718" y="5648691"/>
            <a:ext cx="702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30 мин</a:t>
            </a:r>
            <a:endParaRPr lang="ru-RU" sz="12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9570010" y="5320033"/>
            <a:ext cx="702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smtClean="0"/>
              <a:t>15 </a:t>
            </a:r>
            <a:r>
              <a:rPr lang="ru-RU" sz="1200" b="1" dirty="0" smtClean="0"/>
              <a:t>мин</a:t>
            </a:r>
            <a:endParaRPr lang="ru-RU" sz="12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6514594" y="5655778"/>
            <a:ext cx="702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30 мин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24427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503</Words>
  <Application>Microsoft Office PowerPoint</Application>
  <PresentationFormat>Широкоэкранный</PresentationFormat>
  <Paragraphs>86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Фролова Людмила Михайловна</dc:creator>
  <cp:lastModifiedBy>Фролова Людмила Михайловна</cp:lastModifiedBy>
  <cp:revision>24</cp:revision>
  <dcterms:created xsi:type="dcterms:W3CDTF">2020-09-01T13:15:09Z</dcterms:created>
  <dcterms:modified xsi:type="dcterms:W3CDTF">2022-10-17T20:13:41Z</dcterms:modified>
</cp:coreProperties>
</file>