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</p:sldMasterIdLst>
  <p:notesMasterIdLst>
    <p:notesMasterId r:id="rId13"/>
  </p:notesMasterIdLst>
  <p:handoutMasterIdLst>
    <p:handoutMasterId r:id="rId14"/>
  </p:handoutMasterIdLst>
  <p:sldIdLst>
    <p:sldId id="302" r:id="rId2"/>
    <p:sldId id="321" r:id="rId3"/>
    <p:sldId id="323" r:id="rId4"/>
    <p:sldId id="304" r:id="rId5"/>
    <p:sldId id="305" r:id="rId6"/>
    <p:sldId id="306" r:id="rId7"/>
    <p:sldId id="316" r:id="rId8"/>
    <p:sldId id="349" r:id="rId9"/>
    <p:sldId id="320" r:id="rId10"/>
    <p:sldId id="307" r:id="rId11"/>
    <p:sldId id="319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94681" autoAdjust="0"/>
  </p:normalViewPr>
  <p:slideViewPr>
    <p:cSldViewPr>
      <p:cViewPr varScale="1">
        <p:scale>
          <a:sx n="101" d="100"/>
          <a:sy n="101" d="100"/>
        </p:scale>
        <p:origin x="12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5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20CF3984-3BB7-44B5-8DB0-A3EE46B356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132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fld id="{A88ED519-1C79-4D54-A7B6-4183B47386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767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9C53196-9918-416C-B2AA-E3E366EB9539}" type="slidenum">
              <a:rPr lang="de-DE" altLang="en-US">
                <a:latin typeface="Arial" panose="020B0604020202020204" pitchFamily="34" charset="0"/>
              </a:rPr>
              <a:pPr eaLnBrk="1" hangingPunct="1"/>
              <a:t>1</a:t>
            </a:fld>
            <a:endParaRPr lang="de-DE" altLang="en-US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2708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916" y="8831059"/>
            <a:ext cx="2971479" cy="463854"/>
          </a:xfrm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cs typeface="Arial" pitchFamily="34" charset="0"/>
              </a:defRPr>
            </a:lvl9pPr>
          </a:lstStyle>
          <a:p>
            <a:pPr eaLnBrk="1" hangingPunct="1"/>
            <a:fld id="{9BAF1DD3-5909-4855-B9EF-0AED215831DC}" type="slidenum">
              <a:rPr lang="en-US" smtClean="0">
                <a:solidFill>
                  <a:srgbClr val="000000"/>
                </a:solidFill>
                <a:latin typeface="Arial" pitchFamily="34" charset="0"/>
                <a:ea typeface="Arial Unicode MS" pitchFamily="34" charset="-122"/>
                <a:cs typeface="Arial Unicode MS" pitchFamily="34" charset="-122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Arial" pitchFamily="34" charset="0"/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948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10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37288"/>
            <a:ext cx="2133600" cy="4683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6CCF29-4A68-41EE-BEB5-40AADE62748B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6295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A1C5F-A439-4E31-A56A-91809F8F8C76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506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4DE40-46EE-4EF6-A967-53930A55BAE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337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DBD38-D749-47B0-B921-D2711734BFE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77376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FFEA1C-CAC9-4538-9972-35B14455A777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69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3AFF42-D8C9-474A-A3AC-4B3131E0D651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5593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BCCBB-3F90-4C46-BBF0-435EB93EC0B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725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FF9A6-9CA1-482B-B7FB-C39305926E6D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15823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26163-954B-4640-883B-F95838404D2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7931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8485A-5EE7-406A-91B6-2D3852F5F64E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89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9F9E52-5FF4-41BF-9D2A-A9BE6D1B1A2F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3291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7898A-9077-468C-A14B-B4BEE6EFFF6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196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 i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F24C94-9854-4CE6-B4CA-4A8743F9FBB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80231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992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cs typeface="+mn-cs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992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50825" y="6248400"/>
            <a:ext cx="7561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1" smtClean="0">
                <a:cs typeface="+mn-cs"/>
              </a:defRPr>
            </a:lvl1pPr>
          </a:lstStyle>
          <a:p>
            <a:pPr>
              <a:defRPr/>
            </a:pPr>
            <a:r>
              <a:rPr lang="en-CA" altLang="en-US"/>
              <a:t>Fundamentals of Futures and Options Markets, 8th Ed, Ch 1, Copyright © John C. Hull 2013</a:t>
            </a:r>
            <a:endParaRPr lang="en-US" altLang="en-US"/>
          </a:p>
        </p:txBody>
      </p:sp>
      <p:sp>
        <p:nvSpPr>
          <p:cNvPr id="20992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b="1">
                <a:cs typeface="+mn-cs"/>
              </a:defRPr>
            </a:lvl1pPr>
          </a:lstStyle>
          <a:p>
            <a:pPr>
              <a:defRPr/>
            </a:pPr>
            <a:fld id="{A387D1F4-CD56-4E4A-B8BD-FFAA003A4D12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6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7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8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9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0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1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2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3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6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7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8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9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0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1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2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4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5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6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7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8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9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0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1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2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3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8" r:id="rId1"/>
    <p:sldLayoutId id="2147483919" r:id="rId2"/>
    <p:sldLayoutId id="2147483920" r:id="rId3"/>
    <p:sldLayoutId id="2147483921" r:id="rId4"/>
    <p:sldLayoutId id="2147483922" r:id="rId5"/>
    <p:sldLayoutId id="2147483923" r:id="rId6"/>
    <p:sldLayoutId id="2147483924" r:id="rId7"/>
    <p:sldLayoutId id="2147483925" r:id="rId8"/>
    <p:sldLayoutId id="2147483926" r:id="rId9"/>
    <p:sldLayoutId id="2147483927" r:id="rId10"/>
    <p:sldLayoutId id="2147483928" r:id="rId11"/>
    <p:sldLayoutId id="2147483929" r:id="rId12"/>
    <p:sldLayoutId id="2147483930" r:id="rId1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limingxu@uic.edu.cn" TargetMode="External"/><Relationship Id="rId2" Type="http://schemas.openxmlformats.org/officeDocument/2006/relationships/hyperlink" Target="mailto:sherryzhou@uic.edu.c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1258888" y="2981325"/>
            <a:ext cx="64008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lang="de-DE" altLang="en-US" sz="2400" dirty="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7564" y="1174824"/>
            <a:ext cx="6588732" cy="1462088"/>
          </a:xfrm>
          <a:solidFill>
            <a:srgbClr val="FFFFFF"/>
          </a:solidFill>
        </p:spPr>
        <p:txBody>
          <a:bodyPr/>
          <a:lstStyle/>
          <a:p>
            <a:pPr eaLnBrk="1" hangingPunct="1"/>
            <a:r>
              <a:rPr lang="de-DE" altLang="en-US" dirty="0"/>
              <a:t>Course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7109852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>
                <a:ea typeface="宋体" pitchFamily="2" charset="-122"/>
              </a:rPr>
              <a:t>Textbook 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3548" y="2017713"/>
            <a:ext cx="8451540" cy="41148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Cryer</a:t>
            </a:r>
            <a:r>
              <a:rPr lang="en-US" altLang="zh-CN" dirty="0"/>
              <a:t> and Chan, </a:t>
            </a:r>
            <a:r>
              <a:rPr lang="en-US" altLang="zh-CN" i="1" dirty="0"/>
              <a:t>Time Series Analysis with Applications in R </a:t>
            </a:r>
            <a:r>
              <a:rPr lang="en-US" altLang="zh-CN" dirty="0"/>
              <a:t>(2</a:t>
            </a:r>
            <a:r>
              <a:rPr lang="en-US" altLang="zh-CN" baseline="30000" dirty="0"/>
              <a:t>nd</a:t>
            </a:r>
            <a:r>
              <a:rPr lang="en-US" altLang="zh-CN" dirty="0"/>
              <a:t> Edition)</a:t>
            </a:r>
            <a:r>
              <a:rPr lang="en-US" altLang="zh-CN" i="1" dirty="0"/>
              <a:t>, </a:t>
            </a:r>
            <a:r>
              <a:rPr lang="en-US" altLang="zh-CN" dirty="0"/>
              <a:t>Springer </a:t>
            </a:r>
            <a:r>
              <a:rPr lang="en-US" altLang="zh-CN" i="1" dirty="0"/>
              <a:t>2010.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Textbook is not compulsory but you are strongly suggested to have one copy. </a:t>
            </a:r>
            <a:endParaRPr lang="zh-CN" altLang="en-US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762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AFF42-D8C9-474A-A3AC-4B3131E0D651}" type="slidenum">
              <a:rPr lang="en-US" altLang="en-US" smtClean="0"/>
              <a:pPr>
                <a:defRPr/>
              </a:pPr>
              <a:t>11</a:t>
            </a:fld>
            <a:endParaRPr lang="en-US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4664"/>
            <a:ext cx="4248472" cy="6078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413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04664"/>
            <a:ext cx="8243887" cy="1057275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FINM3133 Time Series for Finance and Macroeconomics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28800"/>
            <a:ext cx="8435280" cy="49069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Course instructor 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Prof </a:t>
            </a:r>
            <a:r>
              <a:rPr lang="en-US" altLang="zh-CN" sz="2600" dirty="0" err="1">
                <a:ea typeface="宋体" pitchFamily="2" charset="-122"/>
              </a:rPr>
              <a:t>Jianglun</a:t>
            </a:r>
            <a:r>
              <a:rPr lang="en-US" altLang="zh-CN" sz="2600" dirty="0">
                <a:ea typeface="宋体" pitchFamily="2" charset="-122"/>
              </a:rPr>
              <a:t> WU; Office: T3-401-R5; Tel.: 3620323 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Email: jianglunwu</a:t>
            </a:r>
            <a:r>
              <a:rPr lang="en-US" altLang="zh-CN" sz="2600" dirty="0">
                <a:ea typeface="宋体" pitchFamily="2" charset="-122"/>
                <a:hlinkClick r:id="rId2"/>
              </a:rPr>
              <a:t>@uic.edu.cn</a:t>
            </a:r>
            <a:r>
              <a:rPr lang="en-US" altLang="zh-CN" sz="2600" dirty="0">
                <a:ea typeface="宋体" pitchFamily="2" charset="-122"/>
              </a:rPr>
              <a:t>  </a:t>
            </a:r>
          </a:p>
          <a:p>
            <a:r>
              <a:rPr lang="en-US" altLang="zh-CN" dirty="0">
                <a:ea typeface="宋体" pitchFamily="2" charset="-122"/>
              </a:rPr>
              <a:t>TA</a:t>
            </a:r>
          </a:p>
          <a:p>
            <a:pPr lvl="1"/>
            <a:r>
              <a:rPr lang="en-US" altLang="zh-CN" sz="2600" dirty="0" err="1">
                <a:ea typeface="宋体" pitchFamily="2" charset="-122"/>
              </a:rPr>
              <a:t>Mr</a:t>
            </a:r>
            <a:r>
              <a:rPr lang="en-US" altLang="zh-CN" sz="2600" dirty="0">
                <a:ea typeface="宋体" pitchFamily="2" charset="-122"/>
              </a:rPr>
              <a:t> </a:t>
            </a:r>
            <a:r>
              <a:rPr lang="en-US" altLang="zh-CN" sz="2600" dirty="0" err="1">
                <a:ea typeface="宋体" pitchFamily="2" charset="-122"/>
              </a:rPr>
              <a:t>Runwei</a:t>
            </a:r>
            <a:r>
              <a:rPr lang="en-US" altLang="zh-CN" sz="2600" dirty="0">
                <a:ea typeface="宋体" pitchFamily="2" charset="-122"/>
              </a:rPr>
              <a:t> JIN</a:t>
            </a:r>
          </a:p>
          <a:p>
            <a:pPr lvl="1"/>
            <a:r>
              <a:rPr lang="en-US" altLang="zh-CN" sz="2600" dirty="0">
                <a:ea typeface="宋体" pitchFamily="2" charset="-122"/>
              </a:rPr>
              <a:t>Email: runweijin</a:t>
            </a:r>
            <a:r>
              <a:rPr lang="en-US" altLang="zh-CN" sz="2600" dirty="0">
                <a:ea typeface="宋体" pitchFamily="2" charset="-122"/>
                <a:hlinkClick r:id="rId3"/>
              </a:rPr>
              <a:t>@uic.edu.cn</a:t>
            </a:r>
            <a:r>
              <a:rPr lang="en-US" altLang="zh-CN" sz="2600" dirty="0">
                <a:ea typeface="宋体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2078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4490-2F7E-435B-839E-E1ACC2732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BED3-5296-41CD-9B8C-B19357F54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Monday 13:00-16:50</a:t>
            </a:r>
          </a:p>
          <a:p>
            <a:r>
              <a:rPr lang="en-US" dirty="0"/>
              <a:t>Tuesday 09:00-11:50</a:t>
            </a:r>
          </a:p>
          <a:p>
            <a:r>
              <a:rPr lang="en-US" dirty="0"/>
              <a:t>Wednesday 09:00-09:50</a:t>
            </a:r>
          </a:p>
          <a:p>
            <a:r>
              <a:rPr lang="en-US" dirty="0"/>
              <a:t>Friday 13:00-15:50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CD6B9-9FBA-4B6E-982A-C3B635540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AFF42-D8C9-474A-A3AC-4B3131E0D651}" type="slidenum">
              <a:rPr lang="en-US" altLang="en-US" smtClean="0"/>
              <a:pPr>
                <a:defRPr/>
              </a:pPr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8338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18481"/>
            <a:ext cx="8305800" cy="4714875"/>
          </a:xfrm>
        </p:spPr>
        <p:txBody>
          <a:bodyPr/>
          <a:lstStyle/>
          <a:p>
            <a:pPr eaLnBrk="1" hangingPunct="1"/>
            <a:r>
              <a:rPr lang="en-US" altLang="zh-CN" sz="2600" dirty="0">
                <a:ea typeface="宋体" pitchFamily="2" charset="-122"/>
              </a:rPr>
              <a:t>The course is designed to help the students to understand the concepts, methods, applications and usefulness of time series analysis to various problems relating to finance.   </a:t>
            </a:r>
          </a:p>
          <a:p>
            <a:pPr eaLnBrk="1" hangingPunct="1"/>
            <a:r>
              <a:rPr lang="en-US" altLang="zh-CN" sz="2600" dirty="0">
                <a:ea typeface="宋体" pitchFamily="2" charset="-122"/>
              </a:rPr>
              <a:t>Upon completing this course, students should be able to master traditional methods of Time Series analysis, intended mainly for working with time series data. </a:t>
            </a:r>
          </a:p>
        </p:txBody>
      </p:sp>
    </p:spTree>
    <p:extLst>
      <p:ext uri="{BB962C8B-B14F-4D97-AF65-F5344CB8AC3E}">
        <p14:creationId xmlns:p14="http://schemas.microsoft.com/office/powerpoint/2010/main" val="533014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>
                <a:ea typeface="宋体" pitchFamily="2" charset="-122"/>
              </a:rPr>
              <a:t>Course Content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5556" y="1844824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pitchFamily="2" charset="-122"/>
              </a:rPr>
              <a:t>Stochastic process and its main characteristics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Models for stationary time series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Models for </a:t>
            </a:r>
            <a:r>
              <a:rPr lang="en-US" altLang="zh-CN" sz="2400" dirty="0" err="1">
                <a:ea typeface="宋体" pitchFamily="2" charset="-122"/>
              </a:rPr>
              <a:t>nonstationary</a:t>
            </a:r>
            <a:r>
              <a:rPr lang="en-US" altLang="zh-CN" sz="2400" dirty="0">
                <a:ea typeface="宋体" pitchFamily="2" charset="-122"/>
              </a:rPr>
              <a:t> time series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Removal of </a:t>
            </a:r>
            <a:r>
              <a:rPr lang="en-US" altLang="zh-CN" sz="2000" dirty="0" err="1">
                <a:ea typeface="宋体" pitchFamily="2" charset="-122"/>
              </a:rPr>
              <a:t>nonstationarity</a:t>
            </a:r>
            <a:endParaRPr lang="en-US" altLang="zh-CN" sz="2000" dirty="0">
              <a:ea typeface="宋体" pitchFamily="2" charset="-122"/>
            </a:endParaRP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Model specification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Parameter estimation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Model diagnostics</a:t>
            </a:r>
          </a:p>
          <a:p>
            <a:pPr lvl="1" eaLnBrk="1" hangingPunct="1"/>
            <a:r>
              <a:rPr lang="en-US" altLang="zh-CN" sz="2000" dirty="0">
                <a:ea typeface="宋体" pitchFamily="2" charset="-122"/>
              </a:rPr>
              <a:t>Forecasting</a:t>
            </a:r>
          </a:p>
          <a:p>
            <a:pPr eaLnBrk="1" hangingPunct="1"/>
            <a:r>
              <a:rPr lang="en-US" altLang="zh-CN" sz="2400" dirty="0">
                <a:ea typeface="宋体" pitchFamily="2" charset="-122"/>
              </a:rPr>
              <a:t>Time series models of </a:t>
            </a:r>
            <a:r>
              <a:rPr lang="en-US" altLang="zh-CN" sz="2400" dirty="0" err="1">
                <a:ea typeface="宋体" pitchFamily="2" charset="-122"/>
              </a:rPr>
              <a:t>heteroscedasticity</a:t>
            </a:r>
            <a:r>
              <a:rPr lang="en-US" altLang="zh-CN" sz="2400" dirty="0">
                <a:ea typeface="宋体" pitchFamily="2" charset="-122"/>
              </a:rPr>
              <a:t> (ARCH/GARCH models)</a:t>
            </a:r>
          </a:p>
          <a:p>
            <a:pPr lvl="1" eaLnBrk="1" hangingPunct="1"/>
            <a:endParaRPr lang="en-US" altLang="zh-CN" sz="20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61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Course Grading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40582"/>
              </p:ext>
            </p:extLst>
          </p:nvPr>
        </p:nvGraphicFramePr>
        <p:xfrm>
          <a:off x="467544" y="1988840"/>
          <a:ext cx="8352928" cy="4129306"/>
        </p:xfrm>
        <a:graphic>
          <a:graphicData uri="http://schemas.openxmlformats.org/drawingml/2006/table">
            <a:tbl>
              <a:tblPr/>
              <a:tblGrid>
                <a:gridCol w="177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05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768"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Tasks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Assessment Details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Weighting</a:t>
                      </a:r>
                      <a:endParaRPr lang="en-GB" sz="2000" dirty="0">
                        <a:solidFill>
                          <a:schemeClr val="bg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51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Class</a:t>
                      </a:r>
                      <a:r>
                        <a:rPr lang="en-GB" sz="2000" b="1" baseline="0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 Participation</a:t>
                      </a:r>
                      <a:endParaRPr lang="en-GB" sz="2000" b="1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To engage students to the coverage of lectures.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2000" b="1" kern="1200" dirty="0">
                        <a:solidFill>
                          <a:srgbClr val="0070C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GB" sz="2000" b="1" kern="1200" dirty="0">
                          <a:solidFill>
                            <a:srgbClr val="0070C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519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In-class Exercises</a:t>
                      </a:r>
                      <a:endParaRPr lang="en-GB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  <a:endParaRPr lang="en-GB" sz="20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To test students’ understanding of computational techniques and concepts from lectures and readings.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30%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3124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Written Assignments</a:t>
                      </a:r>
                      <a:endParaRPr lang="en-US" sz="14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2000" dirty="0">
                        <a:solidFill>
                          <a:srgbClr val="0070C0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To assess students’ ability to use time series in the field of economics and finance.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20%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08112"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Final Exam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800" dirty="0">
                          <a:effectLst/>
                          <a:latin typeface="+mn-lt"/>
                        </a:rPr>
                        <a:t>To see how far students have achieved their intended leaning outcomes especially in the knowledge domain.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algn="ctr"/>
                      <a:r>
                        <a:rPr lang="en-GB" sz="2000" b="1" dirty="0">
                          <a:solidFill>
                            <a:srgbClr val="0070C0"/>
                          </a:solidFill>
                          <a:effectLst/>
                          <a:latin typeface="+mn-lt"/>
                        </a:rPr>
                        <a:t>40%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463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Participation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556" y="2060848"/>
            <a:ext cx="8064896" cy="4114800"/>
          </a:xfrm>
        </p:spPr>
        <p:txBody>
          <a:bodyPr/>
          <a:lstStyle/>
          <a:p>
            <a:r>
              <a:rPr lang="en-US" dirty="0"/>
              <a:t>Factors include</a:t>
            </a:r>
          </a:p>
          <a:p>
            <a:pPr lvl="1"/>
            <a:r>
              <a:rPr lang="en-US" dirty="0"/>
              <a:t>Attendance</a:t>
            </a:r>
          </a:p>
          <a:p>
            <a:pPr lvl="1"/>
            <a:r>
              <a:rPr lang="en-US" dirty="0"/>
              <a:t>Participation in class discussions/quizzes </a:t>
            </a:r>
          </a:p>
        </p:txBody>
      </p:sp>
    </p:spTree>
    <p:extLst>
      <p:ext uri="{BB962C8B-B14F-4D97-AF65-F5344CB8AC3E}">
        <p14:creationId xmlns:p14="http://schemas.microsoft.com/office/powerpoint/2010/main" val="2558760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F793-A971-4069-97EA-01B005E5F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BE5C5-D603-488B-9357-70203F345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(1</a:t>
            </a:r>
            <a:r>
              <a:rPr lang="en-US" altLang="zh-CN" dirty="0"/>
              <a:t>5</a:t>
            </a:r>
            <a:r>
              <a:rPr lang="en-US" dirty="0"/>
              <a:t>%) and Mid-term test (</a:t>
            </a:r>
            <a:r>
              <a:rPr lang="en-US" altLang="zh-CN" dirty="0"/>
              <a:t>15</a:t>
            </a:r>
            <a:r>
              <a:rPr lang="en-US" dirty="0"/>
              <a:t>%)</a:t>
            </a:r>
          </a:p>
          <a:p>
            <a:pPr lvl="1"/>
            <a:r>
              <a:rPr lang="en-US" dirty="0"/>
              <a:t>Closed book; Closed notes </a:t>
            </a:r>
          </a:p>
          <a:p>
            <a:pPr lvl="1"/>
            <a:r>
              <a:rPr lang="en-US" dirty="0"/>
              <a:t>Formula sheet may be provided</a:t>
            </a:r>
          </a:p>
          <a:p>
            <a:pPr lvl="1"/>
            <a:r>
              <a:rPr lang="en-US" dirty="0"/>
              <a:t>Normally no make-up quiz or mid-term test will be given</a:t>
            </a:r>
          </a:p>
          <a:p>
            <a:pPr lvl="1"/>
            <a:r>
              <a:rPr lang="en-US" dirty="0"/>
              <a:t>Dates will be informed in advance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DDCDB-436A-4AEE-859F-DECF7C98A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AFF42-D8C9-474A-A3AC-4B3131E0D651}" type="slidenum">
              <a:rPr lang="en-US" altLang="en-US" smtClean="0"/>
              <a:pPr>
                <a:defRPr/>
              </a:pPr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6485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96652"/>
            <a:ext cx="7696200" cy="1143000"/>
          </a:xfrm>
        </p:spPr>
        <p:txBody>
          <a:bodyPr/>
          <a:lstStyle/>
          <a:p>
            <a:r>
              <a:rPr lang="en-US" dirty="0"/>
              <a:t>Written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44824"/>
            <a:ext cx="7772400" cy="4114800"/>
          </a:xfrm>
        </p:spPr>
        <p:txBody>
          <a:bodyPr/>
          <a:lstStyle/>
          <a:p>
            <a:r>
              <a:rPr lang="en-US" sz="2800" dirty="0"/>
              <a:t>Group project</a:t>
            </a:r>
          </a:p>
          <a:p>
            <a:pPr lvl="1"/>
            <a:r>
              <a:rPr lang="en-US" sz="2000" dirty="0"/>
              <a:t>At most three students per group</a:t>
            </a:r>
          </a:p>
          <a:p>
            <a:pPr lvl="1"/>
            <a:r>
              <a:rPr lang="en-US" sz="2000" dirty="0"/>
              <a:t>Topic: TBA</a:t>
            </a:r>
          </a:p>
          <a:p>
            <a:pPr lvl="1"/>
            <a:r>
              <a:rPr lang="en-US" sz="2000" dirty="0"/>
              <a:t>Report + Presentation</a:t>
            </a:r>
          </a:p>
          <a:p>
            <a:pPr lvl="1"/>
            <a:r>
              <a:rPr lang="en-US" sz="2000" dirty="0"/>
              <a:t>Tentative due date of report: TBA</a:t>
            </a:r>
          </a:p>
          <a:p>
            <a:pPr lvl="1"/>
            <a:r>
              <a:rPr lang="en-US" sz="2000" dirty="0"/>
              <a:t>Tentative presentation arrangement: 5-10 minutes each project in the last week.</a:t>
            </a:r>
          </a:p>
          <a:p>
            <a:pPr lvl="1"/>
            <a:r>
              <a:rPr lang="en-US" sz="2000" dirty="0"/>
              <a:t>Each group only needs one submission of a report.  Please list your group members (name and ID) on the front page.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26474"/>
      </p:ext>
    </p:extLst>
  </p:cSld>
  <p:clrMapOvr>
    <a:masterClrMapping/>
  </p:clrMapOvr>
</p:sld>
</file>

<file path=ppt/theme/theme1.xml><?xml version="1.0" encoding="utf-8"?>
<a:theme xmlns:a="http://schemas.openxmlformats.org/drawingml/2006/main" name="2_Network">
  <a:themeElements>
    <a:clrScheme name="2_Network 9">
      <a:dk1>
        <a:srgbClr val="000000"/>
      </a:dk1>
      <a:lt1>
        <a:srgbClr val="FFFFFF"/>
      </a:lt1>
      <a:dk2>
        <a:srgbClr val="7C1302"/>
      </a:dk2>
      <a:lt2>
        <a:srgbClr val="CC9900"/>
      </a:lt2>
      <a:accent1>
        <a:srgbClr val="CC9900"/>
      </a:accent1>
      <a:accent2>
        <a:srgbClr val="CC3300"/>
      </a:accent2>
      <a:accent3>
        <a:srgbClr val="FFFFFF"/>
      </a:accent3>
      <a:accent4>
        <a:srgbClr val="000000"/>
      </a:accent4>
      <a:accent5>
        <a:srgbClr val="E2CAAA"/>
      </a:accent5>
      <a:accent6>
        <a:srgbClr val="B92D00"/>
      </a:accent6>
      <a:hlink>
        <a:srgbClr val="808080"/>
      </a:hlink>
      <a:folHlink>
        <a:srgbClr val="CCCC66"/>
      </a:folHlink>
    </a:clrScheme>
    <a:fontScheme name="2_Network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2075" tIns="46038" rIns="92075" bIns="46038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template_MS5312</Template>
  <TotalTime>3694</TotalTime>
  <Words>382</Words>
  <Application>Microsoft Office PowerPoint</Application>
  <PresentationFormat>On-screen Show (4:3)</PresentationFormat>
  <Paragraphs>75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Unicode MS</vt:lpstr>
      <vt:lpstr>新細明體</vt:lpstr>
      <vt:lpstr>宋体</vt:lpstr>
      <vt:lpstr>Arial</vt:lpstr>
      <vt:lpstr>Tahoma</vt:lpstr>
      <vt:lpstr>Times New Roman</vt:lpstr>
      <vt:lpstr>Wingdings</vt:lpstr>
      <vt:lpstr>2_Network</vt:lpstr>
      <vt:lpstr>Course Introduction</vt:lpstr>
      <vt:lpstr>FINM3133 Time Series for Finance and Macroeconomics</vt:lpstr>
      <vt:lpstr>Office Hours</vt:lpstr>
      <vt:lpstr>Objectives</vt:lpstr>
      <vt:lpstr>Course Content</vt:lpstr>
      <vt:lpstr>Course Grading</vt:lpstr>
      <vt:lpstr>Class Participation</vt:lpstr>
      <vt:lpstr>In-class Exercises</vt:lpstr>
      <vt:lpstr>Written Assignments</vt:lpstr>
      <vt:lpstr>Textbook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>Fundamentals of Futures and Options Markets, 7E</dc:subject>
  <dc:creator>John C. Hull</dc:creator>
  <cp:keywords>Chapter 1</cp:keywords>
  <dc:description>Copyright 2013 by John C. Hull. All Rights Reserved. Published 2013.</dc:description>
  <cp:lastModifiedBy>UIC</cp:lastModifiedBy>
  <cp:revision>165</cp:revision>
  <cp:lastPrinted>2001-05-03T04:50:39Z</cp:lastPrinted>
  <dcterms:created xsi:type="dcterms:W3CDTF">2001-03-27T15:19:34Z</dcterms:created>
  <dcterms:modified xsi:type="dcterms:W3CDTF">2025-02-11T07:43:20Z</dcterms:modified>
</cp:coreProperties>
</file>