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6" r:id="rId11"/>
    <p:sldId id="267" r:id="rId12"/>
    <p:sldId id="268" r:id="rId13"/>
    <p:sldId id="265"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8B3D96-0648-44D3-A678-87880ED6E438}"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0B6841B3-45A3-4476-AF42-5116C19079AB}">
      <dgm:prSet phldrT="[Text]"/>
      <dgm:spPr/>
      <dgm:t>
        <a:bodyPr/>
        <a:lstStyle/>
        <a:p>
          <a:r>
            <a:rPr lang="en-US" dirty="0" smtClean="0"/>
            <a:t>Museum</a:t>
          </a:r>
          <a:endParaRPr lang="en-US" dirty="0"/>
        </a:p>
      </dgm:t>
    </dgm:pt>
    <dgm:pt modelId="{DF5371B5-A573-4948-AF79-7B559013CA33}" type="parTrans" cxnId="{83EF5C89-1809-4A2A-B117-B9AFC34166B6}">
      <dgm:prSet/>
      <dgm:spPr/>
      <dgm:t>
        <a:bodyPr/>
        <a:lstStyle/>
        <a:p>
          <a:endParaRPr lang="en-US"/>
        </a:p>
      </dgm:t>
    </dgm:pt>
    <dgm:pt modelId="{3FF759F7-32CA-4B44-AC9E-2CC95D02CF76}" type="sibTrans" cxnId="{83EF5C89-1809-4A2A-B117-B9AFC34166B6}">
      <dgm:prSet/>
      <dgm:spPr/>
      <dgm:t>
        <a:bodyPr/>
        <a:lstStyle/>
        <a:p>
          <a:endParaRPr lang="en-US"/>
        </a:p>
      </dgm:t>
    </dgm:pt>
    <dgm:pt modelId="{97DC5FA4-4F6A-4660-91D3-33A3D48F9815}">
      <dgm:prSet phldrT="[Text]"/>
      <dgm:spPr/>
      <dgm:t>
        <a:bodyPr/>
        <a:lstStyle/>
        <a:p>
          <a:r>
            <a:rPr lang="en-US" dirty="0" smtClean="0"/>
            <a:t>Chinese Restaurant</a:t>
          </a:r>
          <a:endParaRPr lang="en-US" dirty="0"/>
        </a:p>
      </dgm:t>
    </dgm:pt>
    <dgm:pt modelId="{59E60019-DD9B-4FFC-9AB6-6ECA80F13953}" type="parTrans" cxnId="{3749CC33-179F-43EC-AFCE-FB913688E1A4}">
      <dgm:prSet/>
      <dgm:spPr/>
      <dgm:t>
        <a:bodyPr/>
        <a:lstStyle/>
        <a:p>
          <a:endParaRPr lang="en-US"/>
        </a:p>
      </dgm:t>
    </dgm:pt>
    <dgm:pt modelId="{41495661-AA92-428B-9E1C-B97F7B12615E}" type="sibTrans" cxnId="{3749CC33-179F-43EC-AFCE-FB913688E1A4}">
      <dgm:prSet/>
      <dgm:spPr/>
      <dgm:t>
        <a:bodyPr/>
        <a:lstStyle/>
        <a:p>
          <a:endParaRPr lang="en-US"/>
        </a:p>
      </dgm:t>
    </dgm:pt>
    <dgm:pt modelId="{EF2699A7-A7F2-4F5C-998B-D2C21FD2E54A}">
      <dgm:prSet phldrT="[Text]"/>
      <dgm:spPr/>
      <dgm:t>
        <a:bodyPr/>
        <a:lstStyle/>
        <a:p>
          <a:r>
            <a:rPr lang="en-US" dirty="0" smtClean="0"/>
            <a:t>French Restaurant</a:t>
          </a:r>
          <a:endParaRPr lang="en-US" dirty="0"/>
        </a:p>
      </dgm:t>
    </dgm:pt>
    <dgm:pt modelId="{03C6E9D0-B7F9-491F-96C9-E48CE3075A60}" type="parTrans" cxnId="{7C089AAE-4E54-405F-B3BC-433368720DB3}">
      <dgm:prSet/>
      <dgm:spPr/>
      <dgm:t>
        <a:bodyPr/>
        <a:lstStyle/>
        <a:p>
          <a:endParaRPr lang="en-US"/>
        </a:p>
      </dgm:t>
    </dgm:pt>
    <dgm:pt modelId="{CD5BE317-3972-40B8-BD02-1ED9FB49B683}" type="sibTrans" cxnId="{7C089AAE-4E54-405F-B3BC-433368720DB3}">
      <dgm:prSet/>
      <dgm:spPr/>
      <dgm:t>
        <a:bodyPr/>
        <a:lstStyle/>
        <a:p>
          <a:endParaRPr lang="en-US"/>
        </a:p>
      </dgm:t>
    </dgm:pt>
    <dgm:pt modelId="{5EB0BB8B-4E96-453A-902E-C7B9A88FBF49}">
      <dgm:prSet phldrT="[Text]"/>
      <dgm:spPr/>
      <dgm:t>
        <a:bodyPr/>
        <a:lstStyle/>
        <a:p>
          <a:r>
            <a:rPr lang="en-US" dirty="0" smtClean="0"/>
            <a:t>Italian Restaurant</a:t>
          </a:r>
          <a:endParaRPr lang="en-US" dirty="0"/>
        </a:p>
      </dgm:t>
    </dgm:pt>
    <dgm:pt modelId="{DBE07FBC-4E6A-4DF8-80A1-4F87E7E42730}" type="parTrans" cxnId="{7E5092D8-CDC6-49C8-BAF2-F2F2F6EF882B}">
      <dgm:prSet/>
      <dgm:spPr/>
      <dgm:t>
        <a:bodyPr/>
        <a:lstStyle/>
        <a:p>
          <a:endParaRPr lang="en-US"/>
        </a:p>
      </dgm:t>
    </dgm:pt>
    <dgm:pt modelId="{987C7D9A-C53B-4614-8B02-6F77E7316DDB}" type="sibTrans" cxnId="{7E5092D8-CDC6-49C8-BAF2-F2F2F6EF882B}">
      <dgm:prSet/>
      <dgm:spPr/>
      <dgm:t>
        <a:bodyPr/>
        <a:lstStyle/>
        <a:p>
          <a:endParaRPr lang="en-US"/>
        </a:p>
      </dgm:t>
    </dgm:pt>
    <dgm:pt modelId="{B668025D-9232-46D3-AB24-B766BC5219E5}">
      <dgm:prSet phldrT="[Text]"/>
      <dgm:spPr/>
      <dgm:t>
        <a:bodyPr/>
        <a:lstStyle/>
        <a:p>
          <a:r>
            <a:rPr lang="en-US" dirty="0" smtClean="0"/>
            <a:t>French Restaurant</a:t>
          </a:r>
          <a:endParaRPr lang="en-US" dirty="0"/>
        </a:p>
      </dgm:t>
    </dgm:pt>
    <dgm:pt modelId="{F1D5125B-DEAB-4067-B11D-7AC3D99CF938}" type="parTrans" cxnId="{99B38723-0291-49FB-A30B-9133286F9759}">
      <dgm:prSet/>
      <dgm:spPr/>
      <dgm:t>
        <a:bodyPr/>
        <a:lstStyle/>
        <a:p>
          <a:endParaRPr lang="en-US"/>
        </a:p>
      </dgm:t>
    </dgm:pt>
    <dgm:pt modelId="{8E0BD48A-1CF4-4BE1-AFF1-2F85B8DD31C0}" type="sibTrans" cxnId="{99B38723-0291-49FB-A30B-9133286F9759}">
      <dgm:prSet/>
      <dgm:spPr/>
      <dgm:t>
        <a:bodyPr/>
        <a:lstStyle/>
        <a:p>
          <a:endParaRPr lang="en-US"/>
        </a:p>
      </dgm:t>
    </dgm:pt>
    <dgm:pt modelId="{7571A505-2FFE-4C87-962B-F930AB6658FD}">
      <dgm:prSet/>
      <dgm:spPr/>
      <dgm:t>
        <a:bodyPr/>
        <a:lstStyle/>
        <a:p>
          <a:r>
            <a:rPr lang="en-US" dirty="0" smtClean="0"/>
            <a:t>Bistro</a:t>
          </a:r>
          <a:endParaRPr lang="en-US" dirty="0"/>
        </a:p>
      </dgm:t>
    </dgm:pt>
    <dgm:pt modelId="{55C259A8-88D2-40B7-8D1E-58DFCD1233A0}" type="parTrans" cxnId="{BF328558-F23B-450E-9AD3-29871D4918E7}">
      <dgm:prSet/>
      <dgm:spPr/>
      <dgm:t>
        <a:bodyPr/>
        <a:lstStyle/>
        <a:p>
          <a:endParaRPr lang="en-US"/>
        </a:p>
      </dgm:t>
    </dgm:pt>
    <dgm:pt modelId="{B22ED658-2D97-4DE6-911C-FD549949E420}" type="sibTrans" cxnId="{BF328558-F23B-450E-9AD3-29871D4918E7}">
      <dgm:prSet/>
      <dgm:spPr/>
      <dgm:t>
        <a:bodyPr/>
        <a:lstStyle/>
        <a:p>
          <a:endParaRPr lang="en-US"/>
        </a:p>
      </dgm:t>
    </dgm:pt>
    <dgm:pt modelId="{F27F2852-D8AB-4995-92FB-33A8327F297B}">
      <dgm:prSet/>
      <dgm:spPr/>
      <dgm:t>
        <a:bodyPr/>
        <a:lstStyle/>
        <a:p>
          <a:r>
            <a:rPr lang="en-US" dirty="0" smtClean="0"/>
            <a:t>Bakery</a:t>
          </a:r>
          <a:endParaRPr lang="en-US" dirty="0"/>
        </a:p>
      </dgm:t>
    </dgm:pt>
    <dgm:pt modelId="{4AF7F43F-9819-4F68-819B-1D62E93062B6}" type="parTrans" cxnId="{78950195-8A6D-418A-A63C-F63CD84F8C3A}">
      <dgm:prSet/>
      <dgm:spPr/>
      <dgm:t>
        <a:bodyPr/>
        <a:lstStyle/>
        <a:p>
          <a:endParaRPr lang="en-US"/>
        </a:p>
      </dgm:t>
    </dgm:pt>
    <dgm:pt modelId="{6D710D41-B735-43BC-9D80-FD5D7E02C909}" type="sibTrans" cxnId="{78950195-8A6D-418A-A63C-F63CD84F8C3A}">
      <dgm:prSet/>
      <dgm:spPr/>
      <dgm:t>
        <a:bodyPr/>
        <a:lstStyle/>
        <a:p>
          <a:endParaRPr lang="en-US"/>
        </a:p>
      </dgm:t>
    </dgm:pt>
    <dgm:pt modelId="{2C572315-C336-4784-AD4D-435DE4958B19}" type="pres">
      <dgm:prSet presAssocID="{558B3D96-0648-44D3-A678-87880ED6E438}" presName="cycle" presStyleCnt="0">
        <dgm:presLayoutVars>
          <dgm:chMax val="1"/>
          <dgm:dir/>
          <dgm:animLvl val="ctr"/>
          <dgm:resizeHandles val="exact"/>
        </dgm:presLayoutVars>
      </dgm:prSet>
      <dgm:spPr/>
    </dgm:pt>
    <dgm:pt modelId="{27A02146-99F7-4673-A746-8BE7396D73D0}" type="pres">
      <dgm:prSet presAssocID="{0B6841B3-45A3-4476-AF42-5116C19079AB}" presName="centerShape" presStyleLbl="node0" presStyleIdx="0" presStyleCnt="1"/>
      <dgm:spPr/>
    </dgm:pt>
    <dgm:pt modelId="{EE7906C6-C6B1-4216-A8E6-B6302D434AE6}" type="pres">
      <dgm:prSet presAssocID="{59E60019-DD9B-4FFC-9AB6-6ECA80F13953}" presName="Name9" presStyleLbl="parChTrans1D2" presStyleIdx="0" presStyleCnt="6"/>
      <dgm:spPr/>
    </dgm:pt>
    <dgm:pt modelId="{C8B38016-B9D8-4160-8B11-C045C0AF5E73}" type="pres">
      <dgm:prSet presAssocID="{59E60019-DD9B-4FFC-9AB6-6ECA80F13953}" presName="connTx" presStyleLbl="parChTrans1D2" presStyleIdx="0" presStyleCnt="6"/>
      <dgm:spPr/>
    </dgm:pt>
    <dgm:pt modelId="{B72CFA6A-DC4D-47E6-AD2E-FD2F96AB8877}" type="pres">
      <dgm:prSet presAssocID="{97DC5FA4-4F6A-4660-91D3-33A3D48F9815}" presName="node" presStyleLbl="node1" presStyleIdx="0" presStyleCnt="6">
        <dgm:presLayoutVars>
          <dgm:bulletEnabled val="1"/>
        </dgm:presLayoutVars>
      </dgm:prSet>
      <dgm:spPr/>
      <dgm:t>
        <a:bodyPr/>
        <a:lstStyle/>
        <a:p>
          <a:endParaRPr lang="en-US"/>
        </a:p>
      </dgm:t>
    </dgm:pt>
    <dgm:pt modelId="{7E64B358-4089-4C97-922D-50EAC0ADA983}" type="pres">
      <dgm:prSet presAssocID="{03C6E9D0-B7F9-491F-96C9-E48CE3075A60}" presName="Name9" presStyleLbl="parChTrans1D2" presStyleIdx="1" presStyleCnt="6"/>
      <dgm:spPr/>
    </dgm:pt>
    <dgm:pt modelId="{627CB1E8-47D7-4787-9DDE-55745419E6EC}" type="pres">
      <dgm:prSet presAssocID="{03C6E9D0-B7F9-491F-96C9-E48CE3075A60}" presName="connTx" presStyleLbl="parChTrans1D2" presStyleIdx="1" presStyleCnt="6"/>
      <dgm:spPr/>
    </dgm:pt>
    <dgm:pt modelId="{C5C16B77-4E71-4810-9809-FBFD70D99787}" type="pres">
      <dgm:prSet presAssocID="{EF2699A7-A7F2-4F5C-998B-D2C21FD2E54A}" presName="node" presStyleLbl="node1" presStyleIdx="1" presStyleCnt="6">
        <dgm:presLayoutVars>
          <dgm:bulletEnabled val="1"/>
        </dgm:presLayoutVars>
      </dgm:prSet>
      <dgm:spPr/>
      <dgm:t>
        <a:bodyPr/>
        <a:lstStyle/>
        <a:p>
          <a:endParaRPr lang="en-US"/>
        </a:p>
      </dgm:t>
    </dgm:pt>
    <dgm:pt modelId="{FB13BAFF-5F9E-45AE-A324-120ACCD56D49}" type="pres">
      <dgm:prSet presAssocID="{DBE07FBC-4E6A-4DF8-80A1-4F87E7E42730}" presName="Name9" presStyleLbl="parChTrans1D2" presStyleIdx="2" presStyleCnt="6"/>
      <dgm:spPr/>
    </dgm:pt>
    <dgm:pt modelId="{9B50D255-FE54-4FB1-8920-436AE12CFE28}" type="pres">
      <dgm:prSet presAssocID="{DBE07FBC-4E6A-4DF8-80A1-4F87E7E42730}" presName="connTx" presStyleLbl="parChTrans1D2" presStyleIdx="2" presStyleCnt="6"/>
      <dgm:spPr/>
    </dgm:pt>
    <dgm:pt modelId="{12F03E82-E06D-441E-9F7E-34C1EECE70BE}" type="pres">
      <dgm:prSet presAssocID="{5EB0BB8B-4E96-453A-902E-C7B9A88FBF49}" presName="node" presStyleLbl="node1" presStyleIdx="2" presStyleCnt="6">
        <dgm:presLayoutVars>
          <dgm:bulletEnabled val="1"/>
        </dgm:presLayoutVars>
      </dgm:prSet>
      <dgm:spPr/>
      <dgm:t>
        <a:bodyPr/>
        <a:lstStyle/>
        <a:p>
          <a:endParaRPr lang="en-US"/>
        </a:p>
      </dgm:t>
    </dgm:pt>
    <dgm:pt modelId="{4F50A299-C99E-413F-8DAF-CA4D143C3EB0}" type="pres">
      <dgm:prSet presAssocID="{F1D5125B-DEAB-4067-B11D-7AC3D99CF938}" presName="Name9" presStyleLbl="parChTrans1D2" presStyleIdx="3" presStyleCnt="6"/>
      <dgm:spPr/>
    </dgm:pt>
    <dgm:pt modelId="{7075576E-7455-4C65-A2EA-DD89D16DA44C}" type="pres">
      <dgm:prSet presAssocID="{F1D5125B-DEAB-4067-B11D-7AC3D99CF938}" presName="connTx" presStyleLbl="parChTrans1D2" presStyleIdx="3" presStyleCnt="6"/>
      <dgm:spPr/>
    </dgm:pt>
    <dgm:pt modelId="{E701A3DE-4CCE-4E31-862B-21813A068C43}" type="pres">
      <dgm:prSet presAssocID="{B668025D-9232-46D3-AB24-B766BC5219E5}" presName="node" presStyleLbl="node1" presStyleIdx="3" presStyleCnt="6">
        <dgm:presLayoutVars>
          <dgm:bulletEnabled val="1"/>
        </dgm:presLayoutVars>
      </dgm:prSet>
      <dgm:spPr/>
      <dgm:t>
        <a:bodyPr/>
        <a:lstStyle/>
        <a:p>
          <a:endParaRPr lang="en-US"/>
        </a:p>
      </dgm:t>
    </dgm:pt>
    <dgm:pt modelId="{6828E50F-F737-4A4A-A1FF-53C7B9539316}" type="pres">
      <dgm:prSet presAssocID="{55C259A8-88D2-40B7-8D1E-58DFCD1233A0}" presName="Name9" presStyleLbl="parChTrans1D2" presStyleIdx="4" presStyleCnt="6"/>
      <dgm:spPr/>
    </dgm:pt>
    <dgm:pt modelId="{09E65E69-3E00-4E88-A705-14D77C1BC404}" type="pres">
      <dgm:prSet presAssocID="{55C259A8-88D2-40B7-8D1E-58DFCD1233A0}" presName="connTx" presStyleLbl="parChTrans1D2" presStyleIdx="4" presStyleCnt="6"/>
      <dgm:spPr/>
    </dgm:pt>
    <dgm:pt modelId="{5829D375-20F4-4D75-A3FB-550B9722DD0E}" type="pres">
      <dgm:prSet presAssocID="{7571A505-2FFE-4C87-962B-F930AB6658FD}" presName="node" presStyleLbl="node1" presStyleIdx="4" presStyleCnt="6">
        <dgm:presLayoutVars>
          <dgm:bulletEnabled val="1"/>
        </dgm:presLayoutVars>
      </dgm:prSet>
      <dgm:spPr/>
    </dgm:pt>
    <dgm:pt modelId="{9410D137-E95F-4F91-A2D7-9654DD4C1FFC}" type="pres">
      <dgm:prSet presAssocID="{4AF7F43F-9819-4F68-819B-1D62E93062B6}" presName="Name9" presStyleLbl="parChTrans1D2" presStyleIdx="5" presStyleCnt="6"/>
      <dgm:spPr/>
    </dgm:pt>
    <dgm:pt modelId="{86CD30FB-6219-42B4-A039-1FDD13151718}" type="pres">
      <dgm:prSet presAssocID="{4AF7F43F-9819-4F68-819B-1D62E93062B6}" presName="connTx" presStyleLbl="parChTrans1D2" presStyleIdx="5" presStyleCnt="6"/>
      <dgm:spPr/>
    </dgm:pt>
    <dgm:pt modelId="{A17DCCF6-940D-4D0F-8397-3A1CDA6265EA}" type="pres">
      <dgm:prSet presAssocID="{F27F2852-D8AB-4995-92FB-33A8327F297B}" presName="node" presStyleLbl="node1" presStyleIdx="5" presStyleCnt="6">
        <dgm:presLayoutVars>
          <dgm:bulletEnabled val="1"/>
        </dgm:presLayoutVars>
      </dgm:prSet>
      <dgm:spPr/>
      <dgm:t>
        <a:bodyPr/>
        <a:lstStyle/>
        <a:p>
          <a:endParaRPr lang="en-US"/>
        </a:p>
      </dgm:t>
    </dgm:pt>
  </dgm:ptLst>
  <dgm:cxnLst>
    <dgm:cxn modelId="{78950195-8A6D-418A-A63C-F63CD84F8C3A}" srcId="{0B6841B3-45A3-4476-AF42-5116C19079AB}" destId="{F27F2852-D8AB-4995-92FB-33A8327F297B}" srcOrd="5" destOrd="0" parTransId="{4AF7F43F-9819-4F68-819B-1D62E93062B6}" sibTransId="{6D710D41-B735-43BC-9D80-FD5D7E02C909}"/>
    <dgm:cxn modelId="{D312A239-7BA7-4C87-A0F8-98353539CDFC}" type="presOf" srcId="{03C6E9D0-B7F9-491F-96C9-E48CE3075A60}" destId="{627CB1E8-47D7-4787-9DDE-55745419E6EC}" srcOrd="1" destOrd="0" presId="urn:microsoft.com/office/officeart/2005/8/layout/radial1"/>
    <dgm:cxn modelId="{7CC419AC-83D4-4229-AACE-62E0098DBFEF}" type="presOf" srcId="{97DC5FA4-4F6A-4660-91D3-33A3D48F9815}" destId="{B72CFA6A-DC4D-47E6-AD2E-FD2F96AB8877}" srcOrd="0" destOrd="0" presId="urn:microsoft.com/office/officeart/2005/8/layout/radial1"/>
    <dgm:cxn modelId="{EEE13978-1F1A-471F-BC56-E973B6B04DAD}" type="presOf" srcId="{EF2699A7-A7F2-4F5C-998B-D2C21FD2E54A}" destId="{C5C16B77-4E71-4810-9809-FBFD70D99787}" srcOrd="0" destOrd="0" presId="urn:microsoft.com/office/officeart/2005/8/layout/radial1"/>
    <dgm:cxn modelId="{C1D0A6E1-6428-42B5-A995-07287CB8FD0A}" type="presOf" srcId="{DBE07FBC-4E6A-4DF8-80A1-4F87E7E42730}" destId="{FB13BAFF-5F9E-45AE-A324-120ACCD56D49}" srcOrd="0" destOrd="0" presId="urn:microsoft.com/office/officeart/2005/8/layout/radial1"/>
    <dgm:cxn modelId="{853E8759-8F26-45BC-AE9D-9A6B310AC892}" type="presOf" srcId="{F1D5125B-DEAB-4067-B11D-7AC3D99CF938}" destId="{4F50A299-C99E-413F-8DAF-CA4D143C3EB0}" srcOrd="0" destOrd="0" presId="urn:microsoft.com/office/officeart/2005/8/layout/radial1"/>
    <dgm:cxn modelId="{3749CC33-179F-43EC-AFCE-FB913688E1A4}" srcId="{0B6841B3-45A3-4476-AF42-5116C19079AB}" destId="{97DC5FA4-4F6A-4660-91D3-33A3D48F9815}" srcOrd="0" destOrd="0" parTransId="{59E60019-DD9B-4FFC-9AB6-6ECA80F13953}" sibTransId="{41495661-AA92-428B-9E1C-B97F7B12615E}"/>
    <dgm:cxn modelId="{0225F69A-68B7-4826-A6C9-C03532D19257}" type="presOf" srcId="{55C259A8-88D2-40B7-8D1E-58DFCD1233A0}" destId="{09E65E69-3E00-4E88-A705-14D77C1BC404}" srcOrd="1" destOrd="0" presId="urn:microsoft.com/office/officeart/2005/8/layout/radial1"/>
    <dgm:cxn modelId="{7C089AAE-4E54-405F-B3BC-433368720DB3}" srcId="{0B6841B3-45A3-4476-AF42-5116C19079AB}" destId="{EF2699A7-A7F2-4F5C-998B-D2C21FD2E54A}" srcOrd="1" destOrd="0" parTransId="{03C6E9D0-B7F9-491F-96C9-E48CE3075A60}" sibTransId="{CD5BE317-3972-40B8-BD02-1ED9FB49B683}"/>
    <dgm:cxn modelId="{3DE0C4EF-A775-420D-9D47-6A1DE2C29754}" type="presOf" srcId="{55C259A8-88D2-40B7-8D1E-58DFCD1233A0}" destId="{6828E50F-F737-4A4A-A1FF-53C7B9539316}" srcOrd="0" destOrd="0" presId="urn:microsoft.com/office/officeart/2005/8/layout/radial1"/>
    <dgm:cxn modelId="{29F91D84-682C-42E6-9BF0-2DC86422EB54}" type="presOf" srcId="{4AF7F43F-9819-4F68-819B-1D62E93062B6}" destId="{86CD30FB-6219-42B4-A039-1FDD13151718}" srcOrd="1" destOrd="0" presId="urn:microsoft.com/office/officeart/2005/8/layout/radial1"/>
    <dgm:cxn modelId="{86AC2252-9593-45DC-AA22-51A48EE82AAE}" type="presOf" srcId="{F27F2852-D8AB-4995-92FB-33A8327F297B}" destId="{A17DCCF6-940D-4D0F-8397-3A1CDA6265EA}" srcOrd="0" destOrd="0" presId="urn:microsoft.com/office/officeart/2005/8/layout/radial1"/>
    <dgm:cxn modelId="{215C02F3-9764-4700-B24F-D1BFD9CF247F}" type="presOf" srcId="{4AF7F43F-9819-4F68-819B-1D62E93062B6}" destId="{9410D137-E95F-4F91-A2D7-9654DD4C1FFC}" srcOrd="0" destOrd="0" presId="urn:microsoft.com/office/officeart/2005/8/layout/radial1"/>
    <dgm:cxn modelId="{277A33B9-AC52-4391-A821-744DD7F63644}" type="presOf" srcId="{03C6E9D0-B7F9-491F-96C9-E48CE3075A60}" destId="{7E64B358-4089-4C97-922D-50EAC0ADA983}" srcOrd="0" destOrd="0" presId="urn:microsoft.com/office/officeart/2005/8/layout/radial1"/>
    <dgm:cxn modelId="{53BF23AE-2F4C-4EB4-A293-1A752AA81BF6}" type="presOf" srcId="{7571A505-2FFE-4C87-962B-F930AB6658FD}" destId="{5829D375-20F4-4D75-A3FB-550B9722DD0E}" srcOrd="0" destOrd="0" presId="urn:microsoft.com/office/officeart/2005/8/layout/radial1"/>
    <dgm:cxn modelId="{257111E5-235D-463F-B290-0FD3F8DED1B4}" type="presOf" srcId="{B668025D-9232-46D3-AB24-B766BC5219E5}" destId="{E701A3DE-4CCE-4E31-862B-21813A068C43}" srcOrd="0" destOrd="0" presId="urn:microsoft.com/office/officeart/2005/8/layout/radial1"/>
    <dgm:cxn modelId="{7037ADD0-60F3-4AEF-ACB1-2E108A990711}" type="presOf" srcId="{59E60019-DD9B-4FFC-9AB6-6ECA80F13953}" destId="{C8B38016-B9D8-4160-8B11-C045C0AF5E73}" srcOrd="1" destOrd="0" presId="urn:microsoft.com/office/officeart/2005/8/layout/radial1"/>
    <dgm:cxn modelId="{C9329E2A-3814-46D9-9E6C-D6FE4094887E}" type="presOf" srcId="{0B6841B3-45A3-4476-AF42-5116C19079AB}" destId="{27A02146-99F7-4673-A746-8BE7396D73D0}" srcOrd="0" destOrd="0" presId="urn:microsoft.com/office/officeart/2005/8/layout/radial1"/>
    <dgm:cxn modelId="{7E90F9CB-22F2-4894-870E-6FDC1CAD0641}" type="presOf" srcId="{558B3D96-0648-44D3-A678-87880ED6E438}" destId="{2C572315-C336-4784-AD4D-435DE4958B19}" srcOrd="0" destOrd="0" presId="urn:microsoft.com/office/officeart/2005/8/layout/radial1"/>
    <dgm:cxn modelId="{16FC6CBE-40DF-48DC-A29A-EFC1BF955130}" type="presOf" srcId="{59E60019-DD9B-4FFC-9AB6-6ECA80F13953}" destId="{EE7906C6-C6B1-4216-A8E6-B6302D434AE6}" srcOrd="0" destOrd="0" presId="urn:microsoft.com/office/officeart/2005/8/layout/radial1"/>
    <dgm:cxn modelId="{C898C4A0-55AD-4281-9280-7EA476F31364}" type="presOf" srcId="{F1D5125B-DEAB-4067-B11D-7AC3D99CF938}" destId="{7075576E-7455-4C65-A2EA-DD89D16DA44C}" srcOrd="1" destOrd="0" presId="urn:microsoft.com/office/officeart/2005/8/layout/radial1"/>
    <dgm:cxn modelId="{83EF5C89-1809-4A2A-B117-B9AFC34166B6}" srcId="{558B3D96-0648-44D3-A678-87880ED6E438}" destId="{0B6841B3-45A3-4476-AF42-5116C19079AB}" srcOrd="0" destOrd="0" parTransId="{DF5371B5-A573-4948-AF79-7B559013CA33}" sibTransId="{3FF759F7-32CA-4B44-AC9E-2CC95D02CF76}"/>
    <dgm:cxn modelId="{7E5092D8-CDC6-49C8-BAF2-F2F2F6EF882B}" srcId="{0B6841B3-45A3-4476-AF42-5116C19079AB}" destId="{5EB0BB8B-4E96-453A-902E-C7B9A88FBF49}" srcOrd="2" destOrd="0" parTransId="{DBE07FBC-4E6A-4DF8-80A1-4F87E7E42730}" sibTransId="{987C7D9A-C53B-4614-8B02-6F77E7316DDB}"/>
    <dgm:cxn modelId="{99B38723-0291-49FB-A30B-9133286F9759}" srcId="{0B6841B3-45A3-4476-AF42-5116C19079AB}" destId="{B668025D-9232-46D3-AB24-B766BC5219E5}" srcOrd="3" destOrd="0" parTransId="{F1D5125B-DEAB-4067-B11D-7AC3D99CF938}" sibTransId="{8E0BD48A-1CF4-4BE1-AFF1-2F85B8DD31C0}"/>
    <dgm:cxn modelId="{E20BD4A5-2412-4600-BEC7-771B30C6A61D}" type="presOf" srcId="{DBE07FBC-4E6A-4DF8-80A1-4F87E7E42730}" destId="{9B50D255-FE54-4FB1-8920-436AE12CFE28}" srcOrd="1" destOrd="0" presId="urn:microsoft.com/office/officeart/2005/8/layout/radial1"/>
    <dgm:cxn modelId="{BF328558-F23B-450E-9AD3-29871D4918E7}" srcId="{0B6841B3-45A3-4476-AF42-5116C19079AB}" destId="{7571A505-2FFE-4C87-962B-F930AB6658FD}" srcOrd="4" destOrd="0" parTransId="{55C259A8-88D2-40B7-8D1E-58DFCD1233A0}" sibTransId="{B22ED658-2D97-4DE6-911C-FD549949E420}"/>
    <dgm:cxn modelId="{E4F98D39-BBA0-4C20-9BF2-EF1CE73E3D7F}" type="presOf" srcId="{5EB0BB8B-4E96-453A-902E-C7B9A88FBF49}" destId="{12F03E82-E06D-441E-9F7E-34C1EECE70BE}" srcOrd="0" destOrd="0" presId="urn:microsoft.com/office/officeart/2005/8/layout/radial1"/>
    <dgm:cxn modelId="{134310AD-AA5E-416A-992A-5A8851AAB2D2}" type="presParOf" srcId="{2C572315-C336-4784-AD4D-435DE4958B19}" destId="{27A02146-99F7-4673-A746-8BE7396D73D0}" srcOrd="0" destOrd="0" presId="urn:microsoft.com/office/officeart/2005/8/layout/radial1"/>
    <dgm:cxn modelId="{DFC01D19-8E20-499A-B34E-63E69D991178}" type="presParOf" srcId="{2C572315-C336-4784-AD4D-435DE4958B19}" destId="{EE7906C6-C6B1-4216-A8E6-B6302D434AE6}" srcOrd="1" destOrd="0" presId="urn:microsoft.com/office/officeart/2005/8/layout/radial1"/>
    <dgm:cxn modelId="{EA0479F5-E1A9-4BA8-9FCF-23B2AB749F9A}" type="presParOf" srcId="{EE7906C6-C6B1-4216-A8E6-B6302D434AE6}" destId="{C8B38016-B9D8-4160-8B11-C045C0AF5E73}" srcOrd="0" destOrd="0" presId="urn:microsoft.com/office/officeart/2005/8/layout/radial1"/>
    <dgm:cxn modelId="{41CC47C2-454B-47AE-A6E5-1AABAAF2E668}" type="presParOf" srcId="{2C572315-C336-4784-AD4D-435DE4958B19}" destId="{B72CFA6A-DC4D-47E6-AD2E-FD2F96AB8877}" srcOrd="2" destOrd="0" presId="urn:microsoft.com/office/officeart/2005/8/layout/radial1"/>
    <dgm:cxn modelId="{F8BE8C1D-CCE7-4677-9CF2-FB31AE245271}" type="presParOf" srcId="{2C572315-C336-4784-AD4D-435DE4958B19}" destId="{7E64B358-4089-4C97-922D-50EAC0ADA983}" srcOrd="3" destOrd="0" presId="urn:microsoft.com/office/officeart/2005/8/layout/radial1"/>
    <dgm:cxn modelId="{2F51DA82-9BCD-4F42-A691-0CCC8FB4FA1A}" type="presParOf" srcId="{7E64B358-4089-4C97-922D-50EAC0ADA983}" destId="{627CB1E8-47D7-4787-9DDE-55745419E6EC}" srcOrd="0" destOrd="0" presId="urn:microsoft.com/office/officeart/2005/8/layout/radial1"/>
    <dgm:cxn modelId="{55228A2A-AE44-4BDF-B1C2-6C672CFD1A76}" type="presParOf" srcId="{2C572315-C336-4784-AD4D-435DE4958B19}" destId="{C5C16B77-4E71-4810-9809-FBFD70D99787}" srcOrd="4" destOrd="0" presId="urn:microsoft.com/office/officeart/2005/8/layout/radial1"/>
    <dgm:cxn modelId="{F1FB000D-9FA7-496D-B34D-2867689E83F8}" type="presParOf" srcId="{2C572315-C336-4784-AD4D-435DE4958B19}" destId="{FB13BAFF-5F9E-45AE-A324-120ACCD56D49}" srcOrd="5" destOrd="0" presId="urn:microsoft.com/office/officeart/2005/8/layout/radial1"/>
    <dgm:cxn modelId="{EA7004E4-B939-488A-8736-96813CA8235D}" type="presParOf" srcId="{FB13BAFF-5F9E-45AE-A324-120ACCD56D49}" destId="{9B50D255-FE54-4FB1-8920-436AE12CFE28}" srcOrd="0" destOrd="0" presId="urn:microsoft.com/office/officeart/2005/8/layout/radial1"/>
    <dgm:cxn modelId="{80279F95-9F5C-4B71-8649-F556718F82A2}" type="presParOf" srcId="{2C572315-C336-4784-AD4D-435DE4958B19}" destId="{12F03E82-E06D-441E-9F7E-34C1EECE70BE}" srcOrd="6" destOrd="0" presId="urn:microsoft.com/office/officeart/2005/8/layout/radial1"/>
    <dgm:cxn modelId="{13A8B75B-592E-404A-AE05-CC795CD72975}" type="presParOf" srcId="{2C572315-C336-4784-AD4D-435DE4958B19}" destId="{4F50A299-C99E-413F-8DAF-CA4D143C3EB0}" srcOrd="7" destOrd="0" presId="urn:microsoft.com/office/officeart/2005/8/layout/radial1"/>
    <dgm:cxn modelId="{5DE6B033-363C-4AAF-A0E7-2BC2BE71129D}" type="presParOf" srcId="{4F50A299-C99E-413F-8DAF-CA4D143C3EB0}" destId="{7075576E-7455-4C65-A2EA-DD89D16DA44C}" srcOrd="0" destOrd="0" presId="urn:microsoft.com/office/officeart/2005/8/layout/radial1"/>
    <dgm:cxn modelId="{C3443C15-0550-47A1-8F91-985E211A7210}" type="presParOf" srcId="{2C572315-C336-4784-AD4D-435DE4958B19}" destId="{E701A3DE-4CCE-4E31-862B-21813A068C43}" srcOrd="8" destOrd="0" presId="urn:microsoft.com/office/officeart/2005/8/layout/radial1"/>
    <dgm:cxn modelId="{66C9E455-9B30-466F-AB95-EB5A624C4BC7}" type="presParOf" srcId="{2C572315-C336-4784-AD4D-435DE4958B19}" destId="{6828E50F-F737-4A4A-A1FF-53C7B9539316}" srcOrd="9" destOrd="0" presId="urn:microsoft.com/office/officeart/2005/8/layout/radial1"/>
    <dgm:cxn modelId="{C412B2A6-7E71-4933-B5D8-8351EC4AD520}" type="presParOf" srcId="{6828E50F-F737-4A4A-A1FF-53C7B9539316}" destId="{09E65E69-3E00-4E88-A705-14D77C1BC404}" srcOrd="0" destOrd="0" presId="urn:microsoft.com/office/officeart/2005/8/layout/radial1"/>
    <dgm:cxn modelId="{BF01BF6D-627C-4821-9AAD-52EA089BABD9}" type="presParOf" srcId="{2C572315-C336-4784-AD4D-435DE4958B19}" destId="{5829D375-20F4-4D75-A3FB-550B9722DD0E}" srcOrd="10" destOrd="0" presId="urn:microsoft.com/office/officeart/2005/8/layout/radial1"/>
    <dgm:cxn modelId="{DE061843-2EE6-4FA8-8C55-8BD0534836CF}" type="presParOf" srcId="{2C572315-C336-4784-AD4D-435DE4958B19}" destId="{9410D137-E95F-4F91-A2D7-9654DD4C1FFC}" srcOrd="11" destOrd="0" presId="urn:microsoft.com/office/officeart/2005/8/layout/radial1"/>
    <dgm:cxn modelId="{4DA94A68-D153-4D55-8854-8F878DB3A2B4}" type="presParOf" srcId="{9410D137-E95F-4F91-A2D7-9654DD4C1FFC}" destId="{86CD30FB-6219-42B4-A039-1FDD13151718}" srcOrd="0" destOrd="0" presId="urn:microsoft.com/office/officeart/2005/8/layout/radial1"/>
    <dgm:cxn modelId="{9D25218D-EB29-4435-B1A6-4EE6E47465A5}" type="presParOf" srcId="{2C572315-C336-4784-AD4D-435DE4958B19}" destId="{A17DCCF6-940D-4D0F-8397-3A1CDA6265EA}"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02146-99F7-4673-A746-8BE7396D73D0}">
      <dsp:nvSpPr>
        <dsp:cNvPr id="0" name=""/>
        <dsp:cNvSpPr/>
      </dsp:nvSpPr>
      <dsp:spPr>
        <a:xfrm>
          <a:off x="1892495" y="1497726"/>
          <a:ext cx="1149229" cy="11492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Museum</a:t>
          </a:r>
          <a:endParaRPr lang="en-US" sz="1700" kern="1200" dirty="0"/>
        </a:p>
      </dsp:txBody>
      <dsp:txXfrm>
        <a:off x="2060796" y="1666027"/>
        <a:ext cx="812627" cy="812627"/>
      </dsp:txXfrm>
    </dsp:sp>
    <dsp:sp modelId="{EE7906C6-C6B1-4216-A8E6-B6302D434AE6}">
      <dsp:nvSpPr>
        <dsp:cNvPr id="0" name=""/>
        <dsp:cNvSpPr/>
      </dsp:nvSpPr>
      <dsp:spPr>
        <a:xfrm rot="16200000">
          <a:off x="2294045" y="1303700"/>
          <a:ext cx="346128" cy="41923"/>
        </a:xfrm>
        <a:custGeom>
          <a:avLst/>
          <a:gdLst/>
          <a:ahLst/>
          <a:cxnLst/>
          <a:rect l="0" t="0" r="0" b="0"/>
          <a:pathLst>
            <a:path>
              <a:moveTo>
                <a:pt x="0" y="20961"/>
              </a:moveTo>
              <a:lnTo>
                <a:pt x="346128" y="2096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58456" y="1316009"/>
        <a:ext cx="17306" cy="17306"/>
      </dsp:txXfrm>
    </dsp:sp>
    <dsp:sp modelId="{B72CFA6A-DC4D-47E6-AD2E-FD2F96AB8877}">
      <dsp:nvSpPr>
        <dsp:cNvPr id="0" name=""/>
        <dsp:cNvSpPr/>
      </dsp:nvSpPr>
      <dsp:spPr>
        <a:xfrm>
          <a:off x="1892495" y="2368"/>
          <a:ext cx="1149229" cy="11492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Chinese Restaurant</a:t>
          </a:r>
          <a:endParaRPr lang="en-US" sz="1300" kern="1200" dirty="0"/>
        </a:p>
      </dsp:txBody>
      <dsp:txXfrm>
        <a:off x="2060796" y="170669"/>
        <a:ext cx="812627" cy="812627"/>
      </dsp:txXfrm>
    </dsp:sp>
    <dsp:sp modelId="{7E64B358-4089-4C97-922D-50EAC0ADA983}">
      <dsp:nvSpPr>
        <dsp:cNvPr id="0" name=""/>
        <dsp:cNvSpPr/>
      </dsp:nvSpPr>
      <dsp:spPr>
        <a:xfrm rot="19800000">
          <a:off x="2941554" y="1677540"/>
          <a:ext cx="346128" cy="41923"/>
        </a:xfrm>
        <a:custGeom>
          <a:avLst/>
          <a:gdLst/>
          <a:ahLst/>
          <a:cxnLst/>
          <a:rect l="0" t="0" r="0" b="0"/>
          <a:pathLst>
            <a:path>
              <a:moveTo>
                <a:pt x="0" y="20961"/>
              </a:moveTo>
              <a:lnTo>
                <a:pt x="346128" y="2096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5965" y="1689848"/>
        <a:ext cx="17306" cy="17306"/>
      </dsp:txXfrm>
    </dsp:sp>
    <dsp:sp modelId="{C5C16B77-4E71-4810-9809-FBFD70D99787}">
      <dsp:nvSpPr>
        <dsp:cNvPr id="0" name=""/>
        <dsp:cNvSpPr/>
      </dsp:nvSpPr>
      <dsp:spPr>
        <a:xfrm>
          <a:off x="3187513" y="750047"/>
          <a:ext cx="1149229" cy="11492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French Restaurant</a:t>
          </a:r>
          <a:endParaRPr lang="en-US" sz="1300" kern="1200" dirty="0"/>
        </a:p>
      </dsp:txBody>
      <dsp:txXfrm>
        <a:off x="3355814" y="918348"/>
        <a:ext cx="812627" cy="812627"/>
      </dsp:txXfrm>
    </dsp:sp>
    <dsp:sp modelId="{FB13BAFF-5F9E-45AE-A324-120ACCD56D49}">
      <dsp:nvSpPr>
        <dsp:cNvPr id="0" name=""/>
        <dsp:cNvSpPr/>
      </dsp:nvSpPr>
      <dsp:spPr>
        <a:xfrm rot="1800000">
          <a:off x="2941554" y="2425219"/>
          <a:ext cx="346128" cy="41923"/>
        </a:xfrm>
        <a:custGeom>
          <a:avLst/>
          <a:gdLst/>
          <a:ahLst/>
          <a:cxnLst/>
          <a:rect l="0" t="0" r="0" b="0"/>
          <a:pathLst>
            <a:path>
              <a:moveTo>
                <a:pt x="0" y="20961"/>
              </a:moveTo>
              <a:lnTo>
                <a:pt x="346128" y="2096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5965" y="2437527"/>
        <a:ext cx="17306" cy="17306"/>
      </dsp:txXfrm>
    </dsp:sp>
    <dsp:sp modelId="{12F03E82-E06D-441E-9F7E-34C1EECE70BE}">
      <dsp:nvSpPr>
        <dsp:cNvPr id="0" name=""/>
        <dsp:cNvSpPr/>
      </dsp:nvSpPr>
      <dsp:spPr>
        <a:xfrm>
          <a:off x="3187513" y="2245405"/>
          <a:ext cx="1149229" cy="11492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Italian Restaurant</a:t>
          </a:r>
          <a:endParaRPr lang="en-US" sz="1300" kern="1200" dirty="0"/>
        </a:p>
      </dsp:txBody>
      <dsp:txXfrm>
        <a:off x="3355814" y="2413706"/>
        <a:ext cx="812627" cy="812627"/>
      </dsp:txXfrm>
    </dsp:sp>
    <dsp:sp modelId="{4F50A299-C99E-413F-8DAF-CA4D143C3EB0}">
      <dsp:nvSpPr>
        <dsp:cNvPr id="0" name=""/>
        <dsp:cNvSpPr/>
      </dsp:nvSpPr>
      <dsp:spPr>
        <a:xfrm rot="5400000">
          <a:off x="2294045" y="2799058"/>
          <a:ext cx="346128" cy="41923"/>
        </a:xfrm>
        <a:custGeom>
          <a:avLst/>
          <a:gdLst/>
          <a:ahLst/>
          <a:cxnLst/>
          <a:rect l="0" t="0" r="0" b="0"/>
          <a:pathLst>
            <a:path>
              <a:moveTo>
                <a:pt x="0" y="20961"/>
              </a:moveTo>
              <a:lnTo>
                <a:pt x="346128" y="2096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58456" y="2811367"/>
        <a:ext cx="17306" cy="17306"/>
      </dsp:txXfrm>
    </dsp:sp>
    <dsp:sp modelId="{E701A3DE-4CCE-4E31-862B-21813A068C43}">
      <dsp:nvSpPr>
        <dsp:cNvPr id="0" name=""/>
        <dsp:cNvSpPr/>
      </dsp:nvSpPr>
      <dsp:spPr>
        <a:xfrm>
          <a:off x="1892495" y="2993084"/>
          <a:ext cx="1149229" cy="11492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French Restaurant</a:t>
          </a:r>
          <a:endParaRPr lang="en-US" sz="1300" kern="1200" dirty="0"/>
        </a:p>
      </dsp:txBody>
      <dsp:txXfrm>
        <a:off x="2060796" y="3161385"/>
        <a:ext cx="812627" cy="812627"/>
      </dsp:txXfrm>
    </dsp:sp>
    <dsp:sp modelId="{6828E50F-F737-4A4A-A1FF-53C7B9539316}">
      <dsp:nvSpPr>
        <dsp:cNvPr id="0" name=""/>
        <dsp:cNvSpPr/>
      </dsp:nvSpPr>
      <dsp:spPr>
        <a:xfrm rot="9000000">
          <a:off x="1646536" y="2425219"/>
          <a:ext cx="346128" cy="41923"/>
        </a:xfrm>
        <a:custGeom>
          <a:avLst/>
          <a:gdLst/>
          <a:ahLst/>
          <a:cxnLst/>
          <a:rect l="0" t="0" r="0" b="0"/>
          <a:pathLst>
            <a:path>
              <a:moveTo>
                <a:pt x="0" y="20961"/>
              </a:moveTo>
              <a:lnTo>
                <a:pt x="346128" y="2096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810947" y="2437527"/>
        <a:ext cx="17306" cy="17306"/>
      </dsp:txXfrm>
    </dsp:sp>
    <dsp:sp modelId="{5829D375-20F4-4D75-A3FB-550B9722DD0E}">
      <dsp:nvSpPr>
        <dsp:cNvPr id="0" name=""/>
        <dsp:cNvSpPr/>
      </dsp:nvSpPr>
      <dsp:spPr>
        <a:xfrm>
          <a:off x="597477" y="2245405"/>
          <a:ext cx="1149229" cy="11492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Bistro</a:t>
          </a:r>
          <a:endParaRPr lang="en-US" sz="1300" kern="1200" dirty="0"/>
        </a:p>
      </dsp:txBody>
      <dsp:txXfrm>
        <a:off x="765778" y="2413706"/>
        <a:ext cx="812627" cy="812627"/>
      </dsp:txXfrm>
    </dsp:sp>
    <dsp:sp modelId="{9410D137-E95F-4F91-A2D7-9654DD4C1FFC}">
      <dsp:nvSpPr>
        <dsp:cNvPr id="0" name=""/>
        <dsp:cNvSpPr/>
      </dsp:nvSpPr>
      <dsp:spPr>
        <a:xfrm rot="12600000">
          <a:off x="1646536" y="1677540"/>
          <a:ext cx="346128" cy="41923"/>
        </a:xfrm>
        <a:custGeom>
          <a:avLst/>
          <a:gdLst/>
          <a:ahLst/>
          <a:cxnLst/>
          <a:rect l="0" t="0" r="0" b="0"/>
          <a:pathLst>
            <a:path>
              <a:moveTo>
                <a:pt x="0" y="20961"/>
              </a:moveTo>
              <a:lnTo>
                <a:pt x="346128" y="2096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810947" y="1689848"/>
        <a:ext cx="17306" cy="17306"/>
      </dsp:txXfrm>
    </dsp:sp>
    <dsp:sp modelId="{A17DCCF6-940D-4D0F-8397-3A1CDA6265EA}">
      <dsp:nvSpPr>
        <dsp:cNvPr id="0" name=""/>
        <dsp:cNvSpPr/>
      </dsp:nvSpPr>
      <dsp:spPr>
        <a:xfrm>
          <a:off x="597477" y="750047"/>
          <a:ext cx="1149229" cy="11492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Bakery</a:t>
          </a:r>
          <a:endParaRPr lang="en-US" sz="1300" kern="1200" dirty="0"/>
        </a:p>
      </dsp:txBody>
      <dsp:txXfrm>
        <a:off x="765778" y="918348"/>
        <a:ext cx="812627" cy="812627"/>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7/2/2019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7/2/2019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Sunday morning in Paris</a:t>
            </a:r>
            <a:endParaRPr lang="en-US" dirty="0"/>
          </a:p>
        </p:txBody>
      </p:sp>
      <p:sp>
        <p:nvSpPr>
          <p:cNvPr id="3" name="Subtitle 2"/>
          <p:cNvSpPr>
            <a:spLocks noGrp="1"/>
          </p:cNvSpPr>
          <p:nvPr>
            <p:ph type="subTitle" idx="1"/>
          </p:nvPr>
        </p:nvSpPr>
        <p:spPr/>
        <p:txBody>
          <a:bodyPr/>
          <a:lstStyle/>
          <a:p>
            <a:r>
              <a:rPr lang="en-US" dirty="0" smtClean="0"/>
              <a:t>Author: F. Muller  - </a:t>
            </a:r>
            <a:r>
              <a:rPr lang="en-US" dirty="0" err="1" smtClean="0"/>
              <a:t>Coursera</a:t>
            </a:r>
            <a:r>
              <a:rPr lang="en-US" dirty="0" smtClean="0"/>
              <a:t> Capstone project</a:t>
            </a:r>
            <a:endParaRPr lang="en-US" dirty="0"/>
          </a:p>
        </p:txBody>
      </p:sp>
    </p:spTree>
    <p:extLst>
      <p:ext uri="{BB962C8B-B14F-4D97-AF65-F5344CB8AC3E}">
        <p14:creationId xmlns:p14="http://schemas.microsoft.com/office/powerpoint/2010/main" val="1214172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identification of the 4 clusters</a:t>
            </a:r>
            <a:endParaRPr lang="en-US" dirty="0"/>
          </a:p>
        </p:txBody>
      </p:sp>
      <p:sp>
        <p:nvSpPr>
          <p:cNvPr id="5" name="TextBox 4"/>
          <p:cNvSpPr txBox="1"/>
          <p:nvPr/>
        </p:nvSpPr>
        <p:spPr>
          <a:xfrm>
            <a:off x="2244839" y="2080649"/>
            <a:ext cx="2479738" cy="646331"/>
          </a:xfrm>
          <a:prstGeom prst="rect">
            <a:avLst/>
          </a:prstGeom>
          <a:noFill/>
        </p:spPr>
        <p:txBody>
          <a:bodyPr wrap="square" rtlCol="0">
            <a:spAutoFit/>
          </a:bodyPr>
          <a:lstStyle/>
          <a:p>
            <a:r>
              <a:rPr lang="fr-FR" dirty="0"/>
              <a:t>Galerie nationale </a:t>
            </a:r>
            <a:endParaRPr lang="en-US" dirty="0"/>
          </a:p>
          <a:p>
            <a:r>
              <a:rPr lang="fr-FR" dirty="0"/>
              <a:t>du Jeu de Paume </a:t>
            </a:r>
            <a:endParaRPr lang="en-US" dirty="0"/>
          </a:p>
        </p:txBody>
      </p:sp>
      <p:sp>
        <p:nvSpPr>
          <p:cNvPr id="7" name="TextBox 6"/>
          <p:cNvSpPr txBox="1"/>
          <p:nvPr/>
        </p:nvSpPr>
        <p:spPr>
          <a:xfrm>
            <a:off x="5928342" y="2357034"/>
            <a:ext cx="2094962" cy="369332"/>
          </a:xfrm>
          <a:prstGeom prst="rect">
            <a:avLst/>
          </a:prstGeom>
          <a:noFill/>
        </p:spPr>
        <p:txBody>
          <a:bodyPr wrap="square" rtlCol="0">
            <a:spAutoFit/>
          </a:bodyPr>
          <a:lstStyle/>
          <a:p>
            <a:r>
              <a:rPr lang="en-US" dirty="0" smtClean="0"/>
              <a:t>Rodin museum</a:t>
            </a:r>
            <a:endParaRPr lang="en-US" dirty="0"/>
          </a:p>
        </p:txBody>
      </p:sp>
      <p:sp>
        <p:nvSpPr>
          <p:cNvPr id="9" name="TextBox 8"/>
          <p:cNvSpPr txBox="1"/>
          <p:nvPr/>
        </p:nvSpPr>
        <p:spPr>
          <a:xfrm>
            <a:off x="9500862" y="2373166"/>
            <a:ext cx="2191870" cy="369332"/>
          </a:xfrm>
          <a:prstGeom prst="rect">
            <a:avLst/>
          </a:prstGeom>
          <a:noFill/>
        </p:spPr>
        <p:txBody>
          <a:bodyPr wrap="square" rtlCol="0">
            <a:spAutoFit/>
          </a:bodyPr>
          <a:lstStyle/>
          <a:p>
            <a:r>
              <a:rPr lang="en-US" dirty="0" err="1" smtClean="0"/>
              <a:t>Orsay</a:t>
            </a:r>
            <a:r>
              <a:rPr lang="en-US" dirty="0" smtClean="0"/>
              <a:t> museum</a:t>
            </a:r>
            <a:endParaRPr lang="en-US" dirty="0"/>
          </a:p>
        </p:txBody>
      </p:sp>
      <p:sp>
        <p:nvSpPr>
          <p:cNvPr id="10" name="TextBox 9"/>
          <p:cNvSpPr txBox="1"/>
          <p:nvPr/>
        </p:nvSpPr>
        <p:spPr>
          <a:xfrm>
            <a:off x="263864" y="2738699"/>
            <a:ext cx="1552194" cy="923330"/>
          </a:xfrm>
          <a:prstGeom prst="rect">
            <a:avLst/>
          </a:prstGeom>
          <a:noFill/>
        </p:spPr>
        <p:txBody>
          <a:bodyPr wrap="square" rtlCol="0">
            <a:spAutoFit/>
          </a:bodyPr>
          <a:lstStyle/>
          <a:p>
            <a:r>
              <a:rPr lang="en-US" dirty="0" smtClean="0"/>
              <a:t>Examples from cluster no 2:</a:t>
            </a:r>
            <a:endParaRPr lang="en-US" dirty="0"/>
          </a:p>
        </p:txBody>
      </p:sp>
      <p:sp>
        <p:nvSpPr>
          <p:cNvPr id="11" name="Rectangle 10"/>
          <p:cNvSpPr/>
          <p:nvPr/>
        </p:nvSpPr>
        <p:spPr>
          <a:xfrm>
            <a:off x="1706528" y="4987896"/>
            <a:ext cx="3991403" cy="960391"/>
          </a:xfrm>
          <a:prstGeom prst="rect">
            <a:avLst/>
          </a:prstGeom>
        </p:spPr>
        <p:txBody>
          <a:bodyPr wrap="square">
            <a:spAutoFit/>
          </a:bodyPr>
          <a:lstStyle/>
          <a:p>
            <a:pPr>
              <a:lnSpc>
                <a:spcPct val="107000"/>
              </a:lnSpc>
              <a:spcAft>
                <a:spcPts val="800"/>
              </a:spcAft>
            </a:pPr>
            <a:r>
              <a:rPr lang="en-US" dirty="0"/>
              <a:t>The second cluster contains mostly French Restaurants (around 50%), and a lot of Cafés and Bistros. </a:t>
            </a:r>
          </a:p>
        </p:txBody>
      </p:sp>
      <p:sp>
        <p:nvSpPr>
          <p:cNvPr id="12" name="Rounded Rectangle 11"/>
          <p:cNvSpPr/>
          <p:nvPr/>
        </p:nvSpPr>
        <p:spPr>
          <a:xfrm>
            <a:off x="7597589" y="5135572"/>
            <a:ext cx="3576918" cy="99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 French”</a:t>
            </a:r>
            <a:endParaRPr lang="en-US" dirty="0"/>
          </a:p>
        </p:txBody>
      </p:sp>
      <p:sp>
        <p:nvSpPr>
          <p:cNvPr id="13" name="Right Arrow 12"/>
          <p:cNvSpPr/>
          <p:nvPr/>
        </p:nvSpPr>
        <p:spPr>
          <a:xfrm>
            <a:off x="5928342" y="5339900"/>
            <a:ext cx="1438835" cy="573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839" y="2726980"/>
            <a:ext cx="2257740" cy="1638529"/>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318" y="2760930"/>
            <a:ext cx="2800741" cy="166710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1417" y="2760930"/>
            <a:ext cx="2152950" cy="1667108"/>
          </a:xfrm>
          <a:prstGeom prst="rect">
            <a:avLst/>
          </a:prstGeom>
        </p:spPr>
      </p:pic>
    </p:spTree>
    <p:extLst>
      <p:ext uri="{BB962C8B-B14F-4D97-AF65-F5344CB8AC3E}">
        <p14:creationId xmlns:p14="http://schemas.microsoft.com/office/powerpoint/2010/main" val="360861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identification of the 4 clusters</a:t>
            </a:r>
            <a:endParaRPr lang="en-US" dirty="0"/>
          </a:p>
        </p:txBody>
      </p:sp>
      <p:sp>
        <p:nvSpPr>
          <p:cNvPr id="5" name="TextBox 4"/>
          <p:cNvSpPr txBox="1"/>
          <p:nvPr/>
        </p:nvSpPr>
        <p:spPr>
          <a:xfrm>
            <a:off x="2054970" y="2333272"/>
            <a:ext cx="2479738" cy="369332"/>
          </a:xfrm>
          <a:prstGeom prst="rect">
            <a:avLst/>
          </a:prstGeom>
          <a:noFill/>
        </p:spPr>
        <p:txBody>
          <a:bodyPr wrap="square" rtlCol="0">
            <a:spAutoFit/>
          </a:bodyPr>
          <a:lstStyle/>
          <a:p>
            <a:r>
              <a:rPr lang="en-US" dirty="0" smtClean="0"/>
              <a:t>Cabinet des </a:t>
            </a:r>
            <a:r>
              <a:rPr lang="en-US" dirty="0" err="1" smtClean="0"/>
              <a:t>Médailles</a:t>
            </a:r>
            <a:endParaRPr lang="en-US" dirty="0"/>
          </a:p>
        </p:txBody>
      </p:sp>
      <p:sp>
        <p:nvSpPr>
          <p:cNvPr id="7" name="TextBox 6"/>
          <p:cNvSpPr txBox="1"/>
          <p:nvPr/>
        </p:nvSpPr>
        <p:spPr>
          <a:xfrm>
            <a:off x="5714177" y="2333272"/>
            <a:ext cx="2094962" cy="369332"/>
          </a:xfrm>
          <a:prstGeom prst="rect">
            <a:avLst/>
          </a:prstGeom>
          <a:noFill/>
        </p:spPr>
        <p:txBody>
          <a:bodyPr wrap="square" rtlCol="0">
            <a:spAutoFit/>
          </a:bodyPr>
          <a:lstStyle/>
          <a:p>
            <a:r>
              <a:rPr lang="en-US" dirty="0" smtClean="0"/>
              <a:t>Pasteur museum</a:t>
            </a:r>
            <a:endParaRPr lang="en-US" dirty="0"/>
          </a:p>
        </p:txBody>
      </p:sp>
      <p:sp>
        <p:nvSpPr>
          <p:cNvPr id="9" name="TextBox 8"/>
          <p:cNvSpPr txBox="1"/>
          <p:nvPr/>
        </p:nvSpPr>
        <p:spPr>
          <a:xfrm>
            <a:off x="9285391" y="2143178"/>
            <a:ext cx="2191870" cy="646331"/>
          </a:xfrm>
          <a:prstGeom prst="rect">
            <a:avLst/>
          </a:prstGeom>
          <a:noFill/>
        </p:spPr>
        <p:txBody>
          <a:bodyPr wrap="square" rtlCol="0">
            <a:spAutoFit/>
          </a:bodyPr>
          <a:lstStyle/>
          <a:p>
            <a:r>
              <a:rPr lang="en-US" dirty="0"/>
              <a:t>Museum of Jewish </a:t>
            </a:r>
          </a:p>
          <a:p>
            <a:r>
              <a:rPr lang="en-US" dirty="0"/>
              <a:t>Art and History </a:t>
            </a:r>
            <a:endParaRPr lang="en-US" dirty="0"/>
          </a:p>
        </p:txBody>
      </p:sp>
      <p:sp>
        <p:nvSpPr>
          <p:cNvPr id="10" name="TextBox 9"/>
          <p:cNvSpPr txBox="1"/>
          <p:nvPr/>
        </p:nvSpPr>
        <p:spPr>
          <a:xfrm>
            <a:off x="263864" y="2738699"/>
            <a:ext cx="1552194" cy="923330"/>
          </a:xfrm>
          <a:prstGeom prst="rect">
            <a:avLst/>
          </a:prstGeom>
          <a:noFill/>
        </p:spPr>
        <p:txBody>
          <a:bodyPr wrap="square" rtlCol="0">
            <a:spAutoFit/>
          </a:bodyPr>
          <a:lstStyle/>
          <a:p>
            <a:r>
              <a:rPr lang="en-US" dirty="0" smtClean="0"/>
              <a:t>Examples from cluster no 3:</a:t>
            </a:r>
            <a:endParaRPr lang="en-US" dirty="0"/>
          </a:p>
        </p:txBody>
      </p:sp>
      <p:sp>
        <p:nvSpPr>
          <p:cNvPr id="11" name="Rectangle 10"/>
          <p:cNvSpPr/>
          <p:nvPr/>
        </p:nvSpPr>
        <p:spPr>
          <a:xfrm>
            <a:off x="715045" y="4728942"/>
            <a:ext cx="4975694" cy="1574149"/>
          </a:xfrm>
          <a:prstGeom prst="rect">
            <a:avLst/>
          </a:prstGeom>
        </p:spPr>
        <p:txBody>
          <a:bodyPr wrap="square">
            <a:spAutoFit/>
          </a:bodyPr>
          <a:lstStyle/>
          <a:p>
            <a:pPr>
              <a:lnSpc>
                <a:spcPct val="107000"/>
              </a:lnSpc>
              <a:spcAft>
                <a:spcPts val="800"/>
              </a:spcAft>
            </a:pPr>
            <a:r>
              <a:rPr lang="en-US" dirty="0"/>
              <a:t>The third cluster is much more diverse than the others, with more restaurants from Asia or the rest of the World. For some rare museums, other categories than “French Restaurant” are the most frequent.</a:t>
            </a:r>
          </a:p>
        </p:txBody>
      </p:sp>
      <p:sp>
        <p:nvSpPr>
          <p:cNvPr id="12" name="Rounded Rectangle 11"/>
          <p:cNvSpPr/>
          <p:nvPr/>
        </p:nvSpPr>
        <p:spPr>
          <a:xfrm>
            <a:off x="7597589" y="5135572"/>
            <a:ext cx="3576918" cy="99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“Cosmopolitan”</a:t>
            </a:r>
            <a:endParaRPr lang="en-US" dirty="0"/>
          </a:p>
        </p:txBody>
      </p:sp>
      <p:sp>
        <p:nvSpPr>
          <p:cNvPr id="13" name="Right Arrow 12"/>
          <p:cNvSpPr/>
          <p:nvPr/>
        </p:nvSpPr>
        <p:spPr>
          <a:xfrm>
            <a:off x="5928342" y="5339900"/>
            <a:ext cx="1438835" cy="573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970" y="2760930"/>
            <a:ext cx="2295845" cy="16861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7763" y="2724900"/>
            <a:ext cx="2457793" cy="172426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3939" y="2789509"/>
            <a:ext cx="2219635" cy="1657581"/>
          </a:xfrm>
          <a:prstGeom prst="rect">
            <a:avLst/>
          </a:prstGeom>
        </p:spPr>
      </p:pic>
    </p:spTree>
    <p:extLst>
      <p:ext uri="{BB962C8B-B14F-4D97-AF65-F5344CB8AC3E}">
        <p14:creationId xmlns:p14="http://schemas.microsoft.com/office/powerpoint/2010/main" val="191238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identification of the 4 clusters</a:t>
            </a:r>
            <a:endParaRPr lang="en-US" dirty="0"/>
          </a:p>
        </p:txBody>
      </p:sp>
      <p:sp>
        <p:nvSpPr>
          <p:cNvPr id="5" name="TextBox 4"/>
          <p:cNvSpPr txBox="1"/>
          <p:nvPr/>
        </p:nvSpPr>
        <p:spPr>
          <a:xfrm>
            <a:off x="2043525" y="2056273"/>
            <a:ext cx="2771655" cy="646331"/>
          </a:xfrm>
          <a:prstGeom prst="rect">
            <a:avLst/>
          </a:prstGeom>
          <a:noFill/>
        </p:spPr>
        <p:txBody>
          <a:bodyPr wrap="square" rtlCol="0">
            <a:spAutoFit/>
          </a:bodyPr>
          <a:lstStyle/>
          <a:p>
            <a:r>
              <a:rPr lang="en-US" dirty="0"/>
              <a:t>Archaeological Crypt of the Paris Notre-Dame </a:t>
            </a:r>
            <a:endParaRPr lang="en-US" dirty="0"/>
          </a:p>
        </p:txBody>
      </p:sp>
      <p:sp>
        <p:nvSpPr>
          <p:cNvPr id="7" name="TextBox 6"/>
          <p:cNvSpPr txBox="1"/>
          <p:nvPr/>
        </p:nvSpPr>
        <p:spPr>
          <a:xfrm>
            <a:off x="5359816" y="2085363"/>
            <a:ext cx="2813358" cy="646331"/>
          </a:xfrm>
          <a:prstGeom prst="rect">
            <a:avLst/>
          </a:prstGeom>
          <a:noFill/>
        </p:spPr>
        <p:txBody>
          <a:bodyPr wrap="square" rtlCol="0">
            <a:spAutoFit/>
          </a:bodyPr>
          <a:lstStyle/>
          <a:p>
            <a:r>
              <a:rPr lang="fr-FR" dirty="0"/>
              <a:t>Bibliothèque-Musée de l'Opéra National de Paris </a:t>
            </a:r>
            <a:endParaRPr lang="en-US" dirty="0"/>
          </a:p>
        </p:txBody>
      </p:sp>
      <p:sp>
        <p:nvSpPr>
          <p:cNvPr id="9" name="TextBox 8"/>
          <p:cNvSpPr txBox="1"/>
          <p:nvPr/>
        </p:nvSpPr>
        <p:spPr>
          <a:xfrm>
            <a:off x="8966383" y="2412729"/>
            <a:ext cx="2655597" cy="369332"/>
          </a:xfrm>
          <a:prstGeom prst="rect">
            <a:avLst/>
          </a:prstGeom>
          <a:noFill/>
        </p:spPr>
        <p:txBody>
          <a:bodyPr wrap="square" rtlCol="0">
            <a:spAutoFit/>
          </a:bodyPr>
          <a:lstStyle/>
          <a:p>
            <a:r>
              <a:rPr lang="en-US" dirty="0" err="1" smtClean="0"/>
              <a:t>Maison</a:t>
            </a:r>
            <a:r>
              <a:rPr lang="en-US" dirty="0" smtClean="0"/>
              <a:t> de Victor Hugo</a:t>
            </a:r>
            <a:endParaRPr lang="en-US" dirty="0"/>
          </a:p>
        </p:txBody>
      </p:sp>
      <p:sp>
        <p:nvSpPr>
          <p:cNvPr id="10" name="TextBox 9"/>
          <p:cNvSpPr txBox="1"/>
          <p:nvPr/>
        </p:nvSpPr>
        <p:spPr>
          <a:xfrm>
            <a:off x="263864" y="2738699"/>
            <a:ext cx="1552194" cy="923330"/>
          </a:xfrm>
          <a:prstGeom prst="rect">
            <a:avLst/>
          </a:prstGeom>
          <a:noFill/>
        </p:spPr>
        <p:txBody>
          <a:bodyPr wrap="square" rtlCol="0">
            <a:spAutoFit/>
          </a:bodyPr>
          <a:lstStyle/>
          <a:p>
            <a:r>
              <a:rPr lang="en-US" dirty="0" smtClean="0"/>
              <a:t>Examples from cluster no 4:</a:t>
            </a:r>
            <a:endParaRPr lang="en-US" dirty="0"/>
          </a:p>
        </p:txBody>
      </p:sp>
      <p:sp>
        <p:nvSpPr>
          <p:cNvPr id="11" name="Rectangle 10"/>
          <p:cNvSpPr/>
          <p:nvPr/>
        </p:nvSpPr>
        <p:spPr>
          <a:xfrm>
            <a:off x="1944107" y="4987896"/>
            <a:ext cx="3869029" cy="1277786"/>
          </a:xfrm>
          <a:prstGeom prst="rect">
            <a:avLst/>
          </a:prstGeom>
        </p:spPr>
        <p:txBody>
          <a:bodyPr wrap="square">
            <a:spAutoFit/>
          </a:bodyPr>
          <a:lstStyle/>
          <a:p>
            <a:pPr>
              <a:lnSpc>
                <a:spcPct val="107000"/>
              </a:lnSpc>
              <a:spcAft>
                <a:spcPts val="800"/>
              </a:spcAft>
            </a:pPr>
            <a:r>
              <a:rPr lang="en-US" dirty="0"/>
              <a:t>The fourth cluster contains around 30% of French Restaurants, and Bakeries are coming up more often than in other clusters. </a:t>
            </a:r>
          </a:p>
        </p:txBody>
      </p:sp>
      <p:sp>
        <p:nvSpPr>
          <p:cNvPr id="12" name="Rounded Rectangle 11"/>
          <p:cNvSpPr/>
          <p:nvPr/>
        </p:nvSpPr>
        <p:spPr>
          <a:xfrm>
            <a:off x="7597589" y="5135572"/>
            <a:ext cx="3576918" cy="99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“Baguette zone”</a:t>
            </a:r>
            <a:endParaRPr lang="en-US" dirty="0"/>
          </a:p>
        </p:txBody>
      </p:sp>
      <p:sp>
        <p:nvSpPr>
          <p:cNvPr id="13" name="Right Arrow 12"/>
          <p:cNvSpPr/>
          <p:nvPr/>
        </p:nvSpPr>
        <p:spPr>
          <a:xfrm>
            <a:off x="5928342" y="5339900"/>
            <a:ext cx="1438835" cy="573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733" y="2724900"/>
            <a:ext cx="2286319" cy="175284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996" y="2794439"/>
            <a:ext cx="2133898" cy="165758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8247" y="2833238"/>
            <a:ext cx="2324424" cy="1657581"/>
          </a:xfrm>
          <a:prstGeom prst="rect">
            <a:avLst/>
          </a:prstGeom>
        </p:spPr>
      </p:pic>
    </p:spTree>
    <p:extLst>
      <p:ext uri="{BB962C8B-B14F-4D97-AF65-F5344CB8AC3E}">
        <p14:creationId xmlns:p14="http://schemas.microsoft.com/office/powerpoint/2010/main" val="133541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display of the clusters on a 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5090" y="2014071"/>
            <a:ext cx="6572452" cy="4681099"/>
          </a:xfrm>
        </p:spPr>
      </p:pic>
      <p:sp>
        <p:nvSpPr>
          <p:cNvPr id="5" name="Rectangle 4"/>
          <p:cNvSpPr/>
          <p:nvPr/>
        </p:nvSpPr>
        <p:spPr>
          <a:xfrm>
            <a:off x="680321" y="5241182"/>
            <a:ext cx="5544671" cy="1453988"/>
          </a:xfrm>
          <a:prstGeom prst="rect">
            <a:avLst/>
          </a:prstGeom>
        </p:spPr>
        <p:txBody>
          <a:bodyPr wrap="square">
            <a:spAutoFit/>
          </a:bodyPr>
          <a:lstStyle/>
          <a:p>
            <a:pPr marL="800100" marR="685800" algn="ctr">
              <a:lnSpc>
                <a:spcPct val="107000"/>
              </a:lnSpc>
              <a:spcBef>
                <a:spcPts val="0"/>
              </a:spcBef>
              <a:spcAft>
                <a:spcPts val="800"/>
              </a:spcAft>
            </a:pPr>
            <a:r>
              <a:rPr lang="en-US" sz="1600" dirty="0"/>
              <a:t>Yellow: “Traditional </a:t>
            </a:r>
            <a:r>
              <a:rPr lang="en-US" sz="1600" dirty="0" smtClean="0"/>
              <a:t>French”</a:t>
            </a:r>
          </a:p>
          <a:p>
            <a:pPr marL="800100" marR="685800" algn="ctr">
              <a:lnSpc>
                <a:spcPct val="107000"/>
              </a:lnSpc>
              <a:spcBef>
                <a:spcPts val="0"/>
              </a:spcBef>
              <a:spcAft>
                <a:spcPts val="800"/>
              </a:spcAft>
            </a:pPr>
            <a:r>
              <a:rPr lang="en-US" sz="1600" dirty="0" smtClean="0"/>
              <a:t>Red</a:t>
            </a:r>
            <a:r>
              <a:rPr lang="en-US" sz="1600" dirty="0"/>
              <a:t>: “Baguette zone</a:t>
            </a:r>
            <a:r>
              <a:rPr lang="en-US" sz="1600" dirty="0" smtClean="0"/>
              <a:t>”</a:t>
            </a:r>
          </a:p>
          <a:p>
            <a:pPr marL="800100" marR="685800" algn="ctr">
              <a:lnSpc>
                <a:spcPct val="107000"/>
              </a:lnSpc>
              <a:spcBef>
                <a:spcPts val="0"/>
              </a:spcBef>
              <a:spcAft>
                <a:spcPts val="800"/>
              </a:spcAft>
            </a:pPr>
            <a:r>
              <a:rPr lang="en-US" sz="1600" dirty="0" smtClean="0"/>
              <a:t> </a:t>
            </a:r>
            <a:r>
              <a:rPr lang="en-US" sz="1600" dirty="0"/>
              <a:t>Blue: “Cosmopolitan</a:t>
            </a:r>
            <a:r>
              <a:rPr lang="en-US" sz="1600" dirty="0" smtClean="0"/>
              <a:t>” </a:t>
            </a:r>
          </a:p>
          <a:p>
            <a:pPr marL="800100" marR="685800" algn="ctr">
              <a:lnSpc>
                <a:spcPct val="107000"/>
              </a:lnSpc>
              <a:spcBef>
                <a:spcPts val="0"/>
              </a:spcBef>
              <a:spcAft>
                <a:spcPts val="800"/>
              </a:spcAft>
            </a:pPr>
            <a:r>
              <a:rPr lang="en-US" sz="1600" dirty="0" smtClean="0"/>
              <a:t>Black: “</a:t>
            </a:r>
            <a:r>
              <a:rPr lang="en-US" sz="1600" dirty="0"/>
              <a:t>French/Italian/Japanese” </a:t>
            </a:r>
          </a:p>
        </p:txBody>
      </p:sp>
      <p:sp>
        <p:nvSpPr>
          <p:cNvPr id="6" name="TextBox 5"/>
          <p:cNvSpPr txBox="1"/>
          <p:nvPr/>
        </p:nvSpPr>
        <p:spPr>
          <a:xfrm>
            <a:off x="1196788" y="3148721"/>
            <a:ext cx="3671047" cy="646331"/>
          </a:xfrm>
          <a:prstGeom prst="rect">
            <a:avLst/>
          </a:prstGeom>
          <a:noFill/>
        </p:spPr>
        <p:txBody>
          <a:bodyPr wrap="square" rtlCol="0">
            <a:spAutoFit/>
          </a:bodyPr>
          <a:lstStyle/>
          <a:p>
            <a:r>
              <a:rPr lang="en-US" dirty="0" smtClean="0"/>
              <a:t>When coloring the previous map by clusters, we obtain this map.</a:t>
            </a:r>
            <a:endParaRPr lang="en-US" dirty="0"/>
          </a:p>
        </p:txBody>
      </p:sp>
    </p:spTree>
    <p:extLst>
      <p:ext uri="{BB962C8B-B14F-4D97-AF65-F5344CB8AC3E}">
        <p14:creationId xmlns:p14="http://schemas.microsoft.com/office/powerpoint/2010/main" val="141569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display of the clusters on a 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5090" y="2014071"/>
            <a:ext cx="6572452" cy="4681099"/>
          </a:xfrm>
        </p:spPr>
      </p:pic>
      <p:sp>
        <p:nvSpPr>
          <p:cNvPr id="5" name="Rectangle 4"/>
          <p:cNvSpPr/>
          <p:nvPr/>
        </p:nvSpPr>
        <p:spPr>
          <a:xfrm>
            <a:off x="643474" y="5306908"/>
            <a:ext cx="5544671" cy="1453988"/>
          </a:xfrm>
          <a:prstGeom prst="rect">
            <a:avLst/>
          </a:prstGeom>
        </p:spPr>
        <p:txBody>
          <a:bodyPr wrap="square">
            <a:spAutoFit/>
          </a:bodyPr>
          <a:lstStyle/>
          <a:p>
            <a:pPr marL="800100" marR="685800" algn="ctr">
              <a:lnSpc>
                <a:spcPct val="107000"/>
              </a:lnSpc>
              <a:spcBef>
                <a:spcPts val="0"/>
              </a:spcBef>
              <a:spcAft>
                <a:spcPts val="800"/>
              </a:spcAft>
            </a:pPr>
            <a:r>
              <a:rPr lang="en-US" sz="1600" dirty="0"/>
              <a:t>Yellow: “Traditional </a:t>
            </a:r>
            <a:r>
              <a:rPr lang="en-US" sz="1600" dirty="0" smtClean="0"/>
              <a:t>French”</a:t>
            </a:r>
          </a:p>
          <a:p>
            <a:pPr marL="800100" marR="685800" algn="ctr">
              <a:lnSpc>
                <a:spcPct val="107000"/>
              </a:lnSpc>
              <a:spcBef>
                <a:spcPts val="0"/>
              </a:spcBef>
              <a:spcAft>
                <a:spcPts val="800"/>
              </a:spcAft>
            </a:pPr>
            <a:r>
              <a:rPr lang="en-US" sz="1600" dirty="0" smtClean="0"/>
              <a:t>Red</a:t>
            </a:r>
            <a:r>
              <a:rPr lang="en-US" sz="1600" dirty="0"/>
              <a:t>: “Baguette zone</a:t>
            </a:r>
            <a:r>
              <a:rPr lang="en-US" sz="1600" dirty="0" smtClean="0"/>
              <a:t>”</a:t>
            </a:r>
          </a:p>
          <a:p>
            <a:pPr marL="800100" marR="685800" algn="ctr">
              <a:lnSpc>
                <a:spcPct val="107000"/>
              </a:lnSpc>
              <a:spcBef>
                <a:spcPts val="0"/>
              </a:spcBef>
              <a:spcAft>
                <a:spcPts val="800"/>
              </a:spcAft>
            </a:pPr>
            <a:r>
              <a:rPr lang="en-US" sz="1600" dirty="0" smtClean="0"/>
              <a:t> </a:t>
            </a:r>
            <a:r>
              <a:rPr lang="en-US" sz="1600" dirty="0"/>
              <a:t>Blue: “Cosmopolitan</a:t>
            </a:r>
            <a:r>
              <a:rPr lang="en-US" sz="1600" dirty="0" smtClean="0"/>
              <a:t>” </a:t>
            </a:r>
          </a:p>
          <a:p>
            <a:pPr marL="800100" marR="685800" algn="ctr">
              <a:lnSpc>
                <a:spcPct val="107000"/>
              </a:lnSpc>
              <a:spcBef>
                <a:spcPts val="0"/>
              </a:spcBef>
              <a:spcAft>
                <a:spcPts val="800"/>
              </a:spcAft>
            </a:pPr>
            <a:r>
              <a:rPr lang="en-US" sz="1600" dirty="0" smtClean="0"/>
              <a:t>Black: “</a:t>
            </a:r>
            <a:r>
              <a:rPr lang="en-US" sz="1600" dirty="0"/>
              <a:t>French/Italian/Japanese” </a:t>
            </a:r>
          </a:p>
        </p:txBody>
      </p:sp>
      <p:sp>
        <p:nvSpPr>
          <p:cNvPr id="3" name="TextBox 2"/>
          <p:cNvSpPr txBox="1"/>
          <p:nvPr/>
        </p:nvSpPr>
        <p:spPr>
          <a:xfrm>
            <a:off x="4573181" y="4274396"/>
            <a:ext cx="1519517" cy="369332"/>
          </a:xfrm>
          <a:prstGeom prst="rect">
            <a:avLst/>
          </a:prstGeom>
          <a:noFill/>
        </p:spPr>
        <p:txBody>
          <a:bodyPr wrap="square" rtlCol="0">
            <a:spAutoFit/>
          </a:bodyPr>
          <a:lstStyle/>
          <a:p>
            <a:r>
              <a:rPr lang="en-US" dirty="0" smtClean="0">
                <a:solidFill>
                  <a:schemeClr val="bg1"/>
                </a:solidFill>
              </a:rPr>
              <a:t>Eiffel tower</a:t>
            </a:r>
            <a:endParaRPr lang="en-US" dirty="0">
              <a:solidFill>
                <a:schemeClr val="bg1"/>
              </a:solidFill>
            </a:endParaRPr>
          </a:p>
        </p:txBody>
      </p:sp>
      <p:sp>
        <p:nvSpPr>
          <p:cNvPr id="7" name="TextBox 6"/>
          <p:cNvSpPr txBox="1"/>
          <p:nvPr/>
        </p:nvSpPr>
        <p:spPr>
          <a:xfrm>
            <a:off x="9710357" y="3462358"/>
            <a:ext cx="1519517" cy="369332"/>
          </a:xfrm>
          <a:prstGeom prst="rect">
            <a:avLst/>
          </a:prstGeom>
          <a:noFill/>
        </p:spPr>
        <p:txBody>
          <a:bodyPr wrap="square" rtlCol="0">
            <a:spAutoFit/>
          </a:bodyPr>
          <a:lstStyle/>
          <a:p>
            <a:r>
              <a:rPr lang="en-US" dirty="0">
                <a:solidFill>
                  <a:schemeClr val="bg1"/>
                </a:solidFill>
              </a:rPr>
              <a:t>Marais</a:t>
            </a:r>
            <a:endParaRPr lang="en-US" dirty="0">
              <a:solidFill>
                <a:schemeClr val="bg1"/>
              </a:solidFill>
            </a:endParaRPr>
          </a:p>
        </p:txBody>
      </p:sp>
      <p:sp>
        <p:nvSpPr>
          <p:cNvPr id="8" name="TextBox 7"/>
          <p:cNvSpPr txBox="1"/>
          <p:nvPr/>
        </p:nvSpPr>
        <p:spPr>
          <a:xfrm>
            <a:off x="5220749" y="3287221"/>
            <a:ext cx="1519517" cy="369332"/>
          </a:xfrm>
          <a:prstGeom prst="rect">
            <a:avLst/>
          </a:prstGeom>
          <a:noFill/>
        </p:spPr>
        <p:txBody>
          <a:bodyPr wrap="square" rtlCol="0">
            <a:spAutoFit/>
          </a:bodyPr>
          <a:lstStyle/>
          <a:p>
            <a:r>
              <a:rPr lang="en-US" dirty="0">
                <a:solidFill>
                  <a:schemeClr val="bg1"/>
                </a:solidFill>
              </a:rPr>
              <a:t>Louvre</a:t>
            </a:r>
            <a:endParaRPr lang="en-US" dirty="0">
              <a:solidFill>
                <a:schemeClr val="bg1"/>
              </a:solidFill>
            </a:endParaRPr>
          </a:p>
        </p:txBody>
      </p:sp>
      <p:sp>
        <p:nvSpPr>
          <p:cNvPr id="9" name="TextBox 8"/>
          <p:cNvSpPr txBox="1"/>
          <p:nvPr/>
        </p:nvSpPr>
        <p:spPr>
          <a:xfrm>
            <a:off x="6740266" y="2448081"/>
            <a:ext cx="1519517" cy="369332"/>
          </a:xfrm>
          <a:prstGeom prst="rect">
            <a:avLst/>
          </a:prstGeom>
          <a:noFill/>
        </p:spPr>
        <p:txBody>
          <a:bodyPr wrap="square" rtlCol="0">
            <a:spAutoFit/>
          </a:bodyPr>
          <a:lstStyle/>
          <a:p>
            <a:r>
              <a:rPr lang="en-US" dirty="0" err="1" smtClean="0">
                <a:solidFill>
                  <a:schemeClr val="bg1"/>
                </a:solidFill>
              </a:rPr>
              <a:t>Pigalle</a:t>
            </a:r>
            <a:endParaRPr lang="en-US" dirty="0">
              <a:solidFill>
                <a:schemeClr val="bg1"/>
              </a:solidFill>
            </a:endParaRPr>
          </a:p>
        </p:txBody>
      </p:sp>
      <p:cxnSp>
        <p:nvCxnSpPr>
          <p:cNvPr id="11" name="Straight Arrow Connector 10"/>
          <p:cNvCxnSpPr>
            <a:stCxn id="3" idx="3"/>
          </p:cNvCxnSpPr>
          <p:nvPr/>
        </p:nvCxnSpPr>
        <p:spPr>
          <a:xfrm flipV="1">
            <a:off x="6092698" y="4351487"/>
            <a:ext cx="1047690" cy="10757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114848" y="3534420"/>
            <a:ext cx="1939610" cy="60298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9228174" y="3802250"/>
            <a:ext cx="722650" cy="52955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7500025" y="2817413"/>
            <a:ext cx="1025410" cy="38903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0180" y="2247286"/>
            <a:ext cx="4578450" cy="2862322"/>
          </a:xfrm>
          <a:prstGeom prst="rect">
            <a:avLst/>
          </a:prstGeom>
          <a:noFill/>
        </p:spPr>
        <p:txBody>
          <a:bodyPr wrap="square" rtlCol="0">
            <a:spAutoFit/>
          </a:bodyPr>
          <a:lstStyle/>
          <a:p>
            <a:r>
              <a:rPr lang="en-US" dirty="0" smtClean="0"/>
              <a:t>Coherence with the Paris neighborhoods:</a:t>
            </a:r>
          </a:p>
          <a:p>
            <a:pPr marL="285750" indent="-285750">
              <a:buFontTx/>
              <a:buChar char="-"/>
            </a:pPr>
            <a:r>
              <a:rPr lang="en-US" dirty="0" smtClean="0"/>
              <a:t>“Traditional French” around the Eiffel tower and Louvre landmarks</a:t>
            </a:r>
          </a:p>
          <a:p>
            <a:pPr marL="285750" indent="-285750">
              <a:buFontTx/>
              <a:buChar char="-"/>
            </a:pPr>
            <a:r>
              <a:rPr lang="en-US" dirty="0" smtClean="0"/>
              <a:t>“Cosmopolitan” in the Marais and in the periphery</a:t>
            </a:r>
          </a:p>
          <a:p>
            <a:pPr marL="285750" indent="-285750">
              <a:buFontTx/>
              <a:buChar char="-"/>
            </a:pPr>
            <a:r>
              <a:rPr lang="en-US" dirty="0" smtClean="0"/>
              <a:t>“Baguette zone” in the popular </a:t>
            </a:r>
            <a:r>
              <a:rPr lang="en-US" dirty="0" err="1" smtClean="0"/>
              <a:t>Pigalle</a:t>
            </a:r>
            <a:r>
              <a:rPr lang="en-US" dirty="0" smtClean="0"/>
              <a:t> and Quartier Latin neighborhoods</a:t>
            </a:r>
          </a:p>
          <a:p>
            <a:pPr marL="285750" indent="-285750">
              <a:buFontTx/>
              <a:buChar char="-"/>
            </a:pPr>
            <a:r>
              <a:rPr lang="en-US" dirty="0" smtClean="0"/>
              <a:t>“French/Italian/Japanese” in the upper-class </a:t>
            </a:r>
            <a:r>
              <a:rPr lang="en-US" dirty="0"/>
              <a:t>S</a:t>
            </a:r>
            <a:r>
              <a:rPr lang="en-US" dirty="0" smtClean="0"/>
              <a:t>t-</a:t>
            </a:r>
            <a:r>
              <a:rPr lang="en-US" dirty="0" err="1" smtClean="0"/>
              <a:t>Germain</a:t>
            </a:r>
            <a:r>
              <a:rPr lang="en-US" dirty="0" smtClean="0"/>
              <a:t> neighborhood</a:t>
            </a:r>
          </a:p>
          <a:p>
            <a:pPr marL="285750" indent="-285750">
              <a:buFontTx/>
              <a:buChar char="-"/>
            </a:pPr>
            <a:endParaRPr lang="en-US" dirty="0"/>
          </a:p>
        </p:txBody>
      </p:sp>
      <p:sp>
        <p:nvSpPr>
          <p:cNvPr id="20" name="TextBox 19"/>
          <p:cNvSpPr txBox="1"/>
          <p:nvPr/>
        </p:nvSpPr>
        <p:spPr>
          <a:xfrm>
            <a:off x="10351103" y="4463277"/>
            <a:ext cx="1519517" cy="646331"/>
          </a:xfrm>
          <a:prstGeom prst="rect">
            <a:avLst/>
          </a:prstGeom>
          <a:noFill/>
        </p:spPr>
        <p:txBody>
          <a:bodyPr wrap="square" rtlCol="0">
            <a:spAutoFit/>
          </a:bodyPr>
          <a:lstStyle/>
          <a:p>
            <a:r>
              <a:rPr lang="en-US" dirty="0" smtClean="0">
                <a:solidFill>
                  <a:schemeClr val="bg1"/>
                </a:solidFill>
              </a:rPr>
              <a:t>Quartier Latin</a:t>
            </a:r>
            <a:endParaRPr lang="en-US" dirty="0">
              <a:solidFill>
                <a:schemeClr val="bg1"/>
              </a:solidFill>
            </a:endParaRPr>
          </a:p>
        </p:txBody>
      </p:sp>
      <p:cxnSp>
        <p:nvCxnSpPr>
          <p:cNvPr id="22" name="Straight Arrow Connector 21"/>
          <p:cNvCxnSpPr/>
          <p:nvPr/>
        </p:nvCxnSpPr>
        <p:spPr>
          <a:xfrm flipH="1">
            <a:off x="8834718" y="4756405"/>
            <a:ext cx="1459465" cy="3003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34941" y="6174035"/>
            <a:ext cx="1519517" cy="369332"/>
          </a:xfrm>
          <a:prstGeom prst="rect">
            <a:avLst/>
          </a:prstGeom>
          <a:noFill/>
        </p:spPr>
        <p:txBody>
          <a:bodyPr wrap="square" rtlCol="0">
            <a:spAutoFit/>
          </a:bodyPr>
          <a:lstStyle/>
          <a:p>
            <a:r>
              <a:rPr lang="en-US" dirty="0" smtClean="0">
                <a:solidFill>
                  <a:schemeClr val="bg1"/>
                </a:solidFill>
              </a:rPr>
              <a:t>St-</a:t>
            </a:r>
            <a:r>
              <a:rPr lang="en-US" dirty="0" err="1" smtClean="0">
                <a:solidFill>
                  <a:schemeClr val="bg1"/>
                </a:solidFill>
              </a:rPr>
              <a:t>Germain</a:t>
            </a:r>
            <a:endParaRPr lang="en-US" dirty="0">
              <a:solidFill>
                <a:schemeClr val="bg1"/>
              </a:solidFill>
            </a:endParaRPr>
          </a:p>
        </p:txBody>
      </p:sp>
      <p:cxnSp>
        <p:nvCxnSpPr>
          <p:cNvPr id="27" name="Straight Arrow Connector 26"/>
          <p:cNvCxnSpPr/>
          <p:nvPr/>
        </p:nvCxnSpPr>
        <p:spPr>
          <a:xfrm flipV="1">
            <a:off x="7624482" y="4832339"/>
            <a:ext cx="673603" cy="135330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59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business ideas</a:t>
            </a:r>
            <a:endParaRPr lang="en-US" dirty="0"/>
          </a:p>
        </p:txBody>
      </p:sp>
      <p:sp>
        <p:nvSpPr>
          <p:cNvPr id="4" name="Rectangle 3"/>
          <p:cNvSpPr/>
          <p:nvPr/>
        </p:nvSpPr>
        <p:spPr>
          <a:xfrm>
            <a:off x="680321" y="2156895"/>
            <a:ext cx="10010091" cy="4275658"/>
          </a:xfrm>
          <a:prstGeom prst="rect">
            <a:avLst/>
          </a:prstGeom>
        </p:spPr>
        <p:txBody>
          <a:bodyPr wrap="square">
            <a:spAutoFit/>
          </a:bodyPr>
          <a:lstStyle/>
          <a:p>
            <a:pPr>
              <a:lnSpc>
                <a:spcPct val="107000"/>
              </a:lnSpc>
              <a:spcAft>
                <a:spcPts val="800"/>
              </a:spcAft>
            </a:pPr>
            <a:r>
              <a:rPr lang="en-US" dirty="0"/>
              <a:t>A possible business plan for a travel agency wanting to offer coherent museum + restaurant combinations could </a:t>
            </a:r>
            <a:r>
              <a:rPr lang="en-US" dirty="0" smtClean="0"/>
              <a:t>be:</a:t>
            </a:r>
          </a:p>
          <a:p>
            <a:pPr marL="285750" indent="-285750">
              <a:lnSpc>
                <a:spcPct val="107000"/>
              </a:lnSpc>
              <a:spcAft>
                <a:spcPts val="800"/>
              </a:spcAft>
              <a:buFontTx/>
              <a:buChar char="-"/>
            </a:pPr>
            <a:r>
              <a:rPr lang="en-US" dirty="0" smtClean="0"/>
              <a:t>A </a:t>
            </a:r>
            <a:r>
              <a:rPr lang="en-US" dirty="0"/>
              <a:t>“Premium” offer for the traditional area of the cluster “Traditional </a:t>
            </a:r>
            <a:r>
              <a:rPr lang="en-US" dirty="0" smtClean="0"/>
              <a:t>French”.</a:t>
            </a:r>
          </a:p>
          <a:p>
            <a:pPr marL="285750" indent="-285750">
              <a:lnSpc>
                <a:spcPct val="107000"/>
              </a:lnSpc>
              <a:spcAft>
                <a:spcPts val="800"/>
              </a:spcAft>
              <a:buFontTx/>
              <a:buChar char="-"/>
            </a:pPr>
            <a:r>
              <a:rPr lang="en-US" dirty="0" smtClean="0"/>
              <a:t>A </a:t>
            </a:r>
            <a:r>
              <a:rPr lang="en-US" dirty="0"/>
              <a:t>“Business” offer for the upper-class area of the cluster “</a:t>
            </a:r>
            <a:r>
              <a:rPr lang="en-US" dirty="0" smtClean="0"/>
              <a:t>French/Italian/Japanese”.</a:t>
            </a:r>
          </a:p>
          <a:p>
            <a:pPr marL="285750" indent="-285750">
              <a:lnSpc>
                <a:spcPct val="107000"/>
              </a:lnSpc>
              <a:spcAft>
                <a:spcPts val="800"/>
              </a:spcAft>
              <a:buFontTx/>
              <a:buChar char="-"/>
            </a:pPr>
            <a:r>
              <a:rPr lang="en-US" dirty="0" smtClean="0"/>
              <a:t>A </a:t>
            </a:r>
            <a:r>
              <a:rPr lang="en-US" dirty="0"/>
              <a:t>“Economy” offer (maybe aimed at students) for the cluster “Baguette </a:t>
            </a:r>
            <a:r>
              <a:rPr lang="en-US" dirty="0" smtClean="0"/>
              <a:t>zone”.</a:t>
            </a:r>
          </a:p>
          <a:p>
            <a:pPr marL="285750" indent="-285750">
              <a:lnSpc>
                <a:spcPct val="107000"/>
              </a:lnSpc>
              <a:spcAft>
                <a:spcPts val="800"/>
              </a:spcAft>
              <a:buFontTx/>
              <a:buChar char="-"/>
            </a:pPr>
            <a:r>
              <a:rPr lang="en-US" dirty="0" smtClean="0"/>
              <a:t>A </a:t>
            </a:r>
            <a:r>
              <a:rPr lang="en-US" dirty="0"/>
              <a:t>“World” offer aimed at multi-cultural tourists for the cluster “Cosmopolitan”.</a:t>
            </a:r>
          </a:p>
          <a:p>
            <a:pPr>
              <a:lnSpc>
                <a:spcPct val="107000"/>
              </a:lnSpc>
              <a:spcAft>
                <a:spcPts val="800"/>
              </a:spcAft>
            </a:pPr>
            <a:endParaRPr lang="en-US" dirty="0" smtClean="0"/>
          </a:p>
          <a:p>
            <a:pPr>
              <a:lnSpc>
                <a:spcPct val="107000"/>
              </a:lnSpc>
              <a:spcAft>
                <a:spcPts val="800"/>
              </a:spcAft>
            </a:pPr>
            <a:r>
              <a:rPr lang="en-US" dirty="0" smtClean="0"/>
              <a:t>Possible continuations for this study</a:t>
            </a:r>
            <a:r>
              <a:rPr lang="en-US" dirty="0"/>
              <a:t> </a:t>
            </a:r>
            <a:r>
              <a:rPr lang="en-US" dirty="0" smtClean="0"/>
              <a:t>by taking into account:</a:t>
            </a:r>
          </a:p>
          <a:p>
            <a:pPr marL="285750" indent="-285750">
              <a:lnSpc>
                <a:spcPct val="107000"/>
              </a:lnSpc>
              <a:spcAft>
                <a:spcPts val="800"/>
              </a:spcAft>
              <a:buFontTx/>
              <a:buChar char="-"/>
            </a:pPr>
            <a:r>
              <a:rPr lang="en-US" dirty="0" smtClean="0"/>
              <a:t>the </a:t>
            </a:r>
            <a:r>
              <a:rPr lang="en-US" dirty="0"/>
              <a:t>type of each museum in the </a:t>
            </a:r>
            <a:r>
              <a:rPr lang="en-US" dirty="0" smtClean="0"/>
              <a:t>classification</a:t>
            </a:r>
          </a:p>
          <a:p>
            <a:pPr marL="285750" indent="-285750">
              <a:lnSpc>
                <a:spcPct val="107000"/>
              </a:lnSpc>
              <a:spcAft>
                <a:spcPts val="800"/>
              </a:spcAft>
              <a:buFontTx/>
              <a:buChar char="-"/>
            </a:pPr>
            <a:r>
              <a:rPr lang="en-US" dirty="0" smtClean="0"/>
              <a:t>the </a:t>
            </a:r>
            <a:r>
              <a:rPr lang="en-US" dirty="0"/>
              <a:t>rating of each venue in the Foursquare </a:t>
            </a:r>
            <a:r>
              <a:rPr lang="en-US" dirty="0" smtClean="0"/>
              <a:t>API</a:t>
            </a:r>
          </a:p>
          <a:p>
            <a:pPr marL="285750" indent="-285750">
              <a:lnSpc>
                <a:spcPct val="107000"/>
              </a:lnSpc>
              <a:spcAft>
                <a:spcPts val="800"/>
              </a:spcAft>
              <a:buFontTx/>
              <a:buChar char="-"/>
            </a:pPr>
            <a:r>
              <a:rPr lang="en-US" dirty="0" smtClean="0"/>
              <a:t>the </a:t>
            </a:r>
            <a:r>
              <a:rPr lang="en-US" dirty="0"/>
              <a:t>distance between museums in each cluster in order to offer multiple-museum visits.</a:t>
            </a:r>
          </a:p>
        </p:txBody>
      </p:sp>
    </p:spTree>
    <p:extLst>
      <p:ext uri="{BB962C8B-B14F-4D97-AF65-F5344CB8AC3E}">
        <p14:creationId xmlns:p14="http://schemas.microsoft.com/office/powerpoint/2010/main" val="20753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problem</a:t>
            </a:r>
            <a:endParaRPr lang="en-US" dirty="0"/>
          </a:p>
        </p:txBody>
      </p:sp>
      <p:sp>
        <p:nvSpPr>
          <p:cNvPr id="4" name="Content Placeholder 3"/>
          <p:cNvSpPr>
            <a:spLocks noGrp="1"/>
          </p:cNvSpPr>
          <p:nvPr>
            <p:ph idx="1"/>
          </p:nvPr>
        </p:nvSpPr>
        <p:spPr>
          <a:xfrm>
            <a:off x="680321" y="2336873"/>
            <a:ext cx="9613861" cy="3969798"/>
          </a:xfrm>
        </p:spPr>
        <p:txBody>
          <a:bodyPr/>
          <a:lstStyle/>
          <a:p>
            <a:r>
              <a:rPr lang="en-US" dirty="0" smtClean="0"/>
              <a:t>Paris contains hundreds of museums, and they are fantastic tourist attractions.</a:t>
            </a:r>
          </a:p>
          <a:p>
            <a:r>
              <a:rPr lang="en-US" dirty="0" smtClean="0"/>
              <a:t>Organizing and offering interesting visits is a continued challenge for tourist agencies.</a:t>
            </a:r>
          </a:p>
          <a:p>
            <a:r>
              <a:rPr lang="en-US" dirty="0" smtClean="0"/>
              <a:t>Problem: museums make people hungry!</a:t>
            </a:r>
          </a:p>
          <a:p>
            <a:endParaRPr lang="en-US" dirty="0"/>
          </a:p>
          <a:p>
            <a:r>
              <a:rPr lang="en-US" dirty="0" smtClean="0">
                <a:sym typeface="Wingdings" panose="05000000000000000000" pitchFamily="2" charset="2"/>
              </a:rPr>
              <a:t> Offering museum + restaurant combinations is a business opportunity for tourist agencies.</a:t>
            </a:r>
          </a:p>
          <a:p>
            <a:endParaRPr lang="en-US" dirty="0"/>
          </a:p>
        </p:txBody>
      </p:sp>
    </p:spTree>
    <p:extLst>
      <p:ext uri="{BB962C8B-B14F-4D97-AF65-F5344CB8AC3E}">
        <p14:creationId xmlns:p14="http://schemas.microsoft.com/office/powerpoint/2010/main" val="304941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how to exploit it to solve our business problem?</a:t>
            </a:r>
            <a:endParaRPr lang="en-US" dirty="0"/>
          </a:p>
        </p:txBody>
      </p:sp>
      <p:sp>
        <p:nvSpPr>
          <p:cNvPr id="3" name="Content Placeholder 2"/>
          <p:cNvSpPr>
            <a:spLocks noGrp="1"/>
          </p:cNvSpPr>
          <p:nvPr>
            <p:ph idx="1"/>
          </p:nvPr>
        </p:nvSpPr>
        <p:spPr>
          <a:xfrm>
            <a:off x="680321" y="2336872"/>
            <a:ext cx="9613861" cy="4238739"/>
          </a:xfrm>
        </p:spPr>
        <p:txBody>
          <a:bodyPr/>
          <a:lstStyle/>
          <a:p>
            <a:r>
              <a:rPr lang="en-US" dirty="0" smtClean="0"/>
              <a:t>In order to offer interesting packages, the museums must be sorted into relevant classes </a:t>
            </a:r>
            <a:br>
              <a:rPr lang="en-US" dirty="0" smtClean="0"/>
            </a:br>
            <a:r>
              <a:rPr lang="en-US" dirty="0" smtClean="0">
                <a:sym typeface="Wingdings" panose="05000000000000000000" pitchFamily="2" charset="2"/>
              </a:rPr>
              <a:t> This is the process of clustering using machine learning</a:t>
            </a:r>
          </a:p>
          <a:p>
            <a:endParaRPr lang="en-US" dirty="0">
              <a:sym typeface="Wingdings" panose="05000000000000000000" pitchFamily="2" charset="2"/>
            </a:endParaRPr>
          </a:p>
          <a:p>
            <a:r>
              <a:rPr lang="en-US" dirty="0" smtClean="0">
                <a:sym typeface="Wingdings" panose="05000000000000000000" pitchFamily="2" charset="2"/>
              </a:rPr>
              <a:t>Using the Foursquare API allows to gather venue data for each museum</a:t>
            </a:r>
            <a:br>
              <a:rPr lang="en-US" dirty="0" smtClean="0">
                <a:sym typeface="Wingdings" panose="05000000000000000000" pitchFamily="2" charset="2"/>
              </a:rPr>
            </a:br>
            <a:r>
              <a:rPr lang="en-US" dirty="0" smtClean="0">
                <a:sym typeface="Wingdings" panose="05000000000000000000" pitchFamily="2" charset="2"/>
              </a:rPr>
              <a:t> This data contains the category of each restaurant, which can be used in the clustering.</a:t>
            </a:r>
          </a:p>
          <a:p>
            <a:endParaRPr lang="en-US" dirty="0">
              <a:sym typeface="Wingdings" panose="05000000000000000000" pitchFamily="2" charset="2"/>
            </a:endParaRPr>
          </a:p>
          <a:p>
            <a:r>
              <a:rPr lang="en-US" dirty="0" smtClean="0"/>
              <a:t>Geo-localization data for each museum Paris is available on Wikipedia.</a:t>
            </a:r>
            <a:endParaRPr lang="en-US" dirty="0"/>
          </a:p>
        </p:txBody>
      </p:sp>
    </p:spTree>
    <p:extLst>
      <p:ext uri="{BB962C8B-B14F-4D97-AF65-F5344CB8AC3E}">
        <p14:creationId xmlns:p14="http://schemas.microsoft.com/office/powerpoint/2010/main" val="204444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web scraping</a:t>
            </a:r>
            <a:endParaRPr lang="en-US" dirty="0"/>
          </a:p>
        </p:txBody>
      </p:sp>
      <p:sp>
        <p:nvSpPr>
          <p:cNvPr id="4" name="Rounded Rectangle 3"/>
          <p:cNvSpPr/>
          <p:nvPr/>
        </p:nvSpPr>
        <p:spPr>
          <a:xfrm>
            <a:off x="1271991" y="2748569"/>
            <a:ext cx="2372161" cy="1387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Wikipedia page “List of museums in Paris” (English version)</a:t>
            </a:r>
            <a:endParaRPr lang="en-US" dirty="0"/>
          </a:p>
        </p:txBody>
      </p:sp>
      <p:sp>
        <p:nvSpPr>
          <p:cNvPr id="5" name="Rounded Rectangle 4"/>
          <p:cNvSpPr/>
          <p:nvPr/>
        </p:nvSpPr>
        <p:spPr>
          <a:xfrm>
            <a:off x="1290917" y="4591483"/>
            <a:ext cx="2353235" cy="1344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Wikipedia page of each museum (French version)</a:t>
            </a:r>
            <a:endParaRPr lang="en-US" dirty="0"/>
          </a:p>
        </p:txBody>
      </p:sp>
      <p:sp>
        <p:nvSpPr>
          <p:cNvPr id="6" name="Rounded Rectangle 5"/>
          <p:cNvSpPr/>
          <p:nvPr/>
        </p:nvSpPr>
        <p:spPr>
          <a:xfrm>
            <a:off x="6091518" y="2514600"/>
            <a:ext cx="5486400" cy="3833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2396" y="2763921"/>
            <a:ext cx="4534533" cy="3172268"/>
          </a:xfrm>
        </p:spPr>
      </p:pic>
      <p:sp>
        <p:nvSpPr>
          <p:cNvPr id="8" name="Right Arrow 7"/>
          <p:cNvSpPr/>
          <p:nvPr/>
        </p:nvSpPr>
        <p:spPr>
          <a:xfrm>
            <a:off x="3758452" y="3442550"/>
            <a:ext cx="2218766" cy="551329"/>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758452" y="4988171"/>
            <a:ext cx="2218766" cy="551329"/>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97624" y="3226502"/>
            <a:ext cx="2023783" cy="369332"/>
          </a:xfrm>
          <a:prstGeom prst="rect">
            <a:avLst/>
          </a:prstGeom>
          <a:noFill/>
        </p:spPr>
        <p:txBody>
          <a:bodyPr wrap="square" rtlCol="0">
            <a:spAutoFit/>
          </a:bodyPr>
          <a:lstStyle/>
          <a:p>
            <a:r>
              <a:rPr lang="en-US" dirty="0" smtClean="0"/>
              <a:t>Museum names</a:t>
            </a:r>
            <a:endParaRPr lang="en-US" dirty="0"/>
          </a:p>
        </p:txBody>
      </p:sp>
      <p:sp>
        <p:nvSpPr>
          <p:cNvPr id="11" name="TextBox 10"/>
          <p:cNvSpPr txBox="1"/>
          <p:nvPr/>
        </p:nvSpPr>
        <p:spPr>
          <a:xfrm>
            <a:off x="4040841" y="4431242"/>
            <a:ext cx="2023783" cy="646331"/>
          </a:xfrm>
          <a:prstGeom prst="rect">
            <a:avLst/>
          </a:prstGeom>
          <a:noFill/>
        </p:spPr>
        <p:txBody>
          <a:bodyPr wrap="square" rtlCol="0">
            <a:spAutoFit/>
          </a:bodyPr>
          <a:lstStyle/>
          <a:p>
            <a:r>
              <a:rPr lang="en-US" dirty="0" smtClean="0"/>
              <a:t>Museum latitude + longitude</a:t>
            </a:r>
            <a:endParaRPr lang="en-US" dirty="0"/>
          </a:p>
        </p:txBody>
      </p:sp>
      <p:sp>
        <p:nvSpPr>
          <p:cNvPr id="12" name="Down Arrow 11"/>
          <p:cNvSpPr/>
          <p:nvPr/>
        </p:nvSpPr>
        <p:spPr>
          <a:xfrm>
            <a:off x="2216024" y="4156633"/>
            <a:ext cx="484094" cy="454952"/>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640714" y="4179341"/>
            <a:ext cx="712693" cy="369332"/>
          </a:xfrm>
          <a:prstGeom prst="rect">
            <a:avLst/>
          </a:prstGeom>
          <a:noFill/>
        </p:spPr>
        <p:txBody>
          <a:bodyPr wrap="square" rtlCol="0">
            <a:spAutoFit/>
          </a:bodyPr>
          <a:lstStyle/>
          <a:p>
            <a:r>
              <a:rPr lang="en-US" dirty="0" smtClean="0"/>
              <a:t>Link</a:t>
            </a:r>
            <a:endParaRPr lang="en-US" dirty="0"/>
          </a:p>
        </p:txBody>
      </p:sp>
    </p:spTree>
    <p:extLst>
      <p:ext uri="{BB962C8B-B14F-4D97-AF65-F5344CB8AC3E}">
        <p14:creationId xmlns:p14="http://schemas.microsoft.com/office/powerpoint/2010/main" val="303961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of the web scraping</a:t>
            </a:r>
            <a:endParaRPr lang="en-US"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17254" r="29316"/>
          <a:stretch/>
        </p:blipFill>
        <p:spPr>
          <a:xfrm>
            <a:off x="537882" y="2121370"/>
            <a:ext cx="7382436" cy="4481135"/>
          </a:xfrm>
        </p:spPr>
      </p:pic>
      <p:sp>
        <p:nvSpPr>
          <p:cNvPr id="9" name="TextBox 8"/>
          <p:cNvSpPr txBox="1"/>
          <p:nvPr/>
        </p:nvSpPr>
        <p:spPr>
          <a:xfrm>
            <a:off x="8256494" y="5540188"/>
            <a:ext cx="2770094" cy="923330"/>
          </a:xfrm>
          <a:prstGeom prst="rect">
            <a:avLst/>
          </a:prstGeom>
          <a:noFill/>
        </p:spPr>
        <p:txBody>
          <a:bodyPr wrap="square" rtlCol="0">
            <a:spAutoFit/>
          </a:bodyPr>
          <a:lstStyle/>
          <a:p>
            <a:r>
              <a:rPr lang="en-US" dirty="0" smtClean="0"/>
              <a:t>Folium map showing the position of all museums in Paris</a:t>
            </a:r>
            <a:endParaRPr lang="en-US" dirty="0"/>
          </a:p>
        </p:txBody>
      </p:sp>
    </p:spTree>
    <p:extLst>
      <p:ext uri="{BB962C8B-B14F-4D97-AF65-F5344CB8AC3E}">
        <p14:creationId xmlns:p14="http://schemas.microsoft.com/office/powerpoint/2010/main" val="72099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usage of the Foursquare API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1463219"/>
              </p:ext>
            </p:extLst>
          </p:nvPr>
        </p:nvGraphicFramePr>
        <p:xfrm>
          <a:off x="5487251" y="2377141"/>
          <a:ext cx="4934220" cy="4144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057401" y="3509682"/>
            <a:ext cx="2716305" cy="1734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Foursquare API</a:t>
            </a:r>
            <a:endParaRPr lang="en-US" dirty="0"/>
          </a:p>
        </p:txBody>
      </p:sp>
      <p:sp>
        <p:nvSpPr>
          <p:cNvPr id="6" name="Down Arrow 5"/>
          <p:cNvSpPr/>
          <p:nvPr/>
        </p:nvSpPr>
        <p:spPr>
          <a:xfrm>
            <a:off x="3032312" y="2498164"/>
            <a:ext cx="766482" cy="1011518"/>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722324" y="2808351"/>
            <a:ext cx="1580029" cy="369332"/>
          </a:xfrm>
          <a:prstGeom prst="rect">
            <a:avLst/>
          </a:prstGeom>
          <a:noFill/>
        </p:spPr>
        <p:txBody>
          <a:bodyPr wrap="square" rtlCol="0">
            <a:spAutoFit/>
          </a:bodyPr>
          <a:lstStyle/>
          <a:p>
            <a:r>
              <a:rPr lang="en-US" dirty="0" smtClean="0"/>
              <a:t>Credentials</a:t>
            </a:r>
            <a:endParaRPr lang="en-US" dirty="0"/>
          </a:p>
        </p:txBody>
      </p:sp>
      <p:sp>
        <p:nvSpPr>
          <p:cNvPr id="8" name="Right Arrow 7"/>
          <p:cNvSpPr/>
          <p:nvPr/>
        </p:nvSpPr>
        <p:spPr>
          <a:xfrm>
            <a:off x="216834" y="4088652"/>
            <a:ext cx="1748118" cy="576729"/>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7017" y="4665381"/>
            <a:ext cx="1507752" cy="646331"/>
          </a:xfrm>
          <a:prstGeom prst="rect">
            <a:avLst/>
          </a:prstGeom>
          <a:noFill/>
        </p:spPr>
        <p:txBody>
          <a:bodyPr wrap="square" rtlCol="0">
            <a:spAutoFit/>
          </a:bodyPr>
          <a:lstStyle/>
          <a:p>
            <a:r>
              <a:rPr lang="en-US" dirty="0" smtClean="0"/>
              <a:t>Museum coordinates</a:t>
            </a:r>
            <a:endParaRPr lang="en-US" dirty="0"/>
          </a:p>
        </p:txBody>
      </p:sp>
      <p:sp>
        <p:nvSpPr>
          <p:cNvPr id="10" name="Right Arrow 9"/>
          <p:cNvSpPr/>
          <p:nvPr/>
        </p:nvSpPr>
        <p:spPr>
          <a:xfrm>
            <a:off x="4986338" y="4044200"/>
            <a:ext cx="1092572" cy="665631"/>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662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data cleaning</a:t>
            </a:r>
            <a:endParaRPr lang="en-US" dirty="0"/>
          </a:p>
        </p:txBody>
      </p:sp>
      <p:sp>
        <p:nvSpPr>
          <p:cNvPr id="3" name="Content Placeholder 2"/>
          <p:cNvSpPr>
            <a:spLocks noGrp="1"/>
          </p:cNvSpPr>
          <p:nvPr>
            <p:ph idx="1"/>
          </p:nvPr>
        </p:nvSpPr>
        <p:spPr>
          <a:xfrm>
            <a:off x="319501" y="2588628"/>
            <a:ext cx="6510201" cy="3599316"/>
          </a:xfrm>
        </p:spPr>
        <p:txBody>
          <a:bodyPr>
            <a:normAutofit fontScale="92500" lnSpcReduction="20000"/>
          </a:bodyPr>
          <a:lstStyle/>
          <a:p>
            <a:pPr marL="0" indent="0">
              <a:buNone/>
            </a:pPr>
            <a:r>
              <a:rPr lang="en-US" dirty="0" smtClean="0"/>
              <a:t>Issues:</a:t>
            </a:r>
            <a:endParaRPr lang="en-US" dirty="0"/>
          </a:p>
          <a:p>
            <a:r>
              <a:rPr lang="en-US" dirty="0" smtClean="0"/>
              <a:t>some museums with very venues </a:t>
            </a:r>
            <a:br>
              <a:rPr lang="en-US" dirty="0" smtClean="0"/>
            </a:br>
            <a:r>
              <a:rPr lang="en-US" dirty="0" smtClean="0"/>
              <a:t>	</a:t>
            </a:r>
            <a:r>
              <a:rPr lang="en-US" dirty="0" smtClean="0">
                <a:sym typeface="Wingdings" panose="05000000000000000000" pitchFamily="2" charset="2"/>
              </a:rPr>
              <a:t> removed from the study</a:t>
            </a:r>
          </a:p>
          <a:p>
            <a:pPr marL="0" indent="0">
              <a:buNone/>
            </a:pPr>
            <a:endParaRPr lang="en-US" dirty="0" smtClean="0">
              <a:sym typeface="Wingdings" panose="05000000000000000000" pitchFamily="2" charset="2"/>
            </a:endParaRPr>
          </a:p>
          <a:p>
            <a:r>
              <a:rPr lang="en-US" dirty="0" smtClean="0">
                <a:sym typeface="Wingdings" panose="05000000000000000000" pitchFamily="2" charset="2"/>
              </a:rPr>
              <a:t>some </a:t>
            </a:r>
            <a:r>
              <a:rPr lang="en-US" dirty="0">
                <a:sym typeface="Wingdings" panose="05000000000000000000" pitchFamily="2" charset="2"/>
              </a:rPr>
              <a:t>venue categories </a:t>
            </a:r>
            <a:r>
              <a:rPr lang="en-US" dirty="0" smtClean="0">
                <a:sym typeface="Wingdings" panose="05000000000000000000" pitchFamily="2" charset="2"/>
              </a:rPr>
              <a:t>with only a few venues, or very similar with each other 	</a:t>
            </a:r>
            <a:br>
              <a:rPr lang="en-US" dirty="0" smtClean="0">
                <a:sym typeface="Wingdings" panose="05000000000000000000" pitchFamily="2" charset="2"/>
              </a:rPr>
            </a:br>
            <a:r>
              <a:rPr lang="en-US" dirty="0" smtClean="0">
                <a:sym typeface="Wingdings" panose="05000000000000000000" pitchFamily="2" charset="2"/>
              </a:rPr>
              <a:t>	 categories fused together</a:t>
            </a:r>
          </a:p>
          <a:p>
            <a:pPr marL="0" indent="0">
              <a:buNone/>
            </a:pPr>
            <a:endParaRPr lang="en-US" dirty="0">
              <a:sym typeface="Wingdings" panose="05000000000000000000" pitchFamily="2" charset="2"/>
            </a:endParaRPr>
          </a:p>
          <a:p>
            <a:r>
              <a:rPr lang="en-US" dirty="0" smtClean="0">
                <a:sym typeface="Wingdings" panose="05000000000000000000" pitchFamily="2" charset="2"/>
              </a:rPr>
              <a:t>the “French Restaurant” category is dominant </a:t>
            </a:r>
            <a:br>
              <a:rPr lang="en-US" dirty="0" smtClean="0">
                <a:sym typeface="Wingdings" panose="05000000000000000000" pitchFamily="2" charset="2"/>
              </a:rPr>
            </a:br>
            <a:r>
              <a:rPr lang="en-US" dirty="0" smtClean="0">
                <a:sym typeface="Wingdings" panose="05000000000000000000" pitchFamily="2" charset="2"/>
              </a:rPr>
              <a:t>	 ensure that the presence of other venue categories is taken into account in the clustering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1848" y="2588628"/>
            <a:ext cx="2353003" cy="1648055"/>
          </a:xfrm>
          <a:prstGeom prst="rect">
            <a:avLst/>
          </a:prstGeom>
        </p:spPr>
      </p:pic>
      <p:sp>
        <p:nvSpPr>
          <p:cNvPr id="5" name="Rectangle 4"/>
          <p:cNvSpPr/>
          <p:nvPr/>
        </p:nvSpPr>
        <p:spPr>
          <a:xfrm>
            <a:off x="8761461" y="2085921"/>
            <a:ext cx="3125739" cy="830997"/>
          </a:xfrm>
          <a:prstGeom prst="rect">
            <a:avLst/>
          </a:prstGeom>
        </p:spPr>
        <p:txBody>
          <a:bodyPr wrap="square">
            <a:spAutoFit/>
          </a:bodyPr>
          <a:lstStyle/>
          <a:p>
            <a:r>
              <a:rPr lang="en-US" sz="2400" dirty="0"/>
              <a:t>Arab World Institute</a:t>
            </a:r>
            <a:br>
              <a:rPr lang="en-US" sz="2400" dirty="0"/>
            </a:b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7126" y="4938759"/>
            <a:ext cx="2343477" cy="1667108"/>
          </a:xfrm>
          <a:prstGeom prst="rect">
            <a:avLst/>
          </a:prstGeom>
        </p:spPr>
      </p:pic>
      <p:sp>
        <p:nvSpPr>
          <p:cNvPr id="7" name="Rectangle 6"/>
          <p:cNvSpPr/>
          <p:nvPr/>
        </p:nvSpPr>
        <p:spPr>
          <a:xfrm>
            <a:off x="8666026" y="4427605"/>
            <a:ext cx="3430062" cy="830997"/>
          </a:xfrm>
          <a:prstGeom prst="rect">
            <a:avLst/>
          </a:prstGeom>
        </p:spPr>
        <p:txBody>
          <a:bodyPr wrap="square">
            <a:spAutoFit/>
          </a:bodyPr>
          <a:lstStyle/>
          <a:p>
            <a:r>
              <a:rPr lang="en-US" sz="2400" dirty="0"/>
              <a:t>Polish Library in Paris</a:t>
            </a:r>
            <a:br>
              <a:rPr lang="en-US" sz="2400" dirty="0"/>
            </a:br>
            <a:endParaRPr lang="en-US" sz="2400" dirty="0"/>
          </a:p>
        </p:txBody>
      </p:sp>
      <p:sp>
        <p:nvSpPr>
          <p:cNvPr id="8" name="TextBox 7"/>
          <p:cNvSpPr txBox="1"/>
          <p:nvPr/>
        </p:nvSpPr>
        <p:spPr>
          <a:xfrm>
            <a:off x="6672251" y="2085921"/>
            <a:ext cx="1993775" cy="646331"/>
          </a:xfrm>
          <a:prstGeom prst="rect">
            <a:avLst/>
          </a:prstGeom>
          <a:noFill/>
        </p:spPr>
        <p:txBody>
          <a:bodyPr wrap="square" rtlCol="0">
            <a:spAutoFit/>
          </a:bodyPr>
          <a:lstStyle/>
          <a:p>
            <a:r>
              <a:rPr lang="en-US" dirty="0" smtClean="0"/>
              <a:t>Example venue frequencies:</a:t>
            </a:r>
            <a:endParaRPr lang="en-US" dirty="0"/>
          </a:p>
        </p:txBody>
      </p:sp>
    </p:spTree>
    <p:extLst>
      <p:ext uri="{BB962C8B-B14F-4D97-AF65-F5344CB8AC3E}">
        <p14:creationId xmlns:p14="http://schemas.microsoft.com/office/powerpoint/2010/main" val="318329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k-means clustering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7251" y="2321551"/>
            <a:ext cx="5836876" cy="3613924"/>
          </a:xfrm>
        </p:spPr>
      </p:pic>
      <p:sp>
        <p:nvSpPr>
          <p:cNvPr id="5" name="TextBox 4"/>
          <p:cNvSpPr txBox="1"/>
          <p:nvPr/>
        </p:nvSpPr>
        <p:spPr>
          <a:xfrm>
            <a:off x="680321" y="2558853"/>
            <a:ext cx="4327777" cy="3139321"/>
          </a:xfrm>
          <a:prstGeom prst="rect">
            <a:avLst/>
          </a:prstGeom>
          <a:noFill/>
        </p:spPr>
        <p:txBody>
          <a:bodyPr wrap="square" rtlCol="0">
            <a:spAutoFit/>
          </a:bodyPr>
          <a:lstStyle/>
          <a:p>
            <a:r>
              <a:rPr lang="en-US" dirty="0" smtClean="0"/>
              <a:t>Usage of the k-means clustering algorithm</a:t>
            </a:r>
          </a:p>
          <a:p>
            <a:endParaRPr lang="en-US" dirty="0"/>
          </a:p>
          <a:p>
            <a:r>
              <a:rPr lang="en-US" dirty="0" smtClean="0"/>
              <a:t>To determine the “best” number of clusters, the “elbow method” is used by calculating the Sum Of Squared Errors for k between 2 and 20.</a:t>
            </a:r>
          </a:p>
          <a:p>
            <a:endParaRPr lang="en-US" dirty="0"/>
          </a:p>
          <a:p>
            <a:r>
              <a:rPr lang="en-US" dirty="0" smtClean="0"/>
              <a:t>The “elbow” is located around k = 3, and we pick k = 4 from personal experience with the clusters returned.</a:t>
            </a:r>
            <a:endParaRPr lang="en-US" dirty="0"/>
          </a:p>
        </p:txBody>
      </p:sp>
    </p:spTree>
    <p:extLst>
      <p:ext uri="{BB962C8B-B14F-4D97-AF65-F5344CB8AC3E}">
        <p14:creationId xmlns:p14="http://schemas.microsoft.com/office/powerpoint/2010/main" val="4060663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identification of the 4 clusters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5313" y="2707928"/>
            <a:ext cx="2267266" cy="1619476"/>
          </a:xfrm>
        </p:spPr>
      </p:pic>
      <p:sp>
        <p:nvSpPr>
          <p:cNvPr id="5" name="TextBox 4"/>
          <p:cNvSpPr txBox="1"/>
          <p:nvPr/>
        </p:nvSpPr>
        <p:spPr>
          <a:xfrm>
            <a:off x="2129077" y="2338596"/>
            <a:ext cx="2479738" cy="369332"/>
          </a:xfrm>
          <a:prstGeom prst="rect">
            <a:avLst/>
          </a:prstGeom>
          <a:noFill/>
        </p:spPr>
        <p:txBody>
          <a:bodyPr wrap="square" rtlCol="0">
            <a:spAutoFit/>
          </a:bodyPr>
          <a:lstStyle/>
          <a:p>
            <a:r>
              <a:rPr lang="en-US" dirty="0" err="1" smtClean="0"/>
              <a:t>Gobelins</a:t>
            </a:r>
            <a:r>
              <a:rPr lang="en-US" dirty="0" smtClean="0"/>
              <a:t> manufactory</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931" y="2707928"/>
            <a:ext cx="2238687" cy="1657581"/>
          </a:xfrm>
          <a:prstGeom prst="rect">
            <a:avLst/>
          </a:prstGeom>
        </p:spPr>
      </p:pic>
      <p:sp>
        <p:nvSpPr>
          <p:cNvPr id="7" name="TextBox 6"/>
          <p:cNvSpPr txBox="1"/>
          <p:nvPr/>
        </p:nvSpPr>
        <p:spPr>
          <a:xfrm>
            <a:off x="6100097" y="2310510"/>
            <a:ext cx="1653989" cy="369332"/>
          </a:xfrm>
          <a:prstGeom prst="rect">
            <a:avLst/>
          </a:prstGeom>
          <a:noFill/>
        </p:spPr>
        <p:txBody>
          <a:bodyPr wrap="square" rtlCol="0">
            <a:spAutoFit/>
          </a:bodyPr>
          <a:lstStyle/>
          <a:p>
            <a:r>
              <a:rPr lang="en-US" dirty="0" err="1" smtClean="0"/>
              <a:t>Mundolingua</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1970" y="2707928"/>
            <a:ext cx="2324424" cy="1667108"/>
          </a:xfrm>
          <a:prstGeom prst="rect">
            <a:avLst/>
          </a:prstGeom>
        </p:spPr>
      </p:pic>
      <p:sp>
        <p:nvSpPr>
          <p:cNvPr id="9" name="TextBox 8"/>
          <p:cNvSpPr txBox="1"/>
          <p:nvPr/>
        </p:nvSpPr>
        <p:spPr>
          <a:xfrm>
            <a:off x="9245368" y="2338596"/>
            <a:ext cx="2191870" cy="369332"/>
          </a:xfrm>
          <a:prstGeom prst="rect">
            <a:avLst/>
          </a:prstGeom>
          <a:noFill/>
        </p:spPr>
        <p:txBody>
          <a:bodyPr wrap="square" rtlCol="0">
            <a:spAutoFit/>
          </a:bodyPr>
          <a:lstStyle/>
          <a:p>
            <a:r>
              <a:rPr lang="en-US" dirty="0" err="1" smtClean="0"/>
              <a:t>Cernuschi</a:t>
            </a:r>
            <a:r>
              <a:rPr lang="en-US" dirty="0" smtClean="0"/>
              <a:t> museum</a:t>
            </a:r>
            <a:endParaRPr lang="en-US" dirty="0"/>
          </a:p>
        </p:txBody>
      </p:sp>
      <p:sp>
        <p:nvSpPr>
          <p:cNvPr id="10" name="TextBox 9"/>
          <p:cNvSpPr txBox="1"/>
          <p:nvPr/>
        </p:nvSpPr>
        <p:spPr>
          <a:xfrm>
            <a:off x="263864" y="2738699"/>
            <a:ext cx="1552194" cy="923330"/>
          </a:xfrm>
          <a:prstGeom prst="rect">
            <a:avLst/>
          </a:prstGeom>
          <a:noFill/>
        </p:spPr>
        <p:txBody>
          <a:bodyPr wrap="square" rtlCol="0">
            <a:spAutoFit/>
          </a:bodyPr>
          <a:lstStyle/>
          <a:p>
            <a:r>
              <a:rPr lang="en-US" dirty="0" smtClean="0"/>
              <a:t>Examples from cluster no 1:</a:t>
            </a:r>
            <a:endParaRPr lang="en-US" dirty="0"/>
          </a:p>
        </p:txBody>
      </p:sp>
      <p:sp>
        <p:nvSpPr>
          <p:cNvPr id="11" name="Rectangle 10"/>
          <p:cNvSpPr/>
          <p:nvPr/>
        </p:nvSpPr>
        <p:spPr>
          <a:xfrm>
            <a:off x="1706528" y="4987896"/>
            <a:ext cx="3991403" cy="1277786"/>
          </a:xfrm>
          <a:prstGeom prst="rect">
            <a:avLst/>
          </a:prstGeom>
        </p:spPr>
        <p:txBody>
          <a:bodyPr wrap="square">
            <a:spAutoFit/>
          </a:bodyPr>
          <a:lstStyle/>
          <a:p>
            <a:pPr>
              <a:lnSpc>
                <a:spcPct val="107000"/>
              </a:lnSpc>
              <a:spcAft>
                <a:spcPts val="800"/>
              </a:spcAft>
            </a:pPr>
            <a:r>
              <a:rPr lang="en-US" dirty="0"/>
              <a:t>The first cluster contains French Restaurants around 25%, and a lot of Italian (10-20%) and Japanese (around 10%) restaurants. </a:t>
            </a:r>
          </a:p>
        </p:txBody>
      </p:sp>
      <p:sp>
        <p:nvSpPr>
          <p:cNvPr id="12" name="Rounded Rectangle 11"/>
          <p:cNvSpPr/>
          <p:nvPr/>
        </p:nvSpPr>
        <p:spPr>
          <a:xfrm>
            <a:off x="7597589" y="5135572"/>
            <a:ext cx="3576918" cy="99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“French/Italian/Japanese”</a:t>
            </a:r>
            <a:endParaRPr lang="en-US" dirty="0"/>
          </a:p>
        </p:txBody>
      </p:sp>
      <p:sp>
        <p:nvSpPr>
          <p:cNvPr id="13" name="Right Arrow 12"/>
          <p:cNvSpPr/>
          <p:nvPr/>
        </p:nvSpPr>
        <p:spPr>
          <a:xfrm>
            <a:off x="5928342" y="5339900"/>
            <a:ext cx="1438835" cy="573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3214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1585</TotalTime>
  <Words>724</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vt:lpstr>
      <vt:lpstr>Berlin</vt:lpstr>
      <vt:lpstr>A Sunday morning in Paris</vt:lpstr>
      <vt:lpstr>Business problem</vt:lpstr>
      <vt:lpstr>Data: how to exploit it to solve our business problem?</vt:lpstr>
      <vt:lpstr>Methodology: web scraping</vt:lpstr>
      <vt:lpstr>Result of the web scraping</vt:lpstr>
      <vt:lpstr>Methodology: usage of the Foursquare API</vt:lpstr>
      <vt:lpstr>Methodology: data cleaning</vt:lpstr>
      <vt:lpstr>Methodology: k-means clustering</vt:lpstr>
      <vt:lpstr>Results: identification of the 4 clusters</vt:lpstr>
      <vt:lpstr>Results: identification of the 4 clusters</vt:lpstr>
      <vt:lpstr>Results: identification of the 4 clusters</vt:lpstr>
      <vt:lpstr>Results: identification of the 4 clusters</vt:lpstr>
      <vt:lpstr>Results: display of the clusters on a map</vt:lpstr>
      <vt:lpstr>Discussion: display of the clusters on a map</vt:lpstr>
      <vt:lpstr>Conclusion: business ideas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Sunday morning in Paris</dc:title>
  <dc:creator>Florian MULLER</dc:creator>
  <cp:lastModifiedBy>Florian MULLER</cp:lastModifiedBy>
  <cp:revision>19</cp:revision>
  <dcterms:created xsi:type="dcterms:W3CDTF">2019-07-02T03:39:00Z</dcterms:created>
  <dcterms:modified xsi:type="dcterms:W3CDTF">2019-07-03T06:04:13Z</dcterms:modified>
</cp:coreProperties>
</file>