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3" r:id="rId13"/>
  </p:sldIdLst>
  <p:sldSz cx="9144000" cy="5143500"/>
  <p:notesSz cx="6858000" cy="9144000"/>
  <p:embeddedFontLst>
    <p:embeddedFont>
      <p:font typeface="Nunito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0397abf97_0_4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0397abf97_0_4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b339216ed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9b339216ed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b339216ed_0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9b339216ed_0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9c6c274cf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9c6c274cf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9c6c274cff_0_27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9c6c274cff_0_2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9c6c274cff_0_2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9c6c274cff_0_2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1"/>
          <p:cNvSpPr txBox="1"/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0"/>
          <p:cNvSpPr txBox="1"/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439300" y="595225"/>
            <a:ext cx="6613800" cy="208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/>
              <a:t>Exposé : VPN (Virtual Private Network) </a:t>
            </a:r>
            <a:endParaRPr b="1" i="1"/>
          </a:p>
        </p:txBody>
      </p:sp>
      <p:sp>
        <p:nvSpPr>
          <p:cNvPr id="129" name="Google Shape;129;p13"/>
          <p:cNvSpPr txBox="1"/>
          <p:nvPr>
            <p:ph type="subTitle" idx="1"/>
          </p:nvPr>
        </p:nvSpPr>
        <p:spPr>
          <a:xfrm>
            <a:off x="2106750" y="2486583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Lab Packet Tracer + Implémentation IPsec site-à-site </a:t>
            </a:r>
            <a:endParaRPr lang="en-US"/>
          </a:p>
        </p:txBody>
      </p:sp>
      <p:sp>
        <p:nvSpPr>
          <p:cNvPr id="130" name="Google Shape;130;p13"/>
          <p:cNvSpPr/>
          <p:nvPr/>
        </p:nvSpPr>
        <p:spPr>
          <a:xfrm>
            <a:off x="2130350" y="3064225"/>
            <a:ext cx="5428200" cy="744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Présenté</a:t>
            </a: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par :Fouenang Miguel Bruce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/>
          <a:p>
            <a:r>
              <a:rPr lang="fr-FR" altLang="en-US"/>
              <a:t>8.Conclusion</a:t>
            </a:r>
            <a:endParaRPr lang="fr-FR" alt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pPr>
              <a:buFont typeface="+mj-lt"/>
              <a:buAutoNum type="arabicPeriod"/>
            </a:pPr>
            <a:r>
              <a:rPr lang="en-US" sz="1200"/>
              <a:t>Le VPN est aujourd’hui un outil indispensable pour la sécurité, la confidentialité, et la mobilité dans le monde numérique.</a:t>
            </a:r>
            <a:endParaRPr lang="en-US" sz="1200"/>
          </a:p>
          <a:p>
            <a:pPr>
              <a:buFont typeface="+mj-lt"/>
              <a:buAutoNum type="arabicPeriod"/>
            </a:pPr>
            <a:r>
              <a:rPr lang="en-US" sz="1200"/>
              <a:t>Il permet aux entreprises et aux particuliers de protéger leurs données et d’accéder librement à Internet.</a:t>
            </a:r>
            <a:endParaRPr lang="en-US" sz="1200"/>
          </a:p>
          <a:p>
            <a:pPr>
              <a:buFont typeface="+mj-lt"/>
              <a:buAutoNum type="arabicPeriod"/>
            </a:pPr>
            <a:r>
              <a:rPr lang="en-US" sz="1200"/>
              <a:t>Son importance continuera de croître avec la généralisation du télétravail et des cybermenaces.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970329" y="429750"/>
            <a:ext cx="6668700" cy="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1.</a:t>
            </a:r>
            <a:r>
              <a:rPr lang="en-US" sz="3700"/>
              <a:t>Introduction</a:t>
            </a:r>
            <a:r>
              <a:rPr lang="en-US" sz="3700"/>
              <a:t> </a:t>
            </a:r>
            <a:endParaRPr sz="3700"/>
          </a:p>
        </p:txBody>
      </p:sp>
      <p:sp>
        <p:nvSpPr>
          <p:cNvPr id="136" name="Google Shape;136;p14"/>
          <p:cNvSpPr txBox="1"/>
          <p:nvPr>
            <p:ph type="body" idx="1"/>
          </p:nvPr>
        </p:nvSpPr>
        <p:spPr>
          <a:xfrm>
            <a:off x="306425" y="1231975"/>
            <a:ext cx="8426700" cy="30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b="1"/>
              <a:t>Qu’est-ce  que VPN ?</a:t>
            </a:r>
            <a:endParaRPr sz="20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/>
              <a:t> </a:t>
            </a:r>
            <a:r>
              <a:rPr lang="en-US" sz="1400"/>
              <a:t>Un VPN</a:t>
            </a:r>
            <a:r>
              <a:rPr lang="en-US" sz="1400" b="1"/>
              <a:t>(Virtual private Network) </a:t>
            </a:r>
            <a:r>
              <a:rPr lang="en-US" sz="1400"/>
              <a:t>ou </a:t>
            </a:r>
            <a:r>
              <a:rPr lang="en-US" sz="1400" b="1"/>
              <a:t>réseau</a:t>
            </a:r>
            <a:r>
              <a:rPr lang="en-US" sz="1400" b="1"/>
              <a:t> virtual private,</a:t>
            </a:r>
            <a:r>
              <a:rPr lang="en-US" sz="1400"/>
              <a:t> est une </a:t>
            </a:r>
            <a:r>
              <a:rPr lang="en-US" sz="1400"/>
              <a:t>technologie</a:t>
            </a:r>
            <a:r>
              <a:rPr lang="en-US" sz="1400"/>
              <a:t> qui permet </a:t>
            </a:r>
            <a:r>
              <a:rPr lang="en-US" sz="1400"/>
              <a:t>d'établir</a:t>
            </a:r>
            <a:r>
              <a:rPr lang="en-US" sz="1400"/>
              <a:t> une connection </a:t>
            </a:r>
            <a:r>
              <a:rPr lang="en-US" sz="1400"/>
              <a:t>sécurisée</a:t>
            </a:r>
            <a:r>
              <a:rPr lang="en-US" sz="1400"/>
              <a:t> entre un utilisateur et un </a:t>
            </a:r>
            <a:r>
              <a:rPr lang="en-US" sz="1400"/>
              <a:t>réseau</a:t>
            </a:r>
            <a:r>
              <a:rPr lang="en-US" sz="1400"/>
              <a:t> </a:t>
            </a:r>
            <a:r>
              <a:rPr lang="en-US" sz="1400"/>
              <a:t>distant</a:t>
            </a:r>
            <a:r>
              <a:rPr lang="en-US" sz="1400"/>
              <a:t> a traver internet.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/>
              <a:t>Son but principal est de </a:t>
            </a:r>
            <a:r>
              <a:rPr lang="en-US" sz="1400"/>
              <a:t>protéger</a:t>
            </a:r>
            <a:r>
              <a:rPr lang="en-US" sz="1400"/>
              <a:t> les </a:t>
            </a:r>
            <a:r>
              <a:rPr lang="en-US" sz="1400"/>
              <a:t>données</a:t>
            </a:r>
            <a:r>
              <a:rPr lang="en-US" sz="1400"/>
              <a:t> </a:t>
            </a:r>
            <a:r>
              <a:rPr lang="en-US" sz="1400"/>
              <a:t>échanges</a:t>
            </a:r>
            <a:r>
              <a:rPr lang="en-US" sz="1400"/>
              <a:t> et de garantir and </a:t>
            </a:r>
            <a:r>
              <a:rPr lang="en-US" sz="1400"/>
              <a:t>confidentialité</a:t>
            </a:r>
            <a:r>
              <a:rPr lang="en-US" sz="1400"/>
              <a:t> des communication.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400"/>
              <a:t>Grâce</a:t>
            </a:r>
            <a:r>
              <a:rPr lang="en-US" sz="1400"/>
              <a:t> au VPN,les utilisateur peuvent </a:t>
            </a:r>
            <a:r>
              <a:rPr lang="en-US" sz="1400"/>
              <a:t>accéder</a:t>
            </a:r>
            <a:r>
              <a:rPr lang="en-US" sz="1400"/>
              <a:t> à des </a:t>
            </a:r>
            <a:r>
              <a:rPr lang="en-US" sz="1400"/>
              <a:t>ressources</a:t>
            </a:r>
            <a:r>
              <a:rPr lang="en-US" sz="1400"/>
              <a:t> </a:t>
            </a:r>
            <a:r>
              <a:rPr lang="en-US" sz="1400"/>
              <a:t>privée</a:t>
            </a:r>
            <a:r>
              <a:rPr lang="en-US" sz="1400"/>
              <a:t>(comme intranet </a:t>
            </a:r>
            <a:r>
              <a:rPr lang="en-US" sz="1400"/>
              <a:t>d'entreprise</a:t>
            </a:r>
            <a:r>
              <a:rPr lang="en-US" sz="1400"/>
              <a:t>) ou un navigateur sur le web car leur address IP est masques.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713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2.Objectifs </a:t>
            </a:r>
            <a:endParaRPr sz="3900"/>
          </a:p>
        </p:txBody>
      </p:sp>
      <p:sp>
        <p:nvSpPr>
          <p:cNvPr id="142" name="Google Shape;142;p15"/>
          <p:cNvSpPr txBox="1"/>
          <p:nvPr>
            <p:ph type="body" idx="1"/>
          </p:nvPr>
        </p:nvSpPr>
        <p:spPr>
          <a:xfrm>
            <a:off x="474225" y="1325975"/>
            <a:ext cx="8091300" cy="33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/>
              <a:t>les principaux objectif d’un VPN Sont :</a:t>
            </a:r>
            <a:endParaRPr sz="2000" b="1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400" b="1"/>
              <a:t>1.Securite</a:t>
            </a:r>
            <a:r>
              <a:rPr lang="en-US" sz="1400"/>
              <a:t>:chiffre les </a:t>
            </a:r>
            <a:r>
              <a:rPr lang="en-US" sz="1400"/>
              <a:t>données</a:t>
            </a:r>
            <a:r>
              <a:rPr lang="en-US" sz="1400"/>
              <a:t> transmis </a:t>
            </a:r>
            <a:r>
              <a:rPr lang="en-US" sz="1400"/>
              <a:t>entre</a:t>
            </a:r>
            <a:r>
              <a:rPr lang="en-US" sz="1400"/>
              <a:t> l’utilisateur et server</a:t>
            </a:r>
            <a:endParaRPr sz="140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400" b="1"/>
              <a:t>2.</a:t>
            </a:r>
            <a:r>
              <a:rPr lang="en-US" sz="1400" b="1"/>
              <a:t>confidentialité</a:t>
            </a:r>
            <a:r>
              <a:rPr lang="en-US" sz="1400" b="1"/>
              <a:t>:</a:t>
            </a:r>
            <a:r>
              <a:rPr lang="en-US" sz="1400"/>
              <a:t>cacher </a:t>
            </a:r>
            <a:r>
              <a:rPr lang="en-US" sz="1400"/>
              <a:t>identité</a:t>
            </a:r>
            <a:r>
              <a:rPr lang="en-US" sz="1400"/>
              <a:t> et </a:t>
            </a:r>
            <a:r>
              <a:rPr lang="en-US" sz="1400"/>
              <a:t>l'adress</a:t>
            </a:r>
            <a:r>
              <a:rPr lang="en-US" sz="1400"/>
              <a:t> de l’utilisateur</a:t>
            </a:r>
            <a:endParaRPr sz="140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400" b="1"/>
              <a:t>3.</a:t>
            </a:r>
            <a:r>
              <a:rPr lang="en-US" sz="1400" b="1"/>
              <a:t>Accès</a:t>
            </a:r>
            <a:r>
              <a:rPr lang="en-US" sz="1400" b="1"/>
              <a:t> distant:</a:t>
            </a:r>
            <a:r>
              <a:rPr lang="en-US" sz="1400"/>
              <a:t>c’est-a-dire permettre  </a:t>
            </a:r>
            <a:r>
              <a:rPr lang="en-US" sz="1400"/>
              <a:t>un</a:t>
            </a:r>
            <a:r>
              <a:rPr lang="en-US" sz="1400"/>
              <a:t> </a:t>
            </a:r>
            <a:r>
              <a:rPr lang="en-US" sz="1400"/>
              <a:t>employé</a:t>
            </a:r>
            <a:r>
              <a:rPr lang="en-US" sz="1400"/>
              <a:t> d’une entreprise de pouvoir </a:t>
            </a:r>
            <a:r>
              <a:rPr lang="en-US" sz="1400"/>
              <a:t>accéder</a:t>
            </a:r>
            <a:r>
              <a:rPr lang="en-US" sz="1400"/>
              <a:t> à leur interne depuis n’importe ou.</a:t>
            </a:r>
            <a:endParaRPr sz="140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 sz="1400" b="1"/>
              <a:t>4.</a:t>
            </a:r>
            <a:r>
              <a:rPr lang="en-US" sz="1400" b="1"/>
              <a:t>Intégrité</a:t>
            </a:r>
            <a:r>
              <a:rPr lang="en-US" sz="1400" b="1"/>
              <a:t>:</a:t>
            </a:r>
            <a:r>
              <a:rPr lang="en-US" sz="1400"/>
              <a:t>Assurer que les donnes ne sont pas </a:t>
            </a:r>
            <a:r>
              <a:rPr lang="en-US" sz="1400"/>
              <a:t>modifiés</a:t>
            </a:r>
            <a:r>
              <a:rPr lang="en-US" sz="1400"/>
              <a:t> </a:t>
            </a:r>
            <a:r>
              <a:rPr lang="en-US" sz="1400"/>
              <a:t>pendant</a:t>
            </a:r>
            <a:r>
              <a:rPr lang="en-US" sz="1400"/>
              <a:t> le transfert</a:t>
            </a:r>
            <a:endParaRPr sz="1400"/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b="1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Contourner la censure ou les restrictions géographiques :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accéder à des sites bloqués dans certaines régions.</a:t>
            </a:r>
            <a:endParaRPr sz="1600"/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None/>
            </a:pPr>
            <a:endParaRPr sz="17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3.</a:t>
            </a:r>
            <a:r>
              <a:rPr lang="en-US"/>
              <a:t>Méthodologie</a:t>
            </a:r>
            <a:endParaRPr lang="en-US"/>
          </a:p>
        </p:txBody>
      </p:sp>
      <p:sp>
        <p:nvSpPr>
          <p:cNvPr id="148" name="Google Shape;148;p16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Pour comprendre le fonctionnement et usage du VPN voici la </a:t>
            </a:r>
            <a:r>
              <a:rPr lang="en-US"/>
              <a:t>marche</a:t>
            </a:r>
            <a:r>
              <a:rPr lang="en-US"/>
              <a:t> a suivre</a:t>
            </a:r>
            <a:endParaRPr lang="en-US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US" b="1"/>
              <a:t>Analyse des protocoles : </a:t>
            </a:r>
            <a:r>
              <a:rPr lang="en-US"/>
              <a:t>il s’agit </a:t>
            </a:r>
            <a:r>
              <a:rPr lang="en-US"/>
              <a:t>là</a:t>
            </a:r>
            <a:r>
              <a:rPr lang="en-US"/>
              <a:t> de faire d’une </a:t>
            </a:r>
            <a:r>
              <a:rPr lang="en-US"/>
              <a:t>étude</a:t>
            </a:r>
            <a:r>
              <a:rPr lang="en-US"/>
              <a:t> des principaux protocole </a:t>
            </a:r>
            <a:r>
              <a:rPr lang="en-US"/>
              <a:t>utilisé</a:t>
            </a:r>
            <a:r>
              <a:rPr lang="en-US"/>
              <a:t>(PPTP,OpenVPN,</a:t>
            </a:r>
            <a:r>
              <a:rPr lang="en-US"/>
              <a:t>Wire Guard</a:t>
            </a:r>
            <a:r>
              <a:rPr lang="en-US"/>
              <a:t>,IPSec)</a:t>
            </a: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b="1"/>
              <a:t>Comparaison : </a:t>
            </a:r>
            <a:r>
              <a:rPr lang="en-US"/>
              <a:t>Évaluation</a:t>
            </a:r>
            <a:r>
              <a:rPr lang="en-US"/>
              <a:t> des </a:t>
            </a:r>
            <a:r>
              <a:rPr lang="en-US"/>
              <a:t>différent</a:t>
            </a:r>
            <a:r>
              <a:rPr lang="en-US"/>
              <a:t> entre VPN </a:t>
            </a:r>
            <a:r>
              <a:rPr lang="en-US"/>
              <a:t>commerciaux</a:t>
            </a:r>
            <a:r>
              <a:rPr lang="en-US"/>
              <a:t> et VPN l’entreprise</a:t>
            </a: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b="1"/>
              <a:t>Mise en Pratique : </a:t>
            </a:r>
            <a:r>
              <a:rPr lang="en-US"/>
              <a:t>l’Utilisation d’un Lab sur Cisco packet Tracer enfin de </a:t>
            </a:r>
            <a:r>
              <a:rPr lang="en-US"/>
              <a:t>réaliser</a:t>
            </a:r>
            <a:r>
              <a:rPr lang="en-US"/>
              <a:t> le </a:t>
            </a:r>
            <a:r>
              <a:rPr lang="en-US"/>
              <a:t>projet</a:t>
            </a:r>
            <a:r>
              <a:rPr lang="en-US"/>
              <a:t> et test the environment simple en l’utilisant OpenVPN sur un </a:t>
            </a:r>
            <a:r>
              <a:rPr lang="en-US"/>
              <a:t>l'environnement</a:t>
            </a:r>
            <a:r>
              <a:rPr lang="en-US"/>
              <a:t> linux.</a:t>
            </a:r>
            <a:endParaRPr lang="en-US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b="1"/>
              <a:t>Recherche et </a:t>
            </a:r>
            <a:r>
              <a:rPr lang="en-US" b="1"/>
              <a:t>documentation</a:t>
            </a:r>
            <a:r>
              <a:rPr lang="en-US" b="1"/>
              <a:t> 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/>
              <a:t>4</a:t>
            </a:r>
            <a:r>
              <a:rPr lang="en-US"/>
              <a:t>.</a:t>
            </a:r>
            <a:r>
              <a:rPr lang="en-US"/>
              <a:t>Implémentation</a:t>
            </a:r>
            <a:endParaRPr lang="en-US"/>
          </a:p>
        </p:txBody>
      </p:sp>
      <p:sp>
        <p:nvSpPr>
          <p:cNvPr id="154" name="Google Shape;154;p17"/>
          <p:cNvSpPr txBox="1"/>
          <p:nvPr>
            <p:ph type="body" idx="1"/>
          </p:nvPr>
        </p:nvSpPr>
        <p:spPr>
          <a:xfrm>
            <a:off x="474225" y="1831225"/>
            <a:ext cx="8236800" cy="26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/>
              <a:t>Pour une </a:t>
            </a:r>
            <a:r>
              <a:rPr lang="en-US" sz="5200"/>
              <a:t>l'implémentation</a:t>
            </a:r>
            <a:r>
              <a:rPr lang="en-US" sz="5200"/>
              <a:t> pratique, </a:t>
            </a:r>
            <a:r>
              <a:rPr lang="en-US" sz="5200"/>
              <a:t>on</a:t>
            </a:r>
            <a:r>
              <a:rPr lang="en-US" sz="5200"/>
              <a:t> dispose l’outil </a:t>
            </a:r>
            <a:r>
              <a:rPr lang="en-US" sz="5200"/>
              <a:t>open source</a:t>
            </a:r>
            <a:r>
              <a:rPr lang="en-US" sz="5200"/>
              <a:t> tel que </a:t>
            </a:r>
            <a:r>
              <a:rPr lang="en-US" sz="5200" b="1"/>
              <a:t>OpenVPN,</a:t>
            </a:r>
            <a:r>
              <a:rPr lang="en-US" sz="5200" b="1"/>
              <a:t>Wire Guard</a:t>
            </a:r>
            <a:r>
              <a:rPr lang="en-US" sz="5200" b="1"/>
              <a:t> </a:t>
            </a:r>
            <a:r>
              <a:rPr lang="en-US" sz="5200"/>
              <a:t>etc..</a:t>
            </a:r>
            <a:endParaRPr sz="52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5200"/>
              <a:t>Materiels</a:t>
            </a:r>
            <a:r>
              <a:rPr lang="en-US" sz="5200"/>
              <a:t> et systemes utiliser</a:t>
            </a:r>
            <a:endParaRPr sz="520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r-FR" altLang="en-US" sz="5200"/>
              <a:t>1.Un</a:t>
            </a:r>
            <a:r>
              <a:rPr lang="en-US" sz="5200"/>
              <a:t> environnement</a:t>
            </a:r>
            <a:r>
              <a:rPr lang="en-US" sz="5200"/>
              <a:t> Sandbox(Virtualbox)</a:t>
            </a:r>
            <a:endParaRPr sz="520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/>
              <a:t>2.</a:t>
            </a:r>
            <a:r>
              <a:rPr lang="en-US" sz="5200"/>
              <a:t>Système</a:t>
            </a:r>
            <a:r>
              <a:rPr lang="en-US" sz="5200"/>
              <a:t> </a:t>
            </a:r>
            <a:r>
              <a:rPr lang="en-US" sz="5200"/>
              <a:t>d'exploitation</a:t>
            </a:r>
            <a:r>
              <a:rPr lang="en-US" sz="5200"/>
              <a:t>:Linux(Mint et Alpine)</a:t>
            </a:r>
            <a:endParaRPr sz="520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/>
              <a:t>3.Paquet:Wire Guard</a:t>
            </a:r>
            <a:endParaRPr sz="5200"/>
          </a:p>
          <a:p>
            <a:pPr marL="342900" lvl="0" indent="-342900" algn="l" rtl="0">
              <a:spcBef>
                <a:spcPts val="12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5200"/>
              <a:t>4.Deux machines (Client et </a:t>
            </a:r>
            <a:r>
              <a:rPr lang="en-US" sz="5200"/>
              <a:t>serveur</a:t>
            </a:r>
            <a:r>
              <a:rPr lang="en-US" sz="5200"/>
              <a:t>) </a:t>
            </a:r>
            <a:r>
              <a:rPr lang="en-US" sz="5200"/>
              <a:t>Connecté</a:t>
            </a:r>
            <a:r>
              <a:rPr lang="en-US" sz="5200"/>
              <a:t> a internet</a:t>
            </a:r>
            <a:endParaRPr sz="5200"/>
          </a:p>
          <a:p>
            <a:pPr marL="228600" lvl="0" indent="-228600" algn="l" rtl="0">
              <a:spcBef>
                <a:spcPts val="1200"/>
              </a:spcBef>
              <a:spcAft>
                <a:spcPts val="0"/>
              </a:spcAft>
              <a:buFont typeface="Arial" panose="02080604020202020204" pitchFamily="34" charset="0"/>
              <a:buChar char="•"/>
            </a:pPr>
          </a:p>
          <a:p>
            <a:pPr marL="171450" lvl="0" indent="-171450" algn="l" rtl="0">
              <a:spcBef>
                <a:spcPts val="12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659006" y="2646200"/>
            <a:ext cx="1415625" cy="156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153975" y="2646250"/>
            <a:ext cx="1415624" cy="141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/>
              <a:t>5.</a:t>
            </a:r>
            <a:r>
              <a:rPr lang="en-US"/>
              <a:t>Principale </a:t>
            </a:r>
            <a:r>
              <a:rPr lang="en-US"/>
              <a:t>Étape</a:t>
            </a:r>
            <a:endParaRPr lang="en-US"/>
          </a:p>
        </p:txBody>
      </p:sp>
      <p:sp>
        <p:nvSpPr>
          <p:cNvPr id="162" name="Google Shape;162;p18"/>
          <p:cNvSpPr txBox="1"/>
          <p:nvPr>
            <p:ph type="body" idx="1"/>
          </p:nvPr>
        </p:nvSpPr>
        <p:spPr>
          <a:xfrm>
            <a:off x="445050" y="1758275"/>
            <a:ext cx="7879800" cy="27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1.Installation de wireguard sur les Vm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Serveur alpine :apk add wireguard-tools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Serveur Linux mint :apt install wireguards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/>
              <a:t>2.</a:t>
            </a:r>
            <a:r>
              <a:rPr lang="en-US" b="1"/>
              <a:t>Génération</a:t>
            </a:r>
            <a:r>
              <a:rPr lang="en-US" b="1"/>
              <a:t> des cle paires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/>
              <a:t>‘</a:t>
            </a:r>
            <a:r>
              <a:rPr lang="en-US"/>
              <a:t>Wg genkey | tee privatekey | wg pubkey &gt;publickey’</a:t>
            </a:r>
            <a:endParaRPr lang="en-US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/>
              <a:t>3.Configuration de l’interface de wireguard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b="1"/>
              <a:t>4.Activation de wireguard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‘sudo wg-quick up wg0’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766445" y="41443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altLang="en-US"/>
              <a:t>6</a:t>
            </a:r>
            <a:r>
              <a:rPr lang="en-US"/>
              <a:t>.</a:t>
            </a:r>
            <a:r>
              <a:rPr lang="en-US"/>
              <a:t>Architecture</a:t>
            </a:r>
            <a:r>
              <a:rPr lang="en-US"/>
              <a:t>  reseau</a:t>
            </a:r>
            <a:endParaRPr lang="en-US"/>
          </a:p>
        </p:txBody>
      </p:sp>
      <p:pic>
        <p:nvPicPr>
          <p:cNvPr id="1" name="Picture 0" descr="La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005" y="1456055"/>
            <a:ext cx="8556625" cy="34582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473710" y="265430"/>
            <a:ext cx="7851140" cy="602615"/>
          </a:xfrm>
        </p:spPr>
        <p:txBody>
          <a:bodyPr>
            <a:normAutofit fontScale="90000"/>
          </a:bodyPr>
          <a:p>
            <a:r>
              <a:rPr lang="fr-FR" altLang="en-US"/>
              <a:t>7.Addresage Simple</a:t>
            </a:r>
            <a:endParaRPr lang="fr-FR" altLang="en-US"/>
          </a:p>
        </p:txBody>
      </p:sp>
      <p:pic>
        <p:nvPicPr>
          <p:cNvPr id="4" name="Picture 3" descr="Command Alpine Serv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040" y="1067435"/>
            <a:ext cx="3928745" cy="3756660"/>
          </a:xfrm>
          <a:prstGeom prst="rect">
            <a:avLst/>
          </a:prstGeom>
        </p:spPr>
      </p:pic>
      <p:pic>
        <p:nvPicPr>
          <p:cNvPr id="5" name="Picture 4" descr="Command LinuxMint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190" y="923925"/>
            <a:ext cx="3849370" cy="3824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597535" y="310295"/>
            <a:ext cx="7505700" cy="954600"/>
          </a:xfrm>
        </p:spPr>
        <p:txBody>
          <a:bodyPr/>
          <a:p>
            <a:r>
              <a:rPr lang="fr-FR" altLang="en-US"/>
              <a:t>9.Ipsec config</a:t>
            </a:r>
            <a:endParaRPr lang="fr-FR" altLang="en-US"/>
          </a:p>
        </p:txBody>
      </p:sp>
      <p:pic>
        <p:nvPicPr>
          <p:cNvPr id="4" name="Picture 3" descr="Alpine VPn Confi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170" y="1056640"/>
            <a:ext cx="4467860" cy="38258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2597</Words>
  <Application>WPS Presentation</Application>
  <PresentationFormat/>
  <Paragraphs>68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Arial</vt:lpstr>
      <vt:lpstr>DejaVu Sans</vt:lpstr>
      <vt:lpstr>Nunito</vt:lpstr>
      <vt:lpstr>C059</vt:lpstr>
      <vt:lpstr>Calibri</vt:lpstr>
      <vt:lpstr>Microsoft YaHei</vt:lpstr>
      <vt:lpstr>Droid Sans Fallback</vt:lpstr>
      <vt:lpstr>Arial Unicode MS</vt:lpstr>
      <vt:lpstr>OpenSymbol</vt:lpstr>
      <vt:lpstr>Shift</vt:lpstr>
      <vt:lpstr>Exposé : VPN (Virtual Private Network) </vt:lpstr>
      <vt:lpstr>1.Introduction </vt:lpstr>
      <vt:lpstr>2.Objectifs </vt:lpstr>
      <vt:lpstr>3.Méthodologie</vt:lpstr>
      <vt:lpstr>5.Implémentation</vt:lpstr>
      <vt:lpstr>Principale Étape</vt:lpstr>
      <vt:lpstr>7.Architecture  reseau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Exposé : VPN (Virtual Private Network) </dc:title>
  <dc:creator/>
  <cp:lastModifiedBy>bruce</cp:lastModifiedBy>
  <cp:revision>2</cp:revision>
  <dcterms:created xsi:type="dcterms:W3CDTF">2025-10-23T15:07:51Z</dcterms:created>
  <dcterms:modified xsi:type="dcterms:W3CDTF">2025-10-23T15:07:51Z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