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6" r:id="rId5"/>
    <p:sldId id="259" r:id="rId6"/>
    <p:sldId id="260" r:id="rId7"/>
    <p:sldId id="306" r:id="rId8"/>
    <p:sldId id="307" r:id="rId9"/>
    <p:sldId id="309" r:id="rId10"/>
    <p:sldId id="308" r:id="rId11"/>
    <p:sldId id="261" r:id="rId12"/>
    <p:sldId id="310" r:id="rId13"/>
    <p:sldId id="262" r:id="rId14"/>
    <p:sldId id="311" r:id="rId15"/>
    <p:sldId id="313" r:id="rId16"/>
    <p:sldId id="314" r:id="rId17"/>
    <p:sldId id="284" r:id="rId1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Spectral" panose="020B0604020202020204" charset="0"/>
      <p:regular r:id="rId24"/>
      <p:bold r:id="rId25"/>
      <p:italic r:id="rId26"/>
      <p:boldItalic r:id="rId27"/>
    </p:embeddedFont>
    <p:embeddedFont>
      <p:font typeface="Spectral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0FBD-B988-4F5B-A6BF-5BE1FB2D43B1}" v="3" dt="2023-02-02T02:55:16.791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76"/>
  </p:normalViewPr>
  <p:slideViewPr>
    <p:cSldViewPr snapToGrid="0">
      <p:cViewPr>
        <p:scale>
          <a:sx n="182" d="100"/>
          <a:sy n="182" d="100"/>
        </p:scale>
        <p:origin x="856" y="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DA MARINA DOBRE" userId="S::talida.dobre@s.unibuc.ro::69cc52f3-47ce-44d5-87ce-f6ac8c07f547" providerId="AD" clId="Web-{006D0FBD-B988-4F5B-A6BF-5BE1FB2D43B1}"/>
    <pc:docChg chg="modSld">
      <pc:chgData name="TALIDA MARINA DOBRE" userId="S::talida.dobre@s.unibuc.ro::69cc52f3-47ce-44d5-87ce-f6ac8c07f547" providerId="AD" clId="Web-{006D0FBD-B988-4F5B-A6BF-5BE1FB2D43B1}" dt="2023-02-02T02:55:16.791" v="2"/>
      <pc:docMkLst>
        <pc:docMk/>
      </pc:docMkLst>
      <pc:sldChg chg="addSp delSp modSp">
        <pc:chgData name="TALIDA MARINA DOBRE" userId="S::talida.dobre@s.unibuc.ro::69cc52f3-47ce-44d5-87ce-f6ac8c07f547" providerId="AD" clId="Web-{006D0FBD-B988-4F5B-A6BF-5BE1FB2D43B1}" dt="2023-02-02T02:55:16.791" v="2"/>
        <pc:sldMkLst>
          <pc:docMk/>
          <pc:sldMk cId="0" sldId="284"/>
        </pc:sldMkLst>
        <pc:grpChg chg="mod">
          <ac:chgData name="TALIDA MARINA DOBRE" userId="S::talida.dobre@s.unibuc.ro::69cc52f3-47ce-44d5-87ce-f6ac8c07f547" providerId="AD" clId="Web-{006D0FBD-B988-4F5B-A6BF-5BE1FB2D43B1}" dt="2023-02-02T02:53:01.251" v="0" actId="1076"/>
          <ac:grpSpMkLst>
            <pc:docMk/>
            <pc:sldMk cId="0" sldId="284"/>
            <ac:grpSpMk id="3018" creationId="{00000000-0000-0000-0000-000000000000}"/>
          </ac:grpSpMkLst>
        </pc:grpChg>
        <pc:grpChg chg="add del">
          <ac:chgData name="TALIDA MARINA DOBRE" userId="S::talida.dobre@s.unibuc.ro::69cc52f3-47ce-44d5-87ce-f6ac8c07f547" providerId="AD" clId="Web-{006D0FBD-B988-4F5B-A6BF-5BE1FB2D43B1}" dt="2023-02-02T02:55:16.791" v="2"/>
          <ac:grpSpMkLst>
            <pc:docMk/>
            <pc:sldMk cId="0" sldId="284"/>
            <ac:grpSpMk id="302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9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2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2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ymlibrary.dev/" TargetMode="External"/><Relationship Id="rId4" Type="http://schemas.openxmlformats.org/officeDocument/2006/relationships/hyperlink" Target="https://jupyt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ro0.sharepoint.com/:b:/r/sites/IntroducereinRL/Shared%20Documents/General/2022-2023/RLbook2020.pdf?csf=1&amp;web=1&amp;e=CKGe0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il.eecs.berkeley.edu/deeprlcourse/" TargetMode="External"/><Relationship Id="rId5" Type="http://schemas.openxmlformats.org/officeDocument/2006/relationships/hyperlink" Target="https://cs.uwaterloo.ca/~ppoupart/teaching/cs885-winter22/" TargetMode="External"/><Relationship Id="rId4" Type="http://schemas.openxmlformats.org/officeDocument/2006/relationships/hyperlink" Target="https://web.stanford.edu/class/cs23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#1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40323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276452" y="3092324"/>
            <a:ext cx="4607700" cy="14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GB" dirty="0"/>
              <a:t>u</a:t>
            </a:r>
            <a:r>
              <a:rPr lang="en" dirty="0"/>
              <a:t>m </a:t>
            </a:r>
            <a:r>
              <a:rPr lang="en" dirty="0" err="1"/>
              <a:t>funcționează</a:t>
            </a:r>
            <a:r>
              <a:rPr lang="en" dirty="0"/>
              <a:t> </a:t>
            </a:r>
            <a:r>
              <a:rPr lang="en" dirty="0" err="1"/>
              <a:t>deciziile</a:t>
            </a:r>
            <a:r>
              <a:rPr lang="en" dirty="0"/>
              <a:t>?</a:t>
            </a:r>
            <a:endParaRPr dirty="0"/>
          </a:p>
        </p:txBody>
      </p:sp>
      <p:sp>
        <p:nvSpPr>
          <p:cNvPr id="2233" name="Google Shape;2233;p39"/>
          <p:cNvSpPr txBox="1">
            <a:spLocks noGrp="1"/>
          </p:cNvSpPr>
          <p:nvPr>
            <p:ph type="subTitle" idx="5"/>
          </p:nvPr>
        </p:nvSpPr>
        <p:spPr>
          <a:xfrm>
            <a:off x="4713600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Ce </a:t>
            </a:r>
            <a:r>
              <a:rPr lang="en" sz="1800" dirty="0" err="1"/>
              <a:t>înseamnă</a:t>
            </a:r>
            <a:r>
              <a:rPr lang="en" sz="1800" dirty="0"/>
              <a:t> o </a:t>
            </a:r>
            <a:r>
              <a:rPr lang="en" sz="1800" dirty="0" err="1"/>
              <a:t>decizie</a:t>
            </a:r>
            <a:r>
              <a:rPr lang="en" sz="1800" dirty="0"/>
              <a:t> </a:t>
            </a:r>
            <a:r>
              <a:rPr lang="en" sz="1800" dirty="0" err="1"/>
              <a:t>bună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Problemele</a:t>
            </a:r>
            <a:r>
              <a:rPr lang="en" dirty="0"/>
              <a:t> din </a:t>
            </a:r>
            <a:r>
              <a:rPr lang="en" dirty="0" err="1"/>
              <a:t>lumea</a:t>
            </a:r>
            <a:r>
              <a:rPr lang="en" dirty="0"/>
              <a:t> </a:t>
            </a:r>
            <a:r>
              <a:rPr lang="en" dirty="0" err="1"/>
              <a:t>reală</a:t>
            </a:r>
            <a:r>
              <a:rPr lang="en" dirty="0"/>
              <a:t> </a:t>
            </a:r>
            <a:r>
              <a:rPr lang="en" b="1" dirty="0"/>
              <a:t>nu</a:t>
            </a:r>
            <a:r>
              <a:rPr lang="en" dirty="0"/>
              <a:t> au </a:t>
            </a:r>
            <a:r>
              <a:rPr lang="en" dirty="0" err="1"/>
              <a:t>întotdeauna</a:t>
            </a:r>
            <a:r>
              <a:rPr lang="en" dirty="0"/>
              <a:t> o ”</a:t>
            </a:r>
            <a:r>
              <a:rPr lang="en" dirty="0" err="1"/>
              <a:t>cea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bună</a:t>
            </a:r>
            <a:r>
              <a:rPr lang="en" dirty="0"/>
              <a:t> </a:t>
            </a:r>
            <a:r>
              <a:rPr lang="en" dirty="0" err="1"/>
              <a:t>soluție</a:t>
            </a:r>
            <a:r>
              <a:rPr lang="en" dirty="0"/>
              <a:t>”,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practică</a:t>
            </a:r>
            <a:r>
              <a:rPr lang="en" dirty="0"/>
              <a:t> </a:t>
            </a:r>
            <a:r>
              <a:rPr lang="en" dirty="0" err="1"/>
              <a:t>având</a:t>
            </a:r>
            <a:r>
              <a:rPr lang="en" dirty="0"/>
              <a:t> </a:t>
            </a:r>
            <a:r>
              <a:rPr lang="en" dirty="0" err="1"/>
              <a:t>nevoie</a:t>
            </a:r>
            <a:r>
              <a:rPr lang="en" dirty="0"/>
              <a:t> de </a:t>
            </a: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definim</a:t>
            </a:r>
            <a:r>
              <a:rPr lang="en" dirty="0"/>
              <a:t> </a:t>
            </a:r>
            <a:r>
              <a:rPr lang="en" b="1" i="1" dirty="0" err="1"/>
              <a:t>calitatea</a:t>
            </a:r>
            <a:r>
              <a:rPr lang="en" dirty="0"/>
              <a:t>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acțiuni</a:t>
            </a:r>
            <a:r>
              <a:rPr lang="en" dirty="0"/>
              <a:t> </a:t>
            </a:r>
            <a:r>
              <a:rPr lang="en" dirty="0" err="1"/>
              <a:t>sau</a:t>
            </a:r>
            <a:r>
              <a:rPr lang="en" dirty="0"/>
              <a:t> a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decizii</a:t>
            </a:r>
            <a:r>
              <a:rPr lang="en" dirty="0"/>
              <a:t>.</a:t>
            </a:r>
            <a:endParaRPr dirty="0"/>
          </a:p>
        </p:txBody>
      </p:sp>
      <p:sp>
        <p:nvSpPr>
          <p:cNvPr id="2235" name="Google Shape;2235;p39"/>
          <p:cNvSpPr/>
          <p:nvPr/>
        </p:nvSpPr>
        <p:spPr>
          <a:xfrm>
            <a:off x="539500" y="1456875"/>
            <a:ext cx="40341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713214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Impact </a:t>
            </a:r>
            <a:r>
              <a:rPr lang="en" sz="1800" dirty="0" err="1"/>
              <a:t>imediat</a:t>
            </a:r>
            <a:r>
              <a:rPr lang="en" sz="1800" dirty="0"/>
              <a:t> </a:t>
            </a:r>
            <a:r>
              <a:rPr lang="en" sz="1800" dirty="0" err="1"/>
              <a:t>sau</a:t>
            </a:r>
            <a:r>
              <a:rPr lang="en" sz="1800" dirty="0"/>
              <a:t> </a:t>
            </a:r>
            <a:r>
              <a:rPr lang="en" sz="1800" dirty="0" err="1"/>
              <a:t>întârziat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b="1" dirty="0"/>
              <a:t>Ambele! </a:t>
            </a:r>
            <a:r>
              <a:rPr lang="en-RO" dirty="0"/>
              <a:t>În cazul oricărei decizii luate impactul va fi atât </a:t>
            </a:r>
            <a:r>
              <a:rPr lang="en-RO" i="1" dirty="0"/>
              <a:t>imediat</a:t>
            </a:r>
            <a:r>
              <a:rPr lang="en-RO" dirty="0"/>
              <a:t> cât și pe </a:t>
            </a:r>
            <a:r>
              <a:rPr lang="en-RO" i="1" dirty="0"/>
              <a:t>termen lung</a:t>
            </a:r>
            <a:r>
              <a:rPr lang="en-RO" dirty="0"/>
              <a:t>. Este necesar să cântărim beneficiile acțiunilor în ambele cazuri!</a:t>
            </a:r>
            <a:endParaRPr b="1" dirty="0"/>
          </a:p>
        </p:txBody>
      </p:sp>
      <p:sp>
        <p:nvSpPr>
          <p:cNvPr id="2238" name="Google Shape;2238;p39"/>
          <p:cNvSpPr txBox="1">
            <a:spLocks noGrp="1"/>
          </p:cNvSpPr>
          <p:nvPr>
            <p:ph type="subTitle" idx="3"/>
          </p:nvPr>
        </p:nvSpPr>
        <p:spPr>
          <a:xfrm>
            <a:off x="2697396" y="323680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 err="1"/>
              <a:t>Avem</a:t>
            </a:r>
            <a:r>
              <a:rPr lang="en" sz="1800" dirty="0"/>
              <a:t> la </a:t>
            </a:r>
            <a:r>
              <a:rPr lang="en" sz="1800" dirty="0" err="1"/>
              <a:t>dispoziție</a:t>
            </a:r>
            <a:r>
              <a:rPr lang="en" sz="1800" dirty="0"/>
              <a:t> </a:t>
            </a:r>
            <a:r>
              <a:rPr lang="en" sz="1800" dirty="0" err="1"/>
              <a:t>toate</a:t>
            </a:r>
            <a:r>
              <a:rPr lang="en" sz="1800" dirty="0"/>
              <a:t> </a:t>
            </a:r>
            <a:r>
              <a:rPr lang="en" sz="1800" dirty="0" err="1"/>
              <a:t>datele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697450" y="3450109"/>
            <a:ext cx="3749100" cy="924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 err="1"/>
              <a:t>Niciodată</a:t>
            </a:r>
            <a:r>
              <a:rPr lang="en" b="1" dirty="0"/>
              <a:t>!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cazul</a:t>
            </a:r>
            <a:r>
              <a:rPr lang="en" dirty="0"/>
              <a:t> </a:t>
            </a:r>
            <a:r>
              <a:rPr lang="en" dirty="0" err="1"/>
              <a:t>problemelor</a:t>
            </a:r>
            <a:r>
              <a:rPr lang="en" dirty="0"/>
              <a:t> de Reinforcement Learning </a:t>
            </a:r>
            <a:r>
              <a:rPr lang="en" b="1" dirty="0"/>
              <a:t>nu</a:t>
            </a:r>
            <a:r>
              <a:rPr lang="en" dirty="0"/>
              <a:t> </a:t>
            </a:r>
            <a:r>
              <a:rPr lang="en" dirty="0" err="1"/>
              <a:t>avem</a:t>
            </a:r>
            <a:r>
              <a:rPr lang="en" dirty="0"/>
              <a:t> un set de date </a:t>
            </a:r>
            <a:r>
              <a:rPr lang="en" dirty="0" err="1"/>
              <a:t>complet</a:t>
            </a:r>
            <a:r>
              <a:rPr lang="en" dirty="0"/>
              <a:t>, </a:t>
            </a:r>
            <a:r>
              <a:rPr lang="en" dirty="0" err="1"/>
              <a:t>prestabilit</a:t>
            </a:r>
            <a:r>
              <a:rPr lang="en" dirty="0"/>
              <a:t>, ci </a:t>
            </a:r>
            <a:r>
              <a:rPr lang="en" dirty="0" err="1"/>
              <a:t>acesta</a:t>
            </a:r>
            <a:r>
              <a:rPr lang="en" dirty="0"/>
              <a:t> </a:t>
            </a:r>
            <a:r>
              <a:rPr lang="en" b="1" i="1" dirty="0" err="1"/>
              <a:t>este</a:t>
            </a:r>
            <a:r>
              <a:rPr lang="en" b="1" i="1" dirty="0"/>
              <a:t> </a:t>
            </a:r>
            <a:r>
              <a:rPr lang="en" b="1" i="1" dirty="0" err="1"/>
              <a:t>dedus</a:t>
            </a:r>
            <a:r>
              <a:rPr lang="en" b="1" i="1" dirty="0"/>
              <a:t> din </a:t>
            </a:r>
            <a:r>
              <a:rPr lang="en" b="1" i="1" dirty="0" err="1"/>
              <a:t>interacțiunea</a:t>
            </a:r>
            <a:r>
              <a:rPr lang="en" b="1" i="1" dirty="0"/>
              <a:t> cu </a:t>
            </a:r>
            <a:r>
              <a:rPr lang="en" b="1" i="1" dirty="0" err="1"/>
              <a:t>mediul</a:t>
            </a:r>
            <a:r>
              <a:rPr lang="en" dirty="0"/>
              <a:t>.</a:t>
            </a:r>
            <a:endParaRPr b="1"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Mică comparație!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9B9AC9-98B2-4786-4D15-1F814F0D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8867"/>
              </p:ext>
            </p:extLst>
          </p:nvPr>
        </p:nvGraphicFramePr>
        <p:xfrm>
          <a:off x="1362578" y="2277808"/>
          <a:ext cx="6096000" cy="214884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56200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13417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2568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304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nesupervizată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Explorare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Generalizare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Optimizare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2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Folosește un set de experiențe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Diagrama generică - RL</a:t>
            </a:r>
          </a:p>
        </p:txBody>
      </p:sp>
      <p:pic>
        <p:nvPicPr>
          <p:cNvPr id="2052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7C869116-5E7B-3797-E703-E60F329F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5" y="1597146"/>
            <a:ext cx="6748450" cy="2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Domenii de aplicabilitate - RL</a:t>
            </a: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61217610-23D5-CB52-461C-E537A28437C6}"/>
              </a:ext>
            </a:extLst>
          </p:cNvPr>
          <p:cNvSpPr txBox="1"/>
          <p:nvPr/>
        </p:nvSpPr>
        <p:spPr>
          <a:xfrm>
            <a:off x="3021487" y="1703157"/>
            <a:ext cx="3100926" cy="258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Jocuri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video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Mașini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autonome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Robotică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Planificatoare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Domeniul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Financiar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Sisteme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recomandare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205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813289" y="2139416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4839077" y="3483508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632067" y="2260698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Organizatorice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642444" y="2596678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5658280" y="351404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Introducere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5658280" y="3802542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754461" y="234717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4780232" y="3696894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Organizatorice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#1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943913" y="1573185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Structură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973389" y="2511368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Curs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3" name="Google Shape;2493;p46"/>
          <p:cNvSpPr txBox="1"/>
          <p:nvPr/>
        </p:nvSpPr>
        <p:spPr>
          <a:xfrm>
            <a:off x="943913" y="3731852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7" name="Google Shape;2497;p46"/>
          <p:cNvSpPr txBox="1"/>
          <p:nvPr/>
        </p:nvSpPr>
        <p:spPr>
          <a:xfrm>
            <a:off x="953739" y="2927605"/>
            <a:ext cx="2377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endParaRPr lang="en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oi: 18-20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8" name="Google Shape;2498;p46"/>
          <p:cNvSpPr txBox="1"/>
          <p:nvPr/>
        </p:nvSpPr>
        <p:spPr>
          <a:xfrm>
            <a:off x="943912" y="4126827"/>
            <a:ext cx="269256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 laboratoare/săptămână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ore/laborator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99" name="Google Shape;2499;p46"/>
          <p:cNvCxnSpPr>
            <a:stCxn id="2491" idx="1"/>
            <a:endCxn id="2492" idx="1"/>
          </p:cNvCxnSpPr>
          <p:nvPr/>
        </p:nvCxnSpPr>
        <p:spPr>
          <a:xfrm rot="10800000" flipH="1" flipV="1">
            <a:off x="943913" y="1778984"/>
            <a:ext cx="29476" cy="938183"/>
          </a:xfrm>
          <a:prstGeom prst="bentConnector3">
            <a:avLst>
              <a:gd name="adj1" fmla="val -7755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0" name="Google Shape;2500;p46"/>
          <p:cNvCxnSpPr>
            <a:cxnSpLocks/>
            <a:endCxn id="2493" idx="1"/>
          </p:cNvCxnSpPr>
          <p:nvPr/>
        </p:nvCxnSpPr>
        <p:spPr>
          <a:xfrm rot="16200000" flipH="1">
            <a:off x="-233479" y="2760259"/>
            <a:ext cx="2124097" cy="2306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01" name="Google Shape;2501;p46"/>
          <p:cNvSpPr txBox="1"/>
          <p:nvPr/>
        </p:nvSpPr>
        <p:spPr>
          <a:xfrm>
            <a:off x="6015763" y="1602530"/>
            <a:ext cx="237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Detalii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2" name="Google Shape;2502;p46"/>
          <p:cNvSpPr txBox="1"/>
          <p:nvPr/>
        </p:nvSpPr>
        <p:spPr>
          <a:xfrm>
            <a:off x="5822589" y="1914423"/>
            <a:ext cx="2609974" cy="247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Prezență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obligatorie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 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Activitate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mare? 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Examen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teoretic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Proiect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Când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&amp; cum?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semestrului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sesiune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echipe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(3-5)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03" name="Google Shape;2503;p46"/>
          <p:cNvCxnSpPr>
            <a:cxnSpLocks/>
            <a:stCxn id="2491" idx="3"/>
            <a:endCxn id="2502" idx="1"/>
          </p:cNvCxnSpPr>
          <p:nvPr/>
        </p:nvCxnSpPr>
        <p:spPr>
          <a:xfrm>
            <a:off x="3321413" y="1778985"/>
            <a:ext cx="2501176" cy="1372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4" name="Google Shape;2504;p46"/>
          <p:cNvCxnSpPr>
            <a:cxnSpLocks/>
            <a:endCxn id="2502" idx="1"/>
          </p:cNvCxnSpPr>
          <p:nvPr/>
        </p:nvCxnSpPr>
        <p:spPr>
          <a:xfrm flipV="1">
            <a:off x="3483321" y="3151314"/>
            <a:ext cx="2339268" cy="1226913"/>
          </a:xfrm>
          <a:prstGeom prst="bentConnector3">
            <a:avLst>
              <a:gd name="adj1" fmla="val 467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968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#2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3219443" y="1580166"/>
            <a:ext cx="258804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Tehnologii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folosite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3946933" y="2208097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Python (3.6-3.9)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499" name="Google Shape;2499;p46"/>
          <p:cNvCxnSpPr>
            <a:cxnSpLocks/>
            <a:stCxn id="2491" idx="1"/>
            <a:endCxn id="2492" idx="1"/>
          </p:cNvCxnSpPr>
          <p:nvPr/>
        </p:nvCxnSpPr>
        <p:spPr>
          <a:xfrm rot="10800000" flipH="1" flipV="1">
            <a:off x="3219443" y="1785965"/>
            <a:ext cx="727490" cy="627931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2;p46">
            <a:extLst>
              <a:ext uri="{FF2B5EF4-FFF2-40B4-BE49-F238E27FC236}">
                <a16:creationId xmlns:a16="http://schemas.microsoft.com/office/drawing/2014/main" id="{E686289A-9091-36E1-5858-A7A61CB9A531}"/>
              </a:ext>
            </a:extLst>
          </p:cNvPr>
          <p:cNvSpPr txBox="1"/>
          <p:nvPr/>
        </p:nvSpPr>
        <p:spPr>
          <a:xfrm>
            <a:off x="3946933" y="3190386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Jupyter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 Notebook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" name="Google Shape;2499;p46">
            <a:extLst>
              <a:ext uri="{FF2B5EF4-FFF2-40B4-BE49-F238E27FC236}">
                <a16:creationId xmlns:a16="http://schemas.microsoft.com/office/drawing/2014/main" id="{B8E66D06-5696-625E-BE8C-C0579FB305BC}"/>
              </a:ext>
            </a:extLst>
          </p:cNvPr>
          <p:cNvCxnSpPr>
            <a:cxnSpLocks/>
            <a:stCxn id="2491" idx="1"/>
            <a:endCxn id="6" idx="1"/>
          </p:cNvCxnSpPr>
          <p:nvPr/>
        </p:nvCxnSpPr>
        <p:spPr>
          <a:xfrm rot="10800000" flipH="1" flipV="1">
            <a:off x="3219443" y="1785966"/>
            <a:ext cx="727490" cy="1610220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2492;p46">
            <a:extLst>
              <a:ext uri="{FF2B5EF4-FFF2-40B4-BE49-F238E27FC236}">
                <a16:creationId xmlns:a16="http://schemas.microsoft.com/office/drawing/2014/main" id="{15D103D2-DD02-8CE6-472E-EF24E585EFD5}"/>
              </a:ext>
            </a:extLst>
          </p:cNvPr>
          <p:cNvSpPr txBox="1"/>
          <p:nvPr/>
        </p:nvSpPr>
        <p:spPr>
          <a:xfrm>
            <a:off x="3946933" y="4178061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OpenAI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 Gym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" name="Google Shape;2499;p46">
            <a:extLst>
              <a:ext uri="{FF2B5EF4-FFF2-40B4-BE49-F238E27FC236}">
                <a16:creationId xmlns:a16="http://schemas.microsoft.com/office/drawing/2014/main" id="{29ACEA0E-D975-F268-40BE-934564DD83B0}"/>
              </a:ext>
            </a:extLst>
          </p:cNvPr>
          <p:cNvCxnSpPr>
            <a:cxnSpLocks/>
            <a:stCxn id="2491" idx="1"/>
            <a:endCxn id="12" idx="1"/>
          </p:cNvCxnSpPr>
          <p:nvPr/>
        </p:nvCxnSpPr>
        <p:spPr>
          <a:xfrm rot="10800000" flipH="1" flipV="1">
            <a:off x="3219443" y="1785965"/>
            <a:ext cx="727490" cy="2597895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628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#3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1435157" y="1754670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”Biblia” Reinforcement Learning</a:t>
            </a: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91;p46">
            <a:extLst>
              <a:ext uri="{FF2B5EF4-FFF2-40B4-BE49-F238E27FC236}">
                <a16:creationId xmlns:a16="http://schemas.microsoft.com/office/drawing/2014/main" id="{7FF03B0B-2EE3-A66E-90D6-548851DB53FA}"/>
              </a:ext>
            </a:extLst>
          </p:cNvPr>
          <p:cNvSpPr txBox="1"/>
          <p:nvPr/>
        </p:nvSpPr>
        <p:spPr>
          <a:xfrm>
            <a:off x="1794140" y="2073117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“Reinforcement Learning – An Introduction” – Richard S. Sutton &amp; Andrew G.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Barto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27AD88D1-10E1-4937-E1CE-34010E9E4CA8}"/>
              </a:ext>
            </a:extLst>
          </p:cNvPr>
          <p:cNvSpPr txBox="1"/>
          <p:nvPr/>
        </p:nvSpPr>
        <p:spPr>
          <a:xfrm>
            <a:off x="1435157" y="3084084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Referințe</a:t>
            </a:r>
            <a:endParaRPr lang="en-GB" sz="2000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491;p46">
            <a:extLst>
              <a:ext uri="{FF2B5EF4-FFF2-40B4-BE49-F238E27FC236}">
                <a16:creationId xmlns:a16="http://schemas.microsoft.com/office/drawing/2014/main" id="{6B8AA1FE-9404-A3FE-EF33-C53A778BA6F7}"/>
              </a:ext>
            </a:extLst>
          </p:cNvPr>
          <p:cNvSpPr txBox="1"/>
          <p:nvPr/>
        </p:nvSpPr>
        <p:spPr>
          <a:xfrm>
            <a:off x="1794140" y="3435359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Stanford CS234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Waterloo CS885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Deep RL Course from Berkeley CS285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8136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Introducere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Premisa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Provocarea cea mai mare în inteligența artificială este </a:t>
            </a:r>
            <a:r>
              <a:rPr lang="ro-RO" b="1" i="1" dirty="0"/>
              <a:t>deducerea</a:t>
            </a:r>
            <a:r>
              <a:rPr lang="ro-RO" dirty="0"/>
              <a:t> unor </a:t>
            </a:r>
            <a:r>
              <a:rPr lang="ro-RO" b="1" i="1" dirty="0"/>
              <a:t>decizii bune </a:t>
            </a:r>
            <a:r>
              <a:rPr lang="ro-RO" dirty="0"/>
              <a:t>sub spectrul </a:t>
            </a:r>
            <a:r>
              <a:rPr lang="ro-RO" b="1" i="1" dirty="0"/>
              <a:t>incertitudinii</a:t>
            </a:r>
            <a:r>
              <a:rPr lang="ro-RO" dirty="0"/>
              <a:t>.</a:t>
            </a: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Obiective &amp; Metodologie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261;p40">
            <a:extLst>
              <a:ext uri="{FF2B5EF4-FFF2-40B4-BE49-F238E27FC236}">
                <a16:creationId xmlns:a16="http://schemas.microsoft.com/office/drawing/2014/main" id="{2336B72F-19BE-5BE7-FEEB-3D7015D63A3D}"/>
              </a:ext>
            </a:extLst>
          </p:cNvPr>
          <p:cNvGrpSpPr/>
          <p:nvPr/>
        </p:nvGrpSpPr>
        <p:grpSpPr>
          <a:xfrm>
            <a:off x="5390470" y="1702362"/>
            <a:ext cx="640063" cy="673857"/>
            <a:chOff x="1687324" y="1595823"/>
            <a:chExt cx="489794" cy="591518"/>
          </a:xfrm>
        </p:grpSpPr>
        <p:sp>
          <p:nvSpPr>
            <p:cNvPr id="33" name="Google Shape;2262;p40">
              <a:extLst>
                <a:ext uri="{FF2B5EF4-FFF2-40B4-BE49-F238E27FC236}">
                  <a16:creationId xmlns:a16="http://schemas.microsoft.com/office/drawing/2014/main" id="{7157CF05-AF21-3874-C788-3273DAAD0BDE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3;p40">
              <a:extLst>
                <a:ext uri="{FF2B5EF4-FFF2-40B4-BE49-F238E27FC236}">
                  <a16:creationId xmlns:a16="http://schemas.microsoft.com/office/drawing/2014/main" id="{D1590E30-4C2A-8819-79B2-B8C7FFFFD06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264;p40">
            <a:extLst>
              <a:ext uri="{FF2B5EF4-FFF2-40B4-BE49-F238E27FC236}">
                <a16:creationId xmlns:a16="http://schemas.microsoft.com/office/drawing/2014/main" id="{9E90E38F-7706-CA3E-9647-7E5B5785E72E}"/>
              </a:ext>
            </a:extLst>
          </p:cNvPr>
          <p:cNvGrpSpPr/>
          <p:nvPr/>
        </p:nvGrpSpPr>
        <p:grpSpPr>
          <a:xfrm>
            <a:off x="7325881" y="1697739"/>
            <a:ext cx="640063" cy="673857"/>
            <a:chOff x="1687324" y="1595823"/>
            <a:chExt cx="489794" cy="591518"/>
          </a:xfrm>
        </p:grpSpPr>
        <p:sp>
          <p:nvSpPr>
            <p:cNvPr id="36" name="Google Shape;2265;p40">
              <a:extLst>
                <a:ext uri="{FF2B5EF4-FFF2-40B4-BE49-F238E27FC236}">
                  <a16:creationId xmlns:a16="http://schemas.microsoft.com/office/drawing/2014/main" id="{F7CD4350-BC00-ECEE-8A89-BF16663DF2B5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6;p40">
              <a:extLst>
                <a:ext uri="{FF2B5EF4-FFF2-40B4-BE49-F238E27FC236}">
                  <a16:creationId xmlns:a16="http://schemas.microsoft.com/office/drawing/2014/main" id="{C4C60D83-DA37-9A0F-6E57-A75D464A82AB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267;p40">
            <a:extLst>
              <a:ext uri="{FF2B5EF4-FFF2-40B4-BE49-F238E27FC236}">
                <a16:creationId xmlns:a16="http://schemas.microsoft.com/office/drawing/2014/main" id="{BF757847-D350-543A-835E-338018FBD560}"/>
              </a:ext>
            </a:extLst>
          </p:cNvPr>
          <p:cNvGrpSpPr/>
          <p:nvPr/>
        </p:nvGrpSpPr>
        <p:grpSpPr>
          <a:xfrm>
            <a:off x="3577720" y="1702362"/>
            <a:ext cx="640063" cy="673857"/>
            <a:chOff x="1687324" y="1595823"/>
            <a:chExt cx="489794" cy="591518"/>
          </a:xfrm>
        </p:grpSpPr>
        <p:sp>
          <p:nvSpPr>
            <p:cNvPr id="39" name="Google Shape;2268;p40">
              <a:extLst>
                <a:ext uri="{FF2B5EF4-FFF2-40B4-BE49-F238E27FC236}">
                  <a16:creationId xmlns:a16="http://schemas.microsoft.com/office/drawing/2014/main" id="{728F4D36-9C13-E653-E29E-179F76287344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9;p40">
              <a:extLst>
                <a:ext uri="{FF2B5EF4-FFF2-40B4-BE49-F238E27FC236}">
                  <a16:creationId xmlns:a16="http://schemas.microsoft.com/office/drawing/2014/main" id="{B9F58C9A-69CF-F487-DA08-FD1D3FF3CFD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272;p40">
            <a:extLst>
              <a:ext uri="{FF2B5EF4-FFF2-40B4-BE49-F238E27FC236}">
                <a16:creationId xmlns:a16="http://schemas.microsoft.com/office/drawing/2014/main" id="{64F55110-78EE-38C7-2559-F3894AB8B4F2}"/>
              </a:ext>
            </a:extLst>
          </p:cNvPr>
          <p:cNvSpPr txBox="1"/>
          <p:nvPr/>
        </p:nvSpPr>
        <p:spPr>
          <a:xfrm>
            <a:off x="539501" y="2369239"/>
            <a:ext cx="2098998" cy="62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noProof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Orice problemă de RL </a:t>
            </a:r>
          </a:p>
        </p:txBody>
      </p:sp>
      <p:sp>
        <p:nvSpPr>
          <p:cNvPr id="43" name="Google Shape;2273;p40">
            <a:extLst>
              <a:ext uri="{FF2B5EF4-FFF2-40B4-BE49-F238E27FC236}">
                <a16:creationId xmlns:a16="http://schemas.microsoft.com/office/drawing/2014/main" id="{4D64B850-9792-64B7-BE77-4126CED7F9B6}"/>
              </a:ext>
            </a:extLst>
          </p:cNvPr>
          <p:cNvSpPr txBox="1"/>
          <p:nvPr/>
        </p:nvSpPr>
        <p:spPr>
          <a:xfrm>
            <a:off x="3511076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2274;p40">
            <a:extLst>
              <a:ext uri="{FF2B5EF4-FFF2-40B4-BE49-F238E27FC236}">
                <a16:creationId xmlns:a16="http://schemas.microsoft.com/office/drawing/2014/main" id="{4C2ECE09-6F7C-2DCB-9E9D-E2D43C92BF28}"/>
              </a:ext>
            </a:extLst>
          </p:cNvPr>
          <p:cNvSpPr txBox="1"/>
          <p:nvPr/>
        </p:nvSpPr>
        <p:spPr>
          <a:xfrm>
            <a:off x="5324001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2275;p40">
            <a:extLst>
              <a:ext uri="{FF2B5EF4-FFF2-40B4-BE49-F238E27FC236}">
                <a16:creationId xmlns:a16="http://schemas.microsoft.com/office/drawing/2014/main" id="{2D001ABD-040F-0915-8043-111B275F82B9}"/>
              </a:ext>
            </a:extLst>
          </p:cNvPr>
          <p:cNvSpPr txBox="1"/>
          <p:nvPr/>
        </p:nvSpPr>
        <p:spPr>
          <a:xfrm>
            <a:off x="7259587" y="1874163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" name="Google Shape;2276;p40">
            <a:extLst>
              <a:ext uri="{FF2B5EF4-FFF2-40B4-BE49-F238E27FC236}">
                <a16:creationId xmlns:a16="http://schemas.microsoft.com/office/drawing/2014/main" id="{74B88E2A-2055-6178-CE64-87E9E23EC232}"/>
              </a:ext>
            </a:extLst>
          </p:cNvPr>
          <p:cNvSpPr txBox="1"/>
          <p:nvPr/>
        </p:nvSpPr>
        <p:spPr>
          <a:xfrm>
            <a:off x="3252476" y="2476836"/>
            <a:ext cx="131952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" name="Google Shape;2278;p40">
            <a:extLst>
              <a:ext uri="{FF2B5EF4-FFF2-40B4-BE49-F238E27FC236}">
                <a16:creationId xmlns:a16="http://schemas.microsoft.com/office/drawing/2014/main" id="{88031E65-F180-09E2-EACB-A2EDC9F154B1}"/>
              </a:ext>
            </a:extLst>
          </p:cNvPr>
          <p:cNvSpPr txBox="1"/>
          <p:nvPr/>
        </p:nvSpPr>
        <p:spPr>
          <a:xfrm>
            <a:off x="4952128" y="2476064"/>
            <a:ext cx="147599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2280;p40">
            <a:extLst>
              <a:ext uri="{FF2B5EF4-FFF2-40B4-BE49-F238E27FC236}">
                <a16:creationId xmlns:a16="http://schemas.microsoft.com/office/drawing/2014/main" id="{8BDDC5CD-4075-7583-1DCC-E3D33A9D6C5E}"/>
              </a:ext>
            </a:extLst>
          </p:cNvPr>
          <p:cNvSpPr txBox="1"/>
          <p:nvPr/>
        </p:nvSpPr>
        <p:spPr>
          <a:xfrm>
            <a:off x="6815391" y="2466656"/>
            <a:ext cx="1797685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" name="Google Shape;2282;p40">
            <a:extLst>
              <a:ext uri="{FF2B5EF4-FFF2-40B4-BE49-F238E27FC236}">
                <a16:creationId xmlns:a16="http://schemas.microsoft.com/office/drawing/2014/main" id="{95968892-9E7D-58ED-EB19-26F83441A000}"/>
              </a:ext>
            </a:extLst>
          </p:cNvPr>
          <p:cNvSpPr txBox="1"/>
          <p:nvPr/>
        </p:nvSpPr>
        <p:spPr>
          <a:xfrm>
            <a:off x="3559107" y="3710805"/>
            <a:ext cx="4262033" cy="9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Metodologie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mediului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experienței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pentru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decizii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viitoare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3" name="Google Shape;2283;p40">
            <a:extLst>
              <a:ext uri="{FF2B5EF4-FFF2-40B4-BE49-F238E27FC236}">
                <a16:creationId xmlns:a16="http://schemas.microsoft.com/office/drawing/2014/main" id="{8F785ED0-A713-1A68-46C1-1DFF27C46FC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2638499" y="2681864"/>
            <a:ext cx="613977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" name="Google Shape;2284;p40">
            <a:extLst>
              <a:ext uri="{FF2B5EF4-FFF2-40B4-BE49-F238E27FC236}">
                <a16:creationId xmlns:a16="http://schemas.microsoft.com/office/drawing/2014/main" id="{1EA70C56-ACDC-2716-6CC0-F04036F722B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572000" y="2681864"/>
            <a:ext cx="380128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285;p40">
            <a:extLst>
              <a:ext uri="{FF2B5EF4-FFF2-40B4-BE49-F238E27FC236}">
                <a16:creationId xmlns:a16="http://schemas.microsoft.com/office/drawing/2014/main" id="{6F68A71A-6424-5DC5-97AC-E8550B54AB0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428121" y="2681864"/>
            <a:ext cx="387270" cy="2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" name="Google Shape;2286;p40">
            <a:extLst>
              <a:ext uri="{FF2B5EF4-FFF2-40B4-BE49-F238E27FC236}">
                <a16:creationId xmlns:a16="http://schemas.microsoft.com/office/drawing/2014/main" id="{2B9949BD-3D05-471B-A023-A68C2A334C7C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4389997" y="2410677"/>
            <a:ext cx="822369" cy="1777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" name="Google Shape;2287;p40">
            <a:extLst>
              <a:ext uri="{FF2B5EF4-FFF2-40B4-BE49-F238E27FC236}">
                <a16:creationId xmlns:a16="http://schemas.microsoft.com/office/drawing/2014/main" id="{EDA19CCE-4AE1-F6E3-4752-0556324D9DED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5400000">
            <a:off x="5278555" y="3299234"/>
            <a:ext cx="82314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8" name="Google Shape;2288;p40">
            <a:extLst>
              <a:ext uri="{FF2B5EF4-FFF2-40B4-BE49-F238E27FC236}">
                <a16:creationId xmlns:a16="http://schemas.microsoft.com/office/drawing/2014/main" id="{152A88A4-581A-E390-C35E-360D3572467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297455" y="2294025"/>
            <a:ext cx="809449" cy="2024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9810179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ED7EB2-1666-4E0A-A251-90493DA77549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256748B0-C12F-48C7-A03F-8A9D9E9259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9C7F0-F6B3-424A-9ABA-BCAB68E4FFC8}"/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381</Words>
  <Application>Microsoft Office PowerPoint</Application>
  <PresentationFormat>On-screen Show (16:9)</PresentationFormat>
  <Paragraphs>97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Graph Paper Style Thesis by Slidesgo</vt:lpstr>
      <vt:lpstr>Introducere în Reinforcement Learning</vt:lpstr>
      <vt:lpstr>Cuprins</vt:lpstr>
      <vt:lpstr>Organizatorice</vt:lpstr>
      <vt:lpstr>Organizatorice #1</vt:lpstr>
      <vt:lpstr>Organizatorice #2</vt:lpstr>
      <vt:lpstr>Organizatorice #3</vt:lpstr>
      <vt:lpstr>Introducere</vt:lpstr>
      <vt:lpstr>Premisa</vt:lpstr>
      <vt:lpstr>Obiective &amp; Metodologie</vt:lpstr>
      <vt:lpstr>Cum funcționează deciziile?</vt:lpstr>
      <vt:lpstr>Mică comparație!</vt:lpstr>
      <vt:lpstr>Diagrama generică - RL</vt:lpstr>
      <vt:lpstr>Domenii de aplicabilitate - RL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18</cp:revision>
  <dcterms:modified xsi:type="dcterms:W3CDTF">2023-02-02T02:55:23Z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