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6"/>
  </p:notesMasterIdLst>
  <p:sldIdLst>
    <p:sldId id="256" r:id="rId5"/>
    <p:sldId id="259" r:id="rId6"/>
    <p:sldId id="260" r:id="rId7"/>
    <p:sldId id="315" r:id="rId8"/>
    <p:sldId id="316" r:id="rId9"/>
    <p:sldId id="317" r:id="rId10"/>
    <p:sldId id="318" r:id="rId11"/>
    <p:sldId id="319" r:id="rId12"/>
    <p:sldId id="323" r:id="rId13"/>
    <p:sldId id="320" r:id="rId14"/>
    <p:sldId id="321" r:id="rId15"/>
    <p:sldId id="322" r:id="rId16"/>
    <p:sldId id="324" r:id="rId17"/>
    <p:sldId id="325" r:id="rId18"/>
    <p:sldId id="326" r:id="rId19"/>
    <p:sldId id="328" r:id="rId20"/>
    <p:sldId id="261" r:id="rId21"/>
    <p:sldId id="327" r:id="rId22"/>
    <p:sldId id="329" r:id="rId23"/>
    <p:sldId id="330" r:id="rId24"/>
    <p:sldId id="284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Spectral" panose="020B0604020202020204" charset="0"/>
      <p:regular r:id="rId32"/>
      <p:bold r:id="rId33"/>
      <p:italic r:id="rId34"/>
      <p:boldItalic r:id="rId35"/>
    </p:embeddedFont>
    <p:embeddedFont>
      <p:font typeface="Spectral Ligh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056C1-BE3F-4C69-A7FE-782F8BDC956C}" v="2" dt="2023-10-12T16:23:56.111"/>
    <p1510:client id="{627CA9EA-00CB-40F5-90A7-35DF55141584}" v="3" dt="2023-05-11T17:05:09.923"/>
    <p1510:client id="{63731BED-BB5E-4001-9779-484298527014}" v="1" dt="2023-02-05T21:40:26.292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63731BED-BB5E-4001-9779-484298527014}"/>
    <pc:docChg chg="modSld">
      <pc:chgData name="SOFIA MARIA VULTUR" userId="S::sofia.vultur@s.unibuc.ro::6c7158df-1e76-4490-a8ad-29ce599c3ba2" providerId="AD" clId="Web-{63731BED-BB5E-4001-9779-484298527014}" dt="2023-02-05T21:40:26.292" v="0" actId="1076"/>
      <pc:docMkLst>
        <pc:docMk/>
      </pc:docMkLst>
      <pc:sldChg chg="modSp">
        <pc:chgData name="SOFIA MARIA VULTUR" userId="S::sofia.vultur@s.unibuc.ro::6c7158df-1e76-4490-a8ad-29ce599c3ba2" providerId="AD" clId="Web-{63731BED-BB5E-4001-9779-484298527014}" dt="2023-02-05T21:40:26.292" v="0" actId="1076"/>
        <pc:sldMkLst>
          <pc:docMk/>
          <pc:sldMk cId="3261636102" sldId="327"/>
        </pc:sldMkLst>
        <pc:spChg chg="mod">
          <ac:chgData name="SOFIA MARIA VULTUR" userId="S::sofia.vultur@s.unibuc.ro::6c7158df-1e76-4490-a8ad-29ce599c3ba2" providerId="AD" clId="Web-{63731BED-BB5E-4001-9779-484298527014}" dt="2023-02-05T21:40:26.292" v="0" actId="1076"/>
          <ac:spMkLst>
            <pc:docMk/>
            <pc:sldMk cId="3261636102" sldId="327"/>
            <ac:spMk id="3" creationId="{291B36AB-2BC4-428A-6357-8AA069095418}"/>
          </ac:spMkLst>
        </pc:spChg>
      </pc:sldChg>
    </pc:docChg>
  </pc:docChgLst>
  <pc:docChgLst>
    <pc:chgData name="Florin Eduard Marian Marin" userId="S::florin-eduard.marin@s.unibuc.ro::20a6ca27-e808-4e5b-b80a-feeb294d6cbe" providerId="AD" clId="Web-{4E7056C1-BE3F-4C69-A7FE-782F8BDC956C}"/>
    <pc:docChg chg="modSld">
      <pc:chgData name="Florin Eduard Marian Marin" userId="S::florin-eduard.marin@s.unibuc.ro::20a6ca27-e808-4e5b-b80a-feeb294d6cbe" providerId="AD" clId="Web-{4E7056C1-BE3F-4C69-A7FE-782F8BDC956C}" dt="2023-10-12T16:23:56.111" v="1" actId="1076"/>
      <pc:docMkLst>
        <pc:docMk/>
      </pc:docMkLst>
      <pc:sldChg chg="modSp">
        <pc:chgData name="Florin Eduard Marian Marin" userId="S::florin-eduard.marin@s.unibuc.ro::20a6ca27-e808-4e5b-b80a-feeb294d6cbe" providerId="AD" clId="Web-{4E7056C1-BE3F-4C69-A7FE-782F8BDC956C}" dt="2023-10-12T16:23:56.111" v="1" actId="1076"/>
        <pc:sldMkLst>
          <pc:docMk/>
          <pc:sldMk cId="3726322889" sldId="317"/>
        </pc:sldMkLst>
        <pc:picChg chg="mod">
          <ac:chgData name="Florin Eduard Marian Marin" userId="S::florin-eduard.marin@s.unibuc.ro::20a6ca27-e808-4e5b-b80a-feeb294d6cbe" providerId="AD" clId="Web-{4E7056C1-BE3F-4C69-A7FE-782F8BDC956C}" dt="2023-10-12T16:23:56.111" v="1" actId="1076"/>
          <ac:picMkLst>
            <pc:docMk/>
            <pc:sldMk cId="3726322889" sldId="317"/>
            <ac:picMk id="3" creationId="{85E740FE-8E3E-87CC-097F-78BF32D256DD}"/>
          </ac:picMkLst>
        </pc:picChg>
      </pc:sldChg>
    </pc:docChg>
  </pc:docChgLst>
  <pc:docChgLst>
    <pc:chgData name="IULIAN ROBERT ROMAN" userId="S::iulian.roman@s.unibuc.ro::d336a366-996d-4a57-8b6f-68e4eb3c3f73" providerId="AD" clId="Web-{627CA9EA-00CB-40F5-90A7-35DF55141584}"/>
    <pc:docChg chg="modSld">
      <pc:chgData name="IULIAN ROBERT ROMAN" userId="S::iulian.roman@s.unibuc.ro::d336a366-996d-4a57-8b6f-68e4eb3c3f73" providerId="AD" clId="Web-{627CA9EA-00CB-40F5-90A7-35DF55141584}" dt="2023-05-11T17:05:09.923" v="2" actId="1076"/>
      <pc:docMkLst>
        <pc:docMk/>
      </pc:docMkLst>
      <pc:sldChg chg="modSp">
        <pc:chgData name="IULIAN ROBERT ROMAN" userId="S::iulian.roman@s.unibuc.ro::d336a366-996d-4a57-8b6f-68e4eb3c3f73" providerId="AD" clId="Web-{627CA9EA-00CB-40F5-90A7-35DF55141584}" dt="2023-05-11T17:05:09.923" v="2" actId="1076"/>
        <pc:sldMkLst>
          <pc:docMk/>
          <pc:sldMk cId="2335724577" sldId="321"/>
        </pc:sldMkLst>
        <pc:spChg chg="mod">
          <ac:chgData name="IULIAN ROBERT ROMAN" userId="S::iulian.roman@s.unibuc.ro::d336a366-996d-4a57-8b6f-68e4eb3c3f73" providerId="AD" clId="Web-{627CA9EA-00CB-40F5-90A7-35DF55141584}" dt="2023-05-11T17:05:09.923" v="2" actId="1076"/>
          <ac:spMkLst>
            <pc:docMk/>
            <pc:sldMk cId="2335724577" sldId="321"/>
            <ac:spMk id="2" creationId="{4B1FC6B7-80D2-C09C-7BEC-750E32DD8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Ciprian</a:t>
            </a:r>
            <a:r>
              <a:rPr lang="en"/>
              <a:t> </a:t>
            </a:r>
            <a:r>
              <a:rPr lang="en" err="1"/>
              <a:t>Păduraru</a:t>
            </a:r>
            <a:r>
              <a:rPr lang="en"/>
              <a:t> &amp; </a:t>
            </a:r>
            <a:r>
              <a:rPr lang="en" err="1"/>
              <a:t>Ștefan</a:t>
            </a:r>
            <a:r>
              <a:rPr lang="en"/>
              <a:t> </a:t>
            </a:r>
            <a:r>
              <a:rPr lang="en" err="1"/>
              <a:t>Iordache</a:t>
            </a:r>
            <a:endParaRPr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375" b="-95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67" y="333420"/>
            <a:ext cx="8064900" cy="744300"/>
          </a:xfrm>
        </p:spPr>
        <p:txBody>
          <a:bodyPr/>
          <a:lstStyle/>
          <a:p>
            <a:r>
              <a:rPr lang="en-RO"/>
              <a:t>Procese Markov – staționaritate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/>
                  <a:t>Extindem reprezentarea de mai sus către termenul de </a:t>
                </a:r>
                <a:r>
                  <a:rPr lang="en-RO" b="1" i="1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752" b="-892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Cum reprezentăm stările? Cât de multe caracteristici adăugăm?</a:t>
            </a:r>
          </a:p>
          <a:p>
            <a:pPr lvl="1"/>
            <a:r>
              <a:rPr lang="en-RO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Există posibilitatea să adăugăm prea multe componente unei stări?</a:t>
            </a:r>
          </a:p>
          <a:p>
            <a:pPr lvl="1"/>
            <a:r>
              <a:rPr lang="en-RO"/>
              <a:t>Răspuns: Da! Adăugarea de componente va crește complexitatea calculelor, implicit necesarul computațional.</a:t>
            </a:r>
          </a:p>
          <a:p>
            <a:pPr lvl="1"/>
            <a:r>
              <a:rPr lang="en-RO"/>
              <a:t>Soluția: Căutam cel mai mic subset de caracteristici care descrie procesul complet procesul Markovian!</a:t>
            </a:r>
          </a:p>
          <a:p>
            <a:pPr lvl="1"/>
            <a:endParaRPr lang="en-RO"/>
          </a:p>
          <a:p>
            <a:r>
              <a:rPr lang="en-RO"/>
              <a:t>Ce utilizăm în practică?</a:t>
            </a:r>
          </a:p>
          <a:p>
            <a:pPr lvl="1"/>
            <a:r>
              <a:rPr lang="en-RO"/>
              <a:t>Răspuns: Cel mai frecvent vom utiliza următoarea presupunere -&gt;</a:t>
            </a:r>
            <a:r>
              <a:rPr lang="en-RO" b="1" i="1"/>
              <a:t> s</a:t>
            </a:r>
            <a:r>
              <a:rPr lang="en-RO" b="1" i="1" baseline="-25000"/>
              <a:t>t </a:t>
            </a:r>
            <a:r>
              <a:rPr lang="en-RO" b="1" i="1"/>
              <a:t>= o</a:t>
            </a:r>
            <a:r>
              <a:rPr lang="en-RO" b="1" i="1" baseline="-25000"/>
              <a:t>t</a:t>
            </a:r>
            <a:endParaRPr lang="en-RO" b="1" i="1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Considerăm faptul că simplele predicții sunt inutile. De ce???</a:t>
            </a:r>
          </a:p>
          <a:p>
            <a:pPr lvl="1"/>
            <a:r>
              <a:rPr lang="en-RO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Astfel, sarcina noastră constă în conceperea unor algoritmi capabili să furnizeze decizii!</a:t>
            </a:r>
          </a:p>
          <a:p>
            <a:pPr lvl="1"/>
            <a:endParaRPr lang="en-RO"/>
          </a:p>
          <a:p>
            <a:r>
              <a:rPr lang="en-RO"/>
              <a:t>Dar, cum influențăm deciziile? Cum construim acest algoritm?</a:t>
            </a:r>
          </a:p>
          <a:p>
            <a:pPr lvl="1"/>
            <a:r>
              <a:rPr lang="en-RO"/>
              <a:t>Răspuns: </a:t>
            </a:r>
            <a:r>
              <a:rPr lang="en-RO" b="1" i="1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 (partea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RO"/>
              <a:t>Stările sunt în continuare de tip Markov? </a:t>
            </a:r>
          </a:p>
          <a:p>
            <a:pPr>
              <a:lnSpc>
                <a:spcPct val="150000"/>
              </a:lnSpc>
            </a:pPr>
            <a:r>
              <a:rPr lang="en-RO"/>
              <a:t>Este lumea parțial observabilă?</a:t>
            </a:r>
          </a:p>
          <a:p>
            <a:pPr>
              <a:lnSpc>
                <a:spcPct val="150000"/>
              </a:lnSpc>
            </a:pPr>
            <a:r>
              <a:rPr lang="en-RO"/>
              <a:t>Dinamica este deterministă sau stochastică?</a:t>
            </a:r>
          </a:p>
          <a:p>
            <a:pPr>
              <a:lnSpc>
                <a:spcPct val="150000"/>
              </a:lnSpc>
            </a:pPr>
            <a:r>
              <a:rPr lang="en-RO"/>
              <a:t>Acțiunile influențează recompensa imediată sau afectează recompensele și starea următoare?</a:t>
            </a:r>
          </a:p>
        </p:txBody>
      </p:sp>
    </p:spTree>
    <p:extLst>
      <p:ext uri="{BB962C8B-B14F-4D97-AF65-F5344CB8AC3E}">
        <p14:creationId xmlns:p14="http://schemas.microsoft.com/office/powerpoint/2010/main" val="111311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Algoritmi</a:t>
            </a:r>
            <a:r>
              <a:rPr lang="en" sz="4400"/>
              <a:t> RL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Începe</a:t>
            </a:r>
            <a:r>
              <a:rPr lang="en"/>
              <a:t> </a:t>
            </a:r>
            <a:r>
              <a:rPr lang="en" err="1"/>
              <a:t>distracția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Politică (</a:t>
            </a:r>
            <a:r>
              <a:rPr lang="ro-RO" sz="1600" b="1" err="1"/>
              <a:t>Policy</a:t>
            </a:r>
            <a:r>
              <a:rPr lang="ro-RO" sz="1600" b="1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err="1"/>
              <a:t>Value</a:t>
            </a:r>
            <a:r>
              <a:rPr lang="ro-RO" sz="1600" b="1"/>
              <a:t> </a:t>
            </a:r>
            <a:r>
              <a:rPr lang="ro-RO" sz="1600" b="1" err="1"/>
              <a:t>Function</a:t>
            </a:r>
            <a:endParaRPr lang="ro-RO" sz="1600" b="1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Modelul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  <a:blipFill>
                <a:blip r:embed="rId2"/>
                <a:stretch>
                  <a:fillRect r="-7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O politică determină felul în care agentul alege acțiunile pe care le execută. Este o funcție de forma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Concepte</a:t>
            </a:r>
            <a:r>
              <a:rPr lang="en"/>
              <a:t> </a:t>
            </a:r>
            <a:r>
              <a:rPr lang="en" err="1"/>
              <a:t>generale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Procese Markov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Algoritmi</a:t>
            </a:r>
            <a:r>
              <a:rPr lang="en-GB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Începe</a:t>
            </a:r>
            <a:r>
              <a:rPr lang="en-GB"/>
              <a:t> </a:t>
            </a:r>
            <a:r>
              <a:rPr lang="en-GB" err="1"/>
              <a:t>distracția</a:t>
            </a:r>
            <a:r>
              <a:rPr lang="en-GB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Repzeintă suma recompenselor (cu discount), sub o anumită politică aplicată.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33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stefan.iordache10</a:t>
            </a:r>
            <a:r>
              <a:rPr lang="en"/>
              <a:t>@</a:t>
            </a:r>
            <a:r>
              <a:rPr lang="en" err="1"/>
              <a:t>s.unibuc.ro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+40 7.. … …</a:t>
            </a:r>
            <a:endParaRPr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Concepte</a:t>
            </a:r>
            <a:r>
              <a:rPr lang="en" sz="4400"/>
              <a:t> </a:t>
            </a:r>
            <a:r>
              <a:rPr lang="en" sz="4400" err="1"/>
              <a:t>generale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Scopul</a:t>
            </a:r>
            <a:r>
              <a:rPr lang="en-RO"/>
              <a:t>: alegerea acțiunilor care </a:t>
            </a:r>
            <a:r>
              <a:rPr lang="en-RO" i="1"/>
              <a:t>măresc recompensele viitoare</a:t>
            </a:r>
            <a:r>
              <a:rPr lang="en-RO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Necesită </a:t>
            </a:r>
            <a:r>
              <a:rPr lang="en-RO" b="1" i="1"/>
              <a:t>balansarea</a:t>
            </a:r>
            <a:r>
              <a:rPr lang="en-RO"/>
              <a:t> recompenselor pe </a:t>
            </a:r>
            <a:r>
              <a:rPr lang="en-RO" i="1"/>
              <a:t>termen scurt și lung</a:t>
            </a:r>
            <a:r>
              <a:rPr lang="en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/>
              <a:t>Pentru fiecare moment </a:t>
            </a:r>
            <a:r>
              <a:rPr lang="en-RO" b="1"/>
              <a:t>t</a:t>
            </a:r>
            <a:r>
              <a:rPr lang="en-RO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execută o </a:t>
            </a:r>
            <a:r>
              <a:rPr lang="en-RO" b="1"/>
              <a:t>acțiune a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Mediul este actualizat în urma acțiunii a</a:t>
            </a:r>
            <a:r>
              <a:rPr lang="en-RO" baseline="-25000"/>
              <a:t>t</a:t>
            </a:r>
            <a:r>
              <a:rPr lang="en-RO"/>
              <a:t> și emite </a:t>
            </a:r>
            <a:r>
              <a:rPr lang="en-RO" b="1"/>
              <a:t>observația o</a:t>
            </a:r>
            <a:r>
              <a:rPr lang="en-RO" b="1" baseline="-25000"/>
              <a:t>t</a:t>
            </a:r>
            <a:r>
              <a:rPr lang="en-RO"/>
              <a:t>, respectiv </a:t>
            </a:r>
            <a:r>
              <a:rPr lang="en-RO" b="1"/>
              <a:t>recompensa r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</a:t>
            </a:r>
            <a:r>
              <a:rPr lang="en-RO" b="1"/>
              <a:t>primește</a:t>
            </a:r>
            <a:r>
              <a:rPr lang="en-RO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0" y="1958170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Istoricul observațiilor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/>
              </a:p>
              <a:p>
                <a:pPr lvl="1">
                  <a:lnSpc>
                    <a:spcPct val="150000"/>
                  </a:lnSpc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lvl="1" algn="ctr">
                  <a:lnSpc>
                    <a:spcPct val="150000"/>
                  </a:lnSpc>
                </a:pPr>
                <a:r>
                  <a:rPr lang="en-RO"/>
                  <a:t>În baza unei funcții </a:t>
                </a:r>
                <a:r>
                  <a:rPr lang="en-RO" b="1"/>
                  <a:t>s</a:t>
                </a:r>
                <a:r>
                  <a:rPr lang="en-RO" b="1" baseline="-25000"/>
                  <a:t>t</a:t>
                </a:r>
                <a:r>
                  <a:rPr lang="en-RO" b="1"/>
                  <a:t> = f(h</a:t>
                </a:r>
                <a:r>
                  <a:rPr lang="en-RO" b="1" baseline="-25000"/>
                  <a:t>t</a:t>
                </a:r>
                <a:r>
                  <a:rPr lang="en-RO" b="1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Stochastice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00B050"/>
                    </a:solidFill>
                  </a:rPr>
                  <a:t>Procese Markov</a:t>
                </a:r>
                <a:endParaRPr lang="en-RO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 b="-12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Procese</a:t>
            </a:r>
            <a:r>
              <a:rPr lang="en" sz="4400"/>
              <a:t> Markov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DDB2D4-D430-41A8-B7BE-4AD728CA0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3E75CE-3BD1-43CB-9ABA-27E9F8EDA5E1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AC5A4C7E-7CA6-4717-8B94-62565137E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dbadc-5ebd-4821-b299-ce6b9eaad42b"/>
    <ds:schemaRef ds:uri="a519f88a-14ae-4969-bd47-81d0c9591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Întrebări naturale… (partea 2)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revision>5</cp:revision>
  <dcterms:modified xsi:type="dcterms:W3CDTF">2023-10-12T16:23:57Z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