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5"/>
  </p:notesMasterIdLst>
  <p:sldIdLst>
    <p:sldId id="256" r:id="rId5"/>
    <p:sldId id="259" r:id="rId6"/>
    <p:sldId id="260" r:id="rId7"/>
    <p:sldId id="278" r:id="rId8"/>
    <p:sldId id="331" r:id="rId9"/>
    <p:sldId id="268" r:id="rId10"/>
    <p:sldId id="332" r:id="rId11"/>
    <p:sldId id="333" r:id="rId12"/>
    <p:sldId id="335" r:id="rId13"/>
    <p:sldId id="337" r:id="rId14"/>
    <p:sldId id="338" r:id="rId15"/>
    <p:sldId id="339" r:id="rId16"/>
    <p:sldId id="341" r:id="rId17"/>
    <p:sldId id="342" r:id="rId18"/>
    <p:sldId id="340" r:id="rId19"/>
    <p:sldId id="343" r:id="rId20"/>
    <p:sldId id="344" r:id="rId21"/>
    <p:sldId id="345" r:id="rId22"/>
    <p:sldId id="346" r:id="rId23"/>
    <p:sldId id="284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Spectral" panose="020B0604020202020204" charset="0"/>
      <p:regular r:id="rId31"/>
      <p:bold r:id="rId32"/>
      <p:italic r:id="rId33"/>
      <p:boldItalic r:id="rId34"/>
    </p:embeddedFont>
    <p:embeddedFont>
      <p:font typeface="Spectral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5DF9-55C1-41BF-800D-A481B0BDAA77}" v="3" dt="2023-05-11T17:30:59.087"/>
    <p1510:client id="{2E42DBC9-F13D-4AC2-BB34-F1B249EAE2A6}" v="3" dt="2023-10-23T08:40:10.173"/>
    <p1510:client id="{BAC2246D-A7E3-403C-AE5B-743626234B39}" v="2" dt="2022-10-28T11:45:19.154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/>
    <p:restoredTop sz="94676"/>
  </p:normalViewPr>
  <p:slideViewPr>
    <p:cSldViewPr snapToGrid="0">
      <p:cViewPr varScale="1">
        <p:scale>
          <a:sx n="167" d="100"/>
          <a:sy n="167" d="100"/>
        </p:scale>
        <p:origin x="176" y="1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 ROBERT ROMAN" userId="S::iulian.roman@s.unibuc.ro::d336a366-996d-4a57-8b6f-68e4eb3c3f73" providerId="AD" clId="Web-{0C415DF9-55C1-41BF-800D-A481B0BDAA77}"/>
    <pc:docChg chg="modSld">
      <pc:chgData name="IULIAN ROBERT ROMAN" userId="S::iulian.roman@s.unibuc.ro::d336a366-996d-4a57-8b6f-68e4eb3c3f73" providerId="AD" clId="Web-{0C415DF9-55C1-41BF-800D-A481B0BDAA77}" dt="2023-05-11T17:30:59.087" v="2" actId="1076"/>
      <pc:docMkLst>
        <pc:docMk/>
      </pc:docMkLst>
      <pc:sldChg chg="modSp">
        <pc:chgData name="IULIAN ROBERT ROMAN" userId="S::iulian.roman@s.unibuc.ro::d336a366-996d-4a57-8b6f-68e4eb3c3f73" providerId="AD" clId="Web-{0C415DF9-55C1-41BF-800D-A481B0BDAA77}" dt="2023-05-11T17:30:59.087" v="2" actId="1076"/>
        <pc:sldMkLst>
          <pc:docMk/>
          <pc:sldMk cId="2572939695" sldId="332"/>
        </pc:sldMkLst>
        <pc:spChg chg="mod">
          <ac:chgData name="IULIAN ROBERT ROMAN" userId="S::iulian.roman@s.unibuc.ro::d336a366-996d-4a57-8b6f-68e4eb3c3f73" providerId="AD" clId="Web-{0C415DF9-55C1-41BF-800D-A481B0BDAA77}" dt="2023-05-11T17:30:59.087" v="2" actId="1076"/>
          <ac:spMkLst>
            <pc:docMk/>
            <pc:sldMk cId="2572939695" sldId="332"/>
            <ac:spMk id="2205" creationId="{00000000-0000-0000-0000-000000000000}"/>
          </ac:spMkLst>
        </pc:spChg>
        <pc:grpChg chg="mod">
          <ac:chgData name="IULIAN ROBERT ROMAN" userId="S::iulian.roman@s.unibuc.ro::d336a366-996d-4a57-8b6f-68e4eb3c3f73" providerId="AD" clId="Web-{0C415DF9-55C1-41BF-800D-A481B0BDAA77}" dt="2023-05-11T17:30:55.587" v="0" actId="1076"/>
          <ac:grpSpMkLst>
            <pc:docMk/>
            <pc:sldMk cId="2572939695" sldId="332"/>
            <ac:grpSpMk id="2204" creationId="{00000000-0000-0000-0000-000000000000}"/>
          </ac:grpSpMkLst>
        </pc:grpChg>
      </pc:sldChg>
    </pc:docChg>
  </pc:docChgLst>
  <pc:docChgLst>
    <pc:chgData name="DIANA ALEXANDRA CORDUN" userId="S::diana.cordun@s.unibuc.ro::26292f06-132c-4877-8ab7-e30c7ffabf40" providerId="AD" clId="Web-{BAC2246D-A7E3-403C-AE5B-743626234B39}"/>
    <pc:docChg chg="modSld">
      <pc:chgData name="DIANA ALEXANDRA CORDUN" userId="S::diana.cordun@s.unibuc.ro::26292f06-132c-4877-8ab7-e30c7ffabf40" providerId="AD" clId="Web-{BAC2246D-A7E3-403C-AE5B-743626234B39}" dt="2022-10-28T11:45:19.154" v="1" actId="1076"/>
      <pc:docMkLst>
        <pc:docMk/>
      </pc:docMkLst>
      <pc:sldChg chg="modSp">
        <pc:chgData name="DIANA ALEXANDRA CORDUN" userId="S::diana.cordun@s.unibuc.ro::26292f06-132c-4877-8ab7-e30c7ffabf40" providerId="AD" clId="Web-{BAC2246D-A7E3-403C-AE5B-743626234B39}" dt="2022-10-28T11:45:19.154" v="1" actId="1076"/>
        <pc:sldMkLst>
          <pc:docMk/>
          <pc:sldMk cId="4260287546" sldId="346"/>
        </pc:sldMkLst>
        <pc:spChg chg="mod">
          <ac:chgData name="DIANA ALEXANDRA CORDUN" userId="S::diana.cordun@s.unibuc.ro::26292f06-132c-4877-8ab7-e30c7ffabf40" providerId="AD" clId="Web-{BAC2246D-A7E3-403C-AE5B-743626234B39}" dt="2022-10-28T11:45:19.154" v="1" actId="1076"/>
          <ac:spMkLst>
            <pc:docMk/>
            <pc:sldMk cId="4260287546" sldId="346"/>
            <ac:spMk id="5" creationId="{55A29933-AF49-342D-2B9C-16D2CA9FCCD7}"/>
          </ac:spMkLst>
        </pc:spChg>
      </pc:sldChg>
    </pc:docChg>
  </pc:docChgLst>
  <pc:docChgLst>
    <pc:chgData name="Florin Eduard Marian Marin" userId="S::florin-eduard.marin@s.unibuc.ro::20a6ca27-e808-4e5b-b80a-feeb294d6cbe" providerId="AD" clId="Web-{2E42DBC9-F13D-4AC2-BB34-F1B249EAE2A6}"/>
    <pc:docChg chg="delSld modSld">
      <pc:chgData name="Florin Eduard Marian Marin" userId="S::florin-eduard.marin@s.unibuc.ro::20a6ca27-e808-4e5b-b80a-feeb294d6cbe" providerId="AD" clId="Web-{2E42DBC9-F13D-4AC2-BB34-F1B249EAE2A6}" dt="2023-10-23T08:40:10.173" v="2"/>
      <pc:docMkLst>
        <pc:docMk/>
      </pc:docMkLst>
      <pc:sldChg chg="modSp">
        <pc:chgData name="Florin Eduard Marian Marin" userId="S::florin-eduard.marin@s.unibuc.ro::20a6ca27-e808-4e5b-b80a-feeb294d6cbe" providerId="AD" clId="Web-{2E42DBC9-F13D-4AC2-BB34-F1B249EAE2A6}" dt="2023-10-23T06:32:03.769" v="0" actId="1076"/>
        <pc:sldMkLst>
          <pc:docMk/>
          <pc:sldMk cId="0" sldId="278"/>
        </pc:sldMkLst>
        <pc:spChg chg="mod">
          <ac:chgData name="Florin Eduard Marian Marin" userId="S::florin-eduard.marin@s.unibuc.ro::20a6ca27-e808-4e5b-b80a-feeb294d6cbe" providerId="AD" clId="Web-{2E42DBC9-F13D-4AC2-BB34-F1B249EAE2A6}" dt="2023-10-23T06:32:03.769" v="0" actId="1076"/>
          <ac:spMkLst>
            <pc:docMk/>
            <pc:sldMk cId="0" sldId="278"/>
            <ac:spMk id="2796" creationId="{00000000-0000-0000-0000-000000000000}"/>
          </ac:spMkLst>
        </pc:spChg>
        <pc:cxnChg chg="mod">
          <ac:chgData name="Florin Eduard Marian Marin" userId="S::florin-eduard.marin@s.unibuc.ro::20a6ca27-e808-4e5b-b80a-feeb294d6cbe" providerId="AD" clId="Web-{2E42DBC9-F13D-4AC2-BB34-F1B249EAE2A6}" dt="2023-10-23T06:32:03.769" v="0" actId="1076"/>
          <ac:cxnSpMkLst>
            <pc:docMk/>
            <pc:sldMk cId="0" sldId="278"/>
            <ac:cxnSpMk id="2806" creationId="{00000000-0000-0000-0000-000000000000}"/>
          </ac:cxnSpMkLst>
        </pc:cxnChg>
      </pc:sldChg>
      <pc:sldChg chg="del">
        <pc:chgData name="Florin Eduard Marian Marin" userId="S::florin-eduard.marin@s.unibuc.ro::20a6ca27-e808-4e5b-b80a-feeb294d6cbe" providerId="AD" clId="Web-{2E42DBC9-F13D-4AC2-BB34-F1B249EAE2A6}" dt="2023-10-23T08:40:10.173" v="2"/>
        <pc:sldMkLst>
          <pc:docMk/>
          <pc:sldMk cId="2073978666" sldId="334"/>
        </pc:sldMkLst>
      </pc:sldChg>
      <pc:sldChg chg="modSp">
        <pc:chgData name="Florin Eduard Marian Marin" userId="S::florin-eduard.marin@s.unibuc.ro::20a6ca27-e808-4e5b-b80a-feeb294d6cbe" providerId="AD" clId="Web-{2E42DBC9-F13D-4AC2-BB34-F1B249EAE2A6}" dt="2023-10-23T06:37:58.167" v="1" actId="1076"/>
        <pc:sldMkLst>
          <pc:docMk/>
          <pc:sldMk cId="3083605523" sldId="339"/>
        </pc:sldMkLst>
        <pc:spChg chg="mod">
          <ac:chgData name="Florin Eduard Marian Marin" userId="S::florin-eduard.marin@s.unibuc.ro::20a6ca27-e808-4e5b-b80a-feeb294d6cbe" providerId="AD" clId="Web-{2E42DBC9-F13D-4AC2-BB34-F1B249EAE2A6}" dt="2023-10-23T06:37:58.167" v="1" actId="1076"/>
          <ac:spMkLst>
            <pc:docMk/>
            <pc:sldMk cId="3083605523" sldId="339"/>
            <ac:spMk id="28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9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3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5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242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7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54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4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5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#3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matrice tranziții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93" y="821087"/>
            <a:ext cx="6605213" cy="42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episoade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4"/>
          <a:stretch/>
        </p:blipFill>
        <p:spPr>
          <a:xfrm>
            <a:off x="1269392" y="988727"/>
            <a:ext cx="6605213" cy="1906873"/>
          </a:xfrm>
          <a:prstGeom prst="rect">
            <a:avLst/>
          </a:prstGeom>
        </p:spPr>
      </p:pic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2240206" y="3131820"/>
            <a:ext cx="5806513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2450422" y="3868234"/>
            <a:ext cx="5238158" cy="103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Exemple episoade (stare inițială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1687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adăugăm</a:t>
            </a:r>
            <a:r>
              <a:rPr lang="en" dirty="0"/>
              <a:t> recompense: MRP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20345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MRP (Markov Reward Process) = Lanțuri Markov + Recompense</a:t>
                </a:r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 reprezintă funcția de acordare a recompenselor:</a:t>
                </a: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𝑅</m:t>
                    </m:r>
                    <m:d>
                      <m:d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pectral"/>
                            <a:cs typeface="Spectral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𝑠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</m:d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𝐸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[</m:t>
                    </m:r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𝑟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|</m:t>
                    </m:r>
                  </m:oMath>
                </a14:m>
                <a:r>
                  <a:rPr lang="en-RO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𝑠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Atenție! Nu avem acțiuni.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20345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2372213"/>
                <a:ext cx="3430339" cy="1521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erriweather"/>
                              <a:cs typeface="Merriweather"/>
                              <a:sym typeface="Merriweather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erriweather"/>
                                  <a:cs typeface="Merriweather"/>
                                  <a:sym typeface="Merriweather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RO"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𝑅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=(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1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,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2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,…,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𝑛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)</m:t>
                      </m:r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2372213"/>
                <a:ext cx="3430339" cy="1521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6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40325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&amp; State Value Function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745351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ORIZONT (HORIZON)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Reprezintă numărul de momente de timp dintr-un episod.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Poate fi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infinit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sau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finit (finite MRP)</a:t>
            </a:r>
          </a:p>
          <a:p>
            <a:pPr lvl="1">
              <a:lnSpc>
                <a:spcPct val="150000"/>
              </a:lnSpc>
            </a:pPr>
            <a:endParaRPr lang="en-RO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RETURN (G</a:t>
            </a:r>
            <a:r>
              <a:rPr lang="en-RO" b="1" baseline="-250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Suma de recomponse (cu discount), de la momentul t către orizont.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STATE VALUE FUNCTION (V(s))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Return-ul așteptat pornind din starea s.</a:t>
            </a:r>
            <a:endParaRPr lang="en-RO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RO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1934928"/>
                <a:ext cx="3430339" cy="2467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𝐺</m:t>
                          </m:r>
                        </m:e>
                        <m:sub>
                          <m:r>
                            <a:rPr lang="en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𝑡</m:t>
                          </m:r>
                        </m:sub>
                      </m:sSub>
                      <m:r>
                        <a:rPr lang="en-RO" sz="15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𝑽</m:t>
                          </m:r>
                          <m:d>
                            <m:dPr>
                              <m:ctrlPr>
                                <a:rPr lang="en-RO" sz="15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erriweather"/>
                                </a:rPr>
                              </m:ctrlPr>
                            </m:dPr>
                            <m:e>
                              <m:r>
                                <a:rPr lang="en-RO" sz="15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erriweather"/>
                                </a:rPr>
                                <m:t>𝒔</m:t>
                              </m:r>
                            </m:e>
                          </m:d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=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𝑬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[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𝑮</m:t>
                          </m:r>
                        </m:e>
                        <m:sub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𝒕</m:t>
                          </m:r>
                        </m:sub>
                      </m:sSub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|</m:t>
                      </m:r>
                      <m:sSub>
                        <m:sSubPr>
                          <m:ctrlP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𝒔</m:t>
                          </m:r>
                        </m:e>
                        <m:sub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𝒕</m:t>
                          </m:r>
                        </m:sub>
                      </m:sSub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=</m:t>
                      </m:r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𝒔</m:t>
                      </m:r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]</m:t>
                      </m:r>
                    </m:oMath>
                  </m:oMathPara>
                </a14:m>
                <a:endParaRPr lang="en-RO" sz="1500" b="1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RO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𝐸</m:t>
                        </m:r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[</m:t>
                        </m:r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𝐺</m:t>
                        </m:r>
                      </m:e>
                      <m:sub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|</m:t>
                    </m:r>
                    <m:sSub>
                      <m:sSubPr>
                        <m:ctrlP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=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𝑠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]=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𝐸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[</m:t>
                    </m:r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r>
                      <a:rPr lang="en-RO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=</m:t>
                    </m:r>
                    <m:r>
                      <a:rPr lang="en-RO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𝑠</m:t>
                    </m:r>
                  </m:oMath>
                </a14:m>
                <a:r>
                  <a:rPr lang="en-RO" sz="15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]</a:t>
                </a:r>
              </a:p>
              <a:p>
                <a:pPr lvl="0"/>
                <a:endParaRPr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1934928"/>
                <a:ext cx="3430339" cy="2467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4572000" y="3132962"/>
            <a:ext cx="5759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241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Observații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Tot ce am discutat generează un procedeu matematic convenabil, în condițiile în care evităm cazurile infinite.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RO" b="1" dirty="0"/>
              <a:t>În mod natural, oamenii acționează sub un factor mereu mai mic decât 1.</a:t>
            </a:r>
            <a:endParaRPr lang="ro-RO" b="1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344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Exemplu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4"/>
          <a:stretch/>
        </p:blipFill>
        <p:spPr>
          <a:xfrm>
            <a:off x="1269392" y="988727"/>
            <a:ext cx="6605213" cy="1906873"/>
          </a:xfrm>
          <a:prstGeom prst="rect">
            <a:avLst/>
          </a:prstGeom>
        </p:spPr>
      </p:pic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380927" y="3147060"/>
            <a:ext cx="3482414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591142" y="3147060"/>
            <a:ext cx="2883578" cy="167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Alocare recompense: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+1 în starea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+10 în starea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 în orice altă stare</a:t>
            </a:r>
          </a:p>
        </p:txBody>
      </p:sp>
      <p:sp>
        <p:nvSpPr>
          <p:cNvPr id="6" name="Google Shape;2798;p55">
            <a:extLst>
              <a:ext uri="{FF2B5EF4-FFF2-40B4-BE49-F238E27FC236}">
                <a16:creationId xmlns:a16="http://schemas.microsoft.com/office/drawing/2014/main" id="{621845F2-6855-C106-CF23-36739C8DE7FB}"/>
              </a:ext>
            </a:extLst>
          </p:cNvPr>
          <p:cNvSpPr/>
          <p:nvPr/>
        </p:nvSpPr>
        <p:spPr>
          <a:xfrm>
            <a:off x="4571999" y="3147060"/>
            <a:ext cx="4191073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04;p55">
                <a:extLst>
                  <a:ext uri="{FF2B5EF4-FFF2-40B4-BE49-F238E27FC236}">
                    <a16:creationId xmlns:a16="http://schemas.microsoft.com/office/drawing/2014/main" id="{500FED08-2E14-027F-8051-2AA843A2DACB}"/>
                  </a:ext>
                </a:extLst>
              </p:cNvPr>
              <p:cNvSpPr txBox="1"/>
              <p:nvPr/>
            </p:nvSpPr>
            <p:spPr>
              <a:xfrm>
                <a:off x="4571998" y="3238500"/>
                <a:ext cx="4191073" cy="1672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Exemplu (start s</a:t>
                </a:r>
                <a:r>
                  <a:rPr lang="en-RO" baseline="-250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4</a:t>
                </a:r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, </a:t>
                </a:r>
                <a14:m>
                  <m:oMath xmlns:m="http://schemas.openxmlformats.org/officeDocument/2006/math">
                    <m:r>
                      <a:rPr lang="en-RO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rriweather"/>
                        <a:sym typeface="Merriweather"/>
                      </a:rPr>
                      <m:t>𝛾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rriweather"/>
                        <a:sym typeface="Merriweather"/>
                      </a:rPr>
                      <m:t>=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, 4 pași):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5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6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7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∗10=1.25</m:t>
                    </m:r>
                  </m:oMath>
                </a14:m>
                <a:endParaRPr lang="en-RO" b="0" dirty="0">
                  <a:solidFill>
                    <a:schemeClr val="dk1"/>
                  </a:solidFill>
                  <a:latin typeface="Merriweather"/>
                  <a:sym typeface="Merriweath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5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∗0=0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3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∗1=0.125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7" name="Google Shape;2804;p55">
                <a:extLst>
                  <a:ext uri="{FF2B5EF4-FFF2-40B4-BE49-F238E27FC236}">
                    <a16:creationId xmlns:a16="http://schemas.microsoft.com/office/drawing/2014/main" id="{500FED08-2E14-027F-8051-2AA843A2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3238500"/>
                <a:ext cx="4191073" cy="1672354"/>
              </a:xfrm>
              <a:prstGeom prst="rect">
                <a:avLst/>
              </a:prstGeom>
              <a:blipFill>
                <a:blip r:embed="rId3"/>
                <a:stretch>
                  <a:fillRect l="-604" t="-4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3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130242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Simulare</a:t>
            </a:r>
            <a:r>
              <a:rPr lang="en" dirty="0"/>
              <a:t>!!!</a:t>
            </a:r>
            <a:endParaRPr dirty="0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5822-446E-0F7E-01A8-470164AC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1882659"/>
            <a:ext cx="4947600" cy="1145100"/>
          </a:xfrm>
        </p:spPr>
        <p:txBody>
          <a:bodyPr/>
          <a:lstStyle/>
          <a:p>
            <a:r>
              <a:rPr lang="en-RO" dirty="0"/>
              <a:t>Putem evalua algoritmii de tip MRP prin generarea unui set suficient de mare de episoade, astfel încât să satisfacem următoarea ecuație: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A7180-2A34-8F35-B9DF-45800052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10" y="2754220"/>
            <a:ext cx="4671060" cy="10834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Formă matriceală – calculul 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BD43D-6410-6A0F-DF60-09765AF6F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 b="16761"/>
          <a:stretch/>
        </p:blipFill>
        <p:spPr>
          <a:xfrm>
            <a:off x="1238318" y="919200"/>
            <a:ext cx="6667361" cy="2979420"/>
          </a:xfrm>
          <a:prstGeom prst="rect">
            <a:avLst/>
          </a:prstGeom>
        </p:spPr>
      </p:pic>
      <p:sp>
        <p:nvSpPr>
          <p:cNvPr id="5" name="Google Shape;2798;p55">
            <a:extLst>
              <a:ext uri="{FF2B5EF4-FFF2-40B4-BE49-F238E27FC236}">
                <a16:creationId xmlns:a16="http://schemas.microsoft.com/office/drawing/2014/main" id="{ABBE5829-1263-5B84-83B0-33ABB61F903B}"/>
              </a:ext>
            </a:extLst>
          </p:cNvPr>
          <p:cNvSpPr/>
          <p:nvPr/>
        </p:nvSpPr>
        <p:spPr>
          <a:xfrm>
            <a:off x="4183307" y="4005300"/>
            <a:ext cx="3482414" cy="9207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804;p55">
                <a:extLst>
                  <a:ext uri="{FF2B5EF4-FFF2-40B4-BE49-F238E27FC236}">
                    <a16:creationId xmlns:a16="http://schemas.microsoft.com/office/drawing/2014/main" id="{B1D02C56-187F-68B8-BE8A-1CFE66B71989}"/>
                  </a:ext>
                </a:extLst>
              </p:cNvPr>
              <p:cNvSpPr txBox="1"/>
              <p:nvPr/>
            </p:nvSpPr>
            <p:spPr>
              <a:xfrm>
                <a:off x="4652602" y="3253740"/>
                <a:ext cx="2883578" cy="1672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RO" sz="16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Complexitate </a:t>
                </a:r>
                <a14:m>
                  <m:oMath xmlns:m="http://schemas.openxmlformats.org/officeDocument/2006/math"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𝑂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(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𝑁</m:t>
                    </m:r>
                    <m:r>
                      <a:rPr lang="en-RO" sz="1600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3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)</m:t>
                    </m:r>
                  </m:oMath>
                </a14:m>
                <a:r>
                  <a:rPr lang="en-RO" sz="16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 – datorată calcului inversei</a:t>
                </a:r>
              </a:p>
            </p:txBody>
          </p:sp>
        </mc:Choice>
        <mc:Fallback xmlns="">
          <p:sp>
            <p:nvSpPr>
              <p:cNvPr id="6" name="Google Shape;2804;p55">
                <a:extLst>
                  <a:ext uri="{FF2B5EF4-FFF2-40B4-BE49-F238E27FC236}">
                    <a16:creationId xmlns:a16="http://schemas.microsoft.com/office/drawing/2014/main" id="{B1D02C56-187F-68B8-BE8A-1CFE66B7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02" y="3253740"/>
                <a:ext cx="2883578" cy="1672354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7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adăugăm</a:t>
            </a:r>
            <a:r>
              <a:rPr lang="en" dirty="0"/>
              <a:t> </a:t>
            </a:r>
            <a:r>
              <a:rPr lang="en" dirty="0" err="1"/>
              <a:t>acțiuni</a:t>
            </a:r>
            <a:r>
              <a:rPr lang="en" dirty="0"/>
              <a:t>: MDP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MDP (Markov Decision Process) = MRP + Acțiuni</a:t>
                </a:r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 este un set finit de acțiuni.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𝜸𝝐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[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𝟎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,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𝟏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]</m:t>
                    </m:r>
                  </m:oMath>
                </a14:m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𝑅</m:t>
                    </m:r>
                    <m:d>
                      <m:d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pectral"/>
                            <a:cs typeface="Spectral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𝑠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,</m:t>
                        </m:r>
                        <m:sSub>
                          <m:sSubPr>
                            <m:ctrlP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𝑎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𝑎</m:t>
                        </m:r>
                      </m:e>
                    </m:d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𝐸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[</m:t>
                    </m:r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𝑟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|</m:t>
                    </m:r>
                  </m:oMath>
                </a14:m>
                <a:r>
                  <a:rPr lang="en-RO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𝑠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,</m:t>
                    </m:r>
                    <m:sSub>
                      <m:sSub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𝑎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𝑎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𝑴𝑫𝑷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=(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𝑺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𝑨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𝑷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𝑹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2571750"/>
                <a:ext cx="3430339" cy="887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𝑀𝑎𝑡𝑟𝑖𝑐𝑒𝑎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𝑑𝑒𝑣𝑖𝑛𝑒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𝑡𝑟𝑖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−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𝑑𝑖𝑚𝑒𝑛𝑠𝑖𝑜𝑛𝑎𝑙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ă: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𝑺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𝑿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𝑺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𝑿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𝑨</m:t>
                      </m:r>
                    </m:oMath>
                  </m:oMathPara>
                </a14:m>
                <a:endParaRPr sz="1600" b="1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2571750"/>
                <a:ext cx="3430339" cy="887402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434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Exemplu</a:t>
            </a:r>
          </a:p>
        </p:txBody>
      </p:sp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205740" y="1015131"/>
            <a:ext cx="2507054" cy="6743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455486" y="1121929"/>
            <a:ext cx="2883578" cy="46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RO" sz="1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cu 2 acțiuni.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2209A-6FD2-247B-4112-25B7E568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91"/>
          <a:stretch/>
        </p:blipFill>
        <p:spPr>
          <a:xfrm>
            <a:off x="2394577" y="1457209"/>
            <a:ext cx="6293937" cy="34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057535" y="3436837"/>
            <a:ext cx="16844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Markov!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Da, </a:t>
            </a:r>
            <a:r>
              <a:rPr lang="en" dirty="0" err="1"/>
              <a:t>insistăm</a:t>
            </a:r>
            <a:r>
              <a:rPr lang="en" dirty="0"/>
              <a:t>!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179487" y="3619687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54154" y="1472779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22800" y="1458125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 Factor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Într-un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 decizional Markov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un 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factor de discount γ mai mare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(apropiat de 1) implică o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importanță mai mare a recompenselor obținute pe termen scurt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în comparație cu cele obținute pe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termen lung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2" name="Google Shape;2802;p55"/>
          <p:cNvSpPr txBox="1"/>
          <p:nvPr/>
        </p:nvSpPr>
        <p:spPr>
          <a:xfrm>
            <a:off x="5829449" y="15920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Variante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posibile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3" name="Google Shape;2803;p55"/>
          <p:cNvSpPr txBox="1"/>
          <p:nvPr/>
        </p:nvSpPr>
        <p:spPr>
          <a:xfrm>
            <a:off x="5829450" y="2001163"/>
            <a:ext cx="2602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20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Adevărat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20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Fals</a:t>
            </a: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flipV="1">
            <a:off x="4010754" y="2254450"/>
            <a:ext cx="705943" cy="8951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3BAAED80-7318-8409-44F5-43545E1603C7}"/>
              </a:ext>
            </a:extLst>
          </p:cNvPr>
          <p:cNvSpPr/>
          <p:nvPr/>
        </p:nvSpPr>
        <p:spPr>
          <a:xfrm>
            <a:off x="5722800" y="2952150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722800" y="1461750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 Factor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Într-un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 decizional Markov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un 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factor de discount γ mai mare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(apropiat de 1) implică o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importanță mai mare a recompenselor obținute pe termen scurt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în comparație cu cele obținute pe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termen lung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4" name="Google Shape;2804;p55"/>
          <p:cNvSpPr txBox="1"/>
          <p:nvPr/>
        </p:nvSpPr>
        <p:spPr>
          <a:xfrm>
            <a:off x="5829449" y="15839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Răspuns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5" name="Google Shape;2805;p55"/>
          <p:cNvSpPr txBox="1"/>
          <p:nvPr/>
        </p:nvSpPr>
        <p:spPr>
          <a:xfrm>
            <a:off x="5829450" y="1993073"/>
            <a:ext cx="2602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FALS!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Doar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valoarea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0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implică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valorificarea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exclusiv</a:t>
            </a:r>
            <a:r>
              <a:rPr lang="en-GB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recompensei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imediate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8" name="Google Shape;2808;p55"/>
          <p:cNvCxnSpPr>
            <a:stCxn id="2796" idx="3"/>
            <a:endCxn id="2809" idx="1"/>
          </p:cNvCxnSpPr>
          <p:nvPr/>
        </p:nvCxnSpPr>
        <p:spPr>
          <a:xfrm flipV="1">
            <a:off x="3996100" y="2267250"/>
            <a:ext cx="720597" cy="867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55"/>
          <p:cNvGrpSpPr/>
          <p:nvPr/>
        </p:nvGrpSpPr>
        <p:grpSpPr>
          <a:xfrm>
            <a:off x="4827434" y="1900568"/>
            <a:ext cx="640081" cy="658115"/>
            <a:chOff x="1690218" y="1609641"/>
            <a:chExt cx="526339" cy="577699"/>
          </a:xfrm>
        </p:grpSpPr>
        <p:sp>
          <p:nvSpPr>
            <p:cNvPr id="2825" name="Google Shape;2825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9" name="Google Shape;2809;p55"/>
          <p:cNvSpPr txBox="1"/>
          <p:nvPr/>
        </p:nvSpPr>
        <p:spPr>
          <a:xfrm>
            <a:off x="4716697" y="20614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8A3935F-2886-7FE7-185C-55E38FAD1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0262" y="2815973"/>
                <a:ext cx="2964134" cy="89067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>
                  <a:lnSpc>
                    <a:spcPct val="150000"/>
                  </a:lnSpc>
                </a:pPr>
                <a:endParaRPr lang="en-RO" dirty="0"/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8A3935F-2886-7FE7-185C-55E38FAD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62" y="2815973"/>
                <a:ext cx="2964134" cy="890678"/>
              </a:xfrm>
              <a:prstGeom prst="rect">
                <a:avLst/>
              </a:prstGeom>
              <a:blipFill>
                <a:blip r:embed="rId3"/>
                <a:stretch>
                  <a:fillRect b="-5493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Ne aducem aminte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MODELUL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Un procedeu matematic pentru exprimarea dinamicii mediului și a recompenselor.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POLITICA (POLICY)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Funcție utilizată de agent pentru a realiza asocieri între stări și acțiuni.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VALUE FUNCTION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Funcție ce oferă drept răspuns suma recompensele viitoare, folosind drept parametri starea sau/și acțiunea (curente), aplicată sub o anumită politică.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Markov!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Da, </a:t>
            </a:r>
            <a:r>
              <a:rPr lang="en" dirty="0" err="1"/>
              <a:t>insistăm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42297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10395"/>
            <a:ext cx="1764685" cy="924422"/>
            <a:chOff x="7055900" y="279449"/>
            <a:chExt cx="1820576" cy="953701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49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3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 proprietate de bază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Starea = informație statistică a istoriei interacțiunilor </a:t>
                </a:r>
                <a:r>
                  <a:rPr lang="ro-RO"/>
                  <a:t>cu mediul.</a:t>
                </a:r>
                <a:endParaRPr lang="ro-RO" dirty="0"/>
              </a:p>
              <a:p>
                <a:pPr marL="457200" lvl="0" indent="-317500" algn="l" rtl="0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Condiția unei stări s</a:t>
                </a:r>
                <a:r>
                  <a:rPr lang="ro-RO" baseline="-25000" dirty="0"/>
                  <a:t>t+1</a:t>
                </a:r>
                <a:r>
                  <a:rPr lang="ro-RO" dirty="0"/>
                  <a:t> pentru a fi considerată de tip Markov:</a:t>
                </a:r>
              </a:p>
              <a:p>
                <a:pPr marL="5969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b="1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7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Lanțuri</a:t>
            </a:r>
            <a:r>
              <a:rPr lang="en" dirty="0"/>
              <a:t> Markov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Proces aleatoriu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 tip </a:t>
                </a: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memoryless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(secvență de stări cu proprietatea Markov îndeplinită)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Setul stărilor (S) este finit.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 este modelul dinamic, ce explică tranzițiile </a:t>
                </a: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𝑝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b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𝑡</m:t>
                          </m:r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+1</m:t>
                          </m:r>
                        </m:sub>
                      </m:sSub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sSup>
                        <m:sSup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p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′</m:t>
                          </m:r>
                        </m:sup>
                      </m:sSup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|</m:t>
                      </m:r>
                      <m:sSub>
                        <m:sSub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b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𝑡</m:t>
                          </m:r>
                        </m:sub>
                      </m:sSub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𝑠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Atenție! Nu avem recompense sau acțiuni.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 r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61831" y="2571750"/>
                <a:ext cx="3430339" cy="103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erriweather"/>
                              <a:cs typeface="Merriweather"/>
                              <a:sym typeface="Merriweather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erriweather"/>
                                  <a:cs typeface="Merriweather"/>
                                  <a:sym typeface="Merriweather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31" y="2571750"/>
                <a:ext cx="3430339" cy="1030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55943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7318B-50E8-4A05-9E90-E4EE2B3EB0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dbadc-5ebd-4821-b299-ce6b9eaad42b"/>
    <ds:schemaRef ds:uri="a519f88a-14ae-4969-bd47-81d0c9591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859</Words>
  <Application>Microsoft Office PowerPoint</Application>
  <PresentationFormat>On-screen Show (16:9)</PresentationFormat>
  <Paragraphs>120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Graph Paper Style Thesis by Slidesgo</vt:lpstr>
      <vt:lpstr>Introducere în Reinforcement Learning</vt:lpstr>
      <vt:lpstr>Cuprins</vt:lpstr>
      <vt:lpstr>Recapitulare</vt:lpstr>
      <vt:lpstr>Întrebare rapidă</vt:lpstr>
      <vt:lpstr>Întrebare rapidă</vt:lpstr>
      <vt:lpstr>Ne aducem aminte</vt:lpstr>
      <vt:lpstr>Markov!</vt:lpstr>
      <vt:lpstr>O proprietate de bază</vt:lpstr>
      <vt:lpstr>Lanțuri Markov</vt:lpstr>
      <vt:lpstr>Mars Rover – matrice tranziții</vt:lpstr>
      <vt:lpstr>Mars Rover – episoade</vt:lpstr>
      <vt:lpstr>Să adăugăm recompense: MRP</vt:lpstr>
      <vt:lpstr>Return &amp; State Value Function</vt:lpstr>
      <vt:lpstr>Observații</vt:lpstr>
      <vt:lpstr>Mars Rover – Exemplu</vt:lpstr>
      <vt:lpstr>Simulare!!!</vt:lpstr>
      <vt:lpstr>Formă matriceală – calculul V </vt:lpstr>
      <vt:lpstr>Să adăugăm acțiuni: MDP</vt:lpstr>
      <vt:lpstr>Mars Rover – Exemplu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49</cp:revision>
  <dcterms:modified xsi:type="dcterms:W3CDTF">2023-10-23T08:40:12Z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