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40"/>
  </p:notesMasterIdLst>
  <p:sldIdLst>
    <p:sldId id="256" r:id="rId5"/>
    <p:sldId id="351" r:id="rId6"/>
    <p:sldId id="350" r:id="rId7"/>
    <p:sldId id="260" r:id="rId8"/>
    <p:sldId id="400" r:id="rId9"/>
    <p:sldId id="401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352" r:id="rId18"/>
    <p:sldId id="411" r:id="rId19"/>
    <p:sldId id="412" r:id="rId20"/>
    <p:sldId id="362" r:id="rId21"/>
    <p:sldId id="356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363" r:id="rId31"/>
    <p:sldId id="379" r:id="rId32"/>
    <p:sldId id="361" r:id="rId33"/>
    <p:sldId id="377" r:id="rId34"/>
    <p:sldId id="423" r:id="rId35"/>
    <p:sldId id="421" r:id="rId36"/>
    <p:sldId id="424" r:id="rId37"/>
    <p:sldId id="425" r:id="rId38"/>
    <p:sldId id="284" r:id="rId3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Merriweather" panose="00000500000000000000" pitchFamily="2" charset="0"/>
      <p:regular r:id="rId42"/>
      <p:bold r:id="rId43"/>
      <p:italic r:id="rId44"/>
      <p:boldItalic r:id="rId45"/>
    </p:embeddedFont>
    <p:embeddedFont>
      <p:font typeface="Spectral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EA019-AC7E-4EF7-9D5B-286A5901FBF5}" v="1" dt="2023-10-13T16:24:52.219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9"/>
    <p:restoredTop sz="94627"/>
  </p:normalViewPr>
  <p:slideViewPr>
    <p:cSldViewPr snapToGrid="0">
      <p:cViewPr>
        <p:scale>
          <a:sx n="120" d="100"/>
          <a:sy n="120" d="100"/>
        </p:scale>
        <p:origin x="496" y="1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  Visan" userId="S::alexandru.visan@s.unibuc.ro::444e952e-3169-4cec-9191-91ba434d906d" providerId="AD" clId="Web-{9FBEA019-AC7E-4EF7-9D5B-286A5901FBF5}"/>
    <pc:docChg chg="sldOrd">
      <pc:chgData name="Alexandru   Visan" userId="S::alexandru.visan@s.unibuc.ro::444e952e-3169-4cec-9191-91ba434d906d" providerId="AD" clId="Web-{9FBEA019-AC7E-4EF7-9D5B-286A5901FBF5}" dt="2023-10-13T16:24:52.219" v="0"/>
      <pc:docMkLst>
        <pc:docMk/>
      </pc:docMkLst>
      <pc:sldChg chg="ord">
        <pc:chgData name="Alexandru   Visan" userId="S::alexandru.visan@s.unibuc.ro::444e952e-3169-4cec-9191-91ba434d906d" providerId="AD" clId="Web-{9FBEA019-AC7E-4EF7-9D5B-286A5901FBF5}" dt="2023-10-13T16:24:52.219" v="0"/>
        <pc:sldMkLst>
          <pc:docMk/>
          <pc:sldMk cId="2594404479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1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16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37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2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96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6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#6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Pentru orice politică ε-greedy π, politica π’ obținută cu ajutorul q</a:t>
                </a:r>
                <a:r>
                  <a:rPr lang="en-RO" sz="2000" baseline="-25000" dirty="0"/>
                  <a:t>π</a:t>
                </a:r>
                <a:r>
                  <a:rPr lang="en-RO" sz="2000" dirty="0"/>
                  <a:t> este o îmbunătățire față de politica anterioară,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RO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R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RO" sz="2000" dirty="0"/>
                  <a:t> </a:t>
                </a:r>
                <a:br>
                  <a:rPr lang="en-RO" dirty="0"/>
                </a:br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  <a:blipFill>
                <a:blip r:embed="rId2"/>
                <a:stretch>
                  <a:fillRect r="-36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Mai </a:t>
            </a:r>
            <a:r>
              <a:rPr lang="en-GB" sz="3200" dirty="0" err="1"/>
              <a:t>detaliat</a:t>
            </a:r>
            <a:r>
              <a:rPr lang="en-GB" sz="3200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4D6D3-8801-1194-3C82-FC8682B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8508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5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Un </a:t>
            </a:r>
            <a:r>
              <a:rPr lang="en-GB" sz="3200" dirty="0" err="1"/>
              <a:t>portret</a:t>
            </a:r>
            <a:r>
              <a:rPr lang="en-GB" sz="3200" dirty="0"/>
              <a:t> final!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D758A2-A817-BBB4-5B34-8E2816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38" y="1757669"/>
            <a:ext cx="4825557" cy="3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</a:t>
            </a:r>
            <a:r>
              <a:rPr lang="en-GB" sz="3200" dirty="0" err="1"/>
              <a:t>putem</a:t>
            </a:r>
            <a:r>
              <a:rPr lang="en-GB" sz="3200" dirty="0"/>
              <a:t> </a:t>
            </a:r>
            <a:r>
              <a:rPr lang="en-GB" sz="3200" dirty="0" err="1"/>
              <a:t>simplifica</a:t>
            </a:r>
            <a:r>
              <a:rPr lang="en-GB" sz="3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24" y="1791438"/>
            <a:ext cx="5108712" cy="31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(</a:t>
            </a:r>
            <a:r>
              <a:rPr lang="ro-RO" sz="2400" dirty="0" err="1"/>
              <a:t>Greedy</a:t>
            </a:r>
            <a:r>
              <a:rPr lang="ro-RO" sz="2400" dirty="0"/>
              <a:t> in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Limit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Infinite </a:t>
            </a:r>
            <a:r>
              <a:rPr lang="ro-RO" sz="2400" dirty="0" err="1"/>
              <a:t>Exploration</a:t>
            </a:r>
            <a:r>
              <a:rPr lang="ro-RO" sz="2400" dirty="0"/>
              <a:t>)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perechile stare-acțiune sunt explorate “la infinit”.</a:t>
            </a: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Policita converge către una de tip greedy.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C8071-A46E-7F9A-8906-19CCA460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46300"/>
            <a:ext cx="25400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E5243-57D8-3B47-7B58-F4F97EC3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46" y="3496486"/>
            <a:ext cx="5196089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Extragem episodul cu indicele k, folosind </a:t>
                </a:r>
                <a14:m>
                  <m:oMath xmlns:m="http://schemas.openxmlformats.org/officeDocument/2006/math"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}~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Pentru fiecare stare S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și acțiune A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din episod:</a:t>
                </a: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Îmbunătățim politica folosind valorile noi pentru “action-value function”: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7B54C-19A2-070A-0980-F030A810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25" y="2153499"/>
            <a:ext cx="4458734" cy="946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9DA4F-3F84-2958-DD52-CC91FEEF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172" y="3515030"/>
            <a:ext cx="2101555" cy="8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GLIE Monte-Carlo converge către zona optimă a funcției valoare-acțiune,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TD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MC vs. TD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539499" y="1471800"/>
            <a:ext cx="8064899" cy="296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150000"/>
              </a:lnSpc>
              <a:buChar char="●"/>
            </a:pPr>
            <a:r>
              <a:rPr lang="ro-RO" sz="1800" b="1" dirty="0"/>
              <a:t>Ne reamintim avantajele TD: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Varianță mai mică!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Online!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Învață din secvențe incomplete!</a:t>
            </a:r>
          </a:p>
          <a:p>
            <a:pPr lvl="1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Ce putem face în continuare?</a:t>
            </a:r>
          </a:p>
          <a:p>
            <a:pPr lvl="2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Aplicăm TD pentru Q(s, a) cu </a:t>
            </a:r>
            <a:r>
              <a:rPr lang="ro-RO" sz="1800" b="1" dirty="0" err="1"/>
              <a:t>ε-greedy</a:t>
            </a:r>
            <a:r>
              <a:rPr lang="ro-RO" sz="1800" b="1" dirty="0"/>
              <a:t>, la fiecare pas de timp t</a:t>
            </a:r>
          </a:p>
          <a:p>
            <a:pPr lvl="2">
              <a:lnSpc>
                <a:spcPct val="150000"/>
              </a:lnSpc>
              <a:buChar char="●"/>
            </a:pPr>
            <a:endParaRPr lang="ro-RO" sz="18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1402168"/>
            <a:ext cx="6932428" cy="2339163"/>
          </a:xfrm>
        </p:spPr>
        <p:txBody>
          <a:bodyPr/>
          <a:lstStyle/>
          <a:p>
            <a:r>
              <a:rPr lang="en-RO" dirty="0"/>
              <a:t>SARSA(λ)</a:t>
            </a:r>
            <a:br>
              <a:rPr lang="en-RO" dirty="0"/>
            </a:br>
            <a:br>
              <a:rPr lang="en-RO" dirty="0"/>
            </a:br>
            <a:endParaRPr lang="en-RO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7132-1782-F55B-AF08-F0BFC4FB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092121"/>
            <a:ext cx="1329070" cy="2959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DF4E6-0534-A8F6-35F5-1A60B774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051378"/>
            <a:ext cx="6464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17154" y="1669555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36374" y="1973687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On-Policy MC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58326" y="1877316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187651" y="1669554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06854" y="2135385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On-Policy TD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28806" y="188294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3551097" y="3496674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4370300" y="3780671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Off-Policy Learning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3492252" y="371006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SARSA?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marL="139700" indent="0" algn="l"/>
                <a:r>
                  <a:rPr lang="en-RO" sz="1800" b="1" dirty="0">
                    <a:solidFill>
                      <a:srgbClr val="FF0000"/>
                    </a:solidFill>
                  </a:rPr>
                  <a:t>La fiecare pas de timp!!!</a:t>
                </a: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b="-175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76" y="2080294"/>
            <a:ext cx="4635859" cy="2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Algoritm</a:t>
            </a:r>
            <a:r>
              <a:rPr lang="en-GB" sz="3200" dirty="0"/>
              <a:t> -  SARSA On-Policy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CEECD-01F7-37BB-48AB-9BEED6A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6" y="1158517"/>
            <a:ext cx="8274581" cy="31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5786" y="987498"/>
                <a:ext cx="6932428" cy="1776967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r>
                  <a:rPr lang="en-RO" sz="2000" dirty="0"/>
                  <a:t>SARSA converge către valoarea optimă “action-value”, </a:t>
                </a:r>
                <a14:m>
                  <m:oMath xmlns:m="http://schemas.openxmlformats.org/officeDocument/2006/math"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) −&gt; </m:t>
                    </m:r>
                    <m:sSub>
                      <m:sSubPr>
                        <m:ctrlPr>
                          <a:rPr lang="en-RO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RO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RO" sz="20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RO" sz="2000" dirty="0"/>
                  <a:t>sub următoarele condiții:</a:t>
                </a:r>
                <a:br>
                  <a:rPr lang="en-RO" sz="2000" dirty="0"/>
                </a:br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5786" y="987498"/>
                <a:ext cx="6932428" cy="1776967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5BCF82D-B602-C563-DCD0-859B167D3E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9452" y="2306157"/>
                <a:ext cx="6932428" cy="916615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200"/>
                  <a:buFont typeface="Merriweather"/>
                  <a:buNone/>
                  <a:defRPr sz="4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𝑆𝑒𝑐𝑣𝑒𝑛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𝑒𝑙𝑒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𝐺𝐿𝐼𝐸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𝑎𝑙𝑒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𝑝𝑜𝑙𝑖𝑡𝑖𝑐𝑖𝑙𝑜𝑟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 sz="2000" i="1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RO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𝑟𝑖𝑚𝑒𝑎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ș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𝑖𝑙𝑜𝑟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R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𝑐𝑜𝑛𝑑𝑖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𝑖𝑖𝑙𝑒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𝑅𝑜𝑏𝑏𝑖𝑛𝑠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RO" sz="2000" b="0" i="1" smtClean="0">
                          <a:latin typeface="Cambria Math" panose="02040503050406030204" pitchFamily="18" charset="0"/>
                        </a:rPr>
                        <m:t>𝑀𝑜𝑛𝑟𝑜</m:t>
                      </m:r>
                    </m:oMath>
                  </m:oMathPara>
                </a14:m>
                <a:endParaRPr lang="en-RO" sz="2000" i="1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5BCF82D-B602-C563-DCD0-859B167D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452" y="2306157"/>
                <a:ext cx="6932428" cy="916615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933AE3-D0FE-9A2F-7547-2E66F67E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39" y="3194640"/>
            <a:ext cx="1519921" cy="17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B7A58-B87E-DFD5-EF4D-AFA3BE5D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50" y="2368465"/>
            <a:ext cx="7061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2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Q-Return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71B10-C5F2-499F-131B-590CC143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04" y="1993174"/>
            <a:ext cx="6553200" cy="749300"/>
          </a:xfrm>
          <a:prstGeom prst="rect">
            <a:avLst/>
          </a:prstGeom>
        </p:spPr>
      </p:pic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BCC3DEA-F35B-F4F9-67C7-9C09BDE80220}"/>
              </a:ext>
            </a:extLst>
          </p:cNvPr>
          <p:cNvSpPr txBox="1"/>
          <p:nvPr/>
        </p:nvSpPr>
        <p:spPr>
          <a:xfrm>
            <a:off x="1112004" y="3078067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SARSA update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2F170-57E5-64F0-C2F5-AAB073E3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04" y="3507663"/>
            <a:ext cx="570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52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 err="1"/>
              <a:t>Forward</a:t>
            </a:r>
            <a:r>
              <a:rPr lang="ro-RO" sz="2400" dirty="0"/>
              <a:t> </a:t>
            </a:r>
            <a:r>
              <a:rPr lang="ro-RO" sz="2400" dirty="0" err="1"/>
              <a:t>View</a:t>
            </a:r>
            <a:r>
              <a:rPr lang="ro-RO" sz="2400" dirty="0"/>
              <a:t>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49DCEDB-774F-3537-21C1-AD80AA9B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59" y="1083340"/>
            <a:ext cx="3534127" cy="337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87382E09-8B96-980C-F5DC-04A3C6AAF463}"/>
                  </a:ext>
                </a:extLst>
              </p:cNvPr>
              <p:cNvSpPr txBox="1"/>
              <p:nvPr/>
            </p:nvSpPr>
            <p:spPr>
              <a:xfrm>
                <a:off x="942804" y="1662040"/>
                <a:ext cx="4760761" cy="2302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calcul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(1−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  <m:sSup>
                      <m:sSup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𝜆</m:t>
                        </m:r>
                      </m:e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astfel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RO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𝐹𝑜𝑟𝑤𝑎𝑟𝑑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𝑣𝑖𝑒𝑤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𝑆𝐴𝑅𝑆𝐴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87382E09-8B96-980C-F5DC-04A3C6AA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4" y="1662040"/>
                <a:ext cx="4760761" cy="2302011"/>
              </a:xfrm>
              <a:prstGeom prst="rect">
                <a:avLst/>
              </a:prstGeom>
              <a:blipFill>
                <a:blip r:embed="rId4"/>
                <a:stretch>
                  <a:fillRect l="-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C201C9F-03D8-AA85-1EC8-46C7898E4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595" y="2047063"/>
            <a:ext cx="2660355" cy="849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1EF942-2A0A-12A7-1B6D-085EECC0C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44" y="3479357"/>
            <a:ext cx="4480442" cy="5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 err="1"/>
              <a:t>Backward</a:t>
            </a:r>
            <a:r>
              <a:rPr lang="ro-RO" sz="2400" dirty="0"/>
              <a:t> </a:t>
            </a:r>
            <a:r>
              <a:rPr lang="ro-RO" sz="2400" dirty="0" err="1"/>
              <a:t>View</a:t>
            </a:r>
            <a:r>
              <a:rPr lang="ro-RO" sz="2400" dirty="0"/>
              <a:t>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801;p55">
            <a:extLst>
              <a:ext uri="{FF2B5EF4-FFF2-40B4-BE49-F238E27FC236}">
                <a16:creationId xmlns:a16="http://schemas.microsoft.com/office/drawing/2014/main" id="{87382E09-8B96-980C-F5DC-04A3C6AAF463}"/>
              </a:ext>
            </a:extLst>
          </p:cNvPr>
          <p:cNvSpPr txBox="1"/>
          <p:nvPr/>
        </p:nvSpPr>
        <p:spPr>
          <a:xfrm>
            <a:off x="942804" y="1662040"/>
            <a:ext cx="7089696" cy="230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Avem “eligibility traces”, în cadrul unui algoritm online, pentru fiecare pereche stare-acțiune.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RO" b="0" i="1" dirty="0">
              <a:solidFill>
                <a:schemeClr val="dk1"/>
              </a:solidFill>
              <a:latin typeface="Cambria Math" panose="02040503050406030204" pitchFamily="18" charset="0"/>
              <a:ea typeface="Spectral"/>
              <a:cs typeface="Spectral"/>
              <a:sym typeface="Spectr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Q(s, a)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actualizat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fiecare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stare s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acțiune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4B692-2DBD-EF0E-031B-7D6C54AB1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54" y="1986530"/>
            <a:ext cx="4343991" cy="8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7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Off-Policy 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Off-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Learning</a:t>
            </a:r>
            <a:r>
              <a:rPr lang="ro-RO" sz="2400" dirty="0"/>
              <a:t> - Introducere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Evaluăm politica </a:t>
                </a:r>
                <a14:m>
                  <m:oMath xmlns:m="http://schemas.openxmlformats.org/officeDocument/2006/math">
                    <m:r>
                      <a:rPr lang="en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600" dirty="0"/>
                  <a:t>pentru a 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Dar! Urmăm comportamentul politicii 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De ce este important acest tip de învățare în domeniu?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Este o practică bună!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reutiliza experiențele din politici mai vechi.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învăța </a:t>
                </a:r>
                <a:r>
                  <a:rPr lang="ro-RO" sz="1600" i="1" dirty="0"/>
                  <a:t>politica optimă </a:t>
                </a:r>
                <a:r>
                  <a:rPr lang="ro-RO" sz="1600" dirty="0"/>
                  <a:t>folosind o </a:t>
                </a:r>
                <a:r>
                  <a:rPr lang="ro-RO" sz="1600" i="1" dirty="0"/>
                  <a:t>politică exploratorie</a:t>
                </a:r>
                <a:r>
                  <a:rPr lang="ro-RO" sz="1600" dirty="0"/>
                  <a:t>.</a:t>
                </a:r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306756" y="1594321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Putem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estima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totul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folosind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unei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alte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  <a:endParaRPr lang="en-US" sz="2200" b="1" i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125C74-58E5-EBF4-E8DE-3BCD733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59" y="2203393"/>
            <a:ext cx="4229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sz="3800" dirty="0"/>
              <a:t>On-Policy vs Off-Policy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On-Policy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”Calificare la locul de muncă”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ajutorul aceleiași politici.</a:t>
            </a:r>
          </a:p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”Învățăm uitându-ne la altcineva”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altă politică (μ).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return-urile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G</a:t>
                </a:r>
                <a:r>
                  <a:rPr lang="en-US" sz="1600" b="1" baseline="30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!!!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Putem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introduce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foarte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mare!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2C5224-B97F-059B-907D-8D8FBD00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9" y="1809562"/>
            <a:ext cx="4455042" cy="762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D4E6C-D8D1-CD54-23A4-932A1D1CA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3142323"/>
            <a:ext cx="403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2109898"/>
            <a:ext cx="6932428" cy="923703"/>
          </a:xfrm>
        </p:spPr>
        <p:txBody>
          <a:bodyPr anchor="ctr"/>
          <a:lstStyle/>
          <a:p>
            <a:r>
              <a:rPr lang="en-RO" dirty="0"/>
              <a:t>Q-Learning</a:t>
            </a: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259440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target-urile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mică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față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versiunea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cu Monte Carlo.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A0FB3E-8AB7-DD61-7C49-B7E03D2E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9" y="2382757"/>
            <a:ext cx="4859079" cy="11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4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Aplicăm tehnica off-policy learning pentru Q(s, a).</a:t>
                </a: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Nu este necesar să folosim </a:t>
                </a:r>
                <a:r>
                  <a:rPr lang="ro-RO" sz="1600" dirty="0" err="1"/>
                  <a:t>importance</a:t>
                </a:r>
                <a:r>
                  <a:rPr lang="ro-RO" sz="1600" dirty="0"/>
                  <a:t> </a:t>
                </a:r>
                <a:r>
                  <a:rPr lang="ro-RO" sz="1600" dirty="0" err="1"/>
                  <a:t>sampling</a:t>
                </a:r>
                <a:r>
                  <a:rPr lang="ro-RO" sz="1600" dirty="0"/>
                  <a:t>!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Următoarea acțiune este aleasă folosind comportamentul politicii: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r>
                  <a:rPr lang="ro-RO" sz="1600" dirty="0"/>
                  <a:t>Considerăm posibilitatea unei acțiuni alternative: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>
                    <a:ea typeface="Cambria Math" panose="02040503050406030204" pitchFamily="18" charset="0"/>
                  </a:rPr>
                  <a:t>A’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endParaRPr lang="ro-RO" sz="16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52AB30-D864-87BD-2115-ED0C5EA7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04" y="3748091"/>
            <a:ext cx="6578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E1F956-3E91-68D0-D12B-3675E8E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6" y="1448163"/>
            <a:ext cx="7178947" cy="2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7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MC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 err="1"/>
              <a:t>Generalizare</a:t>
            </a:r>
            <a:r>
              <a:rPr lang="en-GB" sz="4000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ECBF3-8CC5-C8F1-5EB1-79075EDE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2571750"/>
            <a:ext cx="4032450" cy="231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AD2C4-ACED-9964-1166-0F686E4B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07" y="1088390"/>
            <a:ext cx="2700843" cy="37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Generarea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4"/>
                <a:stretch>
                  <a:fillRect l="-978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Îmbunătățiri</a:t>
            </a:r>
            <a:r>
              <a:rPr lang="en" dirty="0"/>
              <a:t>: V(s) vs. Q(s, a)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542127" y="1454402"/>
            <a:ext cx="3414958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V(s)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Necesită existența modelului din spatele MDP-ului (procesul decizional Markov)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19118" y="1424593"/>
            <a:ext cx="3482755" cy="3383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Q(s, a)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Este model-free!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C049-8419-D336-8885-23990BF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75" y="3610794"/>
            <a:ext cx="2904399" cy="69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B2E21-19BF-FF1D-A7EA-18EF1BAE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51" y="3472480"/>
            <a:ext cx="2687674" cy="8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Alegem</a:t>
            </a:r>
            <a:r>
              <a:rPr lang="en-GB" sz="3200" dirty="0"/>
              <a:t> ”Action-Value Function”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7A3793-DB74-17AF-25BE-1A4C8B7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69" y="1900422"/>
            <a:ext cx="4645631" cy="30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cum </a:t>
            </a:r>
            <a:r>
              <a:rPr lang="en-GB" sz="3200" dirty="0" err="1"/>
              <a:t>alegem</a:t>
            </a:r>
            <a:r>
              <a:rPr lang="en-GB" sz="3200" dirty="0"/>
              <a:t> </a:t>
            </a:r>
            <a:r>
              <a:rPr lang="en-GB" sz="3200" dirty="0" err="1"/>
              <a:t>acțiunile</a:t>
            </a:r>
            <a:r>
              <a:rPr lang="en-GB" sz="3200" dirty="0"/>
              <a:t>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139700" indent="0"/>
            <a:r>
              <a:rPr lang="en-RO" sz="2000" b="1" dirty="0">
                <a:solidFill>
                  <a:srgbClr val="FF0000"/>
                </a:solidFill>
              </a:rPr>
              <a:t>GREEDY!!!!</a:t>
            </a:r>
          </a:p>
          <a:p>
            <a:pPr algn="l">
              <a:buFontTx/>
              <a:buChar char="-"/>
            </a:pPr>
            <a:endParaRPr lang="en-RO" sz="1800" b="1" dirty="0">
              <a:solidFill>
                <a:srgbClr val="FF0000"/>
              </a:solidFill>
            </a:endParaRPr>
          </a:p>
          <a:p>
            <a:pPr marL="139700" indent="0" algn="l"/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Exemplu: </a:t>
            </a: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Avem două cutii (stânga și dreapta) din care extragem obiecte. Se execută următoarele acțiuni conform strategiei greedy:</a:t>
            </a:r>
          </a:p>
          <a:p>
            <a:pPr marL="139700" indent="0" algn="l"/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dreapta =&gt; reward 0  = V(dreapta) = 0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+1  = V(stânga) = +1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+3  = V(stânga) = +3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+2  = V(stânga) = +2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RO" sz="1800" b="1" dirty="0">
                <a:solidFill>
                  <a:srgbClr val="C00000"/>
                </a:solidFill>
              </a:rPr>
              <a:t>Suntem siguri că alegem cea mai bună cutie???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Soluția</a:t>
            </a:r>
            <a:r>
              <a:rPr lang="en-GB" sz="3200" dirty="0"/>
              <a:t> </a:t>
            </a:r>
            <a:r>
              <a:rPr lang="en-GB" sz="3200" dirty="0" err="1"/>
              <a:t>pentru</a:t>
            </a:r>
            <a:r>
              <a:rPr lang="en-GB" sz="3200" dirty="0"/>
              <a:t> Greedy? </a:t>
            </a:r>
            <a:r>
              <a:rPr lang="en-GB" sz="3200" dirty="0">
                <a:solidFill>
                  <a:srgbClr val="C00000"/>
                </a:solidFill>
              </a:rPr>
              <a:t>ϵ-Greedy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GB" sz="1800" b="1" dirty="0">
                <a:solidFill>
                  <a:srgbClr val="C00000"/>
                </a:solidFill>
              </a:rPr>
              <a:t>ϵ-Greedy -&gt; </a:t>
            </a:r>
            <a:r>
              <a:rPr lang="en-GB" sz="1800" b="1" dirty="0" err="1">
                <a:solidFill>
                  <a:srgbClr val="C00000"/>
                </a:solidFill>
              </a:rPr>
              <a:t>Explorare</a:t>
            </a:r>
            <a:r>
              <a:rPr lang="en-GB" sz="1800" b="1" dirty="0">
                <a:solidFill>
                  <a:srgbClr val="C00000"/>
                </a:solidFill>
              </a:rPr>
              <a:t>!!!</a:t>
            </a:r>
            <a:endParaRPr lang="en-RO" sz="1800" b="1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cele m acțiuni sunt încercate cu probabilitate diferită de zero.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Alegem cu probabilitate </a:t>
            </a:r>
            <a:r>
              <a:rPr lang="en-RO" sz="1800" b="1" dirty="0">
                <a:solidFill>
                  <a:srgbClr val="C00000"/>
                </a:solidFill>
              </a:rPr>
              <a:t>1 -</a:t>
            </a:r>
            <a:r>
              <a:rPr lang="en-GB" sz="1800" b="1" dirty="0">
                <a:solidFill>
                  <a:srgbClr val="C00000"/>
                </a:solidFill>
              </a:rPr>
              <a:t> 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acțiunea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greedy.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Cu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probabilitate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b="1" dirty="0">
                <a:solidFill>
                  <a:srgbClr val="C00000"/>
                </a:solidFill>
              </a:rPr>
              <a:t>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alegem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o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aleatorie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5172-1F13-3318-270B-848CC40D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24" y="3266263"/>
            <a:ext cx="5207000" cy="9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612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AA974BFE-0887-4907-8730-E0BD6BA4A809}"/>
</file>

<file path=customXml/itemProps3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897</Words>
  <Application>Microsoft Office PowerPoint</Application>
  <PresentationFormat>On-screen Show (16:9)</PresentationFormat>
  <Paragraphs>159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Graph Paper Style Thesis by Slidesgo</vt:lpstr>
      <vt:lpstr>Introducere în Reinforcement Learning</vt:lpstr>
      <vt:lpstr>Cuprins</vt:lpstr>
      <vt:lpstr>On-Policy vs Off-Policy</vt:lpstr>
      <vt:lpstr>On-Policy MC</vt:lpstr>
      <vt:lpstr>PowerPoint Presentation</vt:lpstr>
      <vt:lpstr>Îmbunătățiri: V(s) vs. Q(s, a)</vt:lpstr>
      <vt:lpstr>PowerPoint Presentation</vt:lpstr>
      <vt:lpstr>PowerPoint Presentation</vt:lpstr>
      <vt:lpstr>PowerPoint Presentation</vt:lpstr>
      <vt:lpstr>Teoremă!   Pentru orice politică ε-greedy π, politica π’ obținută cu ajutorul qπ este o îmbunătățire față de politica anterioară, v_(π^′ ) (s)≥ v_π (s).  </vt:lpstr>
      <vt:lpstr>PowerPoint Presentation</vt:lpstr>
      <vt:lpstr>PowerPoint Presentation</vt:lpstr>
      <vt:lpstr>PowerPoint Presentation</vt:lpstr>
      <vt:lpstr>GLIE (Greedy in the Limit with Infinite Exploration)</vt:lpstr>
      <vt:lpstr>GLIE Monte-Carlo</vt:lpstr>
      <vt:lpstr>Teoremă!   GLIE Monte-Carlo converge către zona optimă a funcției valoare-acțiune, Q(s,a)→q_∗ (s, a).</vt:lpstr>
      <vt:lpstr>On-Policy TD</vt:lpstr>
      <vt:lpstr>MC vs. TD</vt:lpstr>
      <vt:lpstr>SARSA(λ)  </vt:lpstr>
      <vt:lpstr>PowerPoint Presentation</vt:lpstr>
      <vt:lpstr>PowerPoint Presentation</vt:lpstr>
      <vt:lpstr>Teoremă!  SARSA converge către valoarea optimă “action-value”, Q(s, a) -&gt; q_∗ (s, a), sub următoarele condiții: </vt:lpstr>
      <vt:lpstr>n-Step SARSA</vt:lpstr>
      <vt:lpstr>n-Step SARSA</vt:lpstr>
      <vt:lpstr>Forward View SARSA</vt:lpstr>
      <vt:lpstr>Backward View SARSA</vt:lpstr>
      <vt:lpstr>Off-Policy Learning</vt:lpstr>
      <vt:lpstr>Off-Policy Learning - Introducere</vt:lpstr>
      <vt:lpstr>Importance Sampling</vt:lpstr>
      <vt:lpstr>Importance Sampling - MC</vt:lpstr>
      <vt:lpstr>Q-Learning</vt:lpstr>
      <vt:lpstr>Importance Sampling - TD</vt:lpstr>
      <vt:lpstr>Ce este Q-Learning?</vt:lpstr>
      <vt:lpstr>Ce este Q-Learning?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90</cp:revision>
  <cp:lastPrinted>2022-11-02T20:06:17Z</cp:lastPrinted>
  <dcterms:modified xsi:type="dcterms:W3CDTF">2023-10-13T16:24:53Z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