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2"/>
  </p:notesMasterIdLst>
  <p:sldIdLst>
    <p:sldId id="256" r:id="rId5"/>
    <p:sldId id="351" r:id="rId6"/>
    <p:sldId id="260" r:id="rId7"/>
    <p:sldId id="350" r:id="rId8"/>
    <p:sldId id="406" r:id="rId9"/>
    <p:sldId id="400" r:id="rId10"/>
    <p:sldId id="401" r:id="rId11"/>
    <p:sldId id="426" r:id="rId12"/>
    <p:sldId id="427" r:id="rId13"/>
    <p:sldId id="404" r:id="rId14"/>
    <p:sldId id="429" r:id="rId15"/>
    <p:sldId id="430" r:id="rId16"/>
    <p:sldId id="411" r:id="rId17"/>
    <p:sldId id="431" r:id="rId18"/>
    <p:sldId id="432" r:id="rId19"/>
    <p:sldId id="403" r:id="rId20"/>
    <p:sldId id="433" r:id="rId21"/>
    <p:sldId id="435" r:id="rId22"/>
    <p:sldId id="434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284" r:id="rId31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33"/>
      <p:bold r:id="rId34"/>
      <p:italic r:id="rId35"/>
      <p:boldItalic r:id="rId36"/>
    </p:embeddedFont>
    <p:embeddedFont>
      <p:font typeface="Spectral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6CB80-2E0D-4EB8-95E7-B98993F094A1}" v="3" dt="2023-02-06T07:54:08.431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12"/>
    <p:restoredTop sz="94626"/>
  </p:normalViewPr>
  <p:slideViewPr>
    <p:cSldViewPr snapToGrid="0">
      <p:cViewPr>
        <p:scale>
          <a:sx n="131" d="100"/>
          <a:sy n="131" d="100"/>
        </p:scale>
        <p:origin x="1032" y="6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MARIA VULTUR" userId="S::sofia.vultur@s.unibuc.ro::6c7158df-1e76-4490-a8ad-29ce599c3ba2" providerId="AD" clId="Web-{7E16CB80-2E0D-4EB8-95E7-B98993F094A1}"/>
    <pc:docChg chg="modSld">
      <pc:chgData name="SOFIA MARIA VULTUR" userId="S::sofia.vultur@s.unibuc.ro::6c7158df-1e76-4490-a8ad-29ce599c3ba2" providerId="AD" clId="Web-{7E16CB80-2E0D-4EB8-95E7-B98993F094A1}" dt="2023-02-06T07:54:08.431" v="2" actId="1076"/>
      <pc:docMkLst>
        <pc:docMk/>
      </pc:docMkLst>
      <pc:sldChg chg="modSp">
        <pc:chgData name="SOFIA MARIA VULTUR" userId="S::sofia.vultur@s.unibuc.ro::6c7158df-1e76-4490-a8ad-29ce599c3ba2" providerId="AD" clId="Web-{7E16CB80-2E0D-4EB8-95E7-B98993F094A1}" dt="2023-02-06T07:54:08.431" v="2" actId="1076"/>
        <pc:sldMkLst>
          <pc:docMk/>
          <pc:sldMk cId="150348938" sldId="426"/>
        </pc:sldMkLst>
        <pc:spChg chg="mod">
          <ac:chgData name="SOFIA MARIA VULTUR" userId="S::sofia.vultur@s.unibuc.ro::6c7158df-1e76-4490-a8ad-29ce599c3ba2" providerId="AD" clId="Web-{7E16CB80-2E0D-4EB8-95E7-B98993F094A1}" dt="2023-02-06T07:54:08.431" v="2" actId="1076"/>
          <ac:spMkLst>
            <pc:docMk/>
            <pc:sldMk cId="150348938" sldId="426"/>
            <ac:spMk id="6" creationId="{58E27461-59DE-1EAE-47FD-B1D8521B02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572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79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427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847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5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935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9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61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51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2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4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609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ray.readthedocs.io/en/latest/tun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search?q=dqn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2268975" y="3873725"/>
            <a:ext cx="4605900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Ciprian</a:t>
            </a:r>
            <a:r>
              <a:rPr lang="en" dirty="0"/>
              <a:t> </a:t>
            </a:r>
            <a:r>
              <a:rPr lang="en" dirty="0" err="1"/>
              <a:t>Păduraru</a:t>
            </a:r>
            <a:r>
              <a:rPr lang="en" dirty="0"/>
              <a:t> &amp; </a:t>
            </a:r>
            <a:r>
              <a:rPr lang="en" dirty="0" err="1"/>
              <a:t>Ștefan</a:t>
            </a:r>
            <a:r>
              <a:rPr lang="en" dirty="0"/>
              <a:t> </a:t>
            </a:r>
            <a:r>
              <a:rPr lang="en" dirty="0" err="1"/>
              <a:t>Iordache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#7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A243E-2595-5606-AE0F-9B453129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3685999" cy="5143500"/>
          </a:xfrm>
          <a:prstGeom prst="rect">
            <a:avLst/>
          </a:prstGeom>
        </p:spPr>
      </p:pic>
      <p:sp>
        <p:nvSpPr>
          <p:cNvPr id="8" name="Google Shape;2799;p55">
            <a:extLst>
              <a:ext uri="{FF2B5EF4-FFF2-40B4-BE49-F238E27FC236}">
                <a16:creationId xmlns:a16="http://schemas.microsoft.com/office/drawing/2014/main" id="{7FD82478-C96F-9076-C437-BC99B7D54519}"/>
              </a:ext>
            </a:extLst>
          </p:cNvPr>
          <p:cNvSpPr txBox="1">
            <a:spLocks/>
          </p:cNvSpPr>
          <p:nvPr/>
        </p:nvSpPr>
        <p:spPr>
          <a:xfrm>
            <a:off x="539550" y="356855"/>
            <a:ext cx="3685999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dirty="0" err="1"/>
              <a:t>Antrenare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6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799;p55">
            <a:extLst>
              <a:ext uri="{FF2B5EF4-FFF2-40B4-BE49-F238E27FC236}">
                <a16:creationId xmlns:a16="http://schemas.microsoft.com/office/drawing/2014/main" id="{7FD82478-C96F-9076-C437-BC99B7D54519}"/>
              </a:ext>
            </a:extLst>
          </p:cNvPr>
          <p:cNvSpPr txBox="1">
            <a:spLocks/>
          </p:cNvSpPr>
          <p:nvPr/>
        </p:nvSpPr>
        <p:spPr>
          <a:xfrm>
            <a:off x="0" y="373242"/>
            <a:ext cx="3685999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dirty="0" err="1"/>
              <a:t>Evaluare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2A773B-3027-E7EB-C940-A0AECF53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083" y="146551"/>
            <a:ext cx="5488702" cy="4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28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Hiperparametri</a:t>
            </a:r>
            <a:r>
              <a:rPr lang="ro-RO" sz="2400" dirty="0"/>
              <a:t> - Descriere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E79D43F-C8C4-99FE-21D6-D42EEC61F366}"/>
              </a:ext>
            </a:extLst>
          </p:cNvPr>
          <p:cNvSpPr txBox="1">
            <a:spLocks/>
          </p:cNvSpPr>
          <p:nvPr/>
        </p:nvSpPr>
        <p:spPr>
          <a:xfrm>
            <a:off x="539500" y="1448163"/>
            <a:ext cx="8064900" cy="298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Alpha (𝝰)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Learning rate. Trend descrescător pe parcursul învățării</a:t>
            </a:r>
            <a:r>
              <a:rPr lang="en-RO" sz="1800" b="0" i="1" dirty="0">
                <a:solidFill>
                  <a:schemeClr val="bg1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Gamma (𝛄)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Valoare cu trend descrescător. Către finalul episoadelor preferăm să luăm în calcul tot mai mult recompensa imediat următoare în locul celor pe termen lung.</a:t>
            </a:r>
          </a:p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Epsilon (𝛆)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Spre finalul etapei de învățare nu mai avem nevoie de explorare, ci de exploatare. Experimentarea repetată conduce către o valoare cu trend descrescător.</a:t>
            </a:r>
          </a:p>
        </p:txBody>
      </p:sp>
    </p:spTree>
    <p:extLst>
      <p:ext uri="{BB962C8B-B14F-4D97-AF65-F5344CB8AC3E}">
        <p14:creationId xmlns:p14="http://schemas.microsoft.com/office/powerpoint/2010/main" val="254808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 err="1"/>
              <a:t>Hiperparametri</a:t>
            </a:r>
            <a:r>
              <a:rPr lang="ro-RO" sz="2400" dirty="0"/>
              <a:t> - </a:t>
            </a:r>
            <a:r>
              <a:rPr lang="ro-RO" sz="2400" dirty="0" err="1"/>
              <a:t>Tuning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E79D43F-C8C4-99FE-21D6-D42EEC61F366}"/>
              </a:ext>
            </a:extLst>
          </p:cNvPr>
          <p:cNvSpPr txBox="1">
            <a:spLocks/>
          </p:cNvSpPr>
          <p:nvPr/>
        </p:nvSpPr>
        <p:spPr>
          <a:xfrm>
            <a:off x="539550" y="2059548"/>
            <a:ext cx="8064900" cy="186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Grid search – </a:t>
            </a:r>
            <a:r>
              <a:rPr lang="en-RO" sz="1800" b="0" dirty="0">
                <a:solidFill>
                  <a:schemeClr val="bg1">
                    <a:lumMod val="10000"/>
                  </a:schemeClr>
                </a:solidFill>
              </a:rPr>
              <a:t>Foarte utilă la începutul experimentării cu orice algoritm de inteligență artificială.</a:t>
            </a:r>
          </a:p>
          <a:p>
            <a:pPr>
              <a:lnSpc>
                <a:spcPct val="150000"/>
              </a:lnSpc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Random search </a:t>
            </a:r>
          </a:p>
          <a:p>
            <a:pPr>
              <a:lnSpc>
                <a:spcPct val="150000"/>
              </a:lnSpc>
            </a:pPr>
            <a:r>
              <a:rPr lang="en-GB" sz="1800" i="1" dirty="0">
                <a:solidFill>
                  <a:schemeClr val="bg1">
                    <a:lumMod val="10000"/>
                  </a:schemeClr>
                </a:solidFill>
                <a:hlinkClick r:id="rId3"/>
              </a:rPr>
              <a:t>Ray.tune: Hyperparameter Optimization Framework</a:t>
            </a:r>
            <a:endParaRPr lang="en-RO" sz="1800" i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61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Deep Q-Networks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92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6" y="1126136"/>
            <a:ext cx="6927126" cy="784500"/>
          </a:xfrm>
        </p:spPr>
        <p:txBody>
          <a:bodyPr/>
          <a:lstStyle/>
          <a:p>
            <a:r>
              <a:rPr lang="en-RO" sz="3400" dirty="0"/>
              <a:t>De ce avem nevoie de mai mult?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1934564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Mediile foarte mari sunt problematice!</a:t>
            </a:r>
          </a:p>
          <a:p>
            <a:pPr lvl="1" algn="l">
              <a:lnSpc>
                <a:spcPct val="150000"/>
              </a:lnSpc>
              <a:buFontTx/>
              <a:buChar char="-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</a:rPr>
              <a:t>Necesarul de memorie pentru salvarea și actualizarea tabelului este foarte mare.</a:t>
            </a:r>
          </a:p>
          <a:p>
            <a:pPr lvl="1" algn="l">
              <a:lnSpc>
                <a:spcPct val="150000"/>
              </a:lnSpc>
              <a:buFontTx/>
              <a:buChar char="-"/>
            </a:pPr>
            <a:r>
              <a:rPr lang="en-RO" sz="1600" dirty="0">
                <a:solidFill>
                  <a:schemeClr val="bg1">
                    <a:lumMod val="10000"/>
                  </a:schemeClr>
                </a:solidFill>
              </a:rPr>
              <a:t>Timpul de explorare este nerealist.</a:t>
            </a:r>
          </a:p>
        </p:txBody>
      </p:sp>
    </p:spTree>
    <p:extLst>
      <p:ext uri="{BB962C8B-B14F-4D97-AF65-F5344CB8AC3E}">
        <p14:creationId xmlns:p14="http://schemas.microsoft.com/office/powerpoint/2010/main" val="2109620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Cum </a:t>
            </a:r>
            <a:r>
              <a:rPr lang="en-GB" sz="3200" dirty="0" err="1"/>
              <a:t>funcționează</a:t>
            </a:r>
            <a:r>
              <a:rPr lang="en-GB" sz="3200" dirty="0"/>
              <a:t> DQN/DQL?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F0BEA-1789-7A6B-9109-54CA9251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04" y="917740"/>
            <a:ext cx="7091547" cy="393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7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Cum </a:t>
            </a:r>
            <a:r>
              <a:rPr lang="en-GB" sz="3200" dirty="0" err="1"/>
              <a:t>funcționează</a:t>
            </a:r>
            <a:r>
              <a:rPr lang="en-GB" sz="3200" dirty="0"/>
              <a:t> DQN/DQL?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013C5-E1FD-4C7C-7932-0B1331AB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17" y="1026168"/>
            <a:ext cx="5422765" cy="159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B4DCCB7-2182-117B-EAFE-8601E8177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3192834"/>
            <a:ext cx="60960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07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436" y="1126136"/>
            <a:ext cx="6927126" cy="784500"/>
          </a:xfrm>
        </p:spPr>
        <p:txBody>
          <a:bodyPr/>
          <a:lstStyle/>
          <a:p>
            <a:r>
              <a:rPr lang="en-RO" sz="3400" dirty="0"/>
              <a:t>Neural Networks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488950"/>
          </a:xfrm>
        </p:spPr>
        <p:txBody>
          <a:bodyPr/>
          <a:lstStyle/>
          <a:p>
            <a:pPr marL="139700" indent="0">
              <a:lnSpc>
                <a:spcPct val="150000"/>
              </a:lnSpc>
            </a:pPr>
            <a:r>
              <a:rPr lang="en-RO" sz="1800" b="1" dirty="0">
                <a:solidFill>
                  <a:srgbClr val="FF0000"/>
                </a:solidFill>
              </a:rPr>
              <a:t>Cea mai bună metodă de aproximare a funcțiilor complexe!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E5CBA-ADED-B06A-A18A-071DA69A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29" y="2743914"/>
            <a:ext cx="7188740" cy="199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94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Arhitectura</a:t>
            </a:r>
            <a:r>
              <a:rPr lang="en-GB" sz="3200" dirty="0"/>
              <a:t> DQN/DQL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577B45-A434-46BB-3BF9-0D02026D6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915" y="1053695"/>
            <a:ext cx="6566170" cy="346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7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355149" y="1627824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2174369" y="1931956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Q-Learning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296321" y="1835585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150;p36">
            <a:extLst>
              <a:ext uri="{FF2B5EF4-FFF2-40B4-BE49-F238E27FC236}">
                <a16:creationId xmlns:a16="http://schemas.microsoft.com/office/drawing/2014/main" id="{AE69D233-3E34-D545-4D83-DCB4365B7BC0}"/>
              </a:ext>
            </a:extLst>
          </p:cNvPr>
          <p:cNvGrpSpPr/>
          <p:nvPr/>
        </p:nvGrpSpPr>
        <p:grpSpPr>
          <a:xfrm>
            <a:off x="4294657" y="3312067"/>
            <a:ext cx="731519" cy="822961"/>
            <a:chOff x="4314469" y="1612892"/>
            <a:chExt cx="486900" cy="607800"/>
          </a:xfrm>
        </p:grpSpPr>
        <p:sp>
          <p:nvSpPr>
            <p:cNvPr id="3" name="Google Shape;2151;p36">
              <a:extLst>
                <a:ext uri="{FF2B5EF4-FFF2-40B4-BE49-F238E27FC236}">
                  <a16:creationId xmlns:a16="http://schemas.microsoft.com/office/drawing/2014/main" id="{D1D7F593-DD15-FDA1-24F1-963805925F05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152;p36">
              <a:extLst>
                <a:ext uri="{FF2B5EF4-FFF2-40B4-BE49-F238E27FC236}">
                  <a16:creationId xmlns:a16="http://schemas.microsoft.com/office/drawing/2014/main" id="{7C034059-9583-97CC-DEF5-06177FAF6D89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166;p36">
            <a:extLst>
              <a:ext uri="{FF2B5EF4-FFF2-40B4-BE49-F238E27FC236}">
                <a16:creationId xmlns:a16="http://schemas.microsoft.com/office/drawing/2014/main" id="{221C2253-0F72-5E13-F11F-1C5913F7DAD6}"/>
              </a:ext>
            </a:extLst>
          </p:cNvPr>
          <p:cNvSpPr txBox="1">
            <a:spLocks/>
          </p:cNvSpPr>
          <p:nvPr/>
        </p:nvSpPr>
        <p:spPr>
          <a:xfrm>
            <a:off x="5113877" y="3616199"/>
            <a:ext cx="2939508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Deep Q-Networks</a:t>
            </a:r>
          </a:p>
        </p:txBody>
      </p:sp>
      <p:sp>
        <p:nvSpPr>
          <p:cNvPr id="11" name="Google Shape;2178;p36">
            <a:extLst>
              <a:ext uri="{FF2B5EF4-FFF2-40B4-BE49-F238E27FC236}">
                <a16:creationId xmlns:a16="http://schemas.microsoft.com/office/drawing/2014/main" id="{2256A348-5797-7A4D-C7B8-403E04232D31}"/>
              </a:ext>
            </a:extLst>
          </p:cNvPr>
          <p:cNvSpPr txBox="1">
            <a:spLocks/>
          </p:cNvSpPr>
          <p:nvPr/>
        </p:nvSpPr>
        <p:spPr>
          <a:xfrm>
            <a:off x="4235829" y="3519828"/>
            <a:ext cx="849300" cy="494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Extragerea</a:t>
            </a:r>
            <a:r>
              <a:rPr lang="en" dirty="0"/>
              <a:t> </a:t>
            </a:r>
            <a:r>
              <a:rPr lang="en" dirty="0" err="1"/>
              <a:t>datelor</a:t>
            </a:r>
            <a:r>
              <a:rPr lang="en" dirty="0"/>
              <a:t> de </a:t>
            </a:r>
            <a:r>
              <a:rPr lang="en" dirty="0" err="1"/>
              <a:t>antrenare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2C795F8-6B24-B1C7-94CE-E7D7854B0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8" y="1346938"/>
            <a:ext cx="8210823" cy="343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47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Extragerea</a:t>
            </a:r>
            <a:r>
              <a:rPr lang="en" dirty="0"/>
              <a:t> </a:t>
            </a:r>
            <a:r>
              <a:rPr lang="en" dirty="0" err="1"/>
              <a:t>datelor</a:t>
            </a:r>
            <a:r>
              <a:rPr lang="en" dirty="0"/>
              <a:t> de </a:t>
            </a:r>
            <a:r>
              <a:rPr lang="en" dirty="0" err="1"/>
              <a:t>antrenare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062B48-DA1A-7B93-EEB8-5E5AECF3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0" y="873819"/>
            <a:ext cx="7237379" cy="188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4BAB4EB-D9BC-67D1-9686-E47551D6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0" y="2956371"/>
            <a:ext cx="7237378" cy="18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66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Predicții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D3D5695-9EEB-546D-C24F-258187BA9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4" y="1291151"/>
            <a:ext cx="7792851" cy="326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198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Predicții</a:t>
            </a:r>
            <a:r>
              <a:rPr lang="en" dirty="0"/>
              <a:t> – Q-value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3E160D1-5F6D-28DD-F6BD-D621CD11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1" y="1192044"/>
            <a:ext cx="7490298" cy="312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6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Predicții</a:t>
            </a:r>
            <a:r>
              <a:rPr lang="en" dirty="0"/>
              <a:t> – Target Q-value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88F472D-A532-79D7-91A6-B7366FD2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5" y="1133677"/>
            <a:ext cx="7986409" cy="332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815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133119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Loss &amp; Q-Network Train</a:t>
            </a:r>
            <a:endParaRPr dirty="0"/>
          </a:p>
        </p:txBody>
      </p: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C5F2ACF-FDEF-D6BE-30C4-A877F16E1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34" y="1033351"/>
            <a:ext cx="7889132" cy="378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836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19" y="1114753"/>
            <a:ext cx="6932428" cy="2904354"/>
          </a:xfrm>
        </p:spPr>
        <p:txBody>
          <a:bodyPr/>
          <a:lstStyle/>
          <a:p>
            <a:r>
              <a:rPr lang="en-RO" sz="3600" dirty="0"/>
              <a:t>De unde învățăm mai mult?</a:t>
            </a:r>
            <a:br>
              <a:rPr lang="en-RO" sz="3600" dirty="0"/>
            </a:br>
            <a:br>
              <a:rPr lang="en-RO" sz="3600" dirty="0"/>
            </a:br>
            <a:r>
              <a:rPr lang="en-GB" sz="3600" dirty="0">
                <a:hlinkClick r:id="rId2"/>
              </a:rPr>
              <a:t>Medium - DQN</a:t>
            </a:r>
            <a:br>
              <a:rPr lang="en-RO" sz="3600" dirty="0"/>
            </a:br>
            <a:endParaRPr lang="en-RO" sz="3600" i="1" dirty="0"/>
          </a:p>
        </p:txBody>
      </p:sp>
    </p:spTree>
    <p:extLst>
      <p:ext uri="{BB962C8B-B14F-4D97-AF65-F5344CB8AC3E}">
        <p14:creationId xmlns:p14="http://schemas.microsoft.com/office/powerpoint/2010/main" val="3787822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230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stefan.iordache10</a:t>
            </a:r>
            <a:r>
              <a:rPr lang="en" dirty="0"/>
              <a:t>@</a:t>
            </a:r>
            <a:r>
              <a:rPr lang="en" dirty="0" err="1"/>
              <a:t>s.unibuc.ro</a:t>
            </a:r>
            <a:r>
              <a:rPr lang="en" dirty="0"/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sp>
        <p:nvSpPr>
          <p:cNvPr id="3010" name="Google Shape;3010;p61"/>
          <p:cNvSpPr txBox="1"/>
          <p:nvPr/>
        </p:nvSpPr>
        <p:spPr>
          <a:xfrm>
            <a:off x="2843375" y="2571800"/>
            <a:ext cx="3455400" cy="37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Please keep this slide for attribution</a:t>
            </a:r>
            <a:endParaRPr sz="110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Q-Learning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112" y="1126136"/>
            <a:ext cx="6441773" cy="784500"/>
          </a:xfrm>
        </p:spPr>
        <p:txBody>
          <a:bodyPr/>
          <a:lstStyle/>
          <a:p>
            <a:r>
              <a:rPr lang="en-RO" sz="3400" dirty="0"/>
              <a:t>De ce să folosim Q-Learning?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1934564"/>
          </a:xfrm>
        </p:spPr>
        <p:txBody>
          <a:bodyPr/>
          <a:lstStyle/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Cel mai simplu algoritm, de înțeles și aplicat!</a:t>
            </a:r>
            <a:endParaRPr lang="en-RO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Off-Policy &amp; Model-Free!</a:t>
            </a:r>
          </a:p>
          <a:p>
            <a:pPr algn="l">
              <a:lnSpc>
                <a:spcPct val="150000"/>
              </a:lnSpc>
              <a:buFontTx/>
              <a:buChar char="-"/>
            </a:pPr>
            <a:r>
              <a:rPr lang="en-RO" sz="1800" b="1" dirty="0">
                <a:solidFill>
                  <a:schemeClr val="bg1">
                    <a:lumMod val="10000"/>
                  </a:schemeClr>
                </a:solidFill>
              </a:rPr>
              <a:t>Idee simplă: </a:t>
            </a:r>
            <a:r>
              <a:rPr lang="en-RO" sz="1800" b="1" dirty="0">
                <a:solidFill>
                  <a:srgbClr val="FF0000"/>
                </a:solidFill>
              </a:rPr>
              <a:t>Învățăm o politică care maximizează recompensa totală.</a:t>
            </a:r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419" y="1114753"/>
            <a:ext cx="6932428" cy="2904354"/>
          </a:xfrm>
        </p:spPr>
        <p:txBody>
          <a:bodyPr/>
          <a:lstStyle/>
          <a:p>
            <a:r>
              <a:rPr lang="en-RO" dirty="0"/>
              <a:t>De ce se numește Q-Learning?</a:t>
            </a:r>
            <a:br>
              <a:rPr lang="en-RO" dirty="0"/>
            </a:br>
            <a:br>
              <a:rPr lang="en-RO" dirty="0"/>
            </a:br>
            <a:r>
              <a:rPr lang="en-RO" sz="2000" b="1" dirty="0">
                <a:solidFill>
                  <a:srgbClr val="FF0000"/>
                </a:solidFill>
              </a:rPr>
              <a:t>Q = Quality </a:t>
            </a:r>
            <a:r>
              <a:rPr lang="en-RO" sz="2000" dirty="0"/>
              <a:t>(cât de utilă este o acțiune pentru rezultate viitoare?)</a:t>
            </a:r>
            <a:br>
              <a:rPr lang="en-RO" dirty="0"/>
            </a:br>
            <a:endParaRPr lang="en-RO" sz="2000" i="1" dirty="0"/>
          </a:p>
        </p:txBody>
      </p:sp>
    </p:spTree>
    <p:extLst>
      <p:ext uri="{BB962C8B-B14F-4D97-AF65-F5344CB8AC3E}">
        <p14:creationId xmlns:p14="http://schemas.microsoft.com/office/powerpoint/2010/main" val="118952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49" y="384824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4000" dirty="0"/>
              <a:t>Formula </a:t>
            </a:r>
            <a:r>
              <a:rPr lang="en-GB" sz="4000" dirty="0" err="1"/>
              <a:t>magică</a:t>
            </a:r>
            <a:r>
              <a:rPr lang="en-GB" sz="4000" dirty="0"/>
              <a:t>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573C2F-5E9C-9081-7CCC-ECF75BC2A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89" y="1835727"/>
            <a:ext cx="8500821" cy="147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7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Schelet</a:t>
            </a:r>
            <a:r>
              <a:rPr lang="en" dirty="0"/>
              <a:t> Q-Learning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1134694" y="1362343"/>
            <a:ext cx="6874611" cy="3683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Inițializarea tabelului Q cu valoare zero (peste tot), urmând să ajustăm valorile în pașii de antrenare.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E18F26-4410-2FC9-2E50-8B375BF4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496" y="2526263"/>
            <a:ext cx="4849005" cy="221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Schelet</a:t>
            </a:r>
            <a:r>
              <a:rPr lang="en" dirty="0"/>
              <a:t> Q-Learning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1134694" y="1214176"/>
            <a:ext cx="6874611" cy="3683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Explorare &amp; Exploatare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774F27-B55C-B30E-681A-5CCFDBFA1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813" y="1792393"/>
            <a:ext cx="4396371" cy="31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4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Schelet</a:t>
            </a:r>
            <a:r>
              <a:rPr lang="en" dirty="0"/>
              <a:t> Q-Learning</a:t>
            </a:r>
            <a:endParaRPr dirty="0"/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1134694" y="1362343"/>
            <a:ext cx="6874611" cy="36836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Actualizare valori 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24630-C36A-AE0B-A046-F07213BF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11" y="2300572"/>
            <a:ext cx="5925775" cy="21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05934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4" ma:contentTypeDescription="Create a new document." ma:contentTypeScope="" ma:versionID="2cca90f65dc56cc3e405ec3f473218f6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6d1115ff29bf9b8672970a0e719ee60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3.xml><?xml version="1.0" encoding="utf-8"?>
<ds:datastoreItem xmlns:ds="http://schemas.openxmlformats.org/officeDocument/2006/customXml" ds:itemID="{976E3598-E6C9-4380-A283-1A2BB99D6191}"/>
</file>

<file path=docProps/app.xml><?xml version="1.0" encoding="utf-8"?>
<Properties xmlns="http://schemas.openxmlformats.org/officeDocument/2006/extended-properties" xmlns:vt="http://schemas.openxmlformats.org/officeDocument/2006/docPropsVTypes">
  <TotalTime>3279</TotalTime>
  <Words>343</Words>
  <Application>Microsoft Office PowerPoint</Application>
  <PresentationFormat>Expunere pe ecran (16:9)</PresentationFormat>
  <Paragraphs>58</Paragraphs>
  <Slides>27</Slides>
  <Notes>16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28" baseType="lpstr">
      <vt:lpstr>Graph Paper Style Thesis by Slidesgo</vt:lpstr>
      <vt:lpstr>Introducere în Reinforcement Learning</vt:lpstr>
      <vt:lpstr>Cuprins</vt:lpstr>
      <vt:lpstr>Q-Learning</vt:lpstr>
      <vt:lpstr>De ce să folosim Q-Learning?</vt:lpstr>
      <vt:lpstr>De ce se numește Q-Learning?  Q = Quality (cât de utilă este o acțiune pentru rezultate viitoare?) </vt:lpstr>
      <vt:lpstr>Prezentare PowerPoint</vt:lpstr>
      <vt:lpstr>Schelet Q-Learning</vt:lpstr>
      <vt:lpstr>Schelet Q-Learning</vt:lpstr>
      <vt:lpstr>Schelet Q-Learning</vt:lpstr>
      <vt:lpstr>Prezentare PowerPoint</vt:lpstr>
      <vt:lpstr>Prezentare PowerPoint</vt:lpstr>
      <vt:lpstr>Hiperparametri - Descriere</vt:lpstr>
      <vt:lpstr>Hiperparametri - Tuning</vt:lpstr>
      <vt:lpstr>Deep Q-Networks</vt:lpstr>
      <vt:lpstr>De ce avem nevoie de mai mult?</vt:lpstr>
      <vt:lpstr>Prezentare PowerPoint</vt:lpstr>
      <vt:lpstr>Prezentare PowerPoint</vt:lpstr>
      <vt:lpstr>Neural Networks </vt:lpstr>
      <vt:lpstr>Prezentare PowerPoint</vt:lpstr>
      <vt:lpstr>Extragerea datelor de antrenare</vt:lpstr>
      <vt:lpstr>Extragerea datelor de antrenare</vt:lpstr>
      <vt:lpstr>Predicții</vt:lpstr>
      <vt:lpstr>Predicții – Q-value</vt:lpstr>
      <vt:lpstr>Predicții – Target Q-value</vt:lpstr>
      <vt:lpstr>Loss &amp; Q-Network Train</vt:lpstr>
      <vt:lpstr>De unde învățăm mai mult?  Medium - DQN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96</cp:revision>
  <cp:lastPrinted>2022-11-02T20:06:17Z</cp:lastPrinted>
  <dcterms:modified xsi:type="dcterms:W3CDTF">2023-02-06T07:54:11Z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