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4"/>
  </p:sldMasterIdLst>
  <p:notesMasterIdLst>
    <p:notesMasterId r:id="rId25"/>
  </p:notesMasterIdLst>
  <p:sldIdLst>
    <p:sldId id="256" r:id="rId5"/>
    <p:sldId id="351" r:id="rId6"/>
    <p:sldId id="260" r:id="rId7"/>
    <p:sldId id="430" r:id="rId8"/>
    <p:sldId id="468" r:id="rId9"/>
    <p:sldId id="467" r:id="rId10"/>
    <p:sldId id="470" r:id="rId11"/>
    <p:sldId id="469" r:id="rId12"/>
    <p:sldId id="455" r:id="rId13"/>
    <p:sldId id="406" r:id="rId14"/>
    <p:sldId id="457" r:id="rId15"/>
    <p:sldId id="471" r:id="rId16"/>
    <p:sldId id="472" r:id="rId17"/>
    <p:sldId id="474" r:id="rId18"/>
    <p:sldId id="475" r:id="rId19"/>
    <p:sldId id="476" r:id="rId20"/>
    <p:sldId id="478" r:id="rId21"/>
    <p:sldId id="477" r:id="rId22"/>
    <p:sldId id="479" r:id="rId23"/>
    <p:sldId id="284" r:id="rId24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26"/>
    </p:embeddedFont>
    <p:embeddedFont>
      <p:font typeface="Merriweather" panose="00000500000000000000" pitchFamily="2" charset="0"/>
      <p:regular r:id="rId27"/>
      <p:bold r:id="rId28"/>
      <p:italic r:id="rId29"/>
      <p:boldItalic r:id="rId30"/>
    </p:embeddedFont>
    <p:embeddedFont>
      <p:font typeface="Spectral" panose="020B060402020202020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1F20E5-22B4-42FC-96ED-AC17BD5FB684}" v="1" dt="2023-10-02T17:16:31.198"/>
  </p1510:revLst>
</p1510:revInfo>
</file>

<file path=ppt/tableStyles.xml><?xml version="1.0" encoding="utf-8"?>
<a:tblStyleLst xmlns:a="http://schemas.openxmlformats.org/drawingml/2006/main" def="{8E613FF8-4EB2-4734-8CC8-9E79C4818E73}">
  <a:tblStyle styleId="{8E613FF8-4EB2-4734-8CC8-9E79C4818E7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09"/>
    <p:restoredTop sz="94720"/>
  </p:normalViewPr>
  <p:slideViewPr>
    <p:cSldViewPr snapToGrid="0">
      <p:cViewPr varScale="1">
        <p:scale>
          <a:sx n="282" d="100"/>
          <a:sy n="282" d="100"/>
        </p:scale>
        <p:origin x="536" y="12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1.fntdata"/><Relationship Id="rId39" Type="http://schemas.microsoft.com/office/2016/11/relationships/changesInfo" Target="changesInfos/changesInfo1.xml"/><Relationship Id="rId21" Type="http://schemas.openxmlformats.org/officeDocument/2006/relationships/slide" Target="slides/slide17.xml"/><Relationship Id="rId34" Type="http://schemas.openxmlformats.org/officeDocument/2006/relationships/font" Target="fonts/font9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4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7.fntdata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3.fntdata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6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rian Octavian  Patrascu" userId="S::adrian-octavian.patrascu@s.unibuc.ro::71e14a48-126e-4bae-9dca-a4bf3b56c1c2" providerId="AD" clId="Web-{101F20E5-22B4-42FC-96ED-AC17BD5FB684}"/>
    <pc:docChg chg="modSld">
      <pc:chgData name="Adrian Octavian  Patrascu" userId="S::adrian-octavian.patrascu@s.unibuc.ro::71e14a48-126e-4bae-9dca-a4bf3b56c1c2" providerId="AD" clId="Web-{101F20E5-22B4-42FC-96ED-AC17BD5FB684}" dt="2023-10-02T17:16:31.198" v="0" actId="1076"/>
      <pc:docMkLst>
        <pc:docMk/>
      </pc:docMkLst>
      <pc:sldChg chg="modSp">
        <pc:chgData name="Adrian Octavian  Patrascu" userId="S::adrian-octavian.patrascu@s.unibuc.ro::71e14a48-126e-4bae-9dca-a4bf3b56c1c2" providerId="AD" clId="Web-{101F20E5-22B4-42FC-96ED-AC17BD5FB684}" dt="2023-10-02T17:16:31.198" v="0" actId="1076"/>
        <pc:sldMkLst>
          <pc:docMk/>
          <pc:sldMk cId="3386429722" sldId="474"/>
        </pc:sldMkLst>
        <pc:picChg chg="mod">
          <ac:chgData name="Adrian Octavian  Patrascu" userId="S::adrian-octavian.patrascu@s.unibuc.ro::71e14a48-126e-4bae-9dca-a4bf3b56c1c2" providerId="AD" clId="Web-{101F20E5-22B4-42FC-96ED-AC17BD5FB684}" dt="2023-10-02T17:16:31.198" v="0" actId="1076"/>
          <ac:picMkLst>
            <pc:docMk/>
            <pc:sldMk cId="3386429722" sldId="474"/>
            <ac:picMk id="5" creationId="{7E89AF7D-D6C0-F039-7595-DDAE5568CFD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Google Shape;207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7" name="Google Shape;207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3" name="Google Shape;2473;g132c0d347fb_0_17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4" name="Google Shape;2474;g132c0d347fb_0_17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68550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3" name="Google Shape;2473;g132c0d347fb_0_17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4" name="Google Shape;2474;g132c0d347fb_0_17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61967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3" name="Google Shape;2473;g132c0d347fb_0_17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4" name="Google Shape;2474;g132c0d347fb_0_17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98249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3" name="Google Shape;2473;g132c0d347fb_0_17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4" name="Google Shape;2474;g132c0d347fb_0_17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14947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8" name="Google Shape;2188;g131cd8db3ce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9" name="Google Shape;2189;g131cd8db3ce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32294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3" name="Google Shape;2473;g132c0d347fb_0_17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4" name="Google Shape;2474;g132c0d347fb_0_17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99820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3" name="Google Shape;2473;g132c0d347fb_0_17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4" name="Google Shape;2474;g132c0d347fb_0_17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89936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4" name="Google Shape;2984;g132c0d347fb_0_19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5" name="Google Shape;2985;g132c0d347fb_0_19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4" name="Google Shape;2144;g131cd8db3ce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5" name="Google Shape;2145;g131cd8db3ce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29227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8" name="Google Shape;2188;g131cd8db3ce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9" name="Google Shape;2189;g131cd8db3ce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3" name="Google Shape;2473;g132c0d347fb_0_17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4" name="Google Shape;2474;g132c0d347fb_0_17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22285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3" name="Google Shape;2473;g132c0d347fb_0_17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4" name="Google Shape;2474;g132c0d347fb_0_17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1392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3" name="Google Shape;2473;g132c0d347fb_0_17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4" name="Google Shape;2474;g132c0d347fb_0_17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78757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3" name="Google Shape;2473;g132c0d347fb_0_17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4" name="Google Shape;2474;g132c0d347fb_0_17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07085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3" name="Google Shape;2473;g132c0d347fb_0_17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4" name="Google Shape;2474;g132c0d347fb_0_17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1726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8" name="Google Shape;2188;g131cd8db3ce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9" name="Google Shape;2189;g131cd8db3ce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343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35275" y="-31835"/>
            <a:ext cx="9214549" cy="5207170"/>
            <a:chOff x="-35275" y="-31835"/>
            <a:chExt cx="9214549" cy="5207170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-35275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11" name="Google Shape;11;p2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2" name="Google Shape;12;p2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" name="Google Shape;13;p2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" name="Google Shape;14;p2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" name="Google Shape;15;p2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" name="Google Shape;16;p2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" name="Google Shape;17;p2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" name="Google Shape;18;p2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" name="Google Shape;19;p2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" name="Google Shape;20;p2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1" name="Google Shape;21;p2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22" name="Google Shape;22;p2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3" name="Google Shape;23;p2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" name="Google Shape;24;p2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5" name="Google Shape;25;p2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6" name="Google Shape;26;p2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" name="Google Shape;27;p2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8" name="Google Shape;28;p2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" name="Google Shape;29;p2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30" name="Google Shape;30;p2"/>
            <p:cNvGrpSpPr/>
            <p:nvPr/>
          </p:nvGrpSpPr>
          <p:grpSpPr>
            <a:xfrm>
              <a:off x="4572003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31" name="Google Shape;31;p2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32" name="Google Shape;32;p2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" name="Google Shape;33;p2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" name="Google Shape;34;p2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5" name="Google Shape;35;p2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6" name="Google Shape;36;p2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7" name="Google Shape;37;p2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8" name="Google Shape;38;p2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9" name="Google Shape;39;p2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0" name="Google Shape;40;p2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41" name="Google Shape;41;p2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42" name="Google Shape;42;p2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3" name="Google Shape;43;p2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4" name="Google Shape;44;p2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5" name="Google Shape;45;p2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6" name="Google Shape;46;p2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7" name="Google Shape;47;p2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8" name="Google Shape;48;p2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" name="Google Shape;49;p2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0" name="Google Shape;50;p2"/>
            <p:cNvGrpSpPr/>
            <p:nvPr/>
          </p:nvGrpSpPr>
          <p:grpSpPr>
            <a:xfrm>
              <a:off x="-35275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51" name="Google Shape;51;p2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52" name="Google Shape;52;p2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" name="Google Shape;53;p2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" name="Google Shape;54;p2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" name="Google Shape;55;p2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" name="Google Shape;56;p2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7" name="Google Shape;57;p2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8" name="Google Shape;58;p2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9" name="Google Shape;59;p2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0" name="Google Shape;60;p2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61" name="Google Shape;61;p2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62" name="Google Shape;62;p2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" name="Google Shape;63;p2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" name="Google Shape;64;p2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" name="Google Shape;65;p2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" name="Google Shape;66;p2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" name="Google Shape;67;p2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" name="Google Shape;68;p2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" name="Google Shape;69;p2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70" name="Google Shape;70;p2"/>
            <p:cNvGrpSpPr/>
            <p:nvPr/>
          </p:nvGrpSpPr>
          <p:grpSpPr>
            <a:xfrm>
              <a:off x="4572003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71" name="Google Shape;71;p2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72" name="Google Shape;72;p2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3" name="Google Shape;73;p2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4" name="Google Shape;74;p2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5" name="Google Shape;75;p2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6" name="Google Shape;76;p2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7" name="Google Shape;77;p2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8" name="Google Shape;78;p2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9" name="Google Shape;79;p2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0" name="Google Shape;80;p2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81" name="Google Shape;81;p2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82" name="Google Shape;82;p2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3" name="Google Shape;83;p2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4" name="Google Shape;84;p2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5" name="Google Shape;85;p2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6" name="Google Shape;86;p2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7" name="Google Shape;87;p2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8" name="Google Shape;88;p2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9" name="Google Shape;89;p2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90" name="Google Shape;90;p2"/>
          <p:cNvSpPr txBox="1">
            <a:spLocks noGrp="1"/>
          </p:cNvSpPr>
          <p:nvPr>
            <p:ph type="ctrTitle"/>
          </p:nvPr>
        </p:nvSpPr>
        <p:spPr>
          <a:xfrm>
            <a:off x="1340625" y="1354950"/>
            <a:ext cx="6462600" cy="8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5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1" name="Google Shape;91;p2"/>
          <p:cNvSpPr txBox="1">
            <a:spLocks noGrp="1"/>
          </p:cNvSpPr>
          <p:nvPr>
            <p:ph type="subTitle" idx="1"/>
          </p:nvPr>
        </p:nvSpPr>
        <p:spPr>
          <a:xfrm>
            <a:off x="2269900" y="3689800"/>
            <a:ext cx="4605900" cy="367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2" name="Google Shape;92;p2"/>
          <p:cNvSpPr/>
          <p:nvPr/>
        </p:nvSpPr>
        <p:spPr>
          <a:xfrm>
            <a:off x="950250" y="4644614"/>
            <a:ext cx="337500" cy="3291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"/>
          <p:cNvSpPr/>
          <p:nvPr/>
        </p:nvSpPr>
        <p:spPr>
          <a:xfrm>
            <a:off x="428133" y="4321796"/>
            <a:ext cx="224700" cy="219000"/>
          </a:xfrm>
          <a:prstGeom prst="star4">
            <a:avLst>
              <a:gd name="adj" fmla="val 12500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3" name="Google Shape;613;p13"/>
          <p:cNvGrpSpPr/>
          <p:nvPr/>
        </p:nvGrpSpPr>
        <p:grpSpPr>
          <a:xfrm>
            <a:off x="-35275" y="-31835"/>
            <a:ext cx="9214549" cy="5207170"/>
            <a:chOff x="-35275" y="-31835"/>
            <a:chExt cx="9214549" cy="5207170"/>
          </a:xfrm>
        </p:grpSpPr>
        <p:grpSp>
          <p:nvGrpSpPr>
            <p:cNvPr id="614" name="Google Shape;614;p13"/>
            <p:cNvGrpSpPr/>
            <p:nvPr/>
          </p:nvGrpSpPr>
          <p:grpSpPr>
            <a:xfrm>
              <a:off x="-35275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615" name="Google Shape;615;p13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616" name="Google Shape;616;p13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17" name="Google Shape;617;p13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18" name="Google Shape;618;p13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19" name="Google Shape;619;p13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0" name="Google Shape;620;p13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1" name="Google Shape;621;p13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2" name="Google Shape;622;p13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3" name="Google Shape;623;p13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4" name="Google Shape;624;p13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625" name="Google Shape;625;p13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626" name="Google Shape;626;p13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7" name="Google Shape;627;p13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8" name="Google Shape;628;p13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9" name="Google Shape;629;p13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0" name="Google Shape;630;p13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1" name="Google Shape;631;p13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2" name="Google Shape;632;p13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3" name="Google Shape;633;p13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634" name="Google Shape;634;p13"/>
            <p:cNvGrpSpPr/>
            <p:nvPr/>
          </p:nvGrpSpPr>
          <p:grpSpPr>
            <a:xfrm>
              <a:off x="4572003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635" name="Google Shape;635;p13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636" name="Google Shape;636;p13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7" name="Google Shape;637;p13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8" name="Google Shape;638;p13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9" name="Google Shape;639;p13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0" name="Google Shape;640;p13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1" name="Google Shape;641;p13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2" name="Google Shape;642;p13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3" name="Google Shape;643;p13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4" name="Google Shape;644;p13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645" name="Google Shape;645;p13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646" name="Google Shape;646;p13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7" name="Google Shape;647;p13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8" name="Google Shape;648;p13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9" name="Google Shape;649;p13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0" name="Google Shape;650;p13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1" name="Google Shape;651;p13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2" name="Google Shape;652;p13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3" name="Google Shape;653;p13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654" name="Google Shape;654;p13"/>
            <p:cNvGrpSpPr/>
            <p:nvPr/>
          </p:nvGrpSpPr>
          <p:grpSpPr>
            <a:xfrm>
              <a:off x="-35275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655" name="Google Shape;655;p13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656" name="Google Shape;656;p13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7" name="Google Shape;657;p13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8" name="Google Shape;658;p13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9" name="Google Shape;659;p13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0" name="Google Shape;660;p13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1" name="Google Shape;661;p13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2" name="Google Shape;662;p13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3" name="Google Shape;663;p13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4" name="Google Shape;664;p13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665" name="Google Shape;665;p13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666" name="Google Shape;666;p13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7" name="Google Shape;667;p13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8" name="Google Shape;668;p13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9" name="Google Shape;669;p13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0" name="Google Shape;670;p13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1" name="Google Shape;671;p13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2" name="Google Shape;672;p13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3" name="Google Shape;673;p13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674" name="Google Shape;674;p13"/>
            <p:cNvGrpSpPr/>
            <p:nvPr/>
          </p:nvGrpSpPr>
          <p:grpSpPr>
            <a:xfrm>
              <a:off x="4572003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675" name="Google Shape;675;p13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676" name="Google Shape;676;p13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7" name="Google Shape;677;p13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8" name="Google Shape;678;p13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9" name="Google Shape;679;p13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0" name="Google Shape;680;p13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1" name="Google Shape;681;p13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2" name="Google Shape;682;p13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3" name="Google Shape;683;p13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4" name="Google Shape;684;p13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685" name="Google Shape;685;p13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686" name="Google Shape;686;p13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7" name="Google Shape;687;p13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8" name="Google Shape;688;p13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9" name="Google Shape;689;p13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0" name="Google Shape;690;p13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1" name="Google Shape;691;p13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2" name="Google Shape;692;p13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3" name="Google Shape;693;p13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694" name="Google Shape;694;p13"/>
          <p:cNvSpPr/>
          <p:nvPr/>
        </p:nvSpPr>
        <p:spPr>
          <a:xfrm>
            <a:off x="540475" y="1455200"/>
            <a:ext cx="8063700" cy="3349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13"/>
          <p:cNvSpPr txBox="1">
            <a:spLocks noGrp="1"/>
          </p:cNvSpPr>
          <p:nvPr>
            <p:ph type="title"/>
          </p:nvPr>
        </p:nvSpPr>
        <p:spPr>
          <a:xfrm>
            <a:off x="540475" y="342800"/>
            <a:ext cx="8062200" cy="74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9pPr>
          </a:lstStyle>
          <a:p>
            <a:endParaRPr/>
          </a:p>
        </p:txBody>
      </p:sp>
      <p:sp>
        <p:nvSpPr>
          <p:cNvPr id="696" name="Google Shape;696;p13"/>
          <p:cNvSpPr txBox="1">
            <a:spLocks noGrp="1"/>
          </p:cNvSpPr>
          <p:nvPr>
            <p:ph type="subTitle" idx="1"/>
          </p:nvPr>
        </p:nvSpPr>
        <p:spPr>
          <a:xfrm>
            <a:off x="1560930" y="1560781"/>
            <a:ext cx="28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697" name="Google Shape;697;p13"/>
          <p:cNvSpPr txBox="1">
            <a:spLocks noGrp="1"/>
          </p:cNvSpPr>
          <p:nvPr>
            <p:ph type="subTitle" idx="2"/>
          </p:nvPr>
        </p:nvSpPr>
        <p:spPr>
          <a:xfrm>
            <a:off x="1560930" y="1926486"/>
            <a:ext cx="22152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8" name="Google Shape;698;p13"/>
          <p:cNvSpPr txBox="1">
            <a:spLocks noGrp="1"/>
          </p:cNvSpPr>
          <p:nvPr>
            <p:ph type="subTitle" idx="3"/>
          </p:nvPr>
        </p:nvSpPr>
        <p:spPr>
          <a:xfrm>
            <a:off x="1560930" y="2600306"/>
            <a:ext cx="28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699" name="Google Shape;699;p13"/>
          <p:cNvSpPr txBox="1">
            <a:spLocks noGrp="1"/>
          </p:cNvSpPr>
          <p:nvPr>
            <p:ph type="subTitle" idx="4"/>
          </p:nvPr>
        </p:nvSpPr>
        <p:spPr>
          <a:xfrm>
            <a:off x="1560930" y="2966011"/>
            <a:ext cx="22152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0" name="Google Shape;700;p13"/>
          <p:cNvSpPr txBox="1">
            <a:spLocks noGrp="1"/>
          </p:cNvSpPr>
          <p:nvPr>
            <p:ph type="subTitle" idx="5"/>
          </p:nvPr>
        </p:nvSpPr>
        <p:spPr>
          <a:xfrm>
            <a:off x="1560930" y="3639831"/>
            <a:ext cx="28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01" name="Google Shape;701;p13"/>
          <p:cNvSpPr txBox="1">
            <a:spLocks noGrp="1"/>
          </p:cNvSpPr>
          <p:nvPr>
            <p:ph type="subTitle" idx="6"/>
          </p:nvPr>
        </p:nvSpPr>
        <p:spPr>
          <a:xfrm>
            <a:off x="1560930" y="4005536"/>
            <a:ext cx="22152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2" name="Google Shape;702;p13"/>
          <p:cNvSpPr txBox="1">
            <a:spLocks noGrp="1"/>
          </p:cNvSpPr>
          <p:nvPr>
            <p:ph type="subTitle" idx="7"/>
          </p:nvPr>
        </p:nvSpPr>
        <p:spPr>
          <a:xfrm flipH="1">
            <a:off x="4745922" y="1560781"/>
            <a:ext cx="28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03" name="Google Shape;703;p13"/>
          <p:cNvSpPr txBox="1">
            <a:spLocks noGrp="1"/>
          </p:cNvSpPr>
          <p:nvPr>
            <p:ph type="subTitle" idx="8"/>
          </p:nvPr>
        </p:nvSpPr>
        <p:spPr>
          <a:xfrm flipH="1">
            <a:off x="5365422" y="1926486"/>
            <a:ext cx="22152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4" name="Google Shape;704;p13"/>
          <p:cNvSpPr txBox="1">
            <a:spLocks noGrp="1"/>
          </p:cNvSpPr>
          <p:nvPr>
            <p:ph type="subTitle" idx="9"/>
          </p:nvPr>
        </p:nvSpPr>
        <p:spPr>
          <a:xfrm flipH="1">
            <a:off x="4745922" y="2600306"/>
            <a:ext cx="28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05" name="Google Shape;705;p13"/>
          <p:cNvSpPr txBox="1">
            <a:spLocks noGrp="1"/>
          </p:cNvSpPr>
          <p:nvPr>
            <p:ph type="subTitle" idx="13"/>
          </p:nvPr>
        </p:nvSpPr>
        <p:spPr>
          <a:xfrm flipH="1">
            <a:off x="5365422" y="2966011"/>
            <a:ext cx="22152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6" name="Google Shape;706;p13"/>
          <p:cNvSpPr txBox="1">
            <a:spLocks noGrp="1"/>
          </p:cNvSpPr>
          <p:nvPr>
            <p:ph type="subTitle" idx="14"/>
          </p:nvPr>
        </p:nvSpPr>
        <p:spPr>
          <a:xfrm flipH="1">
            <a:off x="4745922" y="3639831"/>
            <a:ext cx="28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07" name="Google Shape;707;p13"/>
          <p:cNvSpPr txBox="1">
            <a:spLocks noGrp="1"/>
          </p:cNvSpPr>
          <p:nvPr>
            <p:ph type="subTitle" idx="15"/>
          </p:nvPr>
        </p:nvSpPr>
        <p:spPr>
          <a:xfrm flipH="1">
            <a:off x="5365422" y="4005536"/>
            <a:ext cx="22152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8" name="Google Shape;708;p13"/>
          <p:cNvSpPr txBox="1">
            <a:spLocks noGrp="1"/>
          </p:cNvSpPr>
          <p:nvPr>
            <p:ph type="title" idx="16" hasCustomPrompt="1"/>
          </p:nvPr>
        </p:nvSpPr>
        <p:spPr>
          <a:xfrm>
            <a:off x="682899" y="1816685"/>
            <a:ext cx="849300" cy="4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09" name="Google Shape;709;p13"/>
          <p:cNvSpPr txBox="1">
            <a:spLocks noGrp="1"/>
          </p:cNvSpPr>
          <p:nvPr>
            <p:ph type="title" idx="17" hasCustomPrompt="1"/>
          </p:nvPr>
        </p:nvSpPr>
        <p:spPr>
          <a:xfrm>
            <a:off x="682882" y="2860363"/>
            <a:ext cx="849300" cy="4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10" name="Google Shape;710;p13"/>
          <p:cNvSpPr txBox="1">
            <a:spLocks noGrp="1"/>
          </p:cNvSpPr>
          <p:nvPr>
            <p:ph type="title" idx="18" hasCustomPrompt="1"/>
          </p:nvPr>
        </p:nvSpPr>
        <p:spPr>
          <a:xfrm>
            <a:off x="682882" y="3893540"/>
            <a:ext cx="849300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11" name="Google Shape;711;p13"/>
          <p:cNvSpPr txBox="1">
            <a:spLocks noGrp="1"/>
          </p:cNvSpPr>
          <p:nvPr>
            <p:ph type="title" idx="19" hasCustomPrompt="1"/>
          </p:nvPr>
        </p:nvSpPr>
        <p:spPr>
          <a:xfrm>
            <a:off x="7611818" y="1816685"/>
            <a:ext cx="849300" cy="4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12" name="Google Shape;712;p13"/>
          <p:cNvSpPr txBox="1">
            <a:spLocks noGrp="1"/>
          </p:cNvSpPr>
          <p:nvPr>
            <p:ph type="title" idx="20" hasCustomPrompt="1"/>
          </p:nvPr>
        </p:nvSpPr>
        <p:spPr>
          <a:xfrm>
            <a:off x="7611818" y="2860363"/>
            <a:ext cx="849300" cy="4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13" name="Google Shape;713;p13"/>
          <p:cNvSpPr txBox="1">
            <a:spLocks noGrp="1"/>
          </p:cNvSpPr>
          <p:nvPr>
            <p:ph type="title" idx="21" hasCustomPrompt="1"/>
          </p:nvPr>
        </p:nvSpPr>
        <p:spPr>
          <a:xfrm>
            <a:off x="7611818" y="3893540"/>
            <a:ext cx="849300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3_4">
    <p:spTree>
      <p:nvGrpSpPr>
        <p:cNvPr id="1" name="Shape 1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3" name="Google Shape;1613;p24"/>
          <p:cNvGrpSpPr/>
          <p:nvPr/>
        </p:nvGrpSpPr>
        <p:grpSpPr>
          <a:xfrm>
            <a:off x="-35275" y="-31835"/>
            <a:ext cx="9214549" cy="5207170"/>
            <a:chOff x="-35275" y="-31835"/>
            <a:chExt cx="9214549" cy="5207170"/>
          </a:xfrm>
        </p:grpSpPr>
        <p:grpSp>
          <p:nvGrpSpPr>
            <p:cNvPr id="1614" name="Google Shape;1614;p24"/>
            <p:cNvGrpSpPr/>
            <p:nvPr/>
          </p:nvGrpSpPr>
          <p:grpSpPr>
            <a:xfrm>
              <a:off x="-35275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1615" name="Google Shape;1615;p24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616" name="Google Shape;1616;p24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17" name="Google Shape;1617;p24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18" name="Google Shape;1618;p24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19" name="Google Shape;1619;p24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20" name="Google Shape;1620;p24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21" name="Google Shape;1621;p24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22" name="Google Shape;1622;p24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23" name="Google Shape;1623;p24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24" name="Google Shape;1624;p24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625" name="Google Shape;1625;p24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626" name="Google Shape;1626;p24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27" name="Google Shape;1627;p24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28" name="Google Shape;1628;p24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29" name="Google Shape;1629;p24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30" name="Google Shape;1630;p24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31" name="Google Shape;1631;p24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32" name="Google Shape;1632;p24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33" name="Google Shape;1633;p24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634" name="Google Shape;1634;p24"/>
            <p:cNvGrpSpPr/>
            <p:nvPr/>
          </p:nvGrpSpPr>
          <p:grpSpPr>
            <a:xfrm>
              <a:off x="4572003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1635" name="Google Shape;1635;p24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636" name="Google Shape;1636;p24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37" name="Google Shape;1637;p24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38" name="Google Shape;1638;p24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39" name="Google Shape;1639;p24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40" name="Google Shape;1640;p24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41" name="Google Shape;1641;p24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42" name="Google Shape;1642;p24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43" name="Google Shape;1643;p24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44" name="Google Shape;1644;p24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645" name="Google Shape;1645;p24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646" name="Google Shape;1646;p24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47" name="Google Shape;1647;p24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48" name="Google Shape;1648;p24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49" name="Google Shape;1649;p24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50" name="Google Shape;1650;p24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51" name="Google Shape;1651;p24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52" name="Google Shape;1652;p24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53" name="Google Shape;1653;p24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654" name="Google Shape;1654;p24"/>
            <p:cNvGrpSpPr/>
            <p:nvPr/>
          </p:nvGrpSpPr>
          <p:grpSpPr>
            <a:xfrm>
              <a:off x="-35275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1655" name="Google Shape;1655;p24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656" name="Google Shape;1656;p24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57" name="Google Shape;1657;p24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58" name="Google Shape;1658;p24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59" name="Google Shape;1659;p24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60" name="Google Shape;1660;p24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61" name="Google Shape;1661;p24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62" name="Google Shape;1662;p24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63" name="Google Shape;1663;p24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64" name="Google Shape;1664;p24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665" name="Google Shape;1665;p24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666" name="Google Shape;1666;p24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67" name="Google Shape;1667;p24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68" name="Google Shape;1668;p24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69" name="Google Shape;1669;p24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70" name="Google Shape;1670;p24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71" name="Google Shape;1671;p24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72" name="Google Shape;1672;p24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73" name="Google Shape;1673;p24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674" name="Google Shape;1674;p24"/>
            <p:cNvGrpSpPr/>
            <p:nvPr/>
          </p:nvGrpSpPr>
          <p:grpSpPr>
            <a:xfrm>
              <a:off x="4572003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1675" name="Google Shape;1675;p24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676" name="Google Shape;1676;p24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77" name="Google Shape;1677;p24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78" name="Google Shape;1678;p24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79" name="Google Shape;1679;p24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80" name="Google Shape;1680;p24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81" name="Google Shape;1681;p24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82" name="Google Shape;1682;p24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83" name="Google Shape;1683;p24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84" name="Google Shape;1684;p24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685" name="Google Shape;1685;p24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686" name="Google Shape;1686;p24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87" name="Google Shape;1687;p24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88" name="Google Shape;1688;p24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89" name="Google Shape;1689;p24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90" name="Google Shape;1690;p24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91" name="Google Shape;1691;p24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92" name="Google Shape;1692;p24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93" name="Google Shape;1693;p24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1694" name="Google Shape;1694;p24"/>
          <p:cNvSpPr txBox="1">
            <a:spLocks noGrp="1"/>
          </p:cNvSpPr>
          <p:nvPr>
            <p:ph type="title"/>
          </p:nvPr>
        </p:nvSpPr>
        <p:spPr>
          <a:xfrm>
            <a:off x="539500" y="340475"/>
            <a:ext cx="8064900" cy="744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9pPr>
          </a:lstStyle>
          <a:p>
            <a:endParaRPr/>
          </a:p>
        </p:txBody>
      </p:sp>
      <p:sp>
        <p:nvSpPr>
          <p:cNvPr id="1695" name="Google Shape;1695;p24"/>
          <p:cNvSpPr/>
          <p:nvPr/>
        </p:nvSpPr>
        <p:spPr>
          <a:xfrm>
            <a:off x="540400" y="1458450"/>
            <a:ext cx="8064000" cy="297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" name="Google Shape;1696;p24"/>
          <p:cNvSpPr txBox="1">
            <a:spLocks noGrp="1"/>
          </p:cNvSpPr>
          <p:nvPr>
            <p:ph type="body" idx="1"/>
          </p:nvPr>
        </p:nvSpPr>
        <p:spPr>
          <a:xfrm>
            <a:off x="815200" y="1454125"/>
            <a:ext cx="7513500" cy="29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b="1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5">
    <p:spTree>
      <p:nvGrpSpPr>
        <p:cNvPr id="1" name="Shape 1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1" name="Google Shape;1871;p27"/>
          <p:cNvGrpSpPr/>
          <p:nvPr/>
        </p:nvGrpSpPr>
        <p:grpSpPr>
          <a:xfrm>
            <a:off x="-35275" y="-31835"/>
            <a:ext cx="9214549" cy="5207170"/>
            <a:chOff x="-35275" y="-31835"/>
            <a:chExt cx="9214549" cy="5207170"/>
          </a:xfrm>
        </p:grpSpPr>
        <p:grpSp>
          <p:nvGrpSpPr>
            <p:cNvPr id="1872" name="Google Shape;1872;p27"/>
            <p:cNvGrpSpPr/>
            <p:nvPr/>
          </p:nvGrpSpPr>
          <p:grpSpPr>
            <a:xfrm>
              <a:off x="-35275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1873" name="Google Shape;1873;p27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874" name="Google Shape;1874;p27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75" name="Google Shape;1875;p27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76" name="Google Shape;1876;p27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77" name="Google Shape;1877;p27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78" name="Google Shape;1878;p27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79" name="Google Shape;1879;p27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80" name="Google Shape;1880;p27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81" name="Google Shape;1881;p27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82" name="Google Shape;1882;p27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883" name="Google Shape;1883;p27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884" name="Google Shape;1884;p27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85" name="Google Shape;1885;p27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86" name="Google Shape;1886;p27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87" name="Google Shape;1887;p27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88" name="Google Shape;1888;p27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89" name="Google Shape;1889;p27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90" name="Google Shape;1890;p27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91" name="Google Shape;1891;p27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892" name="Google Shape;1892;p27"/>
            <p:cNvGrpSpPr/>
            <p:nvPr/>
          </p:nvGrpSpPr>
          <p:grpSpPr>
            <a:xfrm>
              <a:off x="4572003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1893" name="Google Shape;1893;p27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894" name="Google Shape;1894;p27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95" name="Google Shape;1895;p27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96" name="Google Shape;1896;p27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97" name="Google Shape;1897;p27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98" name="Google Shape;1898;p27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99" name="Google Shape;1899;p27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00" name="Google Shape;1900;p27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01" name="Google Shape;1901;p27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02" name="Google Shape;1902;p27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903" name="Google Shape;1903;p27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904" name="Google Shape;1904;p27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05" name="Google Shape;1905;p27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06" name="Google Shape;1906;p27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07" name="Google Shape;1907;p27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08" name="Google Shape;1908;p27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09" name="Google Shape;1909;p27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10" name="Google Shape;1910;p27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11" name="Google Shape;1911;p27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912" name="Google Shape;1912;p27"/>
            <p:cNvGrpSpPr/>
            <p:nvPr/>
          </p:nvGrpSpPr>
          <p:grpSpPr>
            <a:xfrm>
              <a:off x="-35275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1913" name="Google Shape;1913;p27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914" name="Google Shape;1914;p27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15" name="Google Shape;1915;p27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16" name="Google Shape;1916;p27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17" name="Google Shape;1917;p27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18" name="Google Shape;1918;p27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19" name="Google Shape;1919;p27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20" name="Google Shape;1920;p27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21" name="Google Shape;1921;p27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22" name="Google Shape;1922;p27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923" name="Google Shape;1923;p27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924" name="Google Shape;1924;p27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25" name="Google Shape;1925;p27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26" name="Google Shape;1926;p27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27" name="Google Shape;1927;p27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28" name="Google Shape;1928;p27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29" name="Google Shape;1929;p27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30" name="Google Shape;1930;p27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31" name="Google Shape;1931;p27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932" name="Google Shape;1932;p27"/>
            <p:cNvGrpSpPr/>
            <p:nvPr/>
          </p:nvGrpSpPr>
          <p:grpSpPr>
            <a:xfrm>
              <a:off x="4572003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1933" name="Google Shape;1933;p27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934" name="Google Shape;1934;p27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35" name="Google Shape;1935;p27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36" name="Google Shape;1936;p27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37" name="Google Shape;1937;p27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38" name="Google Shape;1938;p27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39" name="Google Shape;1939;p27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40" name="Google Shape;1940;p27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41" name="Google Shape;1941;p27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42" name="Google Shape;1942;p27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943" name="Google Shape;1943;p27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944" name="Google Shape;1944;p27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45" name="Google Shape;1945;p27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46" name="Google Shape;1946;p27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47" name="Google Shape;1947;p27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48" name="Google Shape;1948;p27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49" name="Google Shape;1949;p27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50" name="Google Shape;1950;p27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51" name="Google Shape;1951;p27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1952" name="Google Shape;1952;p27"/>
          <p:cNvSpPr txBox="1">
            <a:spLocks noGrp="1"/>
          </p:cNvSpPr>
          <p:nvPr>
            <p:ph type="title"/>
          </p:nvPr>
        </p:nvSpPr>
        <p:spPr>
          <a:xfrm>
            <a:off x="2639875" y="534501"/>
            <a:ext cx="3866700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ectral"/>
                <a:ea typeface="Spectral"/>
                <a:cs typeface="Spectral"/>
                <a:sym typeface="Spectral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ectral"/>
                <a:ea typeface="Spectral"/>
                <a:cs typeface="Spectral"/>
                <a:sym typeface="Spectral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ectral"/>
                <a:ea typeface="Spectral"/>
                <a:cs typeface="Spectral"/>
                <a:sym typeface="Spectral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ectral"/>
                <a:ea typeface="Spectral"/>
                <a:cs typeface="Spectral"/>
                <a:sym typeface="Spectra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ectral"/>
                <a:ea typeface="Spectral"/>
                <a:cs typeface="Spectral"/>
                <a:sym typeface="Spectral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ectral"/>
                <a:ea typeface="Spectral"/>
                <a:cs typeface="Spectral"/>
                <a:sym typeface="Spectral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ectral"/>
                <a:ea typeface="Spectral"/>
                <a:cs typeface="Spectral"/>
                <a:sym typeface="Spectral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ectral"/>
                <a:ea typeface="Spectral"/>
                <a:cs typeface="Spectral"/>
                <a:sym typeface="Spectral"/>
              </a:defRPr>
            </a:lvl9pPr>
          </a:lstStyle>
          <a:p>
            <a:endParaRPr/>
          </a:p>
        </p:txBody>
      </p:sp>
      <p:sp>
        <p:nvSpPr>
          <p:cNvPr id="1953" name="Google Shape;1953;p27"/>
          <p:cNvSpPr txBox="1">
            <a:spLocks noGrp="1"/>
          </p:cNvSpPr>
          <p:nvPr>
            <p:ph type="subTitle" idx="1"/>
          </p:nvPr>
        </p:nvSpPr>
        <p:spPr>
          <a:xfrm>
            <a:off x="2983525" y="1382665"/>
            <a:ext cx="3179400" cy="1175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4" name="Google Shape;1954;p27"/>
          <p:cNvSpPr txBox="1"/>
          <p:nvPr/>
        </p:nvSpPr>
        <p:spPr>
          <a:xfrm>
            <a:off x="1692625" y="4062750"/>
            <a:ext cx="5758800" cy="367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CREDITS: This presentation template was created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Spectral"/>
                <a:ea typeface="Spectral"/>
                <a:cs typeface="Spectral"/>
                <a:sym typeface="Spectr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, and includes icons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Spectral"/>
                <a:ea typeface="Spectral"/>
                <a:cs typeface="Spectral"/>
                <a:sym typeface="Spectr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 b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" sz="11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and infographics &amp; images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Spectral"/>
                <a:ea typeface="Spectral"/>
                <a:cs typeface="Spectral"/>
                <a:sym typeface="Spectr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100" b="1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955" name="Google Shape;1955;p27"/>
          <p:cNvSpPr/>
          <p:nvPr/>
        </p:nvSpPr>
        <p:spPr>
          <a:xfrm flipH="1">
            <a:off x="7822627" y="4596843"/>
            <a:ext cx="429900" cy="418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6" name="Google Shape;1956;p27"/>
          <p:cNvSpPr/>
          <p:nvPr/>
        </p:nvSpPr>
        <p:spPr>
          <a:xfrm flipH="1">
            <a:off x="334652" y="4588866"/>
            <a:ext cx="429900" cy="418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dk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3"/>
          <p:cNvGrpSpPr/>
          <p:nvPr/>
        </p:nvGrpSpPr>
        <p:grpSpPr>
          <a:xfrm>
            <a:off x="-151025" y="-87459"/>
            <a:ext cx="9443950" cy="5336943"/>
            <a:chOff x="1366600" y="892542"/>
            <a:chExt cx="757200" cy="649200"/>
          </a:xfrm>
        </p:grpSpPr>
        <p:grpSp>
          <p:nvGrpSpPr>
            <p:cNvPr id="96" name="Google Shape;96;p3"/>
            <p:cNvGrpSpPr/>
            <p:nvPr/>
          </p:nvGrpSpPr>
          <p:grpSpPr>
            <a:xfrm>
              <a:off x="1366600" y="892542"/>
              <a:ext cx="757199" cy="649200"/>
              <a:chOff x="1366600" y="892542"/>
              <a:chExt cx="757199" cy="649200"/>
            </a:xfrm>
          </p:grpSpPr>
          <p:cxnSp>
            <p:nvCxnSpPr>
              <p:cNvPr id="97" name="Google Shape;97;p3"/>
              <p:cNvCxnSpPr/>
              <p:nvPr/>
            </p:nvCxnSpPr>
            <p:spPr>
              <a:xfrm>
                <a:off x="1366600" y="892542"/>
                <a:ext cx="0" cy="64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" name="Google Shape;98;p3"/>
              <p:cNvCxnSpPr/>
              <p:nvPr/>
            </p:nvCxnSpPr>
            <p:spPr>
              <a:xfrm>
                <a:off x="1555900" y="892542"/>
                <a:ext cx="0" cy="64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" name="Google Shape;99;p3"/>
              <p:cNvCxnSpPr/>
              <p:nvPr/>
            </p:nvCxnSpPr>
            <p:spPr>
              <a:xfrm>
                <a:off x="1745200" y="892542"/>
                <a:ext cx="0" cy="64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" name="Google Shape;100;p3"/>
              <p:cNvCxnSpPr/>
              <p:nvPr/>
            </p:nvCxnSpPr>
            <p:spPr>
              <a:xfrm>
                <a:off x="1934499" y="892542"/>
                <a:ext cx="0" cy="64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" name="Google Shape;101;p3"/>
              <p:cNvCxnSpPr/>
              <p:nvPr/>
            </p:nvCxnSpPr>
            <p:spPr>
              <a:xfrm>
                <a:off x="2123799" y="892542"/>
                <a:ext cx="0" cy="64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02" name="Google Shape;102;p3"/>
            <p:cNvGrpSpPr/>
            <p:nvPr/>
          </p:nvGrpSpPr>
          <p:grpSpPr>
            <a:xfrm>
              <a:off x="1366600" y="892542"/>
              <a:ext cx="757200" cy="645919"/>
              <a:chOff x="1366600" y="892542"/>
              <a:chExt cx="757200" cy="645919"/>
            </a:xfrm>
          </p:grpSpPr>
          <p:cxnSp>
            <p:nvCxnSpPr>
              <p:cNvPr id="103" name="Google Shape;103;p3"/>
              <p:cNvCxnSpPr/>
              <p:nvPr/>
            </p:nvCxnSpPr>
            <p:spPr>
              <a:xfrm>
                <a:off x="1366600" y="892542"/>
                <a:ext cx="757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4" name="Google Shape;104;p3"/>
              <p:cNvCxnSpPr/>
              <p:nvPr/>
            </p:nvCxnSpPr>
            <p:spPr>
              <a:xfrm>
                <a:off x="1366600" y="1107849"/>
                <a:ext cx="757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" name="Google Shape;105;p3"/>
              <p:cNvCxnSpPr/>
              <p:nvPr/>
            </p:nvCxnSpPr>
            <p:spPr>
              <a:xfrm>
                <a:off x="1366600" y="1323155"/>
                <a:ext cx="757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" name="Google Shape;106;p3"/>
              <p:cNvCxnSpPr/>
              <p:nvPr/>
            </p:nvCxnSpPr>
            <p:spPr>
              <a:xfrm>
                <a:off x="1366600" y="1538461"/>
                <a:ext cx="757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07" name="Google Shape;107;p3"/>
          <p:cNvSpPr txBox="1">
            <a:spLocks noGrp="1"/>
          </p:cNvSpPr>
          <p:nvPr>
            <p:ph type="title" hasCustomPrompt="1"/>
          </p:nvPr>
        </p:nvSpPr>
        <p:spPr>
          <a:xfrm>
            <a:off x="2248150" y="539500"/>
            <a:ext cx="2298300" cy="1143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8" name="Google Shape;108;p3"/>
          <p:cNvSpPr txBox="1">
            <a:spLocks noGrp="1"/>
          </p:cNvSpPr>
          <p:nvPr>
            <p:ph type="title" idx="2"/>
          </p:nvPr>
        </p:nvSpPr>
        <p:spPr>
          <a:xfrm>
            <a:off x="2210650" y="1683075"/>
            <a:ext cx="4720200" cy="17646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54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9" name="Google Shape;109;p3"/>
          <p:cNvSpPr txBox="1">
            <a:spLocks noGrp="1"/>
          </p:cNvSpPr>
          <p:nvPr>
            <p:ph type="subTitle" idx="1"/>
          </p:nvPr>
        </p:nvSpPr>
        <p:spPr>
          <a:xfrm>
            <a:off x="2242297" y="3984875"/>
            <a:ext cx="2298300" cy="585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600">
                <a:solidFill>
                  <a:schemeClr val="lt1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110" name="Google Shape;110;p3"/>
          <p:cNvGrpSpPr/>
          <p:nvPr/>
        </p:nvGrpSpPr>
        <p:grpSpPr>
          <a:xfrm>
            <a:off x="431076" y="4267148"/>
            <a:ext cx="851140" cy="668466"/>
            <a:chOff x="431076" y="4267148"/>
            <a:chExt cx="851140" cy="668466"/>
          </a:xfrm>
        </p:grpSpPr>
        <p:sp>
          <p:nvSpPr>
            <p:cNvPr id="111" name="Google Shape;111;p3"/>
            <p:cNvSpPr/>
            <p:nvPr/>
          </p:nvSpPr>
          <p:spPr>
            <a:xfrm>
              <a:off x="943815" y="4267148"/>
              <a:ext cx="338400" cy="331200"/>
            </a:xfrm>
            <a:prstGeom prst="star4">
              <a:avLst>
                <a:gd name="adj" fmla="val 12500"/>
              </a:avLst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431076" y="4704914"/>
              <a:ext cx="236700" cy="230700"/>
            </a:xfrm>
            <a:prstGeom prst="star4">
              <a:avLst>
                <a:gd name="adj" fmla="val 12500"/>
              </a:avLst>
            </a:pr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" name="Google Shape;113;p3"/>
          <p:cNvGrpSpPr/>
          <p:nvPr/>
        </p:nvGrpSpPr>
        <p:grpSpPr>
          <a:xfrm>
            <a:off x="7914990" y="4444025"/>
            <a:ext cx="690064" cy="329108"/>
            <a:chOff x="7740700" y="4100311"/>
            <a:chExt cx="786936" cy="604089"/>
          </a:xfrm>
        </p:grpSpPr>
        <p:grpSp>
          <p:nvGrpSpPr>
            <p:cNvPr id="114" name="Google Shape;114;p3"/>
            <p:cNvGrpSpPr/>
            <p:nvPr/>
          </p:nvGrpSpPr>
          <p:grpSpPr>
            <a:xfrm>
              <a:off x="7740700" y="4149700"/>
              <a:ext cx="737550" cy="554700"/>
              <a:chOff x="7740700" y="4149700"/>
              <a:chExt cx="737550" cy="554700"/>
            </a:xfrm>
          </p:grpSpPr>
          <p:sp>
            <p:nvSpPr>
              <p:cNvPr id="115" name="Google Shape;115;p3"/>
              <p:cNvSpPr/>
              <p:nvPr/>
            </p:nvSpPr>
            <p:spPr>
              <a:xfrm rot="5400000">
                <a:off x="7905550" y="4131700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dk2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3"/>
              <p:cNvSpPr/>
              <p:nvPr/>
            </p:nvSpPr>
            <p:spPr>
              <a:xfrm>
                <a:off x="7740700" y="4286500"/>
                <a:ext cx="86400" cy="2811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7" name="Google Shape;117;p3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71704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3" name="Google Shape;483;p9"/>
          <p:cNvGrpSpPr/>
          <p:nvPr/>
        </p:nvGrpSpPr>
        <p:grpSpPr>
          <a:xfrm>
            <a:off x="-35275" y="-31835"/>
            <a:ext cx="9214549" cy="5207170"/>
            <a:chOff x="-35275" y="-31835"/>
            <a:chExt cx="9214549" cy="5207170"/>
          </a:xfrm>
        </p:grpSpPr>
        <p:grpSp>
          <p:nvGrpSpPr>
            <p:cNvPr id="484" name="Google Shape;484;p9"/>
            <p:cNvGrpSpPr/>
            <p:nvPr/>
          </p:nvGrpSpPr>
          <p:grpSpPr>
            <a:xfrm>
              <a:off x="-35275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485" name="Google Shape;485;p9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486" name="Google Shape;486;p9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87" name="Google Shape;487;p9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88" name="Google Shape;488;p9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89" name="Google Shape;489;p9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0" name="Google Shape;490;p9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1" name="Google Shape;491;p9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2" name="Google Shape;492;p9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3" name="Google Shape;493;p9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4" name="Google Shape;494;p9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495" name="Google Shape;495;p9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496" name="Google Shape;496;p9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7" name="Google Shape;497;p9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8" name="Google Shape;498;p9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9" name="Google Shape;499;p9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0" name="Google Shape;500;p9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1" name="Google Shape;501;p9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2" name="Google Shape;502;p9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3" name="Google Shape;503;p9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04" name="Google Shape;504;p9"/>
            <p:cNvGrpSpPr/>
            <p:nvPr/>
          </p:nvGrpSpPr>
          <p:grpSpPr>
            <a:xfrm>
              <a:off x="4572003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505" name="Google Shape;505;p9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506" name="Google Shape;506;p9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7" name="Google Shape;507;p9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8" name="Google Shape;508;p9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9" name="Google Shape;509;p9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0" name="Google Shape;510;p9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1" name="Google Shape;511;p9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2" name="Google Shape;512;p9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3" name="Google Shape;513;p9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4" name="Google Shape;514;p9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515" name="Google Shape;515;p9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516" name="Google Shape;516;p9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7" name="Google Shape;517;p9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8" name="Google Shape;518;p9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9" name="Google Shape;519;p9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0" name="Google Shape;520;p9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1" name="Google Shape;521;p9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2" name="Google Shape;522;p9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3" name="Google Shape;523;p9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24" name="Google Shape;524;p9"/>
            <p:cNvGrpSpPr/>
            <p:nvPr/>
          </p:nvGrpSpPr>
          <p:grpSpPr>
            <a:xfrm>
              <a:off x="-35275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525" name="Google Shape;525;p9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526" name="Google Shape;526;p9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7" name="Google Shape;527;p9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8" name="Google Shape;528;p9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9" name="Google Shape;529;p9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0" name="Google Shape;530;p9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1" name="Google Shape;531;p9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2" name="Google Shape;532;p9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3" name="Google Shape;533;p9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4" name="Google Shape;534;p9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535" name="Google Shape;535;p9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536" name="Google Shape;536;p9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7" name="Google Shape;537;p9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8" name="Google Shape;538;p9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9" name="Google Shape;539;p9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0" name="Google Shape;540;p9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1" name="Google Shape;541;p9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2" name="Google Shape;542;p9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3" name="Google Shape;543;p9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44" name="Google Shape;544;p9"/>
            <p:cNvGrpSpPr/>
            <p:nvPr/>
          </p:nvGrpSpPr>
          <p:grpSpPr>
            <a:xfrm>
              <a:off x="4572003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545" name="Google Shape;545;p9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546" name="Google Shape;546;p9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7" name="Google Shape;547;p9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8" name="Google Shape;548;p9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9" name="Google Shape;549;p9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0" name="Google Shape;550;p9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1" name="Google Shape;551;p9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2" name="Google Shape;552;p9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3" name="Google Shape;553;p9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4" name="Google Shape;554;p9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555" name="Google Shape;555;p9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556" name="Google Shape;556;p9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7" name="Google Shape;557;p9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8" name="Google Shape;558;p9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9" name="Google Shape;559;p9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0" name="Google Shape;560;p9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1" name="Google Shape;561;p9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2" name="Google Shape;562;p9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3" name="Google Shape;563;p9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564" name="Google Shape;564;p9"/>
          <p:cNvSpPr/>
          <p:nvPr/>
        </p:nvSpPr>
        <p:spPr>
          <a:xfrm>
            <a:off x="1114800" y="1086000"/>
            <a:ext cx="6914400" cy="2971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9"/>
          <p:cNvSpPr txBox="1">
            <a:spLocks noGrp="1"/>
          </p:cNvSpPr>
          <p:nvPr>
            <p:ph type="title"/>
          </p:nvPr>
        </p:nvSpPr>
        <p:spPr>
          <a:xfrm>
            <a:off x="2098025" y="1609100"/>
            <a:ext cx="4947600" cy="7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66" name="Google Shape;566;p9"/>
          <p:cNvSpPr txBox="1">
            <a:spLocks noGrp="1"/>
          </p:cNvSpPr>
          <p:nvPr>
            <p:ph type="subTitle" idx="1"/>
          </p:nvPr>
        </p:nvSpPr>
        <p:spPr>
          <a:xfrm>
            <a:off x="2098025" y="2389294"/>
            <a:ext cx="4947600" cy="114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567" name="Google Shape;567;p9"/>
          <p:cNvGrpSpPr/>
          <p:nvPr/>
        </p:nvGrpSpPr>
        <p:grpSpPr>
          <a:xfrm>
            <a:off x="8031636" y="337016"/>
            <a:ext cx="820754" cy="1064503"/>
            <a:chOff x="7465916" y="720492"/>
            <a:chExt cx="1139144" cy="1477450"/>
          </a:xfrm>
        </p:grpSpPr>
        <p:sp>
          <p:nvSpPr>
            <p:cNvPr id="568" name="Google Shape;568;p9"/>
            <p:cNvSpPr/>
            <p:nvPr/>
          </p:nvSpPr>
          <p:spPr>
            <a:xfrm rot="-5400000">
              <a:off x="7646560" y="123944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9"/>
            <p:cNvSpPr/>
            <p:nvPr/>
          </p:nvSpPr>
          <p:spPr>
            <a:xfrm rot="-5400000">
              <a:off x="7597172" y="114891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9"/>
            <p:cNvSpPr/>
            <p:nvPr/>
          </p:nvSpPr>
          <p:spPr>
            <a:xfrm rot="-5400000">
              <a:off x="7547783" y="105838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9"/>
            <p:cNvSpPr/>
            <p:nvPr/>
          </p:nvSpPr>
          <p:spPr>
            <a:xfrm rot="-5400000">
              <a:off x="7498394" y="96785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9"/>
            <p:cNvSpPr/>
            <p:nvPr/>
          </p:nvSpPr>
          <p:spPr>
            <a:xfrm rot="-5400000">
              <a:off x="7449005" y="87732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9"/>
            <p:cNvSpPr/>
            <p:nvPr/>
          </p:nvSpPr>
          <p:spPr>
            <a:xfrm rot="-5400000">
              <a:off x="7399616" y="78679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4" name="Google Shape;574;p9"/>
          <p:cNvSpPr/>
          <p:nvPr/>
        </p:nvSpPr>
        <p:spPr>
          <a:xfrm flipH="1">
            <a:off x="7822627" y="4596843"/>
            <a:ext cx="429900" cy="418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0538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33700" y="339325"/>
            <a:ext cx="8083800" cy="759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37508"/>
            <a:ext cx="7717500" cy="33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●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○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■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●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○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■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●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○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■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9" r:id="rId2"/>
    <p:sldLayoutId id="2147483670" r:id="rId3"/>
    <p:sldLayoutId id="2147483673" r:id="rId4"/>
    <p:sldLayoutId id="2147483681" r:id="rId5"/>
    <p:sldLayoutId id="2147483682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9" name="Google Shape;2079;p33"/>
          <p:cNvSpPr/>
          <p:nvPr/>
        </p:nvSpPr>
        <p:spPr>
          <a:xfrm>
            <a:off x="1118025" y="1086025"/>
            <a:ext cx="6908700" cy="2229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0" name="Google Shape;2080;p33"/>
          <p:cNvSpPr txBox="1">
            <a:spLocks noGrp="1"/>
          </p:cNvSpPr>
          <p:nvPr>
            <p:ph type="subTitle" idx="1"/>
          </p:nvPr>
        </p:nvSpPr>
        <p:spPr>
          <a:xfrm>
            <a:off x="2268975" y="3873725"/>
            <a:ext cx="4605900" cy="3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Ciprian</a:t>
            </a:r>
            <a:r>
              <a:rPr lang="en" dirty="0"/>
              <a:t> </a:t>
            </a:r>
            <a:r>
              <a:rPr lang="en" dirty="0" err="1"/>
              <a:t>Păduraru</a:t>
            </a:r>
            <a:r>
              <a:rPr lang="en" dirty="0"/>
              <a:t> &amp; </a:t>
            </a:r>
            <a:r>
              <a:rPr lang="en" dirty="0" err="1"/>
              <a:t>Ștefan</a:t>
            </a:r>
            <a:r>
              <a:rPr lang="en" dirty="0"/>
              <a:t> </a:t>
            </a:r>
            <a:r>
              <a:rPr lang="en" dirty="0" err="1"/>
              <a:t>Iordache</a:t>
            </a:r>
            <a:endParaRPr dirty="0"/>
          </a:p>
        </p:txBody>
      </p:sp>
      <p:sp>
        <p:nvSpPr>
          <p:cNvPr id="2081" name="Google Shape;2081;p33"/>
          <p:cNvSpPr txBox="1">
            <a:spLocks noGrp="1"/>
          </p:cNvSpPr>
          <p:nvPr>
            <p:ph type="ctrTitle"/>
          </p:nvPr>
        </p:nvSpPr>
        <p:spPr>
          <a:xfrm>
            <a:off x="1340625" y="1354950"/>
            <a:ext cx="6462600" cy="83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err="1"/>
              <a:t>Introducere</a:t>
            </a:r>
            <a:r>
              <a:rPr lang="en" sz="3200" dirty="0"/>
              <a:t> </a:t>
            </a:r>
            <a:r>
              <a:rPr lang="en" sz="3200" dirty="0" err="1"/>
              <a:t>în</a:t>
            </a:r>
            <a:r>
              <a:rPr lang="en" sz="3200" dirty="0"/>
              <a:t> Reinforcement Learning</a:t>
            </a:r>
            <a:endParaRPr sz="3200" dirty="0"/>
          </a:p>
        </p:txBody>
      </p:sp>
      <p:sp>
        <p:nvSpPr>
          <p:cNvPr id="2082" name="Google Shape;2082;p33"/>
          <p:cNvSpPr/>
          <p:nvPr/>
        </p:nvSpPr>
        <p:spPr>
          <a:xfrm>
            <a:off x="2649300" y="2361196"/>
            <a:ext cx="3872285" cy="68931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RO" dirty="0"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lt1"/>
                </a:solidFill>
                <a:latin typeface="Merriweather"/>
              </a:rPr>
              <a:t>Cursul #9</a:t>
            </a:r>
            <a:endParaRPr b="0" i="0" dirty="0"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lt1"/>
              </a:solidFill>
              <a:latin typeface="Merriweather"/>
            </a:endParaRPr>
          </a:p>
        </p:txBody>
      </p:sp>
      <p:sp>
        <p:nvSpPr>
          <p:cNvPr id="2083" name="Google Shape;2083;p33"/>
          <p:cNvSpPr/>
          <p:nvPr/>
        </p:nvSpPr>
        <p:spPr>
          <a:xfrm>
            <a:off x="3261615" y="2357391"/>
            <a:ext cx="2647657" cy="68931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endParaRPr b="0" i="0" dirty="0"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lt1"/>
              </a:solidFill>
              <a:latin typeface="Merriweather"/>
            </a:endParaRPr>
          </a:p>
        </p:txBody>
      </p:sp>
      <p:grpSp>
        <p:nvGrpSpPr>
          <p:cNvPr id="2084" name="Google Shape;2084;p33"/>
          <p:cNvGrpSpPr/>
          <p:nvPr/>
        </p:nvGrpSpPr>
        <p:grpSpPr>
          <a:xfrm>
            <a:off x="7803335" y="4060517"/>
            <a:ext cx="798976" cy="380999"/>
            <a:chOff x="7740700" y="4100311"/>
            <a:chExt cx="786936" cy="604089"/>
          </a:xfrm>
        </p:grpSpPr>
        <p:grpSp>
          <p:nvGrpSpPr>
            <p:cNvPr id="2085" name="Google Shape;2085;p33"/>
            <p:cNvGrpSpPr/>
            <p:nvPr/>
          </p:nvGrpSpPr>
          <p:grpSpPr>
            <a:xfrm>
              <a:off x="7740700" y="4149700"/>
              <a:ext cx="737550" cy="554700"/>
              <a:chOff x="7740700" y="4149700"/>
              <a:chExt cx="737550" cy="554700"/>
            </a:xfrm>
          </p:grpSpPr>
          <p:sp>
            <p:nvSpPr>
              <p:cNvPr id="2086" name="Google Shape;2086;p33"/>
              <p:cNvSpPr/>
              <p:nvPr/>
            </p:nvSpPr>
            <p:spPr>
              <a:xfrm rot="5400000">
                <a:off x="7905550" y="4131700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7" name="Google Shape;2087;p33"/>
              <p:cNvSpPr/>
              <p:nvPr/>
            </p:nvSpPr>
            <p:spPr>
              <a:xfrm>
                <a:off x="7740700" y="4286500"/>
                <a:ext cx="86400" cy="2811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88" name="Google Shape;2088;p33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89" name="Google Shape;2089;p33"/>
          <p:cNvSpPr/>
          <p:nvPr/>
        </p:nvSpPr>
        <p:spPr>
          <a:xfrm>
            <a:off x="2102264" y="175464"/>
            <a:ext cx="337500" cy="329100"/>
          </a:xfrm>
          <a:prstGeom prst="star4">
            <a:avLst>
              <a:gd name="adj" fmla="val 12500"/>
            </a:avLst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0" name="Google Shape;2090;p33"/>
          <p:cNvSpPr/>
          <p:nvPr/>
        </p:nvSpPr>
        <p:spPr>
          <a:xfrm>
            <a:off x="948396" y="1289701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1" name="Google Shape;2091;p33"/>
          <p:cNvSpPr/>
          <p:nvPr/>
        </p:nvSpPr>
        <p:spPr>
          <a:xfrm>
            <a:off x="7248344" y="3112759"/>
            <a:ext cx="427200" cy="4164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92" name="Google Shape;2092;p33"/>
          <p:cNvGrpSpPr/>
          <p:nvPr/>
        </p:nvGrpSpPr>
        <p:grpSpPr>
          <a:xfrm>
            <a:off x="7459073" y="337966"/>
            <a:ext cx="1143140" cy="598828"/>
            <a:chOff x="7055900" y="279450"/>
            <a:chExt cx="1820576" cy="953700"/>
          </a:xfrm>
        </p:grpSpPr>
        <p:sp>
          <p:nvSpPr>
            <p:cNvPr id="2093" name="Google Shape;2093;p33"/>
            <p:cNvSpPr/>
            <p:nvPr/>
          </p:nvSpPr>
          <p:spPr>
            <a:xfrm>
              <a:off x="7055900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33"/>
            <p:cNvSpPr/>
            <p:nvPr/>
          </p:nvSpPr>
          <p:spPr>
            <a:xfrm>
              <a:off x="7272619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33"/>
            <p:cNvSpPr/>
            <p:nvPr/>
          </p:nvSpPr>
          <p:spPr>
            <a:xfrm>
              <a:off x="7489338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33"/>
            <p:cNvSpPr/>
            <p:nvPr/>
          </p:nvSpPr>
          <p:spPr>
            <a:xfrm>
              <a:off x="7706057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33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98" name="Google Shape;2098;p33"/>
          <p:cNvGrpSpPr/>
          <p:nvPr/>
        </p:nvGrpSpPr>
        <p:grpSpPr>
          <a:xfrm>
            <a:off x="539126" y="3307343"/>
            <a:ext cx="584139" cy="656583"/>
            <a:chOff x="848509" y="2822478"/>
            <a:chExt cx="624748" cy="702228"/>
          </a:xfrm>
        </p:grpSpPr>
        <p:sp>
          <p:nvSpPr>
            <p:cNvPr id="2099" name="Google Shape;2099;p33"/>
            <p:cNvSpPr/>
            <p:nvPr/>
          </p:nvSpPr>
          <p:spPr>
            <a:xfrm rot="-5400000">
              <a:off x="950207" y="3001656"/>
              <a:ext cx="5592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33"/>
            <p:cNvSpPr/>
            <p:nvPr/>
          </p:nvSpPr>
          <p:spPr>
            <a:xfrm rot="-5400000">
              <a:off x="904258" y="2953980"/>
              <a:ext cx="5592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33"/>
            <p:cNvSpPr/>
            <p:nvPr/>
          </p:nvSpPr>
          <p:spPr>
            <a:xfrm rot="-5400000">
              <a:off x="858308" y="2906304"/>
              <a:ext cx="5592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33"/>
            <p:cNvSpPr/>
            <p:nvPr/>
          </p:nvSpPr>
          <p:spPr>
            <a:xfrm rot="-5400000">
              <a:off x="812359" y="2858628"/>
              <a:ext cx="5592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21C01-FCE4-C258-A2B9-E77EF385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419" y="1114753"/>
            <a:ext cx="6932428" cy="2904354"/>
          </a:xfrm>
        </p:spPr>
        <p:txBody>
          <a:bodyPr/>
          <a:lstStyle/>
          <a:p>
            <a:r>
              <a:rPr lang="en-RO" dirty="0"/>
              <a:t>Cum funcționează?</a:t>
            </a:r>
            <a:br>
              <a:rPr lang="en-RO" dirty="0"/>
            </a:br>
            <a:br>
              <a:rPr lang="en-RO" dirty="0"/>
            </a:br>
            <a:r>
              <a:rPr lang="en-RO" sz="2000" dirty="0">
                <a:solidFill>
                  <a:srgbClr val="FF0000"/>
                </a:solidFill>
              </a:rPr>
              <a:t>Criticul</a:t>
            </a:r>
            <a:r>
              <a:rPr lang="en-RO" sz="2000" dirty="0"/>
              <a:t>…critică!</a:t>
            </a:r>
            <a:br>
              <a:rPr lang="en-RO" sz="2000" dirty="0"/>
            </a:br>
            <a:r>
              <a:rPr lang="en-RO" sz="2000" dirty="0">
                <a:solidFill>
                  <a:srgbClr val="FF0000"/>
                </a:solidFill>
              </a:rPr>
              <a:t>Actorul</a:t>
            </a:r>
            <a:r>
              <a:rPr lang="en-RO" sz="2000" dirty="0"/>
              <a:t> își ajustează comportamentul în funcție de ceea ce spune criticul.</a:t>
            </a:r>
            <a:br>
              <a:rPr lang="en-RO" dirty="0">
                <a:solidFill>
                  <a:srgbClr val="FF0000"/>
                </a:solidFill>
              </a:rPr>
            </a:br>
            <a:endParaRPr lang="en-RO" sz="20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527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6" name="Google Shape;2476;p45"/>
          <p:cNvSpPr txBox="1">
            <a:spLocks noGrp="1"/>
          </p:cNvSpPr>
          <p:nvPr>
            <p:ph type="title"/>
          </p:nvPr>
        </p:nvSpPr>
        <p:spPr>
          <a:xfrm>
            <a:off x="539550" y="340409"/>
            <a:ext cx="8064900" cy="7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dirty="0"/>
              <a:t>Puțin mai detaliat...</a:t>
            </a:r>
          </a:p>
        </p:txBody>
      </p:sp>
      <p:sp>
        <p:nvSpPr>
          <p:cNvPr id="2478" name="Google Shape;2478;p45"/>
          <p:cNvSpPr/>
          <p:nvPr/>
        </p:nvSpPr>
        <p:spPr>
          <a:xfrm>
            <a:off x="942804" y="917740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79" name="Google Shape;2479;p45"/>
          <p:cNvGrpSpPr/>
          <p:nvPr/>
        </p:nvGrpSpPr>
        <p:grpSpPr>
          <a:xfrm rot="10800000">
            <a:off x="6880759" y="1084709"/>
            <a:ext cx="1151741" cy="355855"/>
            <a:chOff x="7812047" y="4100311"/>
            <a:chExt cx="715589" cy="608196"/>
          </a:xfrm>
        </p:grpSpPr>
        <p:grpSp>
          <p:nvGrpSpPr>
            <p:cNvPr id="2480" name="Google Shape;2480;p45"/>
            <p:cNvGrpSpPr/>
            <p:nvPr/>
          </p:nvGrpSpPr>
          <p:grpSpPr>
            <a:xfrm>
              <a:off x="7812047" y="4153807"/>
              <a:ext cx="715511" cy="554700"/>
              <a:chOff x="7812047" y="4153807"/>
              <a:chExt cx="715511" cy="554700"/>
            </a:xfrm>
          </p:grpSpPr>
          <p:sp>
            <p:nvSpPr>
              <p:cNvPr id="2481" name="Google Shape;2481;p45"/>
              <p:cNvSpPr/>
              <p:nvPr/>
            </p:nvSpPr>
            <p:spPr>
              <a:xfrm rot="5400000">
                <a:off x="7954858" y="4135807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45"/>
              <p:cNvSpPr/>
              <p:nvPr/>
            </p:nvSpPr>
            <p:spPr>
              <a:xfrm>
                <a:off x="7812047" y="4228209"/>
                <a:ext cx="86400" cy="3393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83" name="Google Shape;2483;p45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Subtitle 2">
                <a:extLst>
                  <a:ext uri="{FF2B5EF4-FFF2-40B4-BE49-F238E27FC236}">
                    <a16:creationId xmlns:a16="http://schemas.microsoft.com/office/drawing/2014/main" id="{7617E7F8-5A81-133F-F738-D36F711B0D8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9550" y="2188621"/>
                <a:ext cx="2797328" cy="14284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400"/>
                  <a:buFont typeface="Spectral"/>
                  <a:buChar char="●"/>
                  <a:defRPr sz="1400" b="1" i="0" u="none" strike="noStrike" cap="none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defRPr>
                </a:lvl1pPr>
                <a:lvl2pPr marL="914400" marR="0" lvl="1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Spectral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defRPr>
                </a:lvl2pPr>
                <a:lvl3pPr marL="1371600" marR="0" lvl="2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Spectral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defRPr>
                </a:lvl3pPr>
                <a:lvl4pPr marL="1828800" marR="0" lvl="3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Spectral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defRPr>
                </a:lvl4pPr>
                <a:lvl5pPr marL="2286000" marR="0" lvl="4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Spectral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defRPr>
                </a:lvl5pPr>
                <a:lvl6pPr marL="2743200" marR="0" lvl="5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Spectral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defRPr>
                </a:lvl6pPr>
                <a:lvl7pPr marL="3200400" marR="0" lvl="6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Spectral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defRPr>
                </a:lvl7pPr>
                <a:lvl8pPr marL="3657600" marR="0" lvl="7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Spectral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defRPr>
                </a:lvl8pPr>
                <a:lvl9pPr marL="4114800" marR="0" lvl="8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Spectral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RO" dirty="0">
                    <a:solidFill>
                      <a:schemeClr val="bg1">
                        <a:lumMod val="10000"/>
                      </a:schemeClr>
                    </a:solidFill>
                  </a:rPr>
                  <a:t>Actorul – </a:t>
                </a:r>
                <a:r>
                  <a:rPr lang="en-RO" b="0" dirty="0">
                    <a:solidFill>
                      <a:schemeClr val="bg1">
                        <a:lumMod val="10000"/>
                      </a:schemeClr>
                    </a:solidFill>
                  </a:rPr>
                  <a:t>actualizează parametrii politicii, </a:t>
                </a:r>
                <a14:m>
                  <m:oMath xmlns:m="http://schemas.openxmlformats.org/officeDocument/2006/math">
                    <m:r>
                      <a:rPr lang="en-RO" b="0" i="1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RO" b="0" dirty="0">
                    <a:solidFill>
                      <a:schemeClr val="bg1">
                        <a:lumMod val="10000"/>
                      </a:schemeClr>
                    </a:solidFill>
                  </a:rPr>
                  <a:t>, pentru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RO" b="0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RO" b="0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RO" b="0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RO" b="0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RO" b="0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e>
                        <m:r>
                          <a:rPr lang="en-RO" b="0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RO" b="0" dirty="0">
                    <a:solidFill>
                      <a:schemeClr val="bg1">
                        <a:lumMod val="10000"/>
                      </a:schemeClr>
                    </a:solidFill>
                  </a:rPr>
                  <a:t>, direcția fiind cea sugerată de critic.</a:t>
                </a:r>
              </a:p>
            </p:txBody>
          </p:sp>
        </mc:Choice>
        <mc:Fallback xmlns="">
          <p:sp>
            <p:nvSpPr>
              <p:cNvPr id="5" name="Subtitle 2">
                <a:extLst>
                  <a:ext uri="{FF2B5EF4-FFF2-40B4-BE49-F238E27FC236}">
                    <a16:creationId xmlns:a16="http://schemas.microsoft.com/office/drawing/2014/main" id="{7617E7F8-5A81-133F-F738-D36F711B0D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0" y="2188621"/>
                <a:ext cx="2797328" cy="1428438"/>
              </a:xfrm>
              <a:prstGeom prst="rect">
                <a:avLst/>
              </a:prstGeom>
              <a:blipFill>
                <a:blip r:embed="rId3"/>
                <a:stretch>
                  <a:fillRect b="-265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ubtitle 2">
                <a:extLst>
                  <a:ext uri="{FF2B5EF4-FFF2-40B4-BE49-F238E27FC236}">
                    <a16:creationId xmlns:a16="http://schemas.microsoft.com/office/drawing/2014/main" id="{46A0C2E3-92C5-6667-D967-32727958B6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59331" y="2188621"/>
                <a:ext cx="2797328" cy="19131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400"/>
                  <a:buFont typeface="Spectral"/>
                  <a:buChar char="●"/>
                  <a:defRPr sz="1400" b="1" i="0" u="none" strike="noStrike" cap="none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defRPr>
                </a:lvl1pPr>
                <a:lvl2pPr marL="914400" marR="0" lvl="1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Spectral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defRPr>
                </a:lvl2pPr>
                <a:lvl3pPr marL="1371600" marR="0" lvl="2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Spectral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defRPr>
                </a:lvl3pPr>
                <a:lvl4pPr marL="1828800" marR="0" lvl="3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Spectral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defRPr>
                </a:lvl4pPr>
                <a:lvl5pPr marL="2286000" marR="0" lvl="4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Spectral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defRPr>
                </a:lvl5pPr>
                <a:lvl6pPr marL="2743200" marR="0" lvl="5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Spectral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defRPr>
                </a:lvl6pPr>
                <a:lvl7pPr marL="3200400" marR="0" lvl="6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Spectral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defRPr>
                </a:lvl7pPr>
                <a:lvl8pPr marL="3657600" marR="0" lvl="7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Spectral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defRPr>
                </a:lvl8pPr>
                <a:lvl9pPr marL="4114800" marR="0" lvl="8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Spectral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RO" dirty="0">
                    <a:solidFill>
                      <a:schemeClr val="bg1">
                        <a:lumMod val="10000"/>
                      </a:schemeClr>
                    </a:solidFill>
                  </a:rPr>
                  <a:t>Criticul – </a:t>
                </a:r>
                <a:r>
                  <a:rPr lang="en-RO" b="0" dirty="0">
                    <a:solidFill>
                      <a:schemeClr val="bg1">
                        <a:lumMod val="10000"/>
                      </a:schemeClr>
                    </a:solidFill>
                  </a:rPr>
                  <a:t>actualizează parametrii </a:t>
                </a:r>
                <a14:m>
                  <m:oMath xmlns:m="http://schemas.openxmlformats.org/officeDocument/2006/math">
                    <m:r>
                      <a:rPr lang="en-RO" b="0" i="1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RO" b="0" dirty="0">
                    <a:solidFill>
                      <a:schemeClr val="bg1">
                        <a:lumMod val="10000"/>
                      </a:schemeClr>
                    </a:solidFill>
                  </a:rPr>
                  <a:t> pentru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RO" b="0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RO" b="0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RO" b="0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sub>
                    </m:sSub>
                    <m:d>
                      <m:dPr>
                        <m:ctrlPr>
                          <a:rPr lang="en-RO" b="0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RO" b="0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</m:e>
                    </m:d>
                  </m:oMath>
                </a14:m>
                <a:r>
                  <a:rPr lang="en-RO" b="0" dirty="0">
                    <a:solidFill>
                      <a:schemeClr val="bg1">
                        <a:lumMod val="10000"/>
                      </a:schemeClr>
                    </a:solidFill>
                  </a:rPr>
                  <a:t> sau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RO" b="0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RO" b="0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RO" b="0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sub>
                    </m:sSub>
                    <m:d>
                      <m:dPr>
                        <m:ctrlPr>
                          <a:rPr lang="en-RO" b="0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RO" b="0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</m:e>
                    </m:d>
                  </m:oMath>
                </a14:m>
                <a:r>
                  <a:rPr lang="en-RO" b="0" dirty="0">
                    <a:solidFill>
                      <a:schemeClr val="bg1">
                        <a:lumMod val="10000"/>
                      </a:schemeClr>
                    </a:solidFill>
                  </a:rPr>
                  <a:t>, după caz, în funcție de ce a realizat actorul.</a:t>
                </a:r>
              </a:p>
              <a:p>
                <a:pPr>
                  <a:lnSpc>
                    <a:spcPct val="150000"/>
                  </a:lnSpc>
                </a:pPr>
                <a:endParaRPr lang="en-RO" b="0" dirty="0">
                  <a:solidFill>
                    <a:schemeClr val="bg1">
                      <a:lumMod val="1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Subtitle 2">
                <a:extLst>
                  <a:ext uri="{FF2B5EF4-FFF2-40B4-BE49-F238E27FC236}">
                    <a16:creationId xmlns:a16="http://schemas.microsoft.com/office/drawing/2014/main" id="{46A0C2E3-92C5-6667-D967-32727958B6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9331" y="2188621"/>
                <a:ext cx="2797328" cy="191310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0508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6" name="Google Shape;2476;p45"/>
          <p:cNvSpPr txBox="1">
            <a:spLocks noGrp="1"/>
          </p:cNvSpPr>
          <p:nvPr>
            <p:ph type="title"/>
          </p:nvPr>
        </p:nvSpPr>
        <p:spPr>
          <a:xfrm>
            <a:off x="539550" y="340409"/>
            <a:ext cx="8064900" cy="7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dirty="0"/>
              <a:t>Algoritmul Actor-Critic (Cel simplu)</a:t>
            </a:r>
          </a:p>
        </p:txBody>
      </p:sp>
      <p:sp>
        <p:nvSpPr>
          <p:cNvPr id="2478" name="Google Shape;2478;p45"/>
          <p:cNvSpPr/>
          <p:nvPr/>
        </p:nvSpPr>
        <p:spPr>
          <a:xfrm>
            <a:off x="942804" y="917740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79" name="Google Shape;2479;p45"/>
          <p:cNvGrpSpPr/>
          <p:nvPr/>
        </p:nvGrpSpPr>
        <p:grpSpPr>
          <a:xfrm rot="10800000">
            <a:off x="6880759" y="1084709"/>
            <a:ext cx="1151741" cy="355855"/>
            <a:chOff x="7812047" y="4100311"/>
            <a:chExt cx="715589" cy="608196"/>
          </a:xfrm>
        </p:grpSpPr>
        <p:grpSp>
          <p:nvGrpSpPr>
            <p:cNvPr id="2480" name="Google Shape;2480;p45"/>
            <p:cNvGrpSpPr/>
            <p:nvPr/>
          </p:nvGrpSpPr>
          <p:grpSpPr>
            <a:xfrm>
              <a:off x="7812047" y="4153807"/>
              <a:ext cx="715511" cy="554700"/>
              <a:chOff x="7812047" y="4153807"/>
              <a:chExt cx="715511" cy="554700"/>
            </a:xfrm>
          </p:grpSpPr>
          <p:sp>
            <p:nvSpPr>
              <p:cNvPr id="2481" name="Google Shape;2481;p45"/>
              <p:cNvSpPr/>
              <p:nvPr/>
            </p:nvSpPr>
            <p:spPr>
              <a:xfrm rot="5400000">
                <a:off x="7954858" y="4135807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45"/>
              <p:cNvSpPr/>
              <p:nvPr/>
            </p:nvSpPr>
            <p:spPr>
              <a:xfrm>
                <a:off x="7812047" y="4228209"/>
                <a:ext cx="86400" cy="3393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83" name="Google Shape;2483;p45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Subtitle 2">
            <a:extLst>
              <a:ext uri="{FF2B5EF4-FFF2-40B4-BE49-F238E27FC236}">
                <a16:creationId xmlns:a16="http://schemas.microsoft.com/office/drawing/2014/main" id="{7617E7F8-5A81-133F-F738-D36F711B0D80}"/>
              </a:ext>
            </a:extLst>
          </p:cNvPr>
          <p:cNvSpPr txBox="1">
            <a:spLocks/>
          </p:cNvSpPr>
          <p:nvPr/>
        </p:nvSpPr>
        <p:spPr>
          <a:xfrm>
            <a:off x="2558429" y="4062256"/>
            <a:ext cx="4027138" cy="265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pectral"/>
              <a:buChar char="●"/>
              <a:defRPr sz="1400" b="1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pectral"/>
              <a:buChar char="○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■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●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○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■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●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○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■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9pPr>
          </a:lstStyle>
          <a:p>
            <a:pPr marL="139700" indent="0">
              <a:lnSpc>
                <a:spcPct val="150000"/>
              </a:lnSpc>
              <a:buNone/>
            </a:pPr>
            <a:r>
              <a:rPr lang="en-RO" dirty="0">
                <a:solidFill>
                  <a:srgbClr val="FF0000"/>
                </a:solidFill>
              </a:rPr>
              <a:t>Atenție, există două tipuri de learning rate!!!</a:t>
            </a: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ECDED056-201A-76C1-F16E-56E0881474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8301" y="1471865"/>
            <a:ext cx="5287395" cy="2723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264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6" name="Google Shape;2476;p45"/>
          <p:cNvSpPr txBox="1">
            <a:spLocks noGrp="1"/>
          </p:cNvSpPr>
          <p:nvPr>
            <p:ph type="title"/>
          </p:nvPr>
        </p:nvSpPr>
        <p:spPr>
          <a:xfrm>
            <a:off x="539550" y="340409"/>
            <a:ext cx="8064900" cy="7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dirty="0"/>
              <a:t>A3C – </a:t>
            </a:r>
            <a:r>
              <a:rPr lang="ro-RO" sz="2400" dirty="0" err="1"/>
              <a:t>Asynchronous</a:t>
            </a:r>
            <a:r>
              <a:rPr lang="ro-RO" sz="2400" dirty="0"/>
              <a:t> </a:t>
            </a:r>
            <a:r>
              <a:rPr lang="ro-RO" sz="2400" dirty="0" err="1"/>
              <a:t>Advantage</a:t>
            </a:r>
            <a:r>
              <a:rPr lang="ro-RO" sz="2400" dirty="0"/>
              <a:t> Actor-Critic</a:t>
            </a:r>
          </a:p>
        </p:txBody>
      </p:sp>
      <p:sp>
        <p:nvSpPr>
          <p:cNvPr id="2478" name="Google Shape;2478;p45"/>
          <p:cNvSpPr/>
          <p:nvPr/>
        </p:nvSpPr>
        <p:spPr>
          <a:xfrm>
            <a:off x="942804" y="917740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79" name="Google Shape;2479;p45"/>
          <p:cNvGrpSpPr/>
          <p:nvPr/>
        </p:nvGrpSpPr>
        <p:grpSpPr>
          <a:xfrm rot="10800000">
            <a:off x="6880759" y="1084709"/>
            <a:ext cx="1151741" cy="355855"/>
            <a:chOff x="7812047" y="4100311"/>
            <a:chExt cx="715589" cy="608196"/>
          </a:xfrm>
        </p:grpSpPr>
        <p:grpSp>
          <p:nvGrpSpPr>
            <p:cNvPr id="2480" name="Google Shape;2480;p45"/>
            <p:cNvGrpSpPr/>
            <p:nvPr/>
          </p:nvGrpSpPr>
          <p:grpSpPr>
            <a:xfrm>
              <a:off x="7812047" y="4153807"/>
              <a:ext cx="715511" cy="554700"/>
              <a:chOff x="7812047" y="4153807"/>
              <a:chExt cx="715511" cy="554700"/>
            </a:xfrm>
          </p:grpSpPr>
          <p:sp>
            <p:nvSpPr>
              <p:cNvPr id="2481" name="Google Shape;2481;p45"/>
              <p:cNvSpPr/>
              <p:nvPr/>
            </p:nvSpPr>
            <p:spPr>
              <a:xfrm rot="5400000">
                <a:off x="7954858" y="4135807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45"/>
              <p:cNvSpPr/>
              <p:nvPr/>
            </p:nvSpPr>
            <p:spPr>
              <a:xfrm>
                <a:off x="7812047" y="4228209"/>
                <a:ext cx="86400" cy="3393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83" name="Google Shape;2483;p45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Subtitle 2">
            <a:extLst>
              <a:ext uri="{FF2B5EF4-FFF2-40B4-BE49-F238E27FC236}">
                <a16:creationId xmlns:a16="http://schemas.microsoft.com/office/drawing/2014/main" id="{969E6D0A-5C51-5769-E8DB-2D5E3F9BAF7F}"/>
              </a:ext>
            </a:extLst>
          </p:cNvPr>
          <p:cNvSpPr txBox="1">
            <a:spLocks/>
          </p:cNvSpPr>
          <p:nvPr/>
        </p:nvSpPr>
        <p:spPr>
          <a:xfrm>
            <a:off x="643152" y="1662040"/>
            <a:ext cx="3253184" cy="2563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pectral"/>
              <a:buChar char="●"/>
              <a:defRPr sz="1400" b="1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pectral"/>
              <a:buChar char="○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■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●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○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■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●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○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■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9pPr>
          </a:lstStyle>
          <a:p>
            <a:pPr>
              <a:lnSpc>
                <a:spcPct val="150000"/>
              </a:lnSpc>
            </a:pPr>
            <a:r>
              <a:rPr lang="en-RO" dirty="0">
                <a:solidFill>
                  <a:schemeClr val="bg1">
                    <a:lumMod val="10000"/>
                  </a:schemeClr>
                </a:solidFill>
              </a:rPr>
              <a:t>Scop – </a:t>
            </a:r>
            <a:r>
              <a:rPr lang="en-RO" b="0" dirty="0">
                <a:solidFill>
                  <a:schemeClr val="bg1">
                    <a:lumMod val="10000"/>
                  </a:schemeClr>
                </a:solidFill>
              </a:rPr>
              <a:t>paralelizarea antrenării agenților!</a:t>
            </a:r>
          </a:p>
          <a:p>
            <a:pPr>
              <a:lnSpc>
                <a:spcPct val="150000"/>
              </a:lnSpc>
            </a:pPr>
            <a:r>
              <a:rPr lang="en-RO" b="0" dirty="0">
                <a:solidFill>
                  <a:schemeClr val="bg1">
                    <a:lumMod val="10000"/>
                  </a:schemeClr>
                </a:solidFill>
              </a:rPr>
              <a:t>Criticul îmbunătățește value-function, în timp ce multipli actori sunt antrenați în paralel și sunt sincronizați cu un set de parametri globali, periodic.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C9F6F0D-F5FD-2C67-2B6C-AF61873225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7963" y="1497977"/>
            <a:ext cx="3235476" cy="2891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2545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476;p45">
            <a:extLst>
              <a:ext uri="{FF2B5EF4-FFF2-40B4-BE49-F238E27FC236}">
                <a16:creationId xmlns:a16="http://schemas.microsoft.com/office/drawing/2014/main" id="{3197E0C0-E69C-73BD-89AF-11D9863B8E13}"/>
              </a:ext>
            </a:extLst>
          </p:cNvPr>
          <p:cNvSpPr txBox="1">
            <a:spLocks/>
          </p:cNvSpPr>
          <p:nvPr/>
        </p:nvSpPr>
        <p:spPr>
          <a:xfrm>
            <a:off x="539550" y="340409"/>
            <a:ext cx="8064900" cy="7443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5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 lang="ro-RO" sz="2400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7E89AF7D-D6C0-F039-7595-DDAE5568CF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897" y="217540"/>
            <a:ext cx="6239751" cy="4461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4297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6" name="Google Shape;2476;p45"/>
          <p:cNvSpPr txBox="1">
            <a:spLocks noGrp="1"/>
          </p:cNvSpPr>
          <p:nvPr>
            <p:ph type="title"/>
          </p:nvPr>
        </p:nvSpPr>
        <p:spPr>
          <a:xfrm>
            <a:off x="539550" y="340409"/>
            <a:ext cx="8064900" cy="7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dirty="0"/>
              <a:t>A2C –</a:t>
            </a:r>
            <a:r>
              <a:rPr lang="ro-RO" sz="2400" dirty="0" err="1"/>
              <a:t>Advantage</a:t>
            </a:r>
            <a:r>
              <a:rPr lang="ro-RO" sz="2400" dirty="0"/>
              <a:t> Actor-Critic</a:t>
            </a:r>
          </a:p>
        </p:txBody>
      </p:sp>
      <p:sp>
        <p:nvSpPr>
          <p:cNvPr id="2478" name="Google Shape;2478;p45"/>
          <p:cNvSpPr/>
          <p:nvPr/>
        </p:nvSpPr>
        <p:spPr>
          <a:xfrm>
            <a:off x="942804" y="917740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79" name="Google Shape;2479;p45"/>
          <p:cNvGrpSpPr/>
          <p:nvPr/>
        </p:nvGrpSpPr>
        <p:grpSpPr>
          <a:xfrm rot="10800000">
            <a:off x="6880759" y="1084709"/>
            <a:ext cx="1151741" cy="355855"/>
            <a:chOff x="7812047" y="4100311"/>
            <a:chExt cx="715589" cy="608196"/>
          </a:xfrm>
        </p:grpSpPr>
        <p:grpSp>
          <p:nvGrpSpPr>
            <p:cNvPr id="2480" name="Google Shape;2480;p45"/>
            <p:cNvGrpSpPr/>
            <p:nvPr/>
          </p:nvGrpSpPr>
          <p:grpSpPr>
            <a:xfrm>
              <a:off x="7812047" y="4153807"/>
              <a:ext cx="715511" cy="554700"/>
              <a:chOff x="7812047" y="4153807"/>
              <a:chExt cx="715511" cy="554700"/>
            </a:xfrm>
          </p:grpSpPr>
          <p:sp>
            <p:nvSpPr>
              <p:cNvPr id="2481" name="Google Shape;2481;p45"/>
              <p:cNvSpPr/>
              <p:nvPr/>
            </p:nvSpPr>
            <p:spPr>
              <a:xfrm rot="5400000">
                <a:off x="7954858" y="4135807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45"/>
              <p:cNvSpPr/>
              <p:nvPr/>
            </p:nvSpPr>
            <p:spPr>
              <a:xfrm>
                <a:off x="7812047" y="4228209"/>
                <a:ext cx="86400" cy="3393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83" name="Google Shape;2483;p45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Subtitle 2">
            <a:extLst>
              <a:ext uri="{FF2B5EF4-FFF2-40B4-BE49-F238E27FC236}">
                <a16:creationId xmlns:a16="http://schemas.microsoft.com/office/drawing/2014/main" id="{969E6D0A-5C51-5769-E8DB-2D5E3F9BAF7F}"/>
              </a:ext>
            </a:extLst>
          </p:cNvPr>
          <p:cNvSpPr txBox="1">
            <a:spLocks/>
          </p:cNvSpPr>
          <p:nvPr/>
        </p:nvSpPr>
        <p:spPr>
          <a:xfrm>
            <a:off x="643151" y="1662040"/>
            <a:ext cx="4063981" cy="2657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pectral"/>
              <a:buChar char="●"/>
              <a:defRPr sz="1400" b="1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pectral"/>
              <a:buChar char="○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■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●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○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■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●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○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■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9pPr>
          </a:lstStyle>
          <a:p>
            <a:pPr>
              <a:lnSpc>
                <a:spcPct val="150000"/>
              </a:lnSpc>
            </a:pPr>
            <a:r>
              <a:rPr lang="en-RO" dirty="0">
                <a:solidFill>
                  <a:schemeClr val="bg1">
                    <a:lumMod val="10000"/>
                  </a:schemeClr>
                </a:solidFill>
              </a:rPr>
              <a:t>Scop – </a:t>
            </a:r>
            <a:r>
              <a:rPr lang="en-RO" b="0" dirty="0">
                <a:solidFill>
                  <a:schemeClr val="bg1">
                    <a:lumMod val="10000"/>
                  </a:schemeClr>
                </a:solidFill>
              </a:rPr>
              <a:t>Rezolvă inconsistențele provocate de A3C!</a:t>
            </a:r>
          </a:p>
          <a:p>
            <a:pPr>
              <a:lnSpc>
                <a:spcPct val="150000"/>
              </a:lnSpc>
            </a:pPr>
            <a:r>
              <a:rPr lang="en-RO" b="0" dirty="0">
                <a:solidFill>
                  <a:schemeClr val="bg1">
                    <a:lumMod val="10000"/>
                  </a:schemeClr>
                </a:solidFill>
              </a:rPr>
              <a:t>Este adăugat un coordonator drept singularitate care poate actualiza parametrii globali. Astfel, în următoarea iterație actorii pot avansa de la aceeași politică, asigurând o convergență mai rapidă și mai “sigură”. 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22F63F93-6A2B-7ECF-F665-42F4C9B8ED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7594" y="1978098"/>
            <a:ext cx="3633254" cy="1931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3503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" name="Google Shape;2191;p37"/>
          <p:cNvSpPr txBox="1">
            <a:spLocks noGrp="1"/>
          </p:cNvSpPr>
          <p:nvPr>
            <p:ph type="title" idx="2"/>
          </p:nvPr>
        </p:nvSpPr>
        <p:spPr>
          <a:xfrm>
            <a:off x="2210650" y="1683075"/>
            <a:ext cx="4720200" cy="17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TRPO</a:t>
            </a:r>
            <a:endParaRPr sz="4400" dirty="0"/>
          </a:p>
        </p:txBody>
      </p:sp>
      <p:sp>
        <p:nvSpPr>
          <p:cNvPr id="2193" name="Google Shape;2193;p37"/>
          <p:cNvSpPr/>
          <p:nvPr/>
        </p:nvSpPr>
        <p:spPr>
          <a:xfrm>
            <a:off x="2295151" y="540928"/>
            <a:ext cx="1907849" cy="11483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 dirty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dk1"/>
                </a:solidFill>
                <a:latin typeface="Merriweather;900"/>
              </a:rPr>
              <a:t>0</a:t>
            </a:r>
            <a:r>
              <a:rPr lang="en-RO" b="0" i="0" dirty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dk1"/>
                </a:solidFill>
                <a:latin typeface="Merriweather;900"/>
              </a:rPr>
              <a:t>3</a:t>
            </a:r>
            <a:endParaRPr b="0" i="0" dirty="0"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dk1"/>
              </a:solidFill>
              <a:latin typeface="Merriweather;900"/>
            </a:endParaRPr>
          </a:p>
        </p:txBody>
      </p:sp>
      <p:sp>
        <p:nvSpPr>
          <p:cNvPr id="2194" name="Google Shape;2194;p37"/>
          <p:cNvSpPr/>
          <p:nvPr/>
        </p:nvSpPr>
        <p:spPr>
          <a:xfrm>
            <a:off x="2245756" y="564384"/>
            <a:ext cx="1907849" cy="11483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 dirty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dk1"/>
                </a:solidFill>
                <a:latin typeface="Merriweather;900"/>
              </a:rPr>
              <a:t>0</a:t>
            </a:r>
            <a:r>
              <a:rPr lang="en-RO" b="0" i="0" dirty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dk1"/>
                </a:solidFill>
                <a:latin typeface="Merriweather;900"/>
              </a:rPr>
              <a:t>3</a:t>
            </a:r>
            <a:endParaRPr b="0" i="0" dirty="0"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dk1"/>
              </a:solidFill>
              <a:latin typeface="Merriweather;900"/>
            </a:endParaRPr>
          </a:p>
        </p:txBody>
      </p:sp>
      <p:sp>
        <p:nvSpPr>
          <p:cNvPr id="2195" name="Google Shape;2195;p37"/>
          <p:cNvSpPr/>
          <p:nvPr/>
        </p:nvSpPr>
        <p:spPr>
          <a:xfrm>
            <a:off x="1594863" y="1565164"/>
            <a:ext cx="236700" cy="2307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6" name="Google Shape;2196;p37"/>
          <p:cNvSpPr/>
          <p:nvPr/>
        </p:nvSpPr>
        <p:spPr>
          <a:xfrm>
            <a:off x="6757396" y="3778965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97" name="Google Shape;2197;p37"/>
          <p:cNvGrpSpPr/>
          <p:nvPr/>
        </p:nvGrpSpPr>
        <p:grpSpPr>
          <a:xfrm>
            <a:off x="6939236" y="1683082"/>
            <a:ext cx="1370960" cy="1778111"/>
            <a:chOff x="7465916" y="720492"/>
            <a:chExt cx="1139144" cy="1477450"/>
          </a:xfrm>
        </p:grpSpPr>
        <p:sp>
          <p:nvSpPr>
            <p:cNvPr id="2198" name="Google Shape;2198;p37"/>
            <p:cNvSpPr/>
            <p:nvPr/>
          </p:nvSpPr>
          <p:spPr>
            <a:xfrm rot="-5400000">
              <a:off x="7646560" y="123944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37"/>
            <p:cNvSpPr/>
            <p:nvPr/>
          </p:nvSpPr>
          <p:spPr>
            <a:xfrm rot="-5400000">
              <a:off x="7597172" y="114891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37"/>
            <p:cNvSpPr/>
            <p:nvPr/>
          </p:nvSpPr>
          <p:spPr>
            <a:xfrm rot="-5400000">
              <a:off x="7547783" y="105838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37"/>
            <p:cNvSpPr/>
            <p:nvPr/>
          </p:nvSpPr>
          <p:spPr>
            <a:xfrm rot="-5400000">
              <a:off x="7498394" y="96785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37"/>
            <p:cNvSpPr/>
            <p:nvPr/>
          </p:nvSpPr>
          <p:spPr>
            <a:xfrm rot="-5400000">
              <a:off x="7449005" y="87732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37"/>
            <p:cNvSpPr/>
            <p:nvPr/>
          </p:nvSpPr>
          <p:spPr>
            <a:xfrm rot="-5400000">
              <a:off x="7399616" y="78679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4" name="Google Shape;2204;p37"/>
          <p:cNvGrpSpPr/>
          <p:nvPr/>
        </p:nvGrpSpPr>
        <p:grpSpPr>
          <a:xfrm rot="5400000">
            <a:off x="-149785" y="2103340"/>
            <a:ext cx="1764685" cy="924421"/>
            <a:chOff x="7055900" y="279450"/>
            <a:chExt cx="1820576" cy="953700"/>
          </a:xfrm>
        </p:grpSpPr>
        <p:sp>
          <p:nvSpPr>
            <p:cNvPr id="2205" name="Google Shape;2205;p37"/>
            <p:cNvSpPr/>
            <p:nvPr/>
          </p:nvSpPr>
          <p:spPr>
            <a:xfrm>
              <a:off x="7055900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37"/>
            <p:cNvSpPr/>
            <p:nvPr/>
          </p:nvSpPr>
          <p:spPr>
            <a:xfrm>
              <a:off x="7272619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37"/>
            <p:cNvSpPr/>
            <p:nvPr/>
          </p:nvSpPr>
          <p:spPr>
            <a:xfrm>
              <a:off x="7489338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37"/>
            <p:cNvSpPr/>
            <p:nvPr/>
          </p:nvSpPr>
          <p:spPr>
            <a:xfrm>
              <a:off x="7706057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37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10" name="Google Shape;2210;p37"/>
          <p:cNvSpPr/>
          <p:nvPr/>
        </p:nvSpPr>
        <p:spPr>
          <a:xfrm>
            <a:off x="3843151" y="434151"/>
            <a:ext cx="236700" cy="230700"/>
          </a:xfrm>
          <a:prstGeom prst="star4">
            <a:avLst>
              <a:gd name="adj" fmla="val 12500"/>
            </a:avLst>
          </a:prstGeom>
          <a:solidFill>
            <a:schemeClr val="accen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28795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21C01-FCE4-C258-A2B9-E77EF385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419" y="1114753"/>
            <a:ext cx="6932428" cy="2904354"/>
          </a:xfrm>
        </p:spPr>
        <p:txBody>
          <a:bodyPr/>
          <a:lstStyle/>
          <a:p>
            <a:r>
              <a:rPr lang="en-RO" dirty="0"/>
              <a:t>TRPO?</a:t>
            </a:r>
            <a:br>
              <a:rPr lang="en-RO" dirty="0"/>
            </a:br>
            <a:br>
              <a:rPr lang="en-RO" dirty="0"/>
            </a:br>
            <a:r>
              <a:rPr lang="en-RO" sz="2000" dirty="0">
                <a:solidFill>
                  <a:srgbClr val="FF0000"/>
                </a:solidFill>
              </a:rPr>
              <a:t>Actualizările bruște sunt inamicul nostru! </a:t>
            </a:r>
            <a:r>
              <a:rPr lang="en-RO" sz="2000" dirty="0">
                <a:solidFill>
                  <a:schemeClr val="bg1">
                    <a:lumMod val="10000"/>
                  </a:schemeClr>
                </a:solidFill>
              </a:rPr>
              <a:t>Introducem TRPO (Trust Region Policy Optimization)!</a:t>
            </a:r>
            <a:br>
              <a:rPr lang="en-RO" dirty="0">
                <a:solidFill>
                  <a:srgbClr val="FF0000"/>
                </a:solidFill>
              </a:rPr>
            </a:br>
            <a:endParaRPr lang="en-RO" sz="20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5494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6" name="Google Shape;2476;p45"/>
          <p:cNvSpPr txBox="1">
            <a:spLocks noGrp="1"/>
          </p:cNvSpPr>
          <p:nvPr>
            <p:ph type="title"/>
          </p:nvPr>
        </p:nvSpPr>
        <p:spPr>
          <a:xfrm>
            <a:off x="539550" y="340409"/>
            <a:ext cx="8064900" cy="7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dirty="0"/>
              <a:t>TRPO – Trust </a:t>
            </a:r>
            <a:r>
              <a:rPr lang="ro-RO" sz="2400" dirty="0" err="1"/>
              <a:t>Region</a:t>
            </a:r>
            <a:r>
              <a:rPr lang="ro-RO" sz="2400" dirty="0"/>
              <a:t> </a:t>
            </a:r>
            <a:r>
              <a:rPr lang="ro-RO" sz="2400" dirty="0" err="1"/>
              <a:t>Policy</a:t>
            </a:r>
            <a:r>
              <a:rPr lang="ro-RO" sz="2400" dirty="0"/>
              <a:t> </a:t>
            </a:r>
            <a:r>
              <a:rPr lang="ro-RO" sz="2400" dirty="0" err="1"/>
              <a:t>Optimization</a:t>
            </a:r>
            <a:endParaRPr lang="ro-RO" sz="2400" dirty="0"/>
          </a:p>
        </p:txBody>
      </p:sp>
      <p:sp>
        <p:nvSpPr>
          <p:cNvPr id="2478" name="Google Shape;2478;p45"/>
          <p:cNvSpPr/>
          <p:nvPr/>
        </p:nvSpPr>
        <p:spPr>
          <a:xfrm>
            <a:off x="942804" y="917740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79" name="Google Shape;2479;p45"/>
          <p:cNvGrpSpPr/>
          <p:nvPr/>
        </p:nvGrpSpPr>
        <p:grpSpPr>
          <a:xfrm rot="10800000">
            <a:off x="6880759" y="1084709"/>
            <a:ext cx="1151741" cy="355855"/>
            <a:chOff x="7812047" y="4100311"/>
            <a:chExt cx="715589" cy="608196"/>
          </a:xfrm>
        </p:grpSpPr>
        <p:grpSp>
          <p:nvGrpSpPr>
            <p:cNvPr id="2480" name="Google Shape;2480;p45"/>
            <p:cNvGrpSpPr/>
            <p:nvPr/>
          </p:nvGrpSpPr>
          <p:grpSpPr>
            <a:xfrm>
              <a:off x="7812047" y="4153807"/>
              <a:ext cx="715511" cy="554700"/>
              <a:chOff x="7812047" y="4153807"/>
              <a:chExt cx="715511" cy="554700"/>
            </a:xfrm>
          </p:grpSpPr>
          <p:sp>
            <p:nvSpPr>
              <p:cNvPr id="2481" name="Google Shape;2481;p45"/>
              <p:cNvSpPr/>
              <p:nvPr/>
            </p:nvSpPr>
            <p:spPr>
              <a:xfrm rot="5400000">
                <a:off x="7954858" y="4135807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45"/>
              <p:cNvSpPr/>
              <p:nvPr/>
            </p:nvSpPr>
            <p:spPr>
              <a:xfrm>
                <a:off x="7812047" y="4228209"/>
                <a:ext cx="86400" cy="3393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83" name="Google Shape;2483;p45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Subtitle 2">
                <a:extLst>
                  <a:ext uri="{FF2B5EF4-FFF2-40B4-BE49-F238E27FC236}">
                    <a16:creationId xmlns:a16="http://schemas.microsoft.com/office/drawing/2014/main" id="{969E6D0A-5C51-5769-E8DB-2D5E3F9BAF7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3151" y="1662040"/>
                <a:ext cx="7834193" cy="15316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400"/>
                  <a:buFont typeface="Spectral"/>
                  <a:buChar char="●"/>
                  <a:defRPr sz="1400" b="1" i="0" u="none" strike="noStrike" cap="none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defRPr>
                </a:lvl1pPr>
                <a:lvl2pPr marL="914400" marR="0" lvl="1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Spectral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defRPr>
                </a:lvl2pPr>
                <a:lvl3pPr marL="1371600" marR="0" lvl="2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Spectral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defRPr>
                </a:lvl3pPr>
                <a:lvl4pPr marL="1828800" marR="0" lvl="3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Spectral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defRPr>
                </a:lvl4pPr>
                <a:lvl5pPr marL="2286000" marR="0" lvl="4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Spectral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defRPr>
                </a:lvl5pPr>
                <a:lvl6pPr marL="2743200" marR="0" lvl="5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Spectral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defRPr>
                </a:lvl6pPr>
                <a:lvl7pPr marL="3200400" marR="0" lvl="6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Spectral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defRPr>
                </a:lvl7pPr>
                <a:lvl8pPr marL="3657600" marR="0" lvl="7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Spectral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defRPr>
                </a:lvl8pPr>
                <a:lvl9pPr marL="4114800" marR="0" lvl="8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Spectral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RO" dirty="0">
                    <a:solidFill>
                      <a:schemeClr val="bg1">
                        <a:lumMod val="10000"/>
                      </a:schemeClr>
                    </a:solidFill>
                  </a:rPr>
                  <a:t>Vrem să îmbunătățim politica prin cel mai mare pas posibil, în același timp setând o limită pentru actualizările dintre versiunea veche și cea nouă.</a:t>
                </a:r>
              </a:p>
              <a:p>
                <a:pPr>
                  <a:lnSpc>
                    <a:spcPct val="150000"/>
                  </a:lnSpc>
                </a:pPr>
                <a:r>
                  <a:rPr lang="en-RO" dirty="0">
                    <a:solidFill>
                      <a:schemeClr val="bg1">
                        <a:lumMod val="10000"/>
                      </a:schemeClr>
                    </a:solidFill>
                  </a:rPr>
                  <a:t>KL-Divergence (Kullback-Leibler) – </a:t>
                </a:r>
                <a:r>
                  <a:rPr lang="en-RO" b="0" dirty="0">
                    <a:solidFill>
                      <a:schemeClr val="bg1">
                        <a:lumMod val="10000"/>
                      </a:schemeClr>
                    </a:solidFill>
                  </a:rPr>
                  <a:t>O măsură utilizată pentru calcularea distanței dintre probabilitățile de distribuție;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RO" b="0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RO" b="0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RO" b="0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𝐾𝐿</m:t>
                        </m:r>
                      </m:sub>
                    </m:sSub>
                    <m:r>
                      <a:rPr lang="en-RO" b="0" i="1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RO" b="0" i="1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RO" b="0" i="1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 ∥</m:t>
                    </m:r>
                    <m:r>
                      <a:rPr lang="en-RO" b="0" i="1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RO" b="0" i="1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RO" b="0" dirty="0">
                    <a:solidFill>
                      <a:schemeClr val="bg1">
                        <a:lumMod val="10000"/>
                      </a:schemeClr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2" name="Subtitle 2">
                <a:extLst>
                  <a:ext uri="{FF2B5EF4-FFF2-40B4-BE49-F238E27FC236}">
                    <a16:creationId xmlns:a16="http://schemas.microsoft.com/office/drawing/2014/main" id="{969E6D0A-5C51-5769-E8DB-2D5E3F9BA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151" y="1662040"/>
                <a:ext cx="7834193" cy="153160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28602164-B6E5-56F1-3E93-4103775D1C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804" y="3287329"/>
            <a:ext cx="3274942" cy="849473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738E98AA-FE3D-0235-945E-F1DE2D9801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9280" y="3286868"/>
            <a:ext cx="3498151" cy="8499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CA2BFD7-9B81-BEBC-3986-0AE2D7D0A992}"/>
                  </a:ext>
                </a:extLst>
              </p:cNvPr>
              <p:cNvSpPr txBox="1"/>
              <p:nvPr/>
            </p:nvSpPr>
            <p:spPr>
              <a:xfrm>
                <a:off x="4455250" y="3604113"/>
                <a:ext cx="20999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≫</m:t>
                      </m:r>
                    </m:oMath>
                  </m:oMathPara>
                </a14:m>
                <a:endParaRPr lang="en-RO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CA2BFD7-9B81-BEBC-3986-0AE2D7D0A9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5250" y="3604113"/>
                <a:ext cx="209993" cy="215444"/>
              </a:xfrm>
              <a:prstGeom prst="rect">
                <a:avLst/>
              </a:prstGeom>
              <a:blipFill>
                <a:blip r:embed="rId6"/>
                <a:stretch>
                  <a:fillRect l="-11111" r="-11111" b="-5556"/>
                </a:stretch>
              </a:blipFill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23005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6" name="Google Shape;2476;p45"/>
          <p:cNvSpPr txBox="1">
            <a:spLocks noGrp="1"/>
          </p:cNvSpPr>
          <p:nvPr>
            <p:ph type="title"/>
          </p:nvPr>
        </p:nvSpPr>
        <p:spPr>
          <a:xfrm>
            <a:off x="539550" y="340409"/>
            <a:ext cx="8064900" cy="7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dirty="0"/>
              <a:t>TRPO – Trust </a:t>
            </a:r>
            <a:r>
              <a:rPr lang="ro-RO" sz="2400" dirty="0" err="1"/>
              <a:t>Region</a:t>
            </a:r>
            <a:r>
              <a:rPr lang="ro-RO" sz="2400" dirty="0"/>
              <a:t> </a:t>
            </a:r>
            <a:r>
              <a:rPr lang="ro-RO" sz="2400" dirty="0" err="1"/>
              <a:t>Policy</a:t>
            </a:r>
            <a:r>
              <a:rPr lang="ro-RO" sz="2400" dirty="0"/>
              <a:t> </a:t>
            </a:r>
            <a:r>
              <a:rPr lang="ro-RO" sz="2400" dirty="0" err="1"/>
              <a:t>Optimization</a:t>
            </a:r>
            <a:endParaRPr lang="ro-RO" sz="2400" dirty="0"/>
          </a:p>
        </p:txBody>
      </p:sp>
      <p:sp>
        <p:nvSpPr>
          <p:cNvPr id="2478" name="Google Shape;2478;p45"/>
          <p:cNvSpPr/>
          <p:nvPr/>
        </p:nvSpPr>
        <p:spPr>
          <a:xfrm>
            <a:off x="942804" y="917740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79" name="Google Shape;2479;p45"/>
          <p:cNvGrpSpPr/>
          <p:nvPr/>
        </p:nvGrpSpPr>
        <p:grpSpPr>
          <a:xfrm rot="10800000">
            <a:off x="6880759" y="1084709"/>
            <a:ext cx="1151741" cy="355855"/>
            <a:chOff x="7812047" y="4100311"/>
            <a:chExt cx="715589" cy="608196"/>
          </a:xfrm>
        </p:grpSpPr>
        <p:grpSp>
          <p:nvGrpSpPr>
            <p:cNvPr id="2480" name="Google Shape;2480;p45"/>
            <p:cNvGrpSpPr/>
            <p:nvPr/>
          </p:nvGrpSpPr>
          <p:grpSpPr>
            <a:xfrm>
              <a:off x="7812047" y="4153807"/>
              <a:ext cx="715511" cy="554700"/>
              <a:chOff x="7812047" y="4153807"/>
              <a:chExt cx="715511" cy="554700"/>
            </a:xfrm>
          </p:grpSpPr>
          <p:sp>
            <p:nvSpPr>
              <p:cNvPr id="2481" name="Google Shape;2481;p45"/>
              <p:cNvSpPr/>
              <p:nvPr/>
            </p:nvSpPr>
            <p:spPr>
              <a:xfrm rot="5400000">
                <a:off x="7954858" y="4135807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45"/>
              <p:cNvSpPr/>
              <p:nvPr/>
            </p:nvSpPr>
            <p:spPr>
              <a:xfrm>
                <a:off x="7812047" y="4228209"/>
                <a:ext cx="86400" cy="3393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83" name="Google Shape;2483;p45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Subtitle 2">
            <a:extLst>
              <a:ext uri="{FF2B5EF4-FFF2-40B4-BE49-F238E27FC236}">
                <a16:creationId xmlns:a16="http://schemas.microsoft.com/office/drawing/2014/main" id="{B5B248C0-8DA9-3BF0-8AE1-40E43ADD8EA1}"/>
              </a:ext>
            </a:extLst>
          </p:cNvPr>
          <p:cNvSpPr txBox="1">
            <a:spLocks/>
          </p:cNvSpPr>
          <p:nvPr/>
        </p:nvSpPr>
        <p:spPr>
          <a:xfrm>
            <a:off x="942804" y="3968080"/>
            <a:ext cx="8175546" cy="387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pectral"/>
              <a:buChar char="●"/>
              <a:defRPr sz="1400" b="1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pectral"/>
              <a:buChar char="○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■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●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○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■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●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○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■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9pPr>
          </a:lstStyle>
          <a:p>
            <a:pPr>
              <a:lnSpc>
                <a:spcPct val="150000"/>
              </a:lnSpc>
            </a:pPr>
            <a:r>
              <a:rPr lang="en-GB" sz="1200" b="0" dirty="0">
                <a:solidFill>
                  <a:schemeClr val="bg1">
                    <a:lumMod val="10000"/>
                  </a:schemeClr>
                </a:solidFill>
              </a:rPr>
              <a:t>https://</a:t>
            </a:r>
            <a:r>
              <a:rPr lang="en-GB" sz="1200" b="0" dirty="0" err="1">
                <a:solidFill>
                  <a:schemeClr val="bg1">
                    <a:lumMod val="10000"/>
                  </a:schemeClr>
                </a:solidFill>
              </a:rPr>
              <a:t>jonathan-hui.medium.com</a:t>
            </a:r>
            <a:r>
              <a:rPr lang="en-GB" sz="1200" b="0" dirty="0">
                <a:solidFill>
                  <a:schemeClr val="bg1">
                    <a:lumMod val="10000"/>
                  </a:schemeClr>
                </a:solidFill>
              </a:rPr>
              <a:t>/rl-trust-region-policy-optimization-trpo-explained-a6ee04eeeee9</a:t>
            </a:r>
            <a:endParaRPr lang="en-RO" sz="1200" b="0" dirty="0">
              <a:solidFill>
                <a:schemeClr val="bg1">
                  <a:lumMod val="10000"/>
                </a:schemeClr>
              </a:solidFill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9BB5F1DA-E800-9A52-BAE7-BF82103DA6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3208" y="1483415"/>
            <a:ext cx="4369637" cy="2484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1599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" name="Google Shape;2150;p36"/>
          <p:cNvGrpSpPr/>
          <p:nvPr/>
        </p:nvGrpSpPr>
        <p:grpSpPr>
          <a:xfrm>
            <a:off x="1355149" y="1627824"/>
            <a:ext cx="731519" cy="822961"/>
            <a:chOff x="4314469" y="1612892"/>
            <a:chExt cx="486900" cy="607800"/>
          </a:xfrm>
        </p:grpSpPr>
        <p:sp>
          <p:nvSpPr>
            <p:cNvPr id="2151" name="Google Shape;2151;p36"/>
            <p:cNvSpPr/>
            <p:nvPr/>
          </p:nvSpPr>
          <p:spPr>
            <a:xfrm rot="5400000" flipH="1">
              <a:off x="4277419" y="1649942"/>
              <a:ext cx="5610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36"/>
            <p:cNvSpPr/>
            <p:nvPr/>
          </p:nvSpPr>
          <p:spPr>
            <a:xfrm rot="5400000" flipH="1">
              <a:off x="4277419" y="1696742"/>
              <a:ext cx="561000" cy="4869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5" name="Google Shape;2165;p36"/>
          <p:cNvSpPr txBox="1">
            <a:spLocks noGrp="1"/>
          </p:cNvSpPr>
          <p:nvPr>
            <p:ph type="title"/>
          </p:nvPr>
        </p:nvSpPr>
        <p:spPr>
          <a:xfrm>
            <a:off x="540475" y="342800"/>
            <a:ext cx="8062200" cy="7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Cuprins</a:t>
            </a:r>
            <a:endParaRPr dirty="0"/>
          </a:p>
        </p:txBody>
      </p:sp>
      <p:sp>
        <p:nvSpPr>
          <p:cNvPr id="2166" name="Google Shape;2166;p36"/>
          <p:cNvSpPr txBox="1">
            <a:spLocks noGrp="1"/>
          </p:cNvSpPr>
          <p:nvPr>
            <p:ph type="subTitle" idx="1"/>
          </p:nvPr>
        </p:nvSpPr>
        <p:spPr>
          <a:xfrm>
            <a:off x="2174369" y="1931956"/>
            <a:ext cx="2939508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Policy Gradients</a:t>
            </a:r>
            <a:endParaRPr dirty="0"/>
          </a:p>
        </p:txBody>
      </p:sp>
      <p:sp>
        <p:nvSpPr>
          <p:cNvPr id="2178" name="Google Shape;2178;p36"/>
          <p:cNvSpPr txBox="1">
            <a:spLocks noGrp="1"/>
          </p:cNvSpPr>
          <p:nvPr>
            <p:ph type="title" idx="16"/>
          </p:nvPr>
        </p:nvSpPr>
        <p:spPr>
          <a:xfrm>
            <a:off x="1296321" y="1835585"/>
            <a:ext cx="849300" cy="49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184" name="Google Shape;2184;p36"/>
          <p:cNvSpPr/>
          <p:nvPr/>
        </p:nvSpPr>
        <p:spPr>
          <a:xfrm>
            <a:off x="7843664" y="1011864"/>
            <a:ext cx="337500" cy="329100"/>
          </a:xfrm>
          <a:prstGeom prst="star4">
            <a:avLst>
              <a:gd name="adj" fmla="val 12500"/>
            </a:avLst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5" name="Google Shape;2185;p36"/>
          <p:cNvSpPr/>
          <p:nvPr/>
        </p:nvSpPr>
        <p:spPr>
          <a:xfrm>
            <a:off x="957921" y="174426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2150;p36">
            <a:extLst>
              <a:ext uri="{FF2B5EF4-FFF2-40B4-BE49-F238E27FC236}">
                <a16:creationId xmlns:a16="http://schemas.microsoft.com/office/drawing/2014/main" id="{AE69D233-3E34-D545-4D83-DCB4365B7BC0}"/>
              </a:ext>
            </a:extLst>
          </p:cNvPr>
          <p:cNvGrpSpPr/>
          <p:nvPr/>
        </p:nvGrpSpPr>
        <p:grpSpPr>
          <a:xfrm>
            <a:off x="4947799" y="2441124"/>
            <a:ext cx="731519" cy="822961"/>
            <a:chOff x="4314469" y="1612892"/>
            <a:chExt cx="486900" cy="607800"/>
          </a:xfrm>
        </p:grpSpPr>
        <p:sp>
          <p:nvSpPr>
            <p:cNvPr id="3" name="Google Shape;2151;p36">
              <a:extLst>
                <a:ext uri="{FF2B5EF4-FFF2-40B4-BE49-F238E27FC236}">
                  <a16:creationId xmlns:a16="http://schemas.microsoft.com/office/drawing/2014/main" id="{D1D7F593-DD15-FDA1-24F1-963805925F05}"/>
                </a:ext>
              </a:extLst>
            </p:cNvPr>
            <p:cNvSpPr/>
            <p:nvPr/>
          </p:nvSpPr>
          <p:spPr>
            <a:xfrm rot="5400000" flipH="1">
              <a:off x="4277419" y="1649942"/>
              <a:ext cx="5610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152;p36">
              <a:extLst>
                <a:ext uri="{FF2B5EF4-FFF2-40B4-BE49-F238E27FC236}">
                  <a16:creationId xmlns:a16="http://schemas.microsoft.com/office/drawing/2014/main" id="{7C034059-9583-97CC-DEF5-06177FAF6D89}"/>
                </a:ext>
              </a:extLst>
            </p:cNvPr>
            <p:cNvSpPr/>
            <p:nvPr/>
          </p:nvSpPr>
          <p:spPr>
            <a:xfrm rot="5400000" flipH="1">
              <a:off x="4277419" y="1696742"/>
              <a:ext cx="561000" cy="4869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Google Shape;2166;p36">
            <a:extLst>
              <a:ext uri="{FF2B5EF4-FFF2-40B4-BE49-F238E27FC236}">
                <a16:creationId xmlns:a16="http://schemas.microsoft.com/office/drawing/2014/main" id="{221C2253-0F72-5E13-F11F-1C5913F7DAD6}"/>
              </a:ext>
            </a:extLst>
          </p:cNvPr>
          <p:cNvSpPr txBox="1">
            <a:spLocks/>
          </p:cNvSpPr>
          <p:nvPr/>
        </p:nvSpPr>
        <p:spPr>
          <a:xfrm>
            <a:off x="5767019" y="2745256"/>
            <a:ext cx="2939508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en-GB" dirty="0"/>
              <a:t>Actor-Critic</a:t>
            </a:r>
          </a:p>
        </p:txBody>
      </p:sp>
      <p:sp>
        <p:nvSpPr>
          <p:cNvPr id="11" name="Google Shape;2178;p36">
            <a:extLst>
              <a:ext uri="{FF2B5EF4-FFF2-40B4-BE49-F238E27FC236}">
                <a16:creationId xmlns:a16="http://schemas.microsoft.com/office/drawing/2014/main" id="{2256A348-5797-7A4D-C7B8-403E04232D31}"/>
              </a:ext>
            </a:extLst>
          </p:cNvPr>
          <p:cNvSpPr txBox="1">
            <a:spLocks/>
          </p:cNvSpPr>
          <p:nvPr/>
        </p:nvSpPr>
        <p:spPr>
          <a:xfrm>
            <a:off x="4888971" y="2648885"/>
            <a:ext cx="849300" cy="4947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3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r>
              <a:rPr lang="en" dirty="0"/>
              <a:t>02</a:t>
            </a:r>
          </a:p>
        </p:txBody>
      </p:sp>
      <p:grpSp>
        <p:nvGrpSpPr>
          <p:cNvPr id="8" name="Google Shape;2150;p36">
            <a:extLst>
              <a:ext uri="{FF2B5EF4-FFF2-40B4-BE49-F238E27FC236}">
                <a16:creationId xmlns:a16="http://schemas.microsoft.com/office/drawing/2014/main" id="{DD3C81BC-F1F7-EE2B-45AB-328B22230C0F}"/>
              </a:ext>
            </a:extLst>
          </p:cNvPr>
          <p:cNvGrpSpPr/>
          <p:nvPr/>
        </p:nvGrpSpPr>
        <p:grpSpPr>
          <a:xfrm>
            <a:off x="2721859" y="3688635"/>
            <a:ext cx="731519" cy="822961"/>
            <a:chOff x="4314469" y="1612892"/>
            <a:chExt cx="486900" cy="607800"/>
          </a:xfrm>
        </p:grpSpPr>
        <p:sp>
          <p:nvSpPr>
            <p:cNvPr id="9" name="Google Shape;2151;p36">
              <a:extLst>
                <a:ext uri="{FF2B5EF4-FFF2-40B4-BE49-F238E27FC236}">
                  <a16:creationId xmlns:a16="http://schemas.microsoft.com/office/drawing/2014/main" id="{B8417615-0ADB-8D57-86D9-8B1AD3D419F7}"/>
                </a:ext>
              </a:extLst>
            </p:cNvPr>
            <p:cNvSpPr/>
            <p:nvPr/>
          </p:nvSpPr>
          <p:spPr>
            <a:xfrm rot="5400000" flipH="1">
              <a:off x="4277419" y="1649942"/>
              <a:ext cx="5610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152;p36">
              <a:extLst>
                <a:ext uri="{FF2B5EF4-FFF2-40B4-BE49-F238E27FC236}">
                  <a16:creationId xmlns:a16="http://schemas.microsoft.com/office/drawing/2014/main" id="{8BD03AE3-2769-59E0-9B25-C5B9D04E9B93}"/>
                </a:ext>
              </a:extLst>
            </p:cNvPr>
            <p:cNvSpPr/>
            <p:nvPr/>
          </p:nvSpPr>
          <p:spPr>
            <a:xfrm rot="5400000" flipH="1">
              <a:off x="4277419" y="1696742"/>
              <a:ext cx="561000" cy="4869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Google Shape;2166;p36">
            <a:extLst>
              <a:ext uri="{FF2B5EF4-FFF2-40B4-BE49-F238E27FC236}">
                <a16:creationId xmlns:a16="http://schemas.microsoft.com/office/drawing/2014/main" id="{316560D7-DF4E-A163-B276-A4A2014B62F4}"/>
              </a:ext>
            </a:extLst>
          </p:cNvPr>
          <p:cNvSpPr txBox="1">
            <a:spLocks/>
          </p:cNvSpPr>
          <p:nvPr/>
        </p:nvSpPr>
        <p:spPr>
          <a:xfrm>
            <a:off x="3541079" y="3992767"/>
            <a:ext cx="2939508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en-GB" dirty="0"/>
              <a:t>TRPO</a:t>
            </a:r>
          </a:p>
        </p:txBody>
      </p:sp>
      <p:sp>
        <p:nvSpPr>
          <p:cNvPr id="13" name="Google Shape;2178;p36">
            <a:extLst>
              <a:ext uri="{FF2B5EF4-FFF2-40B4-BE49-F238E27FC236}">
                <a16:creationId xmlns:a16="http://schemas.microsoft.com/office/drawing/2014/main" id="{753C6F0B-F1EB-DCA3-003A-DB20D1B5F4E9}"/>
              </a:ext>
            </a:extLst>
          </p:cNvPr>
          <p:cNvSpPr txBox="1">
            <a:spLocks/>
          </p:cNvSpPr>
          <p:nvPr/>
        </p:nvSpPr>
        <p:spPr>
          <a:xfrm>
            <a:off x="2663031" y="3896396"/>
            <a:ext cx="849300" cy="4947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3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r>
              <a:rPr lang="en" dirty="0"/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20930869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7" name="Google Shape;2987;p61"/>
          <p:cNvSpPr/>
          <p:nvPr/>
        </p:nvSpPr>
        <p:spPr>
          <a:xfrm>
            <a:off x="2268625" y="341000"/>
            <a:ext cx="4609200" cy="2230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8" name="Google Shape;2988;p61"/>
          <p:cNvSpPr txBox="1">
            <a:spLocks noGrp="1"/>
          </p:cNvSpPr>
          <p:nvPr>
            <p:ph type="title"/>
          </p:nvPr>
        </p:nvSpPr>
        <p:spPr>
          <a:xfrm>
            <a:off x="2639875" y="534501"/>
            <a:ext cx="3866700" cy="85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2989" name="Google Shape;2989;p61"/>
          <p:cNvSpPr txBox="1">
            <a:spLocks noGrp="1"/>
          </p:cNvSpPr>
          <p:nvPr>
            <p:ph type="subTitle" idx="1"/>
          </p:nvPr>
        </p:nvSpPr>
        <p:spPr>
          <a:xfrm>
            <a:off x="2983525" y="1382665"/>
            <a:ext cx="3179400" cy="117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RO" dirty="0"/>
              <a:t>Este timpul pentru întrebări!!!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endParaRPr lang="en-RO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RO" dirty="0"/>
              <a:t>stefan.iordache10</a:t>
            </a:r>
            <a:r>
              <a:rPr lang="en" dirty="0"/>
              <a:t>@</a:t>
            </a:r>
            <a:r>
              <a:rPr lang="en" dirty="0" err="1"/>
              <a:t>s.unibuc.ro</a:t>
            </a:r>
            <a:r>
              <a:rPr lang="en" dirty="0"/>
              <a:t> 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dirty="0"/>
              <a:t>+40 7.. … …</a:t>
            </a:r>
            <a:endParaRPr dirty="0"/>
          </a:p>
        </p:txBody>
      </p:sp>
      <p:sp>
        <p:nvSpPr>
          <p:cNvPr id="3010" name="Google Shape;3010;p61"/>
          <p:cNvSpPr txBox="1"/>
          <p:nvPr/>
        </p:nvSpPr>
        <p:spPr>
          <a:xfrm>
            <a:off x="2843375" y="2571800"/>
            <a:ext cx="3455400" cy="370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Please keep this slide for attribution</a:t>
            </a:r>
            <a:endParaRPr sz="11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grpSp>
        <p:nvGrpSpPr>
          <p:cNvPr id="3011" name="Google Shape;3011;p61"/>
          <p:cNvGrpSpPr/>
          <p:nvPr/>
        </p:nvGrpSpPr>
        <p:grpSpPr>
          <a:xfrm flipH="1">
            <a:off x="6877836" y="1091403"/>
            <a:ext cx="1142790" cy="1480405"/>
            <a:chOff x="7465916" y="720492"/>
            <a:chExt cx="1139144" cy="1477450"/>
          </a:xfrm>
        </p:grpSpPr>
        <p:sp>
          <p:nvSpPr>
            <p:cNvPr id="3012" name="Google Shape;3012;p61"/>
            <p:cNvSpPr/>
            <p:nvPr/>
          </p:nvSpPr>
          <p:spPr>
            <a:xfrm rot="-5400000">
              <a:off x="7646560" y="123944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61"/>
            <p:cNvSpPr/>
            <p:nvPr/>
          </p:nvSpPr>
          <p:spPr>
            <a:xfrm rot="-5400000">
              <a:off x="7597172" y="114891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61"/>
            <p:cNvSpPr/>
            <p:nvPr/>
          </p:nvSpPr>
          <p:spPr>
            <a:xfrm rot="-5400000">
              <a:off x="7547783" y="105838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61"/>
            <p:cNvSpPr/>
            <p:nvPr/>
          </p:nvSpPr>
          <p:spPr>
            <a:xfrm rot="-5400000">
              <a:off x="7498394" y="96785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61"/>
            <p:cNvSpPr/>
            <p:nvPr/>
          </p:nvSpPr>
          <p:spPr>
            <a:xfrm rot="-5400000">
              <a:off x="7449005" y="87732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61"/>
            <p:cNvSpPr/>
            <p:nvPr/>
          </p:nvSpPr>
          <p:spPr>
            <a:xfrm rot="-5400000">
              <a:off x="7399616" y="78679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8" name="Google Shape;3018;p61"/>
          <p:cNvGrpSpPr/>
          <p:nvPr/>
        </p:nvGrpSpPr>
        <p:grpSpPr>
          <a:xfrm rot="10800000" flipH="1">
            <a:off x="504587" y="346488"/>
            <a:ext cx="1764041" cy="758764"/>
            <a:chOff x="6659230" y="279450"/>
            <a:chExt cx="2217246" cy="953700"/>
          </a:xfrm>
        </p:grpSpPr>
        <p:sp>
          <p:nvSpPr>
            <p:cNvPr id="3019" name="Google Shape;3019;p61"/>
            <p:cNvSpPr/>
            <p:nvPr/>
          </p:nvSpPr>
          <p:spPr>
            <a:xfrm>
              <a:off x="6659230" y="279450"/>
              <a:ext cx="953700" cy="9537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61"/>
            <p:cNvSpPr/>
            <p:nvPr/>
          </p:nvSpPr>
          <p:spPr>
            <a:xfrm>
              <a:off x="6892279" y="279450"/>
              <a:ext cx="953700" cy="9537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61"/>
            <p:cNvSpPr/>
            <p:nvPr/>
          </p:nvSpPr>
          <p:spPr>
            <a:xfrm>
              <a:off x="7235778" y="279450"/>
              <a:ext cx="953700" cy="9537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61"/>
            <p:cNvSpPr/>
            <p:nvPr/>
          </p:nvSpPr>
          <p:spPr>
            <a:xfrm>
              <a:off x="7579277" y="279450"/>
              <a:ext cx="953700" cy="9537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61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24" name="Google Shape;3024;p61"/>
          <p:cNvSpPr/>
          <p:nvPr/>
        </p:nvSpPr>
        <p:spPr>
          <a:xfrm flipH="1">
            <a:off x="7818180" y="883420"/>
            <a:ext cx="429900" cy="418200"/>
          </a:xfrm>
          <a:prstGeom prst="star4">
            <a:avLst>
              <a:gd name="adj" fmla="val 12500"/>
            </a:avLst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25" name="Google Shape;3025;p61"/>
          <p:cNvGrpSpPr/>
          <p:nvPr/>
        </p:nvGrpSpPr>
        <p:grpSpPr>
          <a:xfrm>
            <a:off x="1839602" y="1617067"/>
            <a:ext cx="637648" cy="658500"/>
            <a:chOff x="1839602" y="1617067"/>
            <a:chExt cx="637648" cy="658500"/>
          </a:xfrm>
        </p:grpSpPr>
        <p:sp>
          <p:nvSpPr>
            <p:cNvPr id="3026" name="Google Shape;3026;p61"/>
            <p:cNvSpPr/>
            <p:nvPr/>
          </p:nvSpPr>
          <p:spPr>
            <a:xfrm flipH="1">
              <a:off x="2047351" y="1617067"/>
              <a:ext cx="429900" cy="418200"/>
            </a:xfrm>
            <a:prstGeom prst="star4">
              <a:avLst>
                <a:gd name="adj" fmla="val 125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61"/>
            <p:cNvSpPr/>
            <p:nvPr/>
          </p:nvSpPr>
          <p:spPr>
            <a:xfrm flipH="1">
              <a:off x="1839602" y="2035267"/>
              <a:ext cx="246900" cy="240300"/>
            </a:xfrm>
            <a:prstGeom prst="star4">
              <a:avLst>
                <a:gd name="adj" fmla="val 12500"/>
              </a:avLst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28" name="Google Shape;3028;p61"/>
          <p:cNvSpPr/>
          <p:nvPr/>
        </p:nvSpPr>
        <p:spPr>
          <a:xfrm flipH="1">
            <a:off x="975250" y="4294400"/>
            <a:ext cx="281100" cy="2736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" name="Google Shape;2191;p37"/>
          <p:cNvSpPr txBox="1">
            <a:spLocks noGrp="1"/>
          </p:cNvSpPr>
          <p:nvPr>
            <p:ph type="title" idx="2"/>
          </p:nvPr>
        </p:nvSpPr>
        <p:spPr>
          <a:xfrm>
            <a:off x="2210650" y="1683075"/>
            <a:ext cx="4720200" cy="17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Policy Gradients</a:t>
            </a:r>
            <a:endParaRPr sz="4400" dirty="0"/>
          </a:p>
        </p:txBody>
      </p:sp>
      <p:sp>
        <p:nvSpPr>
          <p:cNvPr id="2193" name="Google Shape;2193;p37"/>
          <p:cNvSpPr/>
          <p:nvPr/>
        </p:nvSpPr>
        <p:spPr>
          <a:xfrm>
            <a:off x="2295151" y="540928"/>
            <a:ext cx="1907849" cy="11483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dk1"/>
                </a:solidFill>
                <a:latin typeface="Merriweather;900"/>
              </a:rPr>
              <a:t>01</a:t>
            </a:r>
          </a:p>
        </p:txBody>
      </p:sp>
      <p:sp>
        <p:nvSpPr>
          <p:cNvPr id="2194" name="Google Shape;2194;p37"/>
          <p:cNvSpPr/>
          <p:nvPr/>
        </p:nvSpPr>
        <p:spPr>
          <a:xfrm>
            <a:off x="2231651" y="540928"/>
            <a:ext cx="1907849" cy="11483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dk1"/>
                </a:solidFill>
                <a:latin typeface="Merriweather;900"/>
              </a:rPr>
              <a:t>01</a:t>
            </a:r>
          </a:p>
        </p:txBody>
      </p:sp>
      <p:sp>
        <p:nvSpPr>
          <p:cNvPr id="2195" name="Google Shape;2195;p37"/>
          <p:cNvSpPr/>
          <p:nvPr/>
        </p:nvSpPr>
        <p:spPr>
          <a:xfrm>
            <a:off x="1594863" y="1565164"/>
            <a:ext cx="236700" cy="2307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6" name="Google Shape;2196;p37"/>
          <p:cNvSpPr/>
          <p:nvPr/>
        </p:nvSpPr>
        <p:spPr>
          <a:xfrm>
            <a:off x="6757396" y="3778965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97" name="Google Shape;2197;p37"/>
          <p:cNvGrpSpPr/>
          <p:nvPr/>
        </p:nvGrpSpPr>
        <p:grpSpPr>
          <a:xfrm>
            <a:off x="6939236" y="1683082"/>
            <a:ext cx="1370960" cy="1778111"/>
            <a:chOff x="7465916" y="720492"/>
            <a:chExt cx="1139144" cy="1477450"/>
          </a:xfrm>
        </p:grpSpPr>
        <p:sp>
          <p:nvSpPr>
            <p:cNvPr id="2198" name="Google Shape;2198;p37"/>
            <p:cNvSpPr/>
            <p:nvPr/>
          </p:nvSpPr>
          <p:spPr>
            <a:xfrm rot="-5400000">
              <a:off x="7646560" y="123944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37"/>
            <p:cNvSpPr/>
            <p:nvPr/>
          </p:nvSpPr>
          <p:spPr>
            <a:xfrm rot="-5400000">
              <a:off x="7597172" y="114891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37"/>
            <p:cNvSpPr/>
            <p:nvPr/>
          </p:nvSpPr>
          <p:spPr>
            <a:xfrm rot="-5400000">
              <a:off x="7547783" y="105838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37"/>
            <p:cNvSpPr/>
            <p:nvPr/>
          </p:nvSpPr>
          <p:spPr>
            <a:xfrm rot="-5400000">
              <a:off x="7498394" y="96785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37"/>
            <p:cNvSpPr/>
            <p:nvPr/>
          </p:nvSpPr>
          <p:spPr>
            <a:xfrm rot="-5400000">
              <a:off x="7449005" y="87732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37"/>
            <p:cNvSpPr/>
            <p:nvPr/>
          </p:nvSpPr>
          <p:spPr>
            <a:xfrm rot="-5400000">
              <a:off x="7399616" y="78679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4" name="Google Shape;2204;p37"/>
          <p:cNvGrpSpPr/>
          <p:nvPr/>
        </p:nvGrpSpPr>
        <p:grpSpPr>
          <a:xfrm rot="5400000">
            <a:off x="-149785" y="2103340"/>
            <a:ext cx="1764685" cy="924421"/>
            <a:chOff x="7055900" y="279450"/>
            <a:chExt cx="1820576" cy="953700"/>
          </a:xfrm>
        </p:grpSpPr>
        <p:sp>
          <p:nvSpPr>
            <p:cNvPr id="2205" name="Google Shape;2205;p37"/>
            <p:cNvSpPr/>
            <p:nvPr/>
          </p:nvSpPr>
          <p:spPr>
            <a:xfrm>
              <a:off x="7055900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37"/>
            <p:cNvSpPr/>
            <p:nvPr/>
          </p:nvSpPr>
          <p:spPr>
            <a:xfrm>
              <a:off x="7272619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37"/>
            <p:cNvSpPr/>
            <p:nvPr/>
          </p:nvSpPr>
          <p:spPr>
            <a:xfrm>
              <a:off x="7489338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37"/>
            <p:cNvSpPr/>
            <p:nvPr/>
          </p:nvSpPr>
          <p:spPr>
            <a:xfrm>
              <a:off x="7706057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37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10" name="Google Shape;2210;p37"/>
          <p:cNvSpPr/>
          <p:nvPr/>
        </p:nvSpPr>
        <p:spPr>
          <a:xfrm>
            <a:off x="3843151" y="434151"/>
            <a:ext cx="236700" cy="230700"/>
          </a:xfrm>
          <a:prstGeom prst="star4">
            <a:avLst>
              <a:gd name="adj" fmla="val 12500"/>
            </a:avLst>
          </a:prstGeom>
          <a:solidFill>
            <a:schemeClr val="accen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6" name="Google Shape;2476;p45"/>
          <p:cNvSpPr txBox="1">
            <a:spLocks noGrp="1"/>
          </p:cNvSpPr>
          <p:nvPr>
            <p:ph type="title"/>
          </p:nvPr>
        </p:nvSpPr>
        <p:spPr>
          <a:xfrm>
            <a:off x="539500" y="340475"/>
            <a:ext cx="8064900" cy="7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dirty="0" err="1"/>
              <a:t>Policy</a:t>
            </a:r>
            <a:r>
              <a:rPr lang="ro-RO" sz="2400" dirty="0"/>
              <a:t> </a:t>
            </a:r>
            <a:r>
              <a:rPr lang="ro-RO" sz="2400" dirty="0" err="1"/>
              <a:t>Gradients</a:t>
            </a:r>
            <a:r>
              <a:rPr lang="ro-RO" sz="2400" dirty="0"/>
              <a:t> – Să ne amintim!</a:t>
            </a:r>
          </a:p>
        </p:txBody>
      </p:sp>
      <p:sp>
        <p:nvSpPr>
          <p:cNvPr id="2478" name="Google Shape;2478;p45"/>
          <p:cNvSpPr/>
          <p:nvPr/>
        </p:nvSpPr>
        <p:spPr>
          <a:xfrm>
            <a:off x="942804" y="917740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79" name="Google Shape;2479;p45"/>
          <p:cNvGrpSpPr/>
          <p:nvPr/>
        </p:nvGrpSpPr>
        <p:grpSpPr>
          <a:xfrm rot="10800000">
            <a:off x="6880759" y="1084709"/>
            <a:ext cx="1151741" cy="355855"/>
            <a:chOff x="7812047" y="4100311"/>
            <a:chExt cx="715589" cy="608196"/>
          </a:xfrm>
        </p:grpSpPr>
        <p:grpSp>
          <p:nvGrpSpPr>
            <p:cNvPr id="2480" name="Google Shape;2480;p45"/>
            <p:cNvGrpSpPr/>
            <p:nvPr/>
          </p:nvGrpSpPr>
          <p:grpSpPr>
            <a:xfrm>
              <a:off x="7812047" y="4153807"/>
              <a:ext cx="715511" cy="554700"/>
              <a:chOff x="7812047" y="4153807"/>
              <a:chExt cx="715511" cy="554700"/>
            </a:xfrm>
          </p:grpSpPr>
          <p:sp>
            <p:nvSpPr>
              <p:cNvPr id="2481" name="Google Shape;2481;p45"/>
              <p:cNvSpPr/>
              <p:nvPr/>
            </p:nvSpPr>
            <p:spPr>
              <a:xfrm rot="5400000">
                <a:off x="7954858" y="4135807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45"/>
              <p:cNvSpPr/>
              <p:nvPr/>
            </p:nvSpPr>
            <p:spPr>
              <a:xfrm>
                <a:off x="7812047" y="4228209"/>
                <a:ext cx="86400" cy="3393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83" name="Google Shape;2483;p45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Subtitle 2">
                <a:extLst>
                  <a:ext uri="{FF2B5EF4-FFF2-40B4-BE49-F238E27FC236}">
                    <a16:creationId xmlns:a16="http://schemas.microsoft.com/office/drawing/2014/main" id="{1E79D43F-C8C4-99FE-21D6-D42EEC61F36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3390" y="1522997"/>
                <a:ext cx="7837467" cy="27697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400"/>
                  <a:buFont typeface="Spectral"/>
                  <a:buChar char="●"/>
                  <a:defRPr sz="1400" b="1" i="0" u="none" strike="noStrike" cap="none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defRPr>
                </a:lvl1pPr>
                <a:lvl2pPr marL="914400" marR="0" lvl="1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Spectral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defRPr>
                </a:lvl2pPr>
                <a:lvl3pPr marL="1371600" marR="0" lvl="2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Spectral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defRPr>
                </a:lvl3pPr>
                <a:lvl4pPr marL="1828800" marR="0" lvl="3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Spectral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defRPr>
                </a:lvl4pPr>
                <a:lvl5pPr marL="2286000" marR="0" lvl="4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Spectral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defRPr>
                </a:lvl5pPr>
                <a:lvl6pPr marL="2743200" marR="0" lvl="5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Spectral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defRPr>
                </a:lvl6pPr>
                <a:lvl7pPr marL="3200400" marR="0" lvl="6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Spectral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defRPr>
                </a:lvl7pPr>
                <a:lvl8pPr marL="3657600" marR="0" lvl="7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Spectral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defRPr>
                </a:lvl8pPr>
                <a:lvl9pPr marL="4114800" marR="0" lvl="8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Spectral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RO" b="1" i="1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RO" b="1" i="1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RO" b="1" i="1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𝓢</m:t>
                    </m:r>
                  </m:oMath>
                </a14:m>
                <a:r>
                  <a:rPr lang="en-RO" b="0" dirty="0">
                    <a:solidFill>
                      <a:schemeClr val="bg1">
                        <a:lumMod val="10000"/>
                      </a:schemeClr>
                    </a:solidFill>
                  </a:rPr>
                  <a:t> – Mulțimea stărilor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RO" b="1" i="1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𝒂</m:t>
                    </m:r>
                    <m:r>
                      <a:rPr lang="en-RO" b="1" i="1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RO" b="1" i="1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𝓐</m:t>
                    </m:r>
                  </m:oMath>
                </a14:m>
                <a:r>
                  <a:rPr lang="en-RO" b="0" dirty="0">
                    <a:solidFill>
                      <a:schemeClr val="bg1">
                        <a:lumMod val="10000"/>
                      </a:schemeClr>
                    </a:solidFill>
                  </a:rPr>
                  <a:t> – Mulțimea acțiunilor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RO" b="1" i="1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𝒓</m:t>
                    </m:r>
                    <m:r>
                      <a:rPr lang="en-RO" b="1" i="1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RO" b="1" i="1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𝓡</m:t>
                    </m:r>
                  </m:oMath>
                </a14:m>
                <a:r>
                  <a:rPr lang="en-RO" b="0" dirty="0">
                    <a:solidFill>
                      <a:schemeClr val="bg1">
                        <a:lumMod val="10000"/>
                      </a:schemeClr>
                    </a:solidFill>
                  </a:rPr>
                  <a:t> – Mulțimea acțiunilor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RO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RO" b="1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RO" b="1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RO" dirty="0">
                    <a:solidFill>
                      <a:schemeClr val="bg1">
                        <a:lumMod val="1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RO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RO" b="1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RO" b="1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RO" dirty="0">
                    <a:solidFill>
                      <a:schemeClr val="bg1">
                        <a:lumMod val="1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RO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RO" b="1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RO" b="1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RO" dirty="0">
                    <a:solidFill>
                      <a:schemeClr val="bg1">
                        <a:lumMod val="10000"/>
                      </a:schemeClr>
                    </a:solidFill>
                  </a:rPr>
                  <a:t> </a:t>
                </a:r>
                <a:r>
                  <a:rPr lang="en-RO" b="0" dirty="0">
                    <a:solidFill>
                      <a:schemeClr val="bg1">
                        <a:lumMod val="10000"/>
                      </a:schemeClr>
                    </a:solidFill>
                  </a:rPr>
                  <a:t>– Starea, Acțiunea și Recompensa la momentul de timp t al unei traiectorii. Putem utiliza inclusiv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RO" b="0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RO" b="0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RO" b="0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RO" b="0" dirty="0">
                    <a:solidFill>
                      <a:schemeClr val="bg1">
                        <a:lumMod val="1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RO" b="0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RO" b="0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RO" b="0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RO" b="0" dirty="0">
                    <a:solidFill>
                      <a:schemeClr val="bg1">
                        <a:lumMod val="1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RO" b="0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RO" b="0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RO" b="0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RO" b="0" dirty="0">
                    <a:solidFill>
                      <a:schemeClr val="bg1">
                        <a:lumMod val="10000"/>
                      </a:schemeClr>
                    </a:solidFill>
                  </a:rPr>
                  <a:t> în anumite formule.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RO" b="1" i="1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𝜸</m:t>
                    </m:r>
                  </m:oMath>
                </a14:m>
                <a:r>
                  <a:rPr lang="en-RO" b="0" dirty="0">
                    <a:solidFill>
                      <a:schemeClr val="bg1">
                        <a:lumMod val="10000"/>
                      </a:schemeClr>
                    </a:solidFill>
                  </a:rPr>
                  <a:t> – Factor de discount; Penalizarea incertitudinii unor recompense viitoare; </a:t>
                </a:r>
                <a14:m>
                  <m:oMath xmlns:m="http://schemas.openxmlformats.org/officeDocument/2006/math">
                    <m:r>
                      <a:rPr lang="en-RO" b="1" i="0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RO" b="1" i="0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RO" b="1" i="1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𝜸</m:t>
                    </m:r>
                    <m:r>
                      <a:rPr lang="en-RO" b="1" i="1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RO" b="1" i="1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endParaRPr lang="en-RO" dirty="0">
                  <a:solidFill>
                    <a:schemeClr val="bg1">
                      <a:lumMod val="10000"/>
                    </a:schemeClr>
                  </a:solidFill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RO" b="1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RO" b="1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RO" b="1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RO" b="0" dirty="0">
                    <a:solidFill>
                      <a:schemeClr val="bg1">
                        <a:lumMod val="10000"/>
                      </a:schemeClr>
                    </a:solidFill>
                  </a:rPr>
                  <a:t> – Return; Discounted Future Reward;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RO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RO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RO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RO" b="1" i="1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RO" b="1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RO" b="1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RO" b="1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RO" b="1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RO" b="1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RO" b="1" i="1" smtClean="0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RO" i="1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𝜸</m:t>
                            </m:r>
                          </m:e>
                          <m:sup>
                            <m:r>
                              <a:rPr lang="en-RO" b="1" i="1" smtClean="0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p>
                        </m:sSup>
                        <m:sSub>
                          <m:sSubPr>
                            <m:ctrlPr>
                              <a:rPr lang="en-RO" b="1" i="1" smtClean="0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RO" b="1" i="1" smtClean="0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RO" b="1" i="1" smtClean="0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RO" b="1" i="1" smtClean="0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RO" b="1" i="1" smtClean="0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en-RO" b="1" i="1" smtClean="0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RO" b="1" i="1" smtClean="0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RO" b="0" dirty="0">
                    <a:solidFill>
                      <a:schemeClr val="bg1">
                        <a:lumMod val="10000"/>
                      </a:schemeClr>
                    </a:solidFill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:endParaRPr lang="en-RO" b="0" dirty="0">
                  <a:solidFill>
                    <a:schemeClr val="bg1">
                      <a:lumMod val="10000"/>
                    </a:schemeClr>
                  </a:solidFill>
                </a:endParaRPr>
              </a:p>
              <a:p>
                <a:pPr>
                  <a:lnSpc>
                    <a:spcPct val="150000"/>
                  </a:lnSpc>
                </a:pPr>
                <a:endParaRPr lang="en-RO" b="0" dirty="0">
                  <a:solidFill>
                    <a:schemeClr val="bg1">
                      <a:lumMod val="1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Subtitle 2">
                <a:extLst>
                  <a:ext uri="{FF2B5EF4-FFF2-40B4-BE49-F238E27FC236}">
                    <a16:creationId xmlns:a16="http://schemas.microsoft.com/office/drawing/2014/main" id="{1E79D43F-C8C4-99FE-21D6-D42EEC61F3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390" y="1522997"/>
                <a:ext cx="7837467" cy="2769727"/>
              </a:xfrm>
              <a:prstGeom prst="rect">
                <a:avLst/>
              </a:prstGeom>
              <a:blipFill>
                <a:blip r:embed="rId3"/>
                <a:stretch>
                  <a:fillRect r="-647" b="-412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8084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6" name="Google Shape;2476;p45"/>
          <p:cNvSpPr txBox="1">
            <a:spLocks noGrp="1"/>
          </p:cNvSpPr>
          <p:nvPr>
            <p:ph type="title"/>
          </p:nvPr>
        </p:nvSpPr>
        <p:spPr>
          <a:xfrm>
            <a:off x="539500" y="340475"/>
            <a:ext cx="8064900" cy="7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dirty="0" err="1"/>
              <a:t>Policy</a:t>
            </a:r>
            <a:r>
              <a:rPr lang="ro-RO" sz="2400" dirty="0"/>
              <a:t> </a:t>
            </a:r>
            <a:r>
              <a:rPr lang="ro-RO" sz="2400" dirty="0" err="1"/>
              <a:t>Gradients</a:t>
            </a:r>
            <a:r>
              <a:rPr lang="ro-RO" sz="2400" dirty="0"/>
              <a:t> – Să ne amintim!</a:t>
            </a:r>
          </a:p>
        </p:txBody>
      </p:sp>
      <p:sp>
        <p:nvSpPr>
          <p:cNvPr id="2478" name="Google Shape;2478;p45"/>
          <p:cNvSpPr/>
          <p:nvPr/>
        </p:nvSpPr>
        <p:spPr>
          <a:xfrm>
            <a:off x="942804" y="917740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79" name="Google Shape;2479;p45"/>
          <p:cNvGrpSpPr/>
          <p:nvPr/>
        </p:nvGrpSpPr>
        <p:grpSpPr>
          <a:xfrm rot="10800000">
            <a:off x="6880759" y="1084709"/>
            <a:ext cx="1151741" cy="355855"/>
            <a:chOff x="7812047" y="4100311"/>
            <a:chExt cx="715589" cy="608196"/>
          </a:xfrm>
        </p:grpSpPr>
        <p:grpSp>
          <p:nvGrpSpPr>
            <p:cNvPr id="2480" name="Google Shape;2480;p45"/>
            <p:cNvGrpSpPr/>
            <p:nvPr/>
          </p:nvGrpSpPr>
          <p:grpSpPr>
            <a:xfrm>
              <a:off x="7812047" y="4153807"/>
              <a:ext cx="715511" cy="554700"/>
              <a:chOff x="7812047" y="4153807"/>
              <a:chExt cx="715511" cy="554700"/>
            </a:xfrm>
          </p:grpSpPr>
          <p:sp>
            <p:nvSpPr>
              <p:cNvPr id="2481" name="Google Shape;2481;p45"/>
              <p:cNvSpPr/>
              <p:nvPr/>
            </p:nvSpPr>
            <p:spPr>
              <a:xfrm rot="5400000">
                <a:off x="7954858" y="4135807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45"/>
              <p:cNvSpPr/>
              <p:nvPr/>
            </p:nvSpPr>
            <p:spPr>
              <a:xfrm>
                <a:off x="7812047" y="4228209"/>
                <a:ext cx="86400" cy="3393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83" name="Google Shape;2483;p45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Subtitle 2">
                <a:extLst>
                  <a:ext uri="{FF2B5EF4-FFF2-40B4-BE49-F238E27FC236}">
                    <a16:creationId xmlns:a16="http://schemas.microsoft.com/office/drawing/2014/main" id="{1E79D43F-C8C4-99FE-21D6-D42EEC61F36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3390" y="1522997"/>
                <a:ext cx="7837467" cy="27697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400"/>
                  <a:buFont typeface="Spectral"/>
                  <a:buChar char="●"/>
                  <a:defRPr sz="1400" b="1" i="0" u="none" strike="noStrike" cap="none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defRPr>
                </a:lvl1pPr>
                <a:lvl2pPr marL="914400" marR="0" lvl="1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Spectral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defRPr>
                </a:lvl2pPr>
                <a:lvl3pPr marL="1371600" marR="0" lvl="2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Spectral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defRPr>
                </a:lvl3pPr>
                <a:lvl4pPr marL="1828800" marR="0" lvl="3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Spectral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defRPr>
                </a:lvl4pPr>
                <a:lvl5pPr marL="2286000" marR="0" lvl="4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Spectral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defRPr>
                </a:lvl5pPr>
                <a:lvl6pPr marL="2743200" marR="0" lvl="5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Spectral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defRPr>
                </a:lvl6pPr>
                <a:lvl7pPr marL="3200400" marR="0" lvl="6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Spectral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defRPr>
                </a:lvl7pPr>
                <a:lvl8pPr marL="3657600" marR="0" lvl="7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Spectral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defRPr>
                </a:lvl8pPr>
                <a:lvl9pPr marL="4114800" marR="0" lvl="8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Spectral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RO" b="1" i="1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𝑷</m:t>
                    </m:r>
                    <m:r>
                      <a:rPr lang="en-RO" b="1" i="1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RO" b="1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RO" b="1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e>
                      <m:sup>
                        <m:r>
                          <a:rPr lang="en-RO" b="1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RO" b="1" i="1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RO" b="1" i="1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𝒓</m:t>
                    </m:r>
                    <m:r>
                      <a:rPr lang="en-RO" b="1" i="1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RO" b="1" i="1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𝒔</m:t>
                    </m:r>
                    <m:r>
                      <a:rPr lang="en-RO" b="1" i="1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RO" b="1" i="1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𝒂</m:t>
                    </m:r>
                    <m:r>
                      <a:rPr lang="en-RO" b="1" i="1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RO" b="0" dirty="0">
                    <a:solidFill>
                      <a:schemeClr val="bg1">
                        <a:lumMod val="10000"/>
                      </a:schemeClr>
                    </a:solidFill>
                  </a:rPr>
                  <a:t> – Probabilitatea de tranziție către starea s’ din starea curentă s cu acțiunea a și recompensa r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RO" b="1" i="1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𝝅</m:t>
                    </m:r>
                    <m:r>
                      <a:rPr lang="en-RO" b="1" i="1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RO" b="1" i="1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𝒂</m:t>
                    </m:r>
                    <m:r>
                      <a:rPr lang="en-RO" b="1" i="1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RO" b="1" i="1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𝒔</m:t>
                    </m:r>
                    <m:r>
                      <a:rPr lang="en-RO" b="1" i="1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RO" b="0" dirty="0">
                    <a:solidFill>
                      <a:schemeClr val="bg1">
                        <a:lumMod val="10000"/>
                      </a:schemeClr>
                    </a:solidFill>
                  </a:rPr>
                  <a:t> – Policită stochastică (descrie comportamentul agentului);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RO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RO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e>
                      <m:sub>
                        <m:r>
                          <a:rPr lang="en-RO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sub>
                    </m:sSub>
                    <m:r>
                      <a:rPr lang="en-RO" i="1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RO" i="1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RO" i="1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RO" b="0" dirty="0">
                    <a:solidFill>
                      <a:schemeClr val="bg1">
                        <a:lumMod val="10000"/>
                      </a:schemeClr>
                    </a:solidFill>
                  </a:rPr>
                  <a:t> reprezintă o politică parametrizată de </a:t>
                </a:r>
                <a14:m>
                  <m:oMath xmlns:m="http://schemas.openxmlformats.org/officeDocument/2006/math">
                    <m:r>
                      <a:rPr lang="en-RO" i="1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endParaRPr lang="en-RO" b="0" dirty="0">
                  <a:solidFill>
                    <a:schemeClr val="bg1">
                      <a:lumMod val="10000"/>
                    </a:schemeClr>
                  </a:solidFill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RO" i="1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𝝁</m:t>
                    </m:r>
                    <m:r>
                      <a:rPr lang="en-RO" i="1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RO" b="1" i="1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𝒔</m:t>
                    </m:r>
                    <m:r>
                      <a:rPr lang="en-RO" i="1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RO" b="0" dirty="0">
                    <a:solidFill>
                      <a:schemeClr val="bg1">
                        <a:lumMod val="10000"/>
                      </a:schemeClr>
                    </a:solidFill>
                  </a:rPr>
                  <a:t>– Politică deterministă; Folosim această notație pentru a distinge ținta noastră de o altă politică ajutătoare/adițională</a:t>
                </a:r>
                <a:endParaRPr lang="en-RO" dirty="0">
                  <a:solidFill>
                    <a:schemeClr val="bg1">
                      <a:lumMod val="10000"/>
                    </a:schemeClr>
                  </a:solidFill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RO" b="1" i="1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RO" b="1" i="1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RO" b="1" i="1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RO" b="1" i="1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RO" b="0" dirty="0">
                    <a:solidFill>
                      <a:schemeClr val="bg1">
                        <a:lumMod val="10000"/>
                      </a:schemeClr>
                    </a:solidFill>
                  </a:rPr>
                  <a:t> – Funcția state-value măsoară return-ul așteptat din starea s;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RO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RO" b="1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RO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𝝎</m:t>
                        </m:r>
                      </m:sub>
                    </m:sSub>
                    <m:r>
                      <a:rPr lang="en-RO" i="1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RO" i="1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RO" i="1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RO" b="0" dirty="0">
                    <a:solidFill>
                      <a:schemeClr val="bg1">
                        <a:lumMod val="10000"/>
                      </a:schemeClr>
                    </a:solidFill>
                  </a:rPr>
                  <a:t> este valoarea așteptată, dată de parametrizarea cu </a:t>
                </a:r>
                <a14:m>
                  <m:oMath xmlns:m="http://schemas.openxmlformats.org/officeDocument/2006/math">
                    <m:r>
                      <a:rPr lang="en-RO" b="0" i="1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endParaRPr lang="en-RO" b="0" dirty="0">
                  <a:solidFill>
                    <a:schemeClr val="bg1">
                      <a:lumMod val="10000"/>
                    </a:schemeClr>
                  </a:solidFill>
                </a:endParaRPr>
              </a:p>
              <a:p>
                <a:pPr>
                  <a:lnSpc>
                    <a:spcPct val="150000"/>
                  </a:lnSpc>
                </a:pPr>
                <a:endParaRPr lang="en-RO" b="0" dirty="0">
                  <a:solidFill>
                    <a:schemeClr val="bg1">
                      <a:lumMod val="10000"/>
                    </a:schemeClr>
                  </a:solidFill>
                </a:endParaRPr>
              </a:p>
              <a:p>
                <a:pPr>
                  <a:lnSpc>
                    <a:spcPct val="150000"/>
                  </a:lnSpc>
                </a:pPr>
                <a:endParaRPr lang="en-RO" b="0" dirty="0">
                  <a:solidFill>
                    <a:schemeClr val="bg1">
                      <a:lumMod val="1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Subtitle 2">
                <a:extLst>
                  <a:ext uri="{FF2B5EF4-FFF2-40B4-BE49-F238E27FC236}">
                    <a16:creationId xmlns:a16="http://schemas.microsoft.com/office/drawing/2014/main" id="{1E79D43F-C8C4-99FE-21D6-D42EEC61F3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390" y="1522997"/>
                <a:ext cx="7837467" cy="27697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2798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6" name="Google Shape;2476;p45"/>
          <p:cNvSpPr txBox="1">
            <a:spLocks noGrp="1"/>
          </p:cNvSpPr>
          <p:nvPr>
            <p:ph type="title"/>
          </p:nvPr>
        </p:nvSpPr>
        <p:spPr>
          <a:xfrm>
            <a:off x="539500" y="340475"/>
            <a:ext cx="8064900" cy="7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dirty="0" err="1"/>
              <a:t>Policy</a:t>
            </a:r>
            <a:r>
              <a:rPr lang="ro-RO" sz="2400" dirty="0"/>
              <a:t> </a:t>
            </a:r>
            <a:r>
              <a:rPr lang="ro-RO" sz="2400" dirty="0" err="1"/>
              <a:t>Gradients</a:t>
            </a:r>
            <a:r>
              <a:rPr lang="ro-RO" sz="2400" dirty="0"/>
              <a:t> – Să ne amintim!</a:t>
            </a:r>
          </a:p>
        </p:txBody>
      </p:sp>
      <p:sp>
        <p:nvSpPr>
          <p:cNvPr id="2478" name="Google Shape;2478;p45"/>
          <p:cNvSpPr/>
          <p:nvPr/>
        </p:nvSpPr>
        <p:spPr>
          <a:xfrm>
            <a:off x="942804" y="917740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79" name="Google Shape;2479;p45"/>
          <p:cNvGrpSpPr/>
          <p:nvPr/>
        </p:nvGrpSpPr>
        <p:grpSpPr>
          <a:xfrm rot="10800000">
            <a:off x="6880759" y="1084709"/>
            <a:ext cx="1151741" cy="355855"/>
            <a:chOff x="7812047" y="4100311"/>
            <a:chExt cx="715589" cy="608196"/>
          </a:xfrm>
        </p:grpSpPr>
        <p:grpSp>
          <p:nvGrpSpPr>
            <p:cNvPr id="2480" name="Google Shape;2480;p45"/>
            <p:cNvGrpSpPr/>
            <p:nvPr/>
          </p:nvGrpSpPr>
          <p:grpSpPr>
            <a:xfrm>
              <a:off x="7812047" y="4153807"/>
              <a:ext cx="715511" cy="554700"/>
              <a:chOff x="7812047" y="4153807"/>
              <a:chExt cx="715511" cy="554700"/>
            </a:xfrm>
          </p:grpSpPr>
          <p:sp>
            <p:nvSpPr>
              <p:cNvPr id="2481" name="Google Shape;2481;p45"/>
              <p:cNvSpPr/>
              <p:nvPr/>
            </p:nvSpPr>
            <p:spPr>
              <a:xfrm rot="5400000">
                <a:off x="7954858" y="4135807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45"/>
              <p:cNvSpPr/>
              <p:nvPr/>
            </p:nvSpPr>
            <p:spPr>
              <a:xfrm>
                <a:off x="7812047" y="4228209"/>
                <a:ext cx="86400" cy="3393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83" name="Google Shape;2483;p45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Subtitle 2">
                <a:extLst>
                  <a:ext uri="{FF2B5EF4-FFF2-40B4-BE49-F238E27FC236}">
                    <a16:creationId xmlns:a16="http://schemas.microsoft.com/office/drawing/2014/main" id="{1E79D43F-C8C4-99FE-21D6-D42EEC61F36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3216" y="1522997"/>
                <a:ext cx="7837467" cy="27697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400"/>
                  <a:buFont typeface="Spectral"/>
                  <a:buChar char="●"/>
                  <a:defRPr sz="1400" b="1" i="0" u="none" strike="noStrike" cap="none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defRPr>
                </a:lvl1pPr>
                <a:lvl2pPr marL="914400" marR="0" lvl="1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Spectral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defRPr>
                </a:lvl2pPr>
                <a:lvl3pPr marL="1371600" marR="0" lvl="2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Spectral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defRPr>
                </a:lvl3pPr>
                <a:lvl4pPr marL="1828800" marR="0" lvl="3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Spectral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defRPr>
                </a:lvl4pPr>
                <a:lvl5pPr marL="2286000" marR="0" lvl="4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Spectral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defRPr>
                </a:lvl5pPr>
                <a:lvl6pPr marL="2743200" marR="0" lvl="5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Spectral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defRPr>
                </a:lvl6pPr>
                <a:lvl7pPr marL="3200400" marR="0" lvl="6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Spectral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defRPr>
                </a:lvl7pPr>
                <a:lvl8pPr marL="3657600" marR="0" lvl="7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Spectral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defRPr>
                </a:lvl8pPr>
                <a:lvl9pPr marL="4114800" marR="0" lvl="8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Spectral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RO" b="1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RO" b="1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p>
                        <m:r>
                          <a:rPr lang="en-RO" b="1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sup>
                    </m:sSup>
                    <m:r>
                      <a:rPr lang="en-RO" b="1" i="1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RO" b="1" i="1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RO" b="1" i="1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RO" b="0" dirty="0">
                    <a:solidFill>
                      <a:schemeClr val="bg1">
                        <a:lumMod val="10000"/>
                      </a:schemeClr>
                    </a:solidFill>
                  </a:rPr>
                  <a:t> – Funcția state-value măsoară return-ul așteptat din starea s, urmând politica </a:t>
                </a:r>
                <a14:m>
                  <m:oMath xmlns:m="http://schemas.openxmlformats.org/officeDocument/2006/math">
                    <m:r>
                      <a:rPr lang="en-RO" b="0" i="1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RO" b="0" dirty="0">
                    <a:solidFill>
                      <a:schemeClr val="bg1">
                        <a:lumMod val="10000"/>
                      </a:schemeClr>
                    </a:solidFill>
                  </a:rPr>
                  <a:t>;</a:t>
                </a:r>
                <a:r>
                  <a:rPr lang="en-RO" dirty="0">
                    <a:solidFill>
                      <a:schemeClr val="bg1">
                        <a:lumMod val="1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RO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RO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p>
                        <m:r>
                          <a:rPr lang="en-RO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sup>
                    </m:sSup>
                    <m:d>
                      <m:dPr>
                        <m:ctrlPr>
                          <a:rPr lang="en-RO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RO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  <m:r>
                      <a:rPr lang="en-RO" b="1" i="1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RO" b="1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RO" b="1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RO" b="1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RO" b="1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RO" b="1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sub>
                    </m:sSub>
                    <m:r>
                      <a:rPr lang="en-RO" b="1" i="1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RO" b="1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RO" b="1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RO" b="1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RO" b="1" i="1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RO" b="1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RO" b="1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RO" b="1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RO" b="1" i="1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RO" b="1" i="1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RO" b="1" i="1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RO" b="0" dirty="0">
                    <a:solidFill>
                      <a:schemeClr val="bg1">
                        <a:lumMod val="10000"/>
                      </a:schemeClr>
                    </a:solidFill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lang="en-RO" b="1" dirty="0">
                    <a:solidFill>
                      <a:schemeClr val="bg1">
                        <a:lumMod val="10000"/>
                      </a:schemeClr>
                    </a:solidFill>
                  </a:rPr>
                  <a:t>Q</a:t>
                </a:r>
                <a14:m>
                  <m:oMath xmlns:m="http://schemas.openxmlformats.org/officeDocument/2006/math">
                    <m:r>
                      <a:rPr lang="en-RO" b="1" i="1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RO" b="1" i="1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RO" b="1" i="1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RO" b="1" i="1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RO" b="1" i="1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RO" b="0" dirty="0">
                    <a:solidFill>
                      <a:schemeClr val="bg1">
                        <a:lumMod val="10000"/>
                      </a:schemeClr>
                    </a:solidFill>
                  </a:rPr>
                  <a:t> – Funcția action-value măsoară return-ul așteptat pentru perechea (s, a);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RO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RO" b="1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en-RO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𝝎</m:t>
                        </m:r>
                      </m:sub>
                    </m:sSub>
                    <m:r>
                      <a:rPr lang="en-RO" i="1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RO" i="1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RO" i="1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RO" b="0" dirty="0">
                    <a:solidFill>
                      <a:schemeClr val="bg1">
                        <a:lumMod val="10000"/>
                      </a:schemeClr>
                    </a:solidFill>
                  </a:rPr>
                  <a:t> este valoarea așteptată, dată de parametrizarea cu </a:t>
                </a:r>
                <a14:m>
                  <m:oMath xmlns:m="http://schemas.openxmlformats.org/officeDocument/2006/math">
                    <m:r>
                      <a:rPr lang="en-RO" b="0" i="1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endParaRPr lang="en-RO" b="0" dirty="0">
                  <a:solidFill>
                    <a:schemeClr val="bg1">
                      <a:lumMod val="10000"/>
                    </a:schemeClr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RO" b="0" dirty="0">
                    <a:solidFill>
                      <a:schemeClr val="bg1">
                        <a:lumMod val="1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RO" b="1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RO" b="1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p>
                        <m:r>
                          <a:rPr lang="en-RO" b="1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sup>
                    </m:sSup>
                    <m:r>
                      <a:rPr lang="en-RO" b="1" i="1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RO" b="1" i="1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RO" b="1" i="1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RO" b="1" i="1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RO" b="1" i="1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RO" b="0" dirty="0">
                    <a:solidFill>
                      <a:schemeClr val="bg1">
                        <a:lumMod val="10000"/>
                      </a:schemeClr>
                    </a:solidFill>
                  </a:rPr>
                  <a:t> – Funcția action-value măsoară return-ul pentru perechea (s, a), urmând politica </a:t>
                </a:r>
                <a14:m>
                  <m:oMath xmlns:m="http://schemas.openxmlformats.org/officeDocument/2006/math">
                    <m:r>
                      <a:rPr lang="en-RO" b="0" i="1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RO" b="0" dirty="0">
                    <a:solidFill>
                      <a:schemeClr val="bg1">
                        <a:lumMod val="10000"/>
                      </a:schemeClr>
                    </a:solidFill>
                  </a:rPr>
                  <a:t>;</a:t>
                </a:r>
                <a:r>
                  <a:rPr lang="en-RO" dirty="0">
                    <a:solidFill>
                      <a:schemeClr val="bg1">
                        <a:lumMod val="1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RO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RO" b="1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p>
                        <m:r>
                          <a:rPr lang="en-RO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sup>
                    </m:sSup>
                    <m:d>
                      <m:dPr>
                        <m:ctrlPr>
                          <a:rPr lang="en-RO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RO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RO" b="1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RO" b="1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RO" b="1" i="1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RO" b="1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RO" b="1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RO" b="1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RO" b="1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RO" b="1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sub>
                    </m:sSub>
                    <m:r>
                      <a:rPr lang="en-RO" b="1" i="1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RO" b="1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RO" b="1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RO" b="1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RO" b="1" i="1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RO" b="1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RO" b="1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RO" b="1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RO" b="1" i="1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RO" b="1" i="1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RO" b="1" i="1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RO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RO" b="1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RO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RO" i="1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RO" b="1" i="1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RO" i="1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RO" b="0" dirty="0">
                    <a:solidFill>
                      <a:schemeClr val="bg1">
                        <a:lumMod val="10000"/>
                      </a:schemeClr>
                    </a:solidFill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lang="en-RO" dirty="0">
                    <a:solidFill>
                      <a:schemeClr val="bg1">
                        <a:lumMod val="10000"/>
                      </a:schemeClr>
                    </a:solidFill>
                  </a:rPr>
                  <a:t>A</a:t>
                </a:r>
                <a14:m>
                  <m:oMath xmlns:m="http://schemas.openxmlformats.org/officeDocument/2006/math">
                    <m:r>
                      <a:rPr lang="en-RO" b="1" i="1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RO" b="1" i="1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RO" b="1" i="1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RO" b="1" i="1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RO" b="1" i="1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RO" b="0" dirty="0">
                    <a:solidFill>
                      <a:schemeClr val="bg1">
                        <a:lumMod val="10000"/>
                      </a:schemeClr>
                    </a:solidFill>
                  </a:rPr>
                  <a:t> – Funcția avantaj </a:t>
                </a:r>
                <a:r>
                  <a:rPr lang="en-RO" dirty="0">
                    <a:solidFill>
                      <a:schemeClr val="bg1">
                        <a:lumMod val="10000"/>
                      </a:schemeClr>
                    </a:solidFill>
                  </a:rPr>
                  <a:t>A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RO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RO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RO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RO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RO" b="1" i="1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RO" b="1" i="1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𝑸</m:t>
                    </m:r>
                    <m:d>
                      <m:dPr>
                        <m:ctrlPr>
                          <a:rPr lang="en-RO" b="1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RO" b="1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RO" b="1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RO" b="1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RO" b="1" i="1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RO" b="1" i="1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RO" b="1" i="1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RO" b="1" i="1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RO" b="1" i="1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RO" b="0" dirty="0">
                    <a:solidFill>
                      <a:schemeClr val="bg1">
                        <a:lumMod val="10000"/>
                      </a:schemeClr>
                    </a:solidFill>
                  </a:rPr>
                  <a:t> este o versiune similară pentru cele de mai sus, cu varianță mai mică, combinând action-value cu state-value</a:t>
                </a:r>
              </a:p>
              <a:p>
                <a:pPr>
                  <a:lnSpc>
                    <a:spcPct val="150000"/>
                  </a:lnSpc>
                </a:pPr>
                <a:endParaRPr lang="en-RO" b="0" dirty="0">
                  <a:solidFill>
                    <a:schemeClr val="bg1">
                      <a:lumMod val="1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Subtitle 2">
                <a:extLst>
                  <a:ext uri="{FF2B5EF4-FFF2-40B4-BE49-F238E27FC236}">
                    <a16:creationId xmlns:a16="http://schemas.microsoft.com/office/drawing/2014/main" id="{1E79D43F-C8C4-99FE-21D6-D42EEC61F3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216" y="1522997"/>
                <a:ext cx="7837467" cy="27697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0988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6" name="Google Shape;2476;p45"/>
          <p:cNvSpPr txBox="1">
            <a:spLocks noGrp="1"/>
          </p:cNvSpPr>
          <p:nvPr>
            <p:ph type="title"/>
          </p:nvPr>
        </p:nvSpPr>
        <p:spPr>
          <a:xfrm>
            <a:off x="539500" y="340475"/>
            <a:ext cx="8064900" cy="7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dirty="0" err="1"/>
              <a:t>Policy</a:t>
            </a:r>
            <a:r>
              <a:rPr lang="ro-RO" sz="2400" dirty="0"/>
              <a:t> </a:t>
            </a:r>
            <a:r>
              <a:rPr lang="ro-RO" sz="2400" dirty="0" err="1"/>
              <a:t>Gradients</a:t>
            </a:r>
            <a:r>
              <a:rPr lang="ro-RO" sz="2400" dirty="0"/>
              <a:t> – Să ne amintim!</a:t>
            </a:r>
          </a:p>
        </p:txBody>
      </p:sp>
      <p:sp>
        <p:nvSpPr>
          <p:cNvPr id="2478" name="Google Shape;2478;p45"/>
          <p:cNvSpPr/>
          <p:nvPr/>
        </p:nvSpPr>
        <p:spPr>
          <a:xfrm>
            <a:off x="942804" y="917740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79" name="Google Shape;2479;p45"/>
          <p:cNvGrpSpPr/>
          <p:nvPr/>
        </p:nvGrpSpPr>
        <p:grpSpPr>
          <a:xfrm rot="10800000">
            <a:off x="6880759" y="1084709"/>
            <a:ext cx="1151741" cy="355855"/>
            <a:chOff x="7812047" y="4100311"/>
            <a:chExt cx="715589" cy="608196"/>
          </a:xfrm>
        </p:grpSpPr>
        <p:grpSp>
          <p:nvGrpSpPr>
            <p:cNvPr id="2480" name="Google Shape;2480;p45"/>
            <p:cNvGrpSpPr/>
            <p:nvPr/>
          </p:nvGrpSpPr>
          <p:grpSpPr>
            <a:xfrm>
              <a:off x="7812047" y="4153807"/>
              <a:ext cx="715511" cy="554700"/>
              <a:chOff x="7812047" y="4153807"/>
              <a:chExt cx="715511" cy="554700"/>
            </a:xfrm>
          </p:grpSpPr>
          <p:sp>
            <p:nvSpPr>
              <p:cNvPr id="2481" name="Google Shape;2481;p45"/>
              <p:cNvSpPr/>
              <p:nvPr/>
            </p:nvSpPr>
            <p:spPr>
              <a:xfrm rot="5400000">
                <a:off x="7954858" y="4135807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45"/>
              <p:cNvSpPr/>
              <p:nvPr/>
            </p:nvSpPr>
            <p:spPr>
              <a:xfrm>
                <a:off x="7812047" y="4228209"/>
                <a:ext cx="86400" cy="3393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83" name="Google Shape;2483;p45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Subtitle 2">
                <a:extLst>
                  <a:ext uri="{FF2B5EF4-FFF2-40B4-BE49-F238E27FC236}">
                    <a16:creationId xmlns:a16="http://schemas.microsoft.com/office/drawing/2014/main" id="{1E79D43F-C8C4-99FE-21D6-D42EEC61F36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3216" y="1522997"/>
                <a:ext cx="7837467" cy="27697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400"/>
                  <a:buFont typeface="Spectral"/>
                  <a:buChar char="●"/>
                  <a:defRPr sz="1400" b="1" i="0" u="none" strike="noStrike" cap="none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defRPr>
                </a:lvl1pPr>
                <a:lvl2pPr marL="914400" marR="0" lvl="1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Spectral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defRPr>
                </a:lvl2pPr>
                <a:lvl3pPr marL="1371600" marR="0" lvl="2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Spectral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defRPr>
                </a:lvl3pPr>
                <a:lvl4pPr marL="1828800" marR="0" lvl="3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Spectral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defRPr>
                </a:lvl4pPr>
                <a:lvl5pPr marL="2286000" marR="0" lvl="4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Spectral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defRPr>
                </a:lvl5pPr>
                <a:lvl6pPr marL="2743200" marR="0" lvl="5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Spectral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defRPr>
                </a:lvl6pPr>
                <a:lvl7pPr marL="3200400" marR="0" lvl="6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Spectral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defRPr>
                </a:lvl7pPr>
                <a:lvl8pPr marL="3657600" marR="0" lvl="7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Spectral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defRPr>
                </a:lvl8pPr>
                <a:lvl9pPr marL="4114800" marR="0" lvl="8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Spectral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RO" b="1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RO" b="1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p>
                        <m:r>
                          <a:rPr lang="en-RO" b="1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sup>
                    </m:sSup>
                    <m:r>
                      <a:rPr lang="en-RO" b="1" i="1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RO" b="1" i="1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RO" b="1" i="1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RO" b="0" dirty="0">
                    <a:solidFill>
                      <a:schemeClr val="bg1">
                        <a:lumMod val="10000"/>
                      </a:schemeClr>
                    </a:solidFill>
                  </a:rPr>
                  <a:t> – Funcția state-value măsoară return-ul așteptat din starea s, urmând politica </a:t>
                </a:r>
                <a14:m>
                  <m:oMath xmlns:m="http://schemas.openxmlformats.org/officeDocument/2006/math">
                    <m:r>
                      <a:rPr lang="en-RO" b="0" i="1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RO" b="0" dirty="0">
                    <a:solidFill>
                      <a:schemeClr val="bg1">
                        <a:lumMod val="10000"/>
                      </a:schemeClr>
                    </a:solidFill>
                  </a:rPr>
                  <a:t>;</a:t>
                </a:r>
                <a:r>
                  <a:rPr lang="en-RO" dirty="0">
                    <a:solidFill>
                      <a:schemeClr val="bg1">
                        <a:lumMod val="1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RO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RO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p>
                        <m:r>
                          <a:rPr lang="en-RO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sup>
                    </m:sSup>
                    <m:d>
                      <m:dPr>
                        <m:ctrlPr>
                          <a:rPr lang="en-RO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RO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  <m:r>
                      <a:rPr lang="en-RO" b="1" i="1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RO" b="1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RO" b="1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RO" b="1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RO" b="1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RO" b="1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sub>
                    </m:sSub>
                    <m:r>
                      <a:rPr lang="en-RO" b="1" i="1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RO" b="1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RO" b="1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RO" b="1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RO" b="1" i="1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RO" b="1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RO" b="1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RO" b="1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RO" b="1" i="1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RO" b="1" i="1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RO" b="1" i="1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RO" b="0" dirty="0">
                    <a:solidFill>
                      <a:schemeClr val="bg1">
                        <a:lumMod val="10000"/>
                      </a:schemeClr>
                    </a:solidFill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lang="en-RO" b="1" dirty="0">
                    <a:solidFill>
                      <a:schemeClr val="bg1">
                        <a:lumMod val="10000"/>
                      </a:schemeClr>
                    </a:solidFill>
                  </a:rPr>
                  <a:t>Q</a:t>
                </a:r>
                <a14:m>
                  <m:oMath xmlns:m="http://schemas.openxmlformats.org/officeDocument/2006/math">
                    <m:r>
                      <a:rPr lang="en-RO" b="1" i="1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RO" b="1" i="1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RO" b="1" i="1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RO" b="1" i="1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RO" b="1" i="1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RO" b="0" dirty="0">
                    <a:solidFill>
                      <a:schemeClr val="bg1">
                        <a:lumMod val="10000"/>
                      </a:schemeClr>
                    </a:solidFill>
                  </a:rPr>
                  <a:t> – Funcția action-value măsoară return-ul așteptat pentru perechea (s, a);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RO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RO" b="1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en-RO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𝝎</m:t>
                        </m:r>
                      </m:sub>
                    </m:sSub>
                    <m:r>
                      <a:rPr lang="en-RO" i="1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RO" i="1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RO" i="1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RO" b="0" dirty="0">
                    <a:solidFill>
                      <a:schemeClr val="bg1">
                        <a:lumMod val="10000"/>
                      </a:schemeClr>
                    </a:solidFill>
                  </a:rPr>
                  <a:t> este valoarea așteptată, dată de parametrizarea cu </a:t>
                </a:r>
                <a14:m>
                  <m:oMath xmlns:m="http://schemas.openxmlformats.org/officeDocument/2006/math">
                    <m:r>
                      <a:rPr lang="en-RO" b="0" i="1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endParaRPr lang="en-RO" b="0" dirty="0">
                  <a:solidFill>
                    <a:schemeClr val="bg1">
                      <a:lumMod val="10000"/>
                    </a:schemeClr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RO" b="0" dirty="0">
                    <a:solidFill>
                      <a:schemeClr val="bg1">
                        <a:lumMod val="1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RO" b="1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RO" b="1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p>
                        <m:r>
                          <a:rPr lang="en-RO" b="1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sup>
                    </m:sSup>
                    <m:r>
                      <a:rPr lang="en-RO" b="1" i="1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RO" b="1" i="1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RO" b="1" i="1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RO" b="1" i="1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RO" b="1" i="1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RO" b="0" dirty="0">
                    <a:solidFill>
                      <a:schemeClr val="bg1">
                        <a:lumMod val="10000"/>
                      </a:schemeClr>
                    </a:solidFill>
                  </a:rPr>
                  <a:t> – Funcția action-value măsoară return-ul pentru perechea (s, a), urmând politica </a:t>
                </a:r>
                <a14:m>
                  <m:oMath xmlns:m="http://schemas.openxmlformats.org/officeDocument/2006/math">
                    <m:r>
                      <a:rPr lang="en-RO" b="0" i="1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RO" b="0" dirty="0">
                    <a:solidFill>
                      <a:schemeClr val="bg1">
                        <a:lumMod val="10000"/>
                      </a:schemeClr>
                    </a:solidFill>
                  </a:rPr>
                  <a:t>;</a:t>
                </a:r>
                <a:r>
                  <a:rPr lang="en-RO" dirty="0">
                    <a:solidFill>
                      <a:schemeClr val="bg1">
                        <a:lumMod val="1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RO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RO" b="1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p>
                        <m:r>
                          <a:rPr lang="en-RO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sup>
                    </m:sSup>
                    <m:d>
                      <m:dPr>
                        <m:ctrlPr>
                          <a:rPr lang="en-RO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RO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RO" b="1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RO" b="1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RO" b="1" i="1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RO" b="1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RO" b="1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RO" b="1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RO" b="1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RO" b="1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sub>
                    </m:sSub>
                    <m:r>
                      <a:rPr lang="en-RO" b="1" i="1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RO" b="1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RO" b="1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RO" b="1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RO" b="1" i="1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RO" b="1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RO" b="1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RO" b="1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RO" b="1" i="1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RO" b="1" i="1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RO" b="1" i="1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RO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RO" b="1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RO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RO" i="1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RO" b="1" i="1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RO" i="1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RO" b="0" dirty="0">
                    <a:solidFill>
                      <a:schemeClr val="bg1">
                        <a:lumMod val="10000"/>
                      </a:schemeClr>
                    </a:solidFill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lang="en-RO" dirty="0">
                    <a:solidFill>
                      <a:schemeClr val="bg1">
                        <a:lumMod val="10000"/>
                      </a:schemeClr>
                    </a:solidFill>
                  </a:rPr>
                  <a:t>A</a:t>
                </a:r>
                <a14:m>
                  <m:oMath xmlns:m="http://schemas.openxmlformats.org/officeDocument/2006/math">
                    <m:r>
                      <a:rPr lang="en-RO" b="1" i="1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RO" b="1" i="1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RO" b="1" i="1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RO" b="1" i="1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RO" b="1" i="1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RO" b="0" dirty="0">
                    <a:solidFill>
                      <a:schemeClr val="bg1">
                        <a:lumMod val="10000"/>
                      </a:schemeClr>
                    </a:solidFill>
                  </a:rPr>
                  <a:t> – Funcția avantaj </a:t>
                </a:r>
                <a:r>
                  <a:rPr lang="en-RO" dirty="0">
                    <a:solidFill>
                      <a:schemeClr val="bg1">
                        <a:lumMod val="10000"/>
                      </a:schemeClr>
                    </a:solidFill>
                  </a:rPr>
                  <a:t>A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RO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RO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RO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RO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RO" b="1" i="1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RO" b="1" i="1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𝑸</m:t>
                    </m:r>
                    <m:d>
                      <m:dPr>
                        <m:ctrlPr>
                          <a:rPr lang="en-RO" b="1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RO" b="1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RO" b="1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RO" b="1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RO" b="1" i="1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RO" b="1" i="1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RO" b="1" i="1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RO" b="1" i="1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RO" b="1" i="1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RO" b="0" dirty="0">
                    <a:solidFill>
                      <a:schemeClr val="bg1">
                        <a:lumMod val="10000"/>
                      </a:schemeClr>
                    </a:solidFill>
                  </a:rPr>
                  <a:t> este o versiune similară pentru cele de mai sus, cu varianță mai mică, combinând action-value cu state-value</a:t>
                </a:r>
              </a:p>
              <a:p>
                <a:pPr>
                  <a:lnSpc>
                    <a:spcPct val="150000"/>
                  </a:lnSpc>
                </a:pPr>
                <a:endParaRPr lang="en-RO" b="0" dirty="0">
                  <a:solidFill>
                    <a:schemeClr val="bg1">
                      <a:lumMod val="1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Subtitle 2">
                <a:extLst>
                  <a:ext uri="{FF2B5EF4-FFF2-40B4-BE49-F238E27FC236}">
                    <a16:creationId xmlns:a16="http://schemas.microsoft.com/office/drawing/2014/main" id="{1E79D43F-C8C4-99FE-21D6-D42EEC61F3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216" y="1522997"/>
                <a:ext cx="7837467" cy="27697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5312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6" name="Google Shape;2476;p45"/>
          <p:cNvSpPr txBox="1">
            <a:spLocks noGrp="1"/>
          </p:cNvSpPr>
          <p:nvPr>
            <p:ph type="title"/>
          </p:nvPr>
        </p:nvSpPr>
        <p:spPr>
          <a:xfrm>
            <a:off x="539500" y="340475"/>
            <a:ext cx="8064900" cy="7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dirty="0" err="1"/>
              <a:t>Policy</a:t>
            </a:r>
            <a:r>
              <a:rPr lang="ro-RO" sz="2400" dirty="0"/>
              <a:t> </a:t>
            </a:r>
            <a:r>
              <a:rPr lang="ro-RO" sz="2400" dirty="0" err="1"/>
              <a:t>Gradients</a:t>
            </a:r>
            <a:r>
              <a:rPr lang="ro-RO" sz="2400" dirty="0"/>
              <a:t> – Să ne amintim!</a:t>
            </a:r>
          </a:p>
        </p:txBody>
      </p:sp>
      <p:sp>
        <p:nvSpPr>
          <p:cNvPr id="2478" name="Google Shape;2478;p45"/>
          <p:cNvSpPr/>
          <p:nvPr/>
        </p:nvSpPr>
        <p:spPr>
          <a:xfrm>
            <a:off x="942804" y="917740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79" name="Google Shape;2479;p45"/>
          <p:cNvGrpSpPr/>
          <p:nvPr/>
        </p:nvGrpSpPr>
        <p:grpSpPr>
          <a:xfrm rot="10800000">
            <a:off x="6880759" y="1084709"/>
            <a:ext cx="1151741" cy="355855"/>
            <a:chOff x="7812047" y="4100311"/>
            <a:chExt cx="715589" cy="608196"/>
          </a:xfrm>
        </p:grpSpPr>
        <p:grpSp>
          <p:nvGrpSpPr>
            <p:cNvPr id="2480" name="Google Shape;2480;p45"/>
            <p:cNvGrpSpPr/>
            <p:nvPr/>
          </p:nvGrpSpPr>
          <p:grpSpPr>
            <a:xfrm>
              <a:off x="7812047" y="4153807"/>
              <a:ext cx="715511" cy="554700"/>
              <a:chOff x="7812047" y="4153807"/>
              <a:chExt cx="715511" cy="554700"/>
            </a:xfrm>
          </p:grpSpPr>
          <p:sp>
            <p:nvSpPr>
              <p:cNvPr id="2481" name="Google Shape;2481;p45"/>
              <p:cNvSpPr/>
              <p:nvPr/>
            </p:nvSpPr>
            <p:spPr>
              <a:xfrm rot="5400000">
                <a:off x="7954858" y="4135807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45"/>
              <p:cNvSpPr/>
              <p:nvPr/>
            </p:nvSpPr>
            <p:spPr>
              <a:xfrm>
                <a:off x="7812047" y="4228209"/>
                <a:ext cx="86400" cy="3393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83" name="Google Shape;2483;p45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D5E443DE-4B1E-E4F9-6BC6-D8F700187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900" y="2286969"/>
            <a:ext cx="6172200" cy="812800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AF6F31C6-9115-2EBD-552D-C7579B6D6E31}"/>
              </a:ext>
            </a:extLst>
          </p:cNvPr>
          <p:cNvSpPr txBox="1">
            <a:spLocks/>
          </p:cNvSpPr>
          <p:nvPr/>
        </p:nvSpPr>
        <p:spPr>
          <a:xfrm>
            <a:off x="653216" y="3824264"/>
            <a:ext cx="7837467" cy="468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pectral"/>
              <a:buChar char="●"/>
              <a:defRPr sz="1400" b="1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pectral"/>
              <a:buChar char="○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■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●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○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■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●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○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■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9pPr>
          </a:lstStyle>
          <a:p>
            <a:pPr>
              <a:lnSpc>
                <a:spcPct val="150000"/>
              </a:lnSpc>
            </a:pPr>
            <a:r>
              <a:rPr lang="en-GB" b="0" dirty="0">
                <a:solidFill>
                  <a:schemeClr val="bg1">
                    <a:lumMod val="10000"/>
                  </a:schemeClr>
                </a:solidFill>
              </a:rPr>
              <a:t>https://</a:t>
            </a:r>
            <a:r>
              <a:rPr lang="en-GB" b="0" dirty="0" err="1">
                <a:solidFill>
                  <a:schemeClr val="bg1">
                    <a:lumMod val="10000"/>
                  </a:schemeClr>
                </a:solidFill>
              </a:rPr>
              <a:t>lilianweng.github.io</a:t>
            </a:r>
            <a:r>
              <a:rPr lang="en-GB" b="0" dirty="0">
                <a:solidFill>
                  <a:schemeClr val="bg1">
                    <a:lumMod val="10000"/>
                  </a:schemeClr>
                </a:solidFill>
              </a:rPr>
              <a:t>/posts/2018-04-08-policy-gradient/</a:t>
            </a:r>
            <a:endParaRPr lang="en-RO" b="0" dirty="0">
              <a:solidFill>
                <a:schemeClr val="bg1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6976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" name="Google Shape;2191;p37"/>
          <p:cNvSpPr txBox="1">
            <a:spLocks noGrp="1"/>
          </p:cNvSpPr>
          <p:nvPr>
            <p:ph type="title" idx="2"/>
          </p:nvPr>
        </p:nvSpPr>
        <p:spPr>
          <a:xfrm>
            <a:off x="2210650" y="1683075"/>
            <a:ext cx="4720200" cy="17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Actor-Critic</a:t>
            </a:r>
            <a:endParaRPr sz="4400" dirty="0"/>
          </a:p>
        </p:txBody>
      </p:sp>
      <p:sp>
        <p:nvSpPr>
          <p:cNvPr id="2193" name="Google Shape;2193;p37"/>
          <p:cNvSpPr/>
          <p:nvPr/>
        </p:nvSpPr>
        <p:spPr>
          <a:xfrm>
            <a:off x="2295151" y="540928"/>
            <a:ext cx="1907849" cy="11483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 dirty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dk1"/>
                </a:solidFill>
                <a:latin typeface="Merriweather;900"/>
              </a:rPr>
              <a:t>0</a:t>
            </a:r>
            <a:r>
              <a:rPr lang="en-RO" b="0" i="0" dirty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dk1"/>
                </a:solidFill>
                <a:latin typeface="Merriweather;900"/>
              </a:rPr>
              <a:t>2</a:t>
            </a:r>
            <a:endParaRPr b="0" i="0" dirty="0"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dk1"/>
              </a:solidFill>
              <a:latin typeface="Merriweather;900"/>
            </a:endParaRPr>
          </a:p>
        </p:txBody>
      </p:sp>
      <p:sp>
        <p:nvSpPr>
          <p:cNvPr id="2194" name="Google Shape;2194;p37"/>
          <p:cNvSpPr/>
          <p:nvPr/>
        </p:nvSpPr>
        <p:spPr>
          <a:xfrm>
            <a:off x="2235711" y="549501"/>
            <a:ext cx="1907849" cy="11483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 dirty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dk1"/>
                </a:solidFill>
                <a:latin typeface="Merriweather;900"/>
              </a:rPr>
              <a:t>0</a:t>
            </a:r>
            <a:r>
              <a:rPr lang="en-RO" b="0" i="0" dirty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dk1"/>
                </a:solidFill>
                <a:latin typeface="Merriweather;900"/>
              </a:rPr>
              <a:t>2</a:t>
            </a:r>
            <a:endParaRPr b="0" i="0" dirty="0"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dk1"/>
              </a:solidFill>
              <a:latin typeface="Merriweather;900"/>
            </a:endParaRPr>
          </a:p>
        </p:txBody>
      </p:sp>
      <p:sp>
        <p:nvSpPr>
          <p:cNvPr id="2195" name="Google Shape;2195;p37"/>
          <p:cNvSpPr/>
          <p:nvPr/>
        </p:nvSpPr>
        <p:spPr>
          <a:xfrm>
            <a:off x="1594863" y="1565164"/>
            <a:ext cx="236700" cy="2307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6" name="Google Shape;2196;p37"/>
          <p:cNvSpPr/>
          <p:nvPr/>
        </p:nvSpPr>
        <p:spPr>
          <a:xfrm>
            <a:off x="6757396" y="3778965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97" name="Google Shape;2197;p37"/>
          <p:cNvGrpSpPr/>
          <p:nvPr/>
        </p:nvGrpSpPr>
        <p:grpSpPr>
          <a:xfrm>
            <a:off x="6939236" y="1683082"/>
            <a:ext cx="1370960" cy="1778111"/>
            <a:chOff x="7465916" y="720492"/>
            <a:chExt cx="1139144" cy="1477450"/>
          </a:xfrm>
        </p:grpSpPr>
        <p:sp>
          <p:nvSpPr>
            <p:cNvPr id="2198" name="Google Shape;2198;p37"/>
            <p:cNvSpPr/>
            <p:nvPr/>
          </p:nvSpPr>
          <p:spPr>
            <a:xfrm rot="-5400000">
              <a:off x="7646560" y="123944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37"/>
            <p:cNvSpPr/>
            <p:nvPr/>
          </p:nvSpPr>
          <p:spPr>
            <a:xfrm rot="-5400000">
              <a:off x="7597172" y="114891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37"/>
            <p:cNvSpPr/>
            <p:nvPr/>
          </p:nvSpPr>
          <p:spPr>
            <a:xfrm rot="-5400000">
              <a:off x="7547783" y="105838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37"/>
            <p:cNvSpPr/>
            <p:nvPr/>
          </p:nvSpPr>
          <p:spPr>
            <a:xfrm rot="-5400000">
              <a:off x="7498394" y="96785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37"/>
            <p:cNvSpPr/>
            <p:nvPr/>
          </p:nvSpPr>
          <p:spPr>
            <a:xfrm rot="-5400000">
              <a:off x="7449005" y="87732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37"/>
            <p:cNvSpPr/>
            <p:nvPr/>
          </p:nvSpPr>
          <p:spPr>
            <a:xfrm rot="-5400000">
              <a:off x="7399616" y="78679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4" name="Google Shape;2204;p37"/>
          <p:cNvGrpSpPr/>
          <p:nvPr/>
        </p:nvGrpSpPr>
        <p:grpSpPr>
          <a:xfrm rot="5400000">
            <a:off x="-149785" y="2103340"/>
            <a:ext cx="1764685" cy="924421"/>
            <a:chOff x="7055900" y="279450"/>
            <a:chExt cx="1820576" cy="953700"/>
          </a:xfrm>
        </p:grpSpPr>
        <p:sp>
          <p:nvSpPr>
            <p:cNvPr id="2205" name="Google Shape;2205;p37"/>
            <p:cNvSpPr/>
            <p:nvPr/>
          </p:nvSpPr>
          <p:spPr>
            <a:xfrm>
              <a:off x="7055900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37"/>
            <p:cNvSpPr/>
            <p:nvPr/>
          </p:nvSpPr>
          <p:spPr>
            <a:xfrm>
              <a:off x="7272619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37"/>
            <p:cNvSpPr/>
            <p:nvPr/>
          </p:nvSpPr>
          <p:spPr>
            <a:xfrm>
              <a:off x="7489338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37"/>
            <p:cNvSpPr/>
            <p:nvPr/>
          </p:nvSpPr>
          <p:spPr>
            <a:xfrm>
              <a:off x="7706057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37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10" name="Google Shape;2210;p37"/>
          <p:cNvSpPr/>
          <p:nvPr/>
        </p:nvSpPr>
        <p:spPr>
          <a:xfrm>
            <a:off x="3843151" y="434151"/>
            <a:ext cx="236700" cy="230700"/>
          </a:xfrm>
          <a:prstGeom prst="star4">
            <a:avLst>
              <a:gd name="adj" fmla="val 12500"/>
            </a:avLst>
          </a:prstGeom>
          <a:solidFill>
            <a:schemeClr val="accen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4697675"/>
      </p:ext>
    </p:extLst>
  </p:cSld>
  <p:clrMapOvr>
    <a:masterClrMapping/>
  </p:clrMapOvr>
</p:sld>
</file>

<file path=ppt/theme/theme1.xml><?xml version="1.0" encoding="utf-8"?>
<a:theme xmlns:a="http://schemas.openxmlformats.org/drawingml/2006/main" name="Graph Paper Style Thesis by Slidesgo">
  <a:themeElements>
    <a:clrScheme name="Simple Light">
      <a:dk1>
        <a:srgbClr val="434343"/>
      </a:dk1>
      <a:lt1>
        <a:srgbClr val="F3F3F3"/>
      </a:lt1>
      <a:dk2>
        <a:srgbClr val="B7B7B7"/>
      </a:dk2>
      <a:lt2>
        <a:srgbClr val="859477"/>
      </a:lt2>
      <a:accent1>
        <a:srgbClr val="D9997D"/>
      </a:accent1>
      <a:accent2>
        <a:srgbClr val="F2C2AB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33E6573EBEF95419FE5CDD911A166BF" ma:contentTypeVersion="14" ma:contentTypeDescription="Create a new document." ma:contentTypeScope="" ma:versionID="2cca90f65dc56cc3e405ec3f473218f6">
  <xsd:schema xmlns:xsd="http://www.w3.org/2001/XMLSchema" xmlns:xs="http://www.w3.org/2001/XMLSchema" xmlns:p="http://schemas.microsoft.com/office/2006/metadata/properties" xmlns:ns2="d06dbadc-5ebd-4821-b299-ce6b9eaad42b" xmlns:ns3="a519f88a-14ae-4969-bd47-81d0c9591b2c" targetNamespace="http://schemas.microsoft.com/office/2006/metadata/properties" ma:root="true" ma:fieldsID="6d1115ff29bf9b8672970a0e719ee60d" ns2:_="" ns3:_="">
    <xsd:import namespace="d06dbadc-5ebd-4821-b299-ce6b9eaad42b"/>
    <xsd:import namespace="a519f88a-14ae-4969-bd47-81d0c9591b2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6dbadc-5ebd-4821-b299-ce6b9eaad42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f5cd9f51-4d1e-4d57-bf3d-f118fc5c809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19f88a-14ae-4969-bd47-81d0c9591b2c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4917cf12-c4b0-4164-92f7-80e199fa05bf}" ma:internalName="TaxCatchAll" ma:showField="CatchAllData" ma:web="a519f88a-14ae-4969-bd47-81d0c9591b2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06dbadc-5ebd-4821-b299-ce6b9eaad42b">
      <Terms xmlns="http://schemas.microsoft.com/office/infopath/2007/PartnerControls"/>
    </lcf76f155ced4ddcb4097134ff3c332f>
    <TaxCatchAll xmlns="a519f88a-14ae-4969-bd47-81d0c9591b2c" xsi:nil="true"/>
  </documentManagement>
</p:properties>
</file>

<file path=customXml/itemProps1.xml><?xml version="1.0" encoding="utf-8"?>
<ds:datastoreItem xmlns:ds="http://schemas.openxmlformats.org/officeDocument/2006/customXml" ds:itemID="{159AAA49-43B8-4853-A964-21A6673E4C1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E355A02-C7F4-4C92-A973-70053F41B3A3}"/>
</file>

<file path=customXml/itemProps3.xml><?xml version="1.0" encoding="utf-8"?>
<ds:datastoreItem xmlns:ds="http://schemas.openxmlformats.org/officeDocument/2006/customXml" ds:itemID="{8283894A-D65B-4072-B872-A603FA3636FE}">
  <ds:schemaRefs>
    <ds:schemaRef ds:uri="http://schemas.microsoft.com/office/2006/metadata/properties"/>
    <ds:schemaRef ds:uri="http://schemas.microsoft.com/office/infopath/2007/PartnerControls"/>
    <ds:schemaRef ds:uri="d06dbadc-5ebd-4821-b299-ce6b9eaad42b"/>
    <ds:schemaRef ds:uri="a519f88a-14ae-4969-bd47-81d0c9591b2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3799</TotalTime>
  <Words>818</Words>
  <Application>Microsoft Office PowerPoint</Application>
  <PresentationFormat>On-screen Show (16:9)</PresentationFormat>
  <Paragraphs>68</Paragraphs>
  <Slides>20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Graph Paper Style Thesis by Slidesgo</vt:lpstr>
      <vt:lpstr>Introducere în Reinforcement Learning</vt:lpstr>
      <vt:lpstr>Cuprins</vt:lpstr>
      <vt:lpstr>Policy Gradients</vt:lpstr>
      <vt:lpstr>Policy Gradients – Să ne amintim!</vt:lpstr>
      <vt:lpstr>Policy Gradients – Să ne amintim!</vt:lpstr>
      <vt:lpstr>Policy Gradients – Să ne amintim!</vt:lpstr>
      <vt:lpstr>Policy Gradients – Să ne amintim!</vt:lpstr>
      <vt:lpstr>Policy Gradients – Să ne amintim!</vt:lpstr>
      <vt:lpstr>Actor-Critic</vt:lpstr>
      <vt:lpstr>Cum funcționează?  Criticul…critică! Actorul își ajustează comportamentul în funcție de ceea ce spune criticul. </vt:lpstr>
      <vt:lpstr>Puțin mai detaliat...</vt:lpstr>
      <vt:lpstr>Algoritmul Actor-Critic (Cel simplu)</vt:lpstr>
      <vt:lpstr>A3C – Asynchronous Advantage Actor-Critic</vt:lpstr>
      <vt:lpstr>PowerPoint Presentation</vt:lpstr>
      <vt:lpstr>A2C –Advantage Actor-Critic</vt:lpstr>
      <vt:lpstr>TRPO</vt:lpstr>
      <vt:lpstr>TRPO?  Actualizările bruște sunt inamicul nostru! Introducem TRPO (Trust Region Policy Optimization)! </vt:lpstr>
      <vt:lpstr>TRPO – Trust Region Policy Optimization</vt:lpstr>
      <vt:lpstr>TRPO – Trust Region Policy Optimization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Introducere în Reinforcement Learning</dc:title>
  <cp:lastModifiedBy>Stefan Iordache</cp:lastModifiedBy>
  <cp:revision>102</cp:revision>
  <cp:lastPrinted>2022-11-02T20:06:17Z</cp:lastPrinted>
  <dcterms:modified xsi:type="dcterms:W3CDTF">2023-10-02T17:16:33Z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0x010100F33E6573EBEF95419FE5CDD911A166BF</vt:lpwstr>
  </property>
  <property fmtid="{D5CDD505-2E9C-101B-9397-08002B2CF9AE}" pid="3" name="MediaServiceImageTags">
    <vt:lpwstr/>
  </property>
</Properties>
</file>