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30.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48.xml" ContentType="application/vnd.openxmlformats-officedocument.presentationml.slide+xml"/>
  <Override PartName="/ppt/slides/slide47.xml" ContentType="application/vnd.openxmlformats-officedocument.presentationml.slide+xml"/>
  <Override PartName="/ppt/slides/slide52.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29.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0.xml" ContentType="application/vnd.openxmlformats-officedocument.presentationml.slide+xml"/>
  <Override PartName="/ppt/slides/slide14.xml" ContentType="application/vnd.openxmlformats-officedocument.presentationml.slide+xml"/>
  <Override PartName="/ppt/slides/slide12.xml" ContentType="application/vnd.openxmlformats-officedocument.presentationml.slide+xml"/>
  <Override PartName="/ppt/slides/slide15.xml" ContentType="application/vnd.openxmlformats-officedocument.presentationml.slide+xml"/>
  <Override PartName="/ppt/slides/slide13.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8.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303" r:id="rId37"/>
    <p:sldId id="304" r:id="rId38"/>
    <p:sldId id="305" r:id="rId39"/>
    <p:sldId id="306" r:id="rId40"/>
    <p:sldId id="307" r:id="rId41"/>
    <p:sldId id="308" r:id="rId42"/>
    <p:sldId id="291" r:id="rId43"/>
    <p:sldId id="292" r:id="rId44"/>
    <p:sldId id="293" r:id="rId45"/>
    <p:sldId id="295" r:id="rId46"/>
    <p:sldId id="296" r:id="rId47"/>
    <p:sldId id="297" r:id="rId48"/>
    <p:sldId id="298" r:id="rId49"/>
    <p:sldId id="299" r:id="rId50"/>
    <p:sldId id="300" r:id="rId51"/>
    <p:sldId id="301" r:id="rId52"/>
    <p:sldId id="302" r:id="rId53"/>
  </p:sldIdLst>
  <p:sldSz cx="9144000" cy="6858000" type="screen4x3"/>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00"/>
    <a:srgbClr val="FFC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167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customXml" Target="../customXml/item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customXml" Target="../customXml/item2.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5425013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7274161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02631827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352356025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FCA10BC-748A-462B-9759-1AA312F97DF3}" type="datetimeFigureOut">
              <a:rPr lang="en-US" smtClean="0"/>
              <a:t>2/21/2021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19601825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FCA10BC-748A-462B-9759-1AA312F97DF3}"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891304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FCA10BC-748A-462B-9759-1AA312F97DF3}" type="datetimeFigureOut">
              <a:rPr lang="en-US" smtClean="0"/>
              <a:t>2/21/2021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25157079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FCA10BC-748A-462B-9759-1AA312F97DF3}" type="datetimeFigureOut">
              <a:rPr lang="en-US" smtClean="0"/>
              <a:t>2/21/2021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98314508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CA10BC-748A-462B-9759-1AA312F97DF3}" type="datetimeFigureOut">
              <a:rPr lang="en-US" smtClean="0"/>
              <a:t>2/21/2021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47907613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7558401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FCA10BC-748A-462B-9759-1AA312F97DF3}" type="datetimeFigureOut">
              <a:rPr lang="en-US" smtClean="0"/>
              <a:t>2/21/2021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31867FA-3C65-4001-8D81-FB1A0A03E7E0}" type="slidenum">
              <a:rPr lang="en-US" smtClean="0"/>
              <a:t>‹#›</a:t>
            </a:fld>
            <a:endParaRPr lang="en-US"/>
          </a:p>
        </p:txBody>
      </p:sp>
    </p:spTree>
    <p:extLst>
      <p:ext uri="{BB962C8B-B14F-4D97-AF65-F5344CB8AC3E}">
        <p14:creationId xmlns:p14="http://schemas.microsoft.com/office/powerpoint/2010/main" val="15336297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CA10BC-748A-462B-9759-1AA312F97DF3}" type="datetimeFigureOut">
              <a:rPr lang="en-US" smtClean="0"/>
              <a:t>2/21/2021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1867FA-3C65-4001-8D81-FB1A0A03E7E0}" type="slidenum">
              <a:rPr lang="en-US" smtClean="0"/>
              <a:t>‹#›</a:t>
            </a:fld>
            <a:endParaRPr lang="en-US"/>
          </a:p>
        </p:txBody>
      </p:sp>
    </p:spTree>
    <p:extLst>
      <p:ext uri="{BB962C8B-B14F-4D97-AF65-F5344CB8AC3E}">
        <p14:creationId xmlns:p14="http://schemas.microsoft.com/office/powerpoint/2010/main" val="16664347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en-US" sz="2800" b="1" u="sng" dirty="0">
                <a:solidFill>
                  <a:schemeClr val="tx1"/>
                </a:solidFill>
                <a:latin typeface="Times New Roman" pitchFamily="18" charset="0"/>
                <a:cs typeface="Times New Roman" pitchFamily="18" charset="0"/>
              </a:rPr>
              <a:t>TEHNICI DE C</a:t>
            </a:r>
            <a:r>
              <a:rPr lang="ro-RO" sz="2800" b="1" u="sng" dirty="0">
                <a:solidFill>
                  <a:schemeClr val="tx1"/>
                </a:solidFill>
                <a:latin typeface="Times New Roman" pitchFamily="18" charset="0"/>
                <a:cs typeface="Times New Roman" pitchFamily="18" charset="0"/>
              </a:rPr>
              <a:t>Ă</a:t>
            </a:r>
            <a:r>
              <a:rPr lang="en-US" sz="2800" b="1" u="sng" dirty="0">
                <a:solidFill>
                  <a:schemeClr val="tx1"/>
                </a:solidFill>
                <a:latin typeface="Times New Roman" pitchFamily="18" charset="0"/>
                <a:cs typeface="Times New Roman" pitchFamily="18" charset="0"/>
              </a:rPr>
              <a:t>UTARE</a:t>
            </a:r>
            <a:endParaRPr lang="en-US" sz="2800" dirty="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a:p>
            <a:pPr algn="just"/>
            <a:r>
              <a:rPr lang="en-US" sz="2800" b="1" u="sng" dirty="0" err="1">
                <a:solidFill>
                  <a:schemeClr val="tx1"/>
                </a:solidFill>
                <a:latin typeface="Times New Roman" pitchFamily="18" charset="0"/>
                <a:cs typeface="Times New Roman" pitchFamily="18" charset="0"/>
              </a:rPr>
              <a:t>Căutarea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traversare</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sistematică</a:t>
            </a:r>
            <a:r>
              <a:rPr lang="en-US" sz="2800" b="1" dirty="0">
                <a:solidFill>
                  <a:schemeClr val="tx1"/>
                </a:solidFill>
                <a:latin typeface="Times New Roman" pitchFamily="18" charset="0"/>
                <a:cs typeface="Times New Roman" pitchFamily="18" charset="0"/>
              </a:rPr>
              <a:t> a </a:t>
            </a:r>
            <a:r>
              <a:rPr lang="en-US" sz="2800" b="1" dirty="0" err="1">
                <a:solidFill>
                  <a:schemeClr val="tx1"/>
                </a:solidFill>
                <a:latin typeface="Times New Roman" pitchFamily="18" charset="0"/>
                <a:cs typeface="Times New Roman" pitchFamily="18" charset="0"/>
              </a:rPr>
              <a:t>unui</a:t>
            </a:r>
            <a:r>
              <a:rPr lang="en-US" sz="2800" b="1"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spaţiu</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soluţii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posibile</a:t>
            </a:r>
            <a:r>
              <a:rPr lang="en-US" sz="2800" b="1" dirty="0">
                <a:solidFill>
                  <a:schemeClr val="tx1"/>
                </a:solidFill>
                <a:latin typeface="Times New Roman" pitchFamily="18" charset="0"/>
                <a:cs typeface="Times New Roman" pitchFamily="18" charset="0"/>
              </a:rPr>
              <a:t> ale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probleme</a:t>
            </a: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a:p>
            <a:pPr algn="just"/>
            <a:r>
              <a:rPr lang="en-US" sz="2800" b="1" dirty="0">
                <a:solidFill>
                  <a:schemeClr val="tx1"/>
                </a:solidFill>
                <a:latin typeface="Times New Roman" pitchFamily="18" charset="0"/>
                <a:cs typeface="Times New Roman" pitchFamily="18" charset="0"/>
              </a:rPr>
              <a:t>Un </a:t>
            </a:r>
            <a:r>
              <a:rPr lang="en-US" sz="2800" b="1" i="1" u="sng" dirty="0" err="1">
                <a:solidFill>
                  <a:schemeClr val="tx1"/>
                </a:solidFill>
                <a:latin typeface="Times New Roman" pitchFamily="18" charset="0"/>
                <a:cs typeface="Times New Roman" pitchFamily="18" charset="0"/>
              </a:rPr>
              <a:t>spaţiu</a:t>
            </a:r>
            <a:r>
              <a:rPr lang="en-US" sz="2800" b="1" i="1" u="sng"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căutare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obicei</a:t>
            </a:r>
            <a:r>
              <a:rPr lang="en-US" sz="2800" b="1" dirty="0">
                <a:solidFill>
                  <a:schemeClr val="tx1"/>
                </a:solidFill>
                <a:latin typeface="Times New Roman" pitchFamily="18" charset="0"/>
                <a:cs typeface="Times New Roman" pitchFamily="18" charset="0"/>
              </a:rPr>
              <a:t> un </a:t>
            </a:r>
            <a:r>
              <a:rPr lang="en-US" sz="2800" b="1" dirty="0" err="1">
                <a:solidFill>
                  <a:schemeClr val="tx1"/>
                </a:solidFill>
                <a:latin typeface="Times New Roman" pitchFamily="18" charset="0"/>
                <a:cs typeface="Times New Roman" pitchFamily="18" charset="0"/>
              </a:rPr>
              <a:t>graf</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sau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mai</a:t>
            </a:r>
            <a:r>
              <a:rPr lang="en-US" sz="2800" b="1" dirty="0">
                <a:solidFill>
                  <a:schemeClr val="tx1"/>
                </a:solidFill>
                <a:latin typeface="Times New Roman" pitchFamily="18" charset="0"/>
                <a:cs typeface="Times New Roman" pitchFamily="18" charset="0"/>
              </a:rPr>
              <a:t> exact, un arbore)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care un nod </a:t>
            </a:r>
            <a:r>
              <a:rPr lang="en-US" sz="2800" b="1" dirty="0" err="1">
                <a:solidFill>
                  <a:schemeClr val="tx1"/>
                </a:solidFill>
                <a:latin typeface="Times New Roman" pitchFamily="18" charset="0"/>
                <a:cs typeface="Times New Roman" pitchFamily="18" charset="0"/>
              </a:rPr>
              <a:t>desemnează</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soluţie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parţială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iar</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muchie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reprezintă</a:t>
            </a:r>
            <a:r>
              <a:rPr lang="en-US" sz="2800" b="1" dirty="0">
                <a:solidFill>
                  <a:schemeClr val="tx1"/>
                </a:solidFill>
                <a:latin typeface="Times New Roman" pitchFamily="18" charset="0"/>
                <a:cs typeface="Times New Roman" pitchFamily="18" charset="0"/>
              </a:rPr>
              <a:t> un pas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construirea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soluţii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Scopul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căutării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poate</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acela</a:t>
            </a:r>
            <a:r>
              <a:rPr lang="en-US" sz="2800" b="1" dirty="0">
                <a:solidFill>
                  <a:schemeClr val="tx1"/>
                </a:solidFill>
                <a:latin typeface="Times New Roman" pitchFamily="18" charset="0"/>
                <a:cs typeface="Times New Roman" pitchFamily="18" charset="0"/>
              </a:rPr>
              <a:t> de </a:t>
            </a:r>
            <a:endParaRPr lang="en-US" sz="2800" dirty="0">
              <a:solidFill>
                <a:schemeClr val="tx1"/>
              </a:solidFill>
              <a:latin typeface="Times New Roman" pitchFamily="18" charset="0"/>
              <a:cs typeface="Times New Roman" pitchFamily="18" charset="0"/>
            </a:endParaRPr>
          </a:p>
          <a:p>
            <a:pPr algn="just"/>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a:solidFill>
                  <a:schemeClr val="tx1"/>
                </a:solidFill>
                <a:latin typeface="Times New Roman" pitchFamily="18" charset="0"/>
                <a:cs typeface="Times New Roman" pitchFamily="18" charset="0"/>
              </a:rPr>
              <a:t>a </a:t>
            </a:r>
            <a:r>
              <a:rPr lang="en-US" sz="2800" b="1" dirty="0" err="1">
                <a:solidFill>
                  <a:schemeClr val="tx1"/>
                </a:solidFill>
                <a:latin typeface="Times New Roman" pitchFamily="18" charset="0"/>
                <a:cs typeface="Times New Roman" pitchFamily="18" charset="0"/>
              </a:rPr>
              <a:t>găsi</a:t>
            </a:r>
            <a:r>
              <a:rPr lang="en-US" sz="2800" b="1" dirty="0">
                <a:solidFill>
                  <a:schemeClr val="tx1"/>
                </a:solidFill>
                <a:latin typeface="Times New Roman" pitchFamily="18" charset="0"/>
                <a:cs typeface="Times New Roman" pitchFamily="18" charset="0"/>
              </a:rPr>
              <a:t> </a:t>
            </a:r>
            <a:r>
              <a:rPr lang="en-US" sz="2800" b="1" i="1" u="sng" dirty="0">
                <a:solidFill>
                  <a:schemeClr val="tx1"/>
                </a:solidFill>
                <a:latin typeface="Times New Roman" pitchFamily="18" charset="0"/>
                <a:cs typeface="Times New Roman" pitchFamily="18" charset="0"/>
              </a:rPr>
              <a:t>un drum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graf</a:t>
            </a:r>
            <a:r>
              <a:rPr lang="en-US" sz="2800" b="1" dirty="0">
                <a:solidFill>
                  <a:schemeClr val="tx1"/>
                </a:solidFill>
                <a:latin typeface="Times New Roman" pitchFamily="18" charset="0"/>
                <a:cs typeface="Times New Roman" pitchFamily="18" charset="0"/>
              </a:rPr>
              <a:t> de la o </a:t>
            </a:r>
            <a:r>
              <a:rPr lang="en-US" sz="2800" b="1" dirty="0" err="1">
                <a:solidFill>
                  <a:schemeClr val="tx1"/>
                </a:solidFill>
                <a:latin typeface="Times New Roman" pitchFamily="18" charset="0"/>
                <a:cs typeface="Times New Roman" pitchFamily="18" charset="0"/>
              </a:rPr>
              <a:t>situaţie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iniţială</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una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finală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a:solidFill>
                  <a:schemeClr val="tx1"/>
                </a:solidFill>
                <a:latin typeface="Times New Roman" pitchFamily="18" charset="0"/>
                <a:cs typeface="Times New Roman" pitchFamily="18" charset="0"/>
              </a:rPr>
              <a:t>a </a:t>
            </a:r>
            <a:r>
              <a:rPr lang="en-US" sz="2800" b="1" dirty="0" err="1">
                <a:solidFill>
                  <a:schemeClr val="tx1"/>
                </a:solidFill>
                <a:latin typeface="Times New Roman" pitchFamily="18" charset="0"/>
                <a:cs typeface="Times New Roman" pitchFamily="18" charset="0"/>
              </a:rPr>
              <a:t>ajunge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într</a:t>
            </a:r>
            <a:r>
              <a:rPr lang="en-US" sz="2800" b="1" dirty="0">
                <a:solidFill>
                  <a:schemeClr val="tx1"/>
                </a:solidFill>
                <a:latin typeface="Times New Roman" pitchFamily="18" charset="0"/>
                <a:cs typeface="Times New Roman" pitchFamily="18" charset="0"/>
              </a:rPr>
              <a:t>-un nod care </a:t>
            </a:r>
            <a:r>
              <a:rPr lang="en-US" sz="2800" b="1" dirty="0" err="1">
                <a:solidFill>
                  <a:schemeClr val="tx1"/>
                </a:solidFill>
                <a:latin typeface="Times New Roman" pitchFamily="18" charset="0"/>
                <a:cs typeface="Times New Roman" pitchFamily="18" charset="0"/>
              </a:rPr>
              <a:t>reprezintă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situaţia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finală</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5992209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sz="2400" b="1" u="sng" dirty="0">
                <a:solidFill>
                  <a:schemeClr val="tx1"/>
                </a:solidFill>
                <a:latin typeface="Times New Roman" pitchFamily="18" charset="0"/>
                <a:cs typeface="Times New Roman" pitchFamily="18" charset="0"/>
              </a:rPr>
              <a:t>Un exemplu: Problema misionarilor si a canibalilor</a:t>
            </a:r>
            <a:endParaRPr lang="en-US" sz="2400" b="1" u="sng" dirty="0">
              <a:solidFill>
                <a:schemeClr val="tx1"/>
              </a:solidFill>
              <a:latin typeface="Times New Roman" pitchFamily="18" charset="0"/>
              <a:cs typeface="Times New Roman" pitchFamily="18" charset="0"/>
            </a:endParaRPr>
          </a:p>
          <a:p>
            <a:pPr algn="just"/>
            <a:r>
              <a:rPr lang="ro-RO"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indent="365125" algn="just"/>
            <a:r>
              <a:rPr lang="ro-RO" sz="2400" b="1" u="sng" dirty="0">
                <a:solidFill>
                  <a:schemeClr val="tx1"/>
                </a:solidFill>
                <a:latin typeface="Times New Roman" pitchFamily="18" charset="0"/>
                <a:cs typeface="Times New Roman" pitchFamily="18" charset="0"/>
              </a:rPr>
              <a:t>Definiţie formală a problemei</a:t>
            </a:r>
            <a:r>
              <a:rPr lang="en-US" sz="2400" b="1" u="sng"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r>
              <a:rPr lang="en-US" sz="2400" b="1" dirty="0">
                <a:solidFill>
                  <a:schemeClr val="tx1"/>
                </a:solidFill>
                <a:latin typeface="Times New Roman" pitchFamily="18" charset="0"/>
                <a:cs typeface="Times New Roman" pitchFamily="18" charset="0"/>
              </a:rPr>
              <a:t> </a:t>
            </a:r>
            <a:endParaRPr lang="en-US" sz="2400" dirty="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dirty="0" err="1">
                <a:solidFill>
                  <a:schemeClr val="tx1"/>
                </a:solidFill>
                <a:latin typeface="Times New Roman" pitchFamily="18" charset="0"/>
                <a:cs typeface="Times New Roman" pitchFamily="18" charset="0"/>
              </a:rPr>
              <a:t>Stări</a:t>
            </a:r>
            <a:r>
              <a:rPr lang="en-US" sz="2400" b="1" dirty="0">
                <a:solidFill>
                  <a:schemeClr val="tx1"/>
                </a:solidFill>
                <a:latin typeface="Times New Roman" pitchFamily="18" charset="0"/>
                <a:cs typeface="Times New Roman" pitchFamily="18" charset="0"/>
              </a:rPr>
              <a:t>:</a:t>
            </a:r>
            <a:r>
              <a:rPr lang="en-US" sz="2400" b="1" i="1" dirty="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o </a:t>
            </a:r>
            <a:r>
              <a:rPr lang="en-US" sz="2400" b="1" dirty="0" smtClean="0">
                <a:solidFill>
                  <a:schemeClr val="tx1"/>
                </a:solidFill>
                <a:latin typeface="Times New Roman" pitchFamily="18" charset="0"/>
                <a:cs typeface="Times New Roman" pitchFamily="18" charset="0"/>
              </a:rPr>
              <a:t>stare </a:t>
            </a:r>
            <a:r>
              <a:rPr lang="en-US" sz="2400" b="1" dirty="0" err="1" smtClean="0">
                <a:solidFill>
                  <a:schemeClr val="tx1"/>
                </a:solidFill>
                <a:latin typeface="Times New Roman" pitchFamily="18" charset="0"/>
                <a:cs typeface="Times New Roman" pitchFamily="18" charset="0"/>
              </a:rPr>
              <a:t>constă</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dintr</a:t>
            </a:r>
            <a:r>
              <a:rPr lang="en-US" sz="2400" b="1" dirty="0">
                <a:solidFill>
                  <a:schemeClr val="tx1"/>
                </a:solidFill>
                <a:latin typeface="Times New Roman" pitchFamily="18" charset="0"/>
                <a:cs typeface="Times New Roman" pitchFamily="18" charset="0"/>
              </a:rPr>
              <a:t>-o </a:t>
            </a:r>
            <a:r>
              <a:rPr lang="en-US" sz="2400" b="1" dirty="0" err="1" smtClean="0">
                <a:solidFill>
                  <a:schemeClr val="tx1"/>
                </a:solidFill>
                <a:latin typeface="Times New Roman" pitchFamily="18" charset="0"/>
                <a:cs typeface="Times New Roman" pitchFamily="18" charset="0"/>
              </a:rPr>
              <a:t>secvenţă</a:t>
            </a:r>
            <a:r>
              <a:rPr lang="en-US" sz="2400" b="1" dirty="0" smtClean="0">
                <a:solidFill>
                  <a:schemeClr val="tx1"/>
                </a:solidFill>
                <a:latin typeface="Times New Roman" pitchFamily="18" charset="0"/>
                <a:cs typeface="Times New Roman" pitchFamily="18" charset="0"/>
              </a:rPr>
              <a:t> </a:t>
            </a:r>
            <a:r>
              <a:rPr lang="en-US" sz="2400" b="1" dirty="0" err="1" smtClean="0">
                <a:solidFill>
                  <a:schemeClr val="tx1"/>
                </a:solidFill>
                <a:latin typeface="Times New Roman" pitchFamily="18" charset="0"/>
                <a:cs typeface="Times New Roman" pitchFamily="18" charset="0"/>
              </a:rPr>
              <a:t>ordonată</a:t>
            </a:r>
            <a:r>
              <a:rPr lang="en-US" sz="2400" b="1" dirty="0" smtClean="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trei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numere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reprezent</a:t>
            </a:r>
            <a:r>
              <a:rPr lang="ro-RO" sz="2400" b="1" dirty="0">
                <a:solidFill>
                  <a:schemeClr val="tx1"/>
                </a:solidFill>
                <a:latin typeface="Times New Roman" pitchFamily="18" charset="0"/>
                <a:cs typeface="Times New Roman" pitchFamily="18" charset="0"/>
              </a:rPr>
              <a:t>â</a:t>
            </a:r>
            <a:r>
              <a:rPr lang="en-US" sz="2400" b="1" dirty="0" err="1">
                <a:solidFill>
                  <a:schemeClr val="tx1"/>
                </a:solidFill>
                <a:latin typeface="Times New Roman" pitchFamily="18" charset="0"/>
                <a:cs typeface="Times New Roman" pitchFamily="18" charset="0"/>
              </a:rPr>
              <a:t>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numărul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misionari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canibali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bărci</a:t>
            </a:r>
            <a:r>
              <a:rPr lang="en-US" sz="2400" b="1" dirty="0">
                <a:solidFill>
                  <a:schemeClr val="tx1"/>
                </a:solidFill>
                <a:latin typeface="Times New Roman" pitchFamily="18" charset="0"/>
                <a:cs typeface="Times New Roman" pitchFamily="18" charset="0"/>
              </a:rPr>
              <a:t>, care se </a:t>
            </a:r>
            <a:r>
              <a:rPr lang="en-US" sz="2400" b="1" dirty="0" err="1">
                <a:solidFill>
                  <a:schemeClr val="tx1"/>
                </a:solidFill>
                <a:latin typeface="Times New Roman" pitchFamily="18" charset="0"/>
                <a:cs typeface="Times New Roman" pitchFamily="18" charset="0"/>
              </a:rPr>
              <a:t>află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malul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râului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Starea</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pornire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iniţială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(3,3,1).</a:t>
            </a:r>
            <a:endParaRPr lang="en-US" sz="2400" dirty="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din </a:t>
            </a:r>
            <a:r>
              <a:rPr lang="en-US" sz="2400" b="1" dirty="0" err="1">
                <a:solidFill>
                  <a:schemeClr val="tx1"/>
                </a:solidFill>
                <a:latin typeface="Times New Roman" pitchFamily="18" charset="0"/>
                <a:cs typeface="Times New Roman" pitchFamily="18" charset="0"/>
              </a:rPr>
              <a:t>fiecare</a:t>
            </a:r>
            <a:r>
              <a:rPr lang="en-US" sz="2400" b="1" dirty="0">
                <a:solidFill>
                  <a:schemeClr val="tx1"/>
                </a:solidFill>
                <a:latin typeface="Times New Roman" pitchFamily="18" charset="0"/>
                <a:cs typeface="Times New Roman" pitchFamily="18" charset="0"/>
              </a:rPr>
              <a:t> stare, </a:t>
            </a:r>
            <a:r>
              <a:rPr lang="en-US" sz="2400" b="1" dirty="0" err="1" smtClean="0">
                <a:solidFill>
                  <a:schemeClr val="tx1"/>
                </a:solidFill>
                <a:latin typeface="Times New Roman" pitchFamily="18" charset="0"/>
                <a:cs typeface="Times New Roman" pitchFamily="18" charset="0"/>
              </a:rPr>
              <a:t>posibilii</a:t>
            </a:r>
            <a:r>
              <a:rPr lang="en-US" sz="2400" b="1" dirty="0" smtClean="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trebuie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ia</a:t>
            </a:r>
            <a:r>
              <a:rPr lang="en-US" sz="2400" b="1" dirty="0">
                <a:solidFill>
                  <a:schemeClr val="tx1"/>
                </a:solidFill>
                <a:latin typeface="Times New Roman" pitchFamily="18" charset="0"/>
                <a:cs typeface="Times New Roman" pitchFamily="18" charset="0"/>
              </a:rPr>
              <a:t> fie un </a:t>
            </a:r>
            <a:r>
              <a:rPr lang="en-US" sz="2400" b="1" dirty="0" err="1">
                <a:solidFill>
                  <a:schemeClr val="tx1"/>
                </a:solidFill>
                <a:latin typeface="Times New Roman" pitchFamily="18" charset="0"/>
                <a:cs typeface="Times New Roman" pitchFamily="18" charset="0"/>
              </a:rPr>
              <a:t>misionar</a:t>
            </a:r>
            <a:r>
              <a:rPr lang="en-US" sz="2400" b="1" dirty="0">
                <a:solidFill>
                  <a:schemeClr val="tx1"/>
                </a:solidFill>
                <a:latin typeface="Times New Roman" pitchFamily="18" charset="0"/>
                <a:cs typeface="Times New Roman" pitchFamily="18" charset="0"/>
              </a:rPr>
              <a:t>, fie un </a:t>
            </a:r>
            <a:r>
              <a:rPr lang="en-US" sz="2400" b="1" dirty="0" err="1">
                <a:solidFill>
                  <a:schemeClr val="tx1"/>
                </a:solidFill>
                <a:latin typeface="Times New Roman" pitchFamily="18" charset="0"/>
                <a:cs typeface="Times New Roman" pitchFamily="18" charset="0"/>
              </a:rPr>
              <a:t>canibal</a:t>
            </a:r>
            <a:r>
              <a:rPr lang="en-US" sz="2400" b="1" dirty="0">
                <a:solidFill>
                  <a:schemeClr val="tx1"/>
                </a:solidFill>
                <a:latin typeface="Times New Roman" pitchFamily="18" charset="0"/>
                <a:cs typeface="Times New Roman" pitchFamily="18" charset="0"/>
              </a:rPr>
              <a:t>, fie </a:t>
            </a:r>
            <a:r>
              <a:rPr lang="en-US" sz="2400" b="1" dirty="0" err="1">
                <a:solidFill>
                  <a:schemeClr val="tx1"/>
                </a:solidFill>
                <a:latin typeface="Times New Roman" pitchFamily="18" charset="0"/>
                <a:cs typeface="Times New Roman" pitchFamily="18" charset="0"/>
              </a:rPr>
              <a:t>doi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misionari</a:t>
            </a:r>
            <a:r>
              <a:rPr lang="en-US" sz="2400" b="1" dirty="0">
                <a:solidFill>
                  <a:schemeClr val="tx1"/>
                </a:solidFill>
                <a:latin typeface="Times New Roman" pitchFamily="18" charset="0"/>
                <a:cs typeface="Times New Roman" pitchFamily="18" charset="0"/>
              </a:rPr>
              <a:t>, fie </a:t>
            </a:r>
            <a:r>
              <a:rPr lang="en-US" sz="2400" b="1" dirty="0" err="1">
                <a:solidFill>
                  <a:schemeClr val="tx1"/>
                </a:solidFill>
                <a:latin typeface="Times New Roman" pitchFamily="18" charset="0"/>
                <a:cs typeface="Times New Roman" pitchFamily="18" charset="0"/>
              </a:rPr>
              <a:t>doi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canibali</a:t>
            </a:r>
            <a:r>
              <a:rPr lang="en-US" sz="2400" b="1" dirty="0">
                <a:solidFill>
                  <a:schemeClr val="tx1"/>
                </a:solidFill>
                <a:latin typeface="Times New Roman" pitchFamily="18" charset="0"/>
                <a:cs typeface="Times New Roman" pitchFamily="18" charset="0"/>
              </a:rPr>
              <a:t>, fie </a:t>
            </a:r>
            <a:r>
              <a:rPr lang="en-US" sz="2400" b="1" dirty="0" err="1">
                <a:solidFill>
                  <a:schemeClr val="tx1"/>
                </a:solidFill>
                <a:latin typeface="Times New Roman" pitchFamily="18" charset="0"/>
                <a:cs typeface="Times New Roman" pitchFamily="18" charset="0"/>
              </a:rPr>
              <a:t>câte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unul</a:t>
            </a:r>
            <a:r>
              <a:rPr lang="en-US" sz="2400" b="1" dirty="0">
                <a:solidFill>
                  <a:schemeClr val="tx1"/>
                </a:solidFill>
                <a:latin typeface="Times New Roman" pitchFamily="18" charset="0"/>
                <a:cs typeface="Times New Roman" pitchFamily="18" charset="0"/>
              </a:rPr>
              <a:t> din </a:t>
            </a:r>
            <a:r>
              <a:rPr lang="en-US" sz="2400" b="1" dirty="0" err="1">
                <a:solidFill>
                  <a:schemeClr val="tx1"/>
                </a:solidFill>
                <a:latin typeface="Times New Roman" pitchFamily="18" charset="0"/>
                <a:cs typeface="Times New Roman" pitchFamily="18" charset="0"/>
              </a:rPr>
              <a:t>fiecare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transporte</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barca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urmare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există</a:t>
            </a:r>
            <a:r>
              <a:rPr lang="en-US" sz="2400" b="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cel</a:t>
            </a:r>
            <a:r>
              <a:rPr lang="en-US" sz="2400" b="1" i="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mult</a:t>
            </a:r>
            <a:r>
              <a:rPr lang="en-US" sz="2400" b="1" i="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cinci</a:t>
            </a:r>
            <a:r>
              <a:rPr lang="en-US" sz="2400" b="1" i="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deşi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majorităţii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stărilor</a:t>
            </a:r>
            <a:r>
              <a:rPr lang="en-US" sz="2400" b="1" dirty="0">
                <a:solidFill>
                  <a:schemeClr val="tx1"/>
                </a:solidFill>
                <a:latin typeface="Times New Roman" pitchFamily="18" charset="0"/>
                <a:cs typeface="Times New Roman" pitchFamily="18" charset="0"/>
              </a:rPr>
              <a:t> le </a:t>
            </a:r>
            <a:r>
              <a:rPr lang="en-US" sz="2400" b="1" dirty="0" err="1">
                <a:solidFill>
                  <a:schemeClr val="tx1"/>
                </a:solidFill>
                <a:latin typeface="Times New Roman" pitchFamily="18" charset="0"/>
                <a:cs typeface="Times New Roman" pitchFamily="18" charset="0"/>
              </a:rPr>
              <a:t>corespund</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intrucât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trebuie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evitate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stările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interzise</a:t>
            </a:r>
            <a:r>
              <a:rPr lang="en-US" sz="2400" b="1" dirty="0">
                <a:solidFill>
                  <a:schemeClr val="tx1"/>
                </a:solidFill>
                <a:latin typeface="Times New Roman" pitchFamily="18" charset="0"/>
                <a:cs typeface="Times New Roman" pitchFamily="18" charset="0"/>
              </a:rPr>
              <a:t>. (</a:t>
            </a:r>
            <a:r>
              <a:rPr lang="en-US" sz="2400" b="1" i="1" dirty="0" err="1">
                <a:solidFill>
                  <a:schemeClr val="tx1"/>
                </a:solidFill>
                <a:latin typeface="Times New Roman" pitchFamily="18" charset="0"/>
                <a:cs typeface="Times New Roman" pitchFamily="18" charset="0"/>
              </a:rPr>
              <a:t>Observaţie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Dacă</a:t>
            </a:r>
            <a:r>
              <a:rPr lang="en-US" sz="2400" b="1" dirty="0">
                <a:solidFill>
                  <a:schemeClr val="tx1"/>
                </a:solidFill>
                <a:latin typeface="Times New Roman" pitchFamily="18" charset="0"/>
                <a:cs typeface="Times New Roman" pitchFamily="18" charset="0"/>
              </a:rPr>
              <a:t> am fi ales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distingem</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între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indivizi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loc</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cinci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operatori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ar</a:t>
            </a:r>
            <a:r>
              <a:rPr lang="en-US" sz="2400" b="1" dirty="0">
                <a:solidFill>
                  <a:schemeClr val="tx1"/>
                </a:solidFill>
                <a:latin typeface="Times New Roman" pitchFamily="18" charset="0"/>
                <a:cs typeface="Times New Roman" pitchFamily="18" charset="0"/>
              </a:rPr>
              <a:t> fi </a:t>
            </a:r>
            <a:r>
              <a:rPr lang="en-US" sz="2400" b="1" dirty="0" err="1">
                <a:solidFill>
                  <a:schemeClr val="tx1"/>
                </a:solidFill>
                <a:latin typeface="Times New Roman" pitchFamily="18" charset="0"/>
                <a:cs typeface="Times New Roman" pitchFamily="18" charset="0"/>
              </a:rPr>
              <a:t>existat</a:t>
            </a:r>
            <a:r>
              <a:rPr lang="en-US" sz="2400" b="1" dirty="0">
                <a:solidFill>
                  <a:schemeClr val="tx1"/>
                </a:solidFill>
                <a:latin typeface="Times New Roman" pitchFamily="18" charset="0"/>
                <a:cs typeface="Times New Roman" pitchFamily="18" charset="0"/>
              </a:rPr>
              <a:t> 27).</a:t>
            </a:r>
            <a:endParaRPr lang="en-US" sz="2400" dirty="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dirty="0" err="1">
                <a:solidFill>
                  <a:schemeClr val="tx1"/>
                </a:solidFill>
                <a:latin typeface="Times New Roman" pitchFamily="18" charset="0"/>
                <a:cs typeface="Times New Roman" pitchFamily="18" charset="0"/>
              </a:rPr>
              <a:t>Testul</a:t>
            </a:r>
            <a:r>
              <a:rPr lang="en-US" sz="2400" b="1" i="1" u="sng"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scop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se </a:t>
            </a:r>
            <a:r>
              <a:rPr lang="en-US" sz="2400" b="1" dirty="0" err="1">
                <a:solidFill>
                  <a:schemeClr val="tx1"/>
                </a:solidFill>
                <a:latin typeface="Times New Roman" pitchFamily="18" charset="0"/>
                <a:cs typeface="Times New Roman" pitchFamily="18" charset="0"/>
              </a:rPr>
              <a:t>ajungă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starea</a:t>
            </a:r>
            <a:r>
              <a:rPr lang="en-US" sz="2400" b="1" dirty="0">
                <a:solidFill>
                  <a:schemeClr val="tx1"/>
                </a:solidFill>
                <a:latin typeface="Times New Roman" pitchFamily="18" charset="0"/>
                <a:cs typeface="Times New Roman" pitchFamily="18" charset="0"/>
              </a:rPr>
              <a:t> (0,0,0).</a:t>
            </a:r>
            <a:endParaRPr lang="en-US" sz="2400" dirty="0">
              <a:solidFill>
                <a:schemeClr val="tx1"/>
              </a:solidFill>
              <a:latin typeface="Times New Roman" pitchFamily="18" charset="0"/>
              <a:cs typeface="Times New Roman" pitchFamily="18" charset="0"/>
            </a:endParaRPr>
          </a:p>
          <a:p>
            <a:pPr marL="342900" lvl="0" indent="-342900" algn="just">
              <a:buFont typeface="Wingdings" pitchFamily="2" charset="2"/>
              <a:buChar char="q"/>
            </a:pPr>
            <a:r>
              <a:rPr lang="en-US" sz="2400" b="1" i="1" u="sng" dirty="0" err="1">
                <a:solidFill>
                  <a:schemeClr val="tx1"/>
                </a:solidFill>
                <a:latin typeface="Times New Roman" pitchFamily="18" charset="0"/>
                <a:cs typeface="Times New Roman" pitchFamily="18" charset="0"/>
              </a:rPr>
              <a:t>Costul</a:t>
            </a:r>
            <a:r>
              <a:rPr lang="en-US" sz="2400" b="1" i="1" u="sng"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drumului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dat</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numărul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traversări</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363584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sz="2800" b="1" u="sng" dirty="0" err="1">
                <a:solidFill>
                  <a:schemeClr val="tx1"/>
                </a:solidFill>
                <a:latin typeface="Times New Roman" pitchFamily="18" charset="0"/>
                <a:cs typeface="Times New Roman" pitchFamily="18" charset="0"/>
              </a:rPr>
              <a:t>Căutarea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soluţiilor</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şi</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generarea</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secvenţelor</a:t>
            </a:r>
            <a:r>
              <a:rPr lang="en-US" sz="2800" b="1" u="sng" dirty="0">
                <a:solidFill>
                  <a:schemeClr val="tx1"/>
                </a:solidFill>
                <a:latin typeface="Times New Roman" pitchFamily="18" charset="0"/>
                <a:cs typeface="Times New Roman" pitchFamily="18" charset="0"/>
              </a:rPr>
              <a:t> de </a:t>
            </a:r>
            <a:r>
              <a:rPr lang="en-US" sz="2800" b="1" u="sng" dirty="0" smtClean="0">
                <a:solidFill>
                  <a:schemeClr val="tx1"/>
                </a:solidFill>
                <a:latin typeface="Times New Roman" pitchFamily="18" charset="0"/>
                <a:cs typeface="Times New Roman" pitchFamily="18" charset="0"/>
              </a:rPr>
              <a:t>ac</a:t>
            </a:r>
            <a:r>
              <a:rPr lang="ro-RO" sz="2800" b="1" u="sng" dirty="0" smtClean="0">
                <a:solidFill>
                  <a:schemeClr val="tx1"/>
                </a:solidFill>
                <a:latin typeface="Times New Roman" pitchFamily="18" charset="0"/>
                <a:cs typeface="Times New Roman" pitchFamily="18" charset="0"/>
              </a:rPr>
              <a:t>ţ</a:t>
            </a:r>
            <a:r>
              <a:rPr lang="en-US" sz="2800" b="1" u="sng" dirty="0" err="1" smtClean="0">
                <a:solidFill>
                  <a:schemeClr val="tx1"/>
                </a:solidFill>
                <a:latin typeface="Times New Roman" pitchFamily="18" charset="0"/>
                <a:cs typeface="Times New Roman" pitchFamily="18" charset="0"/>
              </a:rPr>
              <a:t>iuni</a:t>
            </a:r>
            <a:endParaRPr lang="en-US" sz="2800" b="1" dirty="0">
              <a:solidFill>
                <a:schemeClr val="tx1"/>
              </a:solidFill>
              <a:latin typeface="Times New Roman" pitchFamily="18" charset="0"/>
              <a:cs typeface="Times New Roman" pitchFamily="18" charset="0"/>
            </a:endParaRPr>
          </a:p>
          <a:p>
            <a:pPr algn="just"/>
            <a:endParaRPr lang="en-US" sz="2800" b="1"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err="1">
                <a:solidFill>
                  <a:schemeClr val="tx1"/>
                </a:solidFill>
                <a:latin typeface="Times New Roman" pitchFamily="18" charset="0"/>
                <a:cs typeface="Times New Roman" pitchFamily="18" charset="0"/>
              </a:rPr>
              <a:t>Rezolvarea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unei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probleme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începe</a:t>
            </a:r>
            <a:r>
              <a:rPr lang="en-US" sz="2800" b="1" dirty="0">
                <a:solidFill>
                  <a:schemeClr val="tx1"/>
                </a:solidFill>
                <a:latin typeface="Times New Roman" pitchFamily="18" charset="0"/>
                <a:cs typeface="Times New Roman" pitchFamily="18" charset="0"/>
              </a:rPr>
              <a:t> cu </a:t>
            </a:r>
            <a:r>
              <a:rPr lang="en-US" sz="2800" b="1" i="1" dirty="0" err="1">
                <a:solidFill>
                  <a:schemeClr val="tx1"/>
                </a:solidFill>
                <a:latin typeface="Times New Roman" pitchFamily="18" charset="0"/>
                <a:cs typeface="Times New Roman" pitchFamily="18" charset="0"/>
              </a:rPr>
              <a:t>starea</a:t>
            </a:r>
            <a:r>
              <a:rPr lang="en-US" sz="2800" b="1" i="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iniţială</a:t>
            </a:r>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err="1">
                <a:solidFill>
                  <a:schemeClr val="tx1"/>
                </a:solidFill>
                <a:latin typeface="Times New Roman" pitchFamily="18" charset="0"/>
                <a:cs typeface="Times New Roman" pitchFamily="18" charset="0"/>
              </a:rPr>
              <a:t>Primul</a:t>
            </a:r>
            <a:r>
              <a:rPr lang="en-US" sz="2800" b="1" dirty="0">
                <a:solidFill>
                  <a:schemeClr val="tx1"/>
                </a:solidFill>
                <a:latin typeface="Times New Roman" pitchFamily="18" charset="0"/>
                <a:cs typeface="Times New Roman" pitchFamily="18" charset="0"/>
              </a:rPr>
              <a:t> pas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acela</a:t>
            </a:r>
            <a:r>
              <a:rPr lang="en-US" sz="2800" b="1" dirty="0">
                <a:solidFill>
                  <a:schemeClr val="tx1"/>
                </a:solidFill>
                <a:latin typeface="Times New Roman" pitchFamily="18" charset="0"/>
                <a:cs typeface="Times New Roman" pitchFamily="18" charset="0"/>
              </a:rPr>
              <a:t> de a </a:t>
            </a:r>
            <a:r>
              <a:rPr lang="en-US" sz="2800" b="1" dirty="0" err="1">
                <a:solidFill>
                  <a:schemeClr val="tx1"/>
                </a:solidFill>
                <a:latin typeface="Times New Roman" pitchFamily="18" charset="0"/>
                <a:cs typeface="Times New Roman" pitchFamily="18" charset="0"/>
              </a:rPr>
              <a:t>testa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dacă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starea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iniţială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o </a:t>
            </a:r>
            <a:r>
              <a:rPr lang="en-US" sz="2800" b="1" i="1" dirty="0">
                <a:solidFill>
                  <a:schemeClr val="tx1"/>
                </a:solidFill>
                <a:latin typeface="Times New Roman" pitchFamily="18" charset="0"/>
                <a:cs typeface="Times New Roman" pitchFamily="18" charset="0"/>
              </a:rPr>
              <a:t>stare </a:t>
            </a:r>
            <a:r>
              <a:rPr lang="en-US" sz="2800" b="1" i="1" dirty="0" err="1">
                <a:solidFill>
                  <a:schemeClr val="tx1"/>
                </a:solidFill>
                <a:latin typeface="Times New Roman" pitchFamily="18" charset="0"/>
                <a:cs typeface="Times New Roman" pitchFamily="18" charset="0"/>
              </a:rPr>
              <a:t>scop</a:t>
            </a:r>
            <a:r>
              <a:rPr lang="en-US"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800" b="1" dirty="0" err="1">
                <a:solidFill>
                  <a:schemeClr val="tx1"/>
                </a:solidFill>
                <a:latin typeface="Times New Roman" pitchFamily="18" charset="0"/>
                <a:cs typeface="Times New Roman" pitchFamily="18" charset="0"/>
              </a:rPr>
              <a:t>Dacă</a:t>
            </a:r>
            <a:r>
              <a:rPr lang="en-US" sz="2800" b="1" dirty="0">
                <a:solidFill>
                  <a:schemeClr val="tx1"/>
                </a:solidFill>
                <a:latin typeface="Times New Roman" pitchFamily="18" charset="0"/>
                <a:cs typeface="Times New Roman" pitchFamily="18" charset="0"/>
              </a:rPr>
              <a:t> nu, se </a:t>
            </a:r>
            <a:r>
              <a:rPr lang="en-US" sz="2800" b="1" dirty="0" err="1">
                <a:solidFill>
                  <a:schemeClr val="tx1"/>
                </a:solidFill>
                <a:latin typeface="Times New Roman" pitchFamily="18" charset="0"/>
                <a:cs typeface="Times New Roman" pitchFamily="18" charset="0"/>
              </a:rPr>
              <a:t>iau</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consideraţie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alte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stări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Acest</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lucru</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realizează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aplicând</a:t>
            </a:r>
            <a:r>
              <a:rPr lang="en-US" sz="2800" b="1" dirty="0">
                <a:solidFill>
                  <a:schemeClr val="tx1"/>
                </a:solidFill>
                <a:latin typeface="Times New Roman" pitchFamily="18" charset="0"/>
                <a:cs typeface="Times New Roman" pitchFamily="18" charset="0"/>
              </a:rPr>
              <a:t> </a:t>
            </a:r>
            <a:r>
              <a:rPr lang="en-US" sz="2800" b="1" i="1" dirty="0" err="1">
                <a:solidFill>
                  <a:schemeClr val="tx1"/>
                </a:solidFill>
                <a:latin typeface="Times New Roman" pitchFamily="18" charset="0"/>
                <a:cs typeface="Times New Roman" pitchFamily="18" charset="0"/>
              </a:rPr>
              <a:t>operatorii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asupra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stării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curente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şi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consecinţă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generând</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mulţime</a:t>
            </a:r>
            <a:r>
              <a:rPr lang="en-US" sz="2800" b="1" dirty="0">
                <a:solidFill>
                  <a:schemeClr val="tx1"/>
                </a:solidFill>
                <a:latin typeface="Times New Roman" pitchFamily="18" charset="0"/>
                <a:cs typeface="Times New Roman" pitchFamily="18" charset="0"/>
              </a:rPr>
              <a:t> de </a:t>
            </a:r>
            <a:r>
              <a:rPr lang="en-US" sz="2800" b="1" dirty="0" err="1">
                <a:solidFill>
                  <a:schemeClr val="tx1"/>
                </a:solidFill>
                <a:latin typeface="Times New Roman" pitchFamily="18" charset="0"/>
                <a:cs typeface="Times New Roman" pitchFamily="18" charset="0"/>
              </a:rPr>
              <a:t>stări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Procesul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poartă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denumirea</a:t>
            </a:r>
            <a:r>
              <a:rPr lang="en-US" sz="2800" b="1" dirty="0">
                <a:solidFill>
                  <a:schemeClr val="tx1"/>
                </a:solidFill>
                <a:latin typeface="Times New Roman" pitchFamily="18" charset="0"/>
                <a:cs typeface="Times New Roman" pitchFamily="18" charset="0"/>
              </a:rPr>
              <a:t> de </a:t>
            </a:r>
            <a:r>
              <a:rPr lang="en-US" sz="2800" b="1" i="1" u="sng" dirty="0" err="1">
                <a:solidFill>
                  <a:schemeClr val="tx1"/>
                </a:solidFill>
                <a:latin typeface="Times New Roman" pitchFamily="18" charset="0"/>
                <a:cs typeface="Times New Roman" pitchFamily="18" charset="0"/>
              </a:rPr>
              <a:t>extinderea</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stării</a:t>
            </a:r>
            <a:r>
              <a:rPr lang="en-US" sz="2800" b="1"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342900" indent="-342900" algn="just">
              <a:buFont typeface="Arial" pitchFamily="34" charset="0"/>
              <a:buChar char="•"/>
            </a:pPr>
            <a:r>
              <a:rPr lang="en-US" sz="2800" b="1" dirty="0" err="1">
                <a:solidFill>
                  <a:schemeClr val="tx1"/>
                </a:solidFill>
                <a:latin typeface="Times New Roman" pitchFamily="18" charset="0"/>
                <a:cs typeface="Times New Roman" pitchFamily="18" charset="0"/>
              </a:rPr>
              <a:t>Atunci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când</a:t>
            </a:r>
            <a:r>
              <a:rPr lang="en-US" sz="2800" b="1" dirty="0">
                <a:solidFill>
                  <a:schemeClr val="tx1"/>
                </a:solidFill>
                <a:latin typeface="Times New Roman" pitchFamily="18" charset="0"/>
                <a:cs typeface="Times New Roman" pitchFamily="18" charset="0"/>
              </a:rPr>
              <a:t> se </a:t>
            </a:r>
            <a:r>
              <a:rPr lang="en-US" sz="2800" b="1" dirty="0" err="1">
                <a:solidFill>
                  <a:schemeClr val="tx1"/>
                </a:solidFill>
                <a:latin typeface="Times New Roman" pitchFamily="18" charset="0"/>
                <a:cs typeface="Times New Roman" pitchFamily="18" charset="0"/>
              </a:rPr>
              <a:t>generează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mai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multe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posibilităţi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trebuie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făcută</a:t>
            </a:r>
            <a:r>
              <a:rPr lang="en-US" sz="2800" b="1" dirty="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alegere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relativ</a:t>
            </a:r>
            <a:r>
              <a:rPr lang="en-US" sz="2800" b="1" dirty="0">
                <a:solidFill>
                  <a:schemeClr val="tx1"/>
                </a:solidFill>
                <a:latin typeface="Times New Roman" pitchFamily="18" charset="0"/>
                <a:cs typeface="Times New Roman" pitchFamily="18" charset="0"/>
              </a:rPr>
              <a:t> la </a:t>
            </a:r>
            <a:r>
              <a:rPr lang="en-US" sz="2800" b="1" dirty="0" err="1">
                <a:solidFill>
                  <a:schemeClr val="tx1"/>
                </a:solidFill>
                <a:latin typeface="Times New Roman" pitchFamily="18" charset="0"/>
                <a:cs typeface="Times New Roman" pitchFamily="18" charset="0"/>
              </a:rPr>
              <a:t>cea</a:t>
            </a:r>
            <a:r>
              <a:rPr lang="en-US" sz="2800" b="1" dirty="0">
                <a:solidFill>
                  <a:schemeClr val="tx1"/>
                </a:solidFill>
                <a:latin typeface="Times New Roman" pitchFamily="18" charset="0"/>
                <a:cs typeface="Times New Roman" pitchFamily="18" charset="0"/>
              </a:rPr>
              <a:t> care </a:t>
            </a:r>
            <a:r>
              <a:rPr lang="en-US" sz="2800" b="1" dirty="0" err="1">
                <a:solidFill>
                  <a:schemeClr val="tx1"/>
                </a:solidFill>
                <a:latin typeface="Times New Roman" pitchFamily="18" charset="0"/>
                <a:cs typeface="Times New Roman" pitchFamily="18" charset="0"/>
              </a:rPr>
              <a:t>va</a:t>
            </a:r>
            <a:r>
              <a:rPr lang="en-US" sz="2800" b="1" dirty="0">
                <a:solidFill>
                  <a:schemeClr val="tx1"/>
                </a:solidFill>
                <a:latin typeface="Times New Roman" pitchFamily="18" charset="0"/>
                <a:cs typeface="Times New Roman" pitchFamily="18" charset="0"/>
              </a:rPr>
              <a:t> fi </a:t>
            </a:r>
            <a:r>
              <a:rPr lang="en-US" sz="2800" b="1" dirty="0" err="1">
                <a:solidFill>
                  <a:schemeClr val="tx1"/>
                </a:solidFill>
                <a:latin typeface="Times New Roman" pitchFamily="18" charset="0"/>
                <a:cs typeface="Times New Roman" pitchFamily="18" charset="0"/>
              </a:rPr>
              <a:t>luată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consideraţie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în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continuare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aceasta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fiind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esenţa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căutării</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654941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i="1" dirty="0" err="1">
                <a:solidFill>
                  <a:schemeClr val="tx1"/>
                </a:solidFill>
                <a:latin typeface="Times New Roman" pitchFamily="18" charset="0"/>
                <a:cs typeface="Times New Roman" pitchFamily="18" charset="0"/>
              </a:rPr>
              <a:t>Alegerea</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referitoare</a:t>
            </a:r>
            <a:r>
              <a:rPr lang="en-US" b="1" i="1" dirty="0">
                <a:solidFill>
                  <a:schemeClr val="tx1"/>
                </a:solidFill>
                <a:latin typeface="Times New Roman" pitchFamily="18" charset="0"/>
                <a:cs typeface="Times New Roman" pitchFamily="18" charset="0"/>
              </a:rPr>
              <a:t> la care </a:t>
            </a:r>
            <a:r>
              <a:rPr lang="en-US" b="1" i="1" dirty="0" err="1">
                <a:solidFill>
                  <a:schemeClr val="tx1"/>
                </a:solidFill>
                <a:latin typeface="Times New Roman" pitchFamily="18" charset="0"/>
                <a:cs typeface="Times New Roman" pitchFamily="18" charset="0"/>
              </a:rPr>
              <a:t>dintre</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st</a:t>
            </a:r>
            <a:r>
              <a:rPr lang="ro-RO" b="1" i="1" dirty="0">
                <a:solidFill>
                  <a:schemeClr val="tx1"/>
                </a:solidFill>
                <a:latin typeface="Times New Roman" pitchFamily="18" charset="0"/>
                <a:cs typeface="Times New Roman" pitchFamily="18" charset="0"/>
              </a:rPr>
              <a:t>ă</a:t>
            </a:r>
            <a:r>
              <a:rPr lang="en-US" b="1" i="1" dirty="0" err="1">
                <a:solidFill>
                  <a:schemeClr val="tx1"/>
                </a:solidFill>
                <a:latin typeface="Times New Roman" pitchFamily="18" charset="0"/>
                <a:cs typeface="Times New Roman" pitchFamily="18" charset="0"/>
              </a:rPr>
              <a:t>ri</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trebuie</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extinsă</a:t>
            </a:r>
            <a:r>
              <a:rPr lang="en-US" b="1" i="1" dirty="0">
                <a:solidFill>
                  <a:schemeClr val="tx1"/>
                </a:solidFill>
                <a:latin typeface="Times New Roman" pitchFamily="18" charset="0"/>
                <a:cs typeface="Times New Roman" pitchFamily="18" charset="0"/>
              </a:rPr>
              <a:t> prima </a:t>
            </a:r>
            <a:r>
              <a:rPr lang="en-US" b="1" i="1" dirty="0" err="1">
                <a:solidFill>
                  <a:schemeClr val="tx1"/>
                </a:solidFill>
                <a:latin typeface="Times New Roman" pitchFamily="18" charset="0"/>
                <a:cs typeface="Times New Roman" pitchFamily="18" charset="0"/>
              </a:rPr>
              <a:t>este</a:t>
            </a:r>
            <a:r>
              <a:rPr lang="en-US" b="1" i="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determinată</a:t>
            </a:r>
            <a:r>
              <a:rPr lang="en-US" b="1" i="1"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strategia</a:t>
            </a:r>
            <a:r>
              <a:rPr lang="en-US" b="1" i="1" u="sng"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căutare</a:t>
            </a:r>
            <a:r>
              <a:rPr lang="en-US" b="1" i="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Procesul de căutare construieşte un </a:t>
            </a:r>
            <a:r>
              <a:rPr lang="ro-RO" b="1" i="1" u="sng" dirty="0">
                <a:solidFill>
                  <a:schemeClr val="tx1"/>
                </a:solidFill>
                <a:latin typeface="Times New Roman" pitchFamily="18" charset="0"/>
                <a:cs typeface="Times New Roman" pitchFamily="18" charset="0"/>
              </a:rPr>
              <a:t>arbore de căutare</a:t>
            </a:r>
            <a:r>
              <a:rPr lang="ro-RO" b="1" dirty="0">
                <a:solidFill>
                  <a:schemeClr val="tx1"/>
                </a:solidFill>
                <a:latin typeface="Times New Roman" pitchFamily="18" charset="0"/>
                <a:cs typeface="Times New Roman" pitchFamily="18" charset="0"/>
              </a:rPr>
              <a:t>, a cărui rădăcină este un </a:t>
            </a:r>
            <a:r>
              <a:rPr lang="ro-RO" b="1" i="1" u="sng" dirty="0">
                <a:solidFill>
                  <a:schemeClr val="tx1"/>
                </a:solidFill>
                <a:latin typeface="Times New Roman" pitchFamily="18" charset="0"/>
                <a:cs typeface="Times New Roman" pitchFamily="18" charset="0"/>
              </a:rPr>
              <a:t>nod de căutare</a:t>
            </a:r>
            <a:r>
              <a:rPr lang="ro-RO" b="1" dirty="0">
                <a:solidFill>
                  <a:schemeClr val="tx1"/>
                </a:solidFill>
                <a:latin typeface="Times New Roman" pitchFamily="18" charset="0"/>
                <a:cs typeface="Times New Roman" pitchFamily="18" charset="0"/>
              </a:rPr>
              <a:t> corespunzând stării iniţiale. La fiecare pas, algoritmul de căutare alege un nod-frunză pentru a-l extinde</a:t>
            </a:r>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9874281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smtClean="0">
                <a:solidFill>
                  <a:schemeClr val="tx1"/>
                </a:solidFill>
                <a:latin typeface="Times New Roman" pitchFamily="18" charset="0"/>
                <a:cs typeface="Times New Roman" pitchFamily="18" charset="0"/>
              </a:rPr>
              <a:t>Observaţie:</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41325" algn="just"/>
            <a:r>
              <a:rPr lang="ro-RO" b="1" dirty="0">
                <a:solidFill>
                  <a:schemeClr val="tx1"/>
                </a:solidFill>
                <a:latin typeface="Times New Roman" pitchFamily="18" charset="0"/>
                <a:cs typeface="Times New Roman" pitchFamily="18" charset="0"/>
              </a:rPr>
              <a:t>Este important să facem</a:t>
            </a:r>
            <a:r>
              <a:rPr lang="ro-RO" b="1" i="1" dirty="0">
                <a:solidFill>
                  <a:schemeClr val="tx1"/>
                </a:solidFill>
                <a:latin typeface="Times New Roman" pitchFamily="18" charset="0"/>
                <a:cs typeface="Times New Roman" pitchFamily="18" charset="0"/>
              </a:rPr>
              <a:t> </a:t>
            </a:r>
            <a:r>
              <a:rPr lang="ro-RO" b="1" i="1" u="sng" dirty="0">
                <a:solidFill>
                  <a:schemeClr val="tx1"/>
                </a:solidFill>
                <a:latin typeface="Times New Roman" pitchFamily="18" charset="0"/>
                <a:cs typeface="Times New Roman" pitchFamily="18" charset="0"/>
              </a:rPr>
              <a:t>distincţia între spaţiul stărilor şi arborele de căutare</a:t>
            </a:r>
            <a:r>
              <a:rPr lang="ro-RO" b="1" dirty="0">
                <a:solidFill>
                  <a:schemeClr val="tx1"/>
                </a:solidFill>
                <a:latin typeface="Times New Roman" pitchFamily="18" charset="0"/>
                <a:cs typeface="Times New Roman" pitchFamily="18" charset="0"/>
              </a:rPr>
              <a:t>. Spre exemplu, într-o problemă de căutare a unui drum pe o hartă, pot exista doar 20 de stări în spaţiul stărilor, câte una pentru fiecare oraş. Dar există un număr infinit de drumuri în acest spaţiu de stări. Prin urmare, arborele de căutare are un număr infinit de noduri. Evident, un bun algoritm de căutare trebuie să evite urmarea unor asemenea drumuri.</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73828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marL="457200" lvl="0" indent="-457200" algn="just">
              <a:lnSpc>
                <a:spcPct val="120000"/>
              </a:lnSpc>
              <a:buFont typeface="Wingdings" pitchFamily="2" charset="2"/>
              <a:buChar char="Ø"/>
            </a:pPr>
            <a:r>
              <a:rPr lang="en-US" b="1" u="sng" dirty="0" err="1" smtClean="0">
                <a:solidFill>
                  <a:schemeClr val="tx1"/>
                </a:solidFill>
                <a:latin typeface="Times New Roman" pitchFamily="18" charset="0"/>
                <a:cs typeface="Times New Roman" pitchFamily="18" charset="0"/>
              </a:rPr>
              <a:t>Observa</a:t>
            </a:r>
            <a:r>
              <a:rPr lang="ro-RO" b="1" u="sng" dirty="0" smtClean="0">
                <a:solidFill>
                  <a:schemeClr val="tx1"/>
                </a:solidFill>
                <a:latin typeface="Times New Roman" pitchFamily="18" charset="0"/>
                <a:cs typeface="Times New Roman" pitchFamily="18" charset="0"/>
              </a:rPr>
              <a:t>ţ</a:t>
            </a:r>
            <a:r>
              <a:rPr lang="en-US" b="1" u="sng" dirty="0" err="1" smtClean="0">
                <a:solidFill>
                  <a:schemeClr val="tx1"/>
                </a:solidFill>
                <a:latin typeface="Times New Roman" pitchFamily="18" charset="0"/>
                <a:cs typeface="Times New Roman" pitchFamily="18" charset="0"/>
              </a:rPr>
              <a:t>ie</a:t>
            </a:r>
            <a:r>
              <a:rPr lang="en-US"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Este </a:t>
            </a:r>
            <a:r>
              <a:rPr lang="en-US" b="1" dirty="0" err="1">
                <a:solidFill>
                  <a:schemeClr val="tx1"/>
                </a:solidFill>
                <a:latin typeface="Times New Roman" pitchFamily="18" charset="0"/>
                <a:cs typeface="Times New Roman" pitchFamily="18" charset="0"/>
              </a:rPr>
              <a:t>importantă</a:t>
            </a:r>
            <a:r>
              <a:rPr lang="en-US" b="1"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distincţia</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între</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noduri</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şi</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stări</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a:solidFill>
                  <a:schemeClr val="tx1"/>
                </a:solidFill>
                <a:latin typeface="Times New Roman" pitchFamily="18" charset="0"/>
                <a:cs typeface="Times New Roman" pitchFamily="18" charset="0"/>
              </a:rPr>
              <a:t>Un </a:t>
            </a:r>
            <a:r>
              <a:rPr lang="en-US" b="1" u="sng" dirty="0">
                <a:solidFill>
                  <a:schemeClr val="tx1"/>
                </a:solidFill>
                <a:latin typeface="Times New Roman" pitchFamily="18" charset="0"/>
                <a:cs typeface="Times New Roman" pitchFamily="18" charset="0"/>
              </a:rPr>
              <a:t>nod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o </a:t>
            </a:r>
            <a:r>
              <a:rPr lang="en-US" b="1" u="sng" dirty="0" err="1">
                <a:solidFill>
                  <a:schemeClr val="tx1"/>
                </a:solidFill>
                <a:latin typeface="Times New Roman" pitchFamily="18" charset="0"/>
                <a:cs typeface="Times New Roman" pitchFamily="18" charset="0"/>
              </a:rPr>
              <a:t>structură</a:t>
            </a:r>
            <a:r>
              <a:rPr lang="en-US" b="1" u="sng" dirty="0">
                <a:solidFill>
                  <a:schemeClr val="tx1"/>
                </a:solidFill>
                <a:latin typeface="Times New Roman" pitchFamily="18" charset="0"/>
                <a:cs typeface="Times New Roman" pitchFamily="18" charset="0"/>
              </a:rPr>
              <a:t> de date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folosită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reprezenta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arborele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căutare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corespunzător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anumite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realizări</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probleme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generată</a:t>
            </a:r>
            <a:r>
              <a:rPr lang="en-US" b="1" dirty="0">
                <a:solidFill>
                  <a:schemeClr val="tx1"/>
                </a:solidFill>
                <a:latin typeface="Times New Roman" pitchFamily="18" charset="0"/>
                <a:cs typeface="Times New Roman" pitchFamily="18" charset="0"/>
              </a:rPr>
              <a:t> de un </a:t>
            </a:r>
            <a:r>
              <a:rPr lang="en-US" b="1" dirty="0" err="1">
                <a:solidFill>
                  <a:schemeClr val="tx1"/>
                </a:solidFill>
                <a:latin typeface="Times New Roman" pitchFamily="18" charset="0"/>
                <a:cs typeface="Times New Roman" pitchFamily="18" charset="0"/>
              </a:rPr>
              <a:t>anumit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algoritm</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a:solidFill>
                  <a:schemeClr val="tx1"/>
                </a:solidFill>
                <a:latin typeface="Times New Roman" pitchFamily="18" charset="0"/>
                <a:cs typeface="Times New Roman" pitchFamily="18" charset="0"/>
              </a:rPr>
              <a:t>O </a:t>
            </a:r>
            <a:r>
              <a:rPr lang="en-US" b="1" u="sng" dirty="0">
                <a:solidFill>
                  <a:schemeClr val="tx1"/>
                </a:solidFill>
                <a:latin typeface="Times New Roman" pitchFamily="18" charset="0"/>
                <a:cs typeface="Times New Roman" pitchFamily="18" charset="0"/>
              </a:rPr>
              <a:t>stare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reprezintă</a:t>
            </a:r>
            <a:r>
              <a:rPr lang="en-US" b="1" dirty="0">
                <a:solidFill>
                  <a:schemeClr val="tx1"/>
                </a:solidFill>
                <a:latin typeface="Times New Roman" pitchFamily="18" charset="0"/>
                <a:cs typeface="Times New Roman" pitchFamily="18" charset="0"/>
              </a:rPr>
              <a:t> o </a:t>
            </a:r>
            <a:r>
              <a:rPr lang="en-US" b="1" dirty="0" err="1">
                <a:solidFill>
                  <a:schemeClr val="tx1"/>
                </a:solidFill>
                <a:latin typeface="Times New Roman" pitchFamily="18" charset="0"/>
                <a:cs typeface="Times New Roman" pitchFamily="18" charset="0"/>
              </a:rPr>
              <a:t>configuraţie</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lumii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înconjurătoare</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De </a:t>
            </a:r>
            <a:r>
              <a:rPr lang="en-US" b="1" dirty="0" err="1">
                <a:solidFill>
                  <a:schemeClr val="tx1"/>
                </a:solidFill>
                <a:latin typeface="Times New Roman" pitchFamily="18" charset="0"/>
                <a:cs typeface="Times New Roman" pitchFamily="18" charset="0"/>
              </a:rPr>
              <a:t>aceea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nodurile</a:t>
            </a:r>
            <a:r>
              <a:rPr lang="en-US" b="1" dirty="0">
                <a:solidFill>
                  <a:schemeClr val="tx1"/>
                </a:solidFill>
                <a:latin typeface="Times New Roman" pitchFamily="18" charset="0"/>
                <a:cs typeface="Times New Roman" pitchFamily="18" charset="0"/>
              </a:rPr>
              <a:t> au </a:t>
            </a:r>
            <a:r>
              <a:rPr lang="en-US" b="1" u="sng" dirty="0" err="1">
                <a:solidFill>
                  <a:schemeClr val="tx1"/>
                </a:solidFill>
                <a:latin typeface="Times New Roman" pitchFamily="18" charset="0"/>
                <a:cs typeface="Times New Roman" pitchFamily="18" charset="0"/>
              </a:rPr>
              <a:t>adâncimi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părinţi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stările</a:t>
            </a:r>
            <a:r>
              <a:rPr lang="en-US" b="1" dirty="0">
                <a:solidFill>
                  <a:schemeClr val="tx1"/>
                </a:solidFill>
                <a:latin typeface="Times New Roman" pitchFamily="18" charset="0"/>
                <a:cs typeface="Times New Roman" pitchFamily="18" charset="0"/>
              </a:rPr>
              <a:t> nu le au. Mai </a:t>
            </a:r>
            <a:r>
              <a:rPr lang="en-US" b="1" dirty="0" err="1">
                <a:solidFill>
                  <a:schemeClr val="tx1"/>
                </a:solidFill>
                <a:latin typeface="Times New Roman" pitchFamily="18" charset="0"/>
                <a:cs typeface="Times New Roman" pitchFamily="18" charset="0"/>
              </a:rPr>
              <a:t>mult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posibil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două</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noduri</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diferite</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să</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conţină</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aceeaşi</a:t>
            </a:r>
            <a:r>
              <a:rPr lang="en-US" b="1" u="sng" dirty="0">
                <a:solidFill>
                  <a:schemeClr val="tx1"/>
                </a:solidFill>
                <a:latin typeface="Times New Roman" pitchFamily="18" charset="0"/>
                <a:cs typeface="Times New Roman" pitchFamily="18" charset="0"/>
              </a:rPr>
              <a:t> stare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dacă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acea</a:t>
            </a:r>
            <a:r>
              <a:rPr lang="en-US" b="1" dirty="0">
                <a:solidFill>
                  <a:schemeClr val="tx1"/>
                </a:solidFill>
                <a:latin typeface="Times New Roman" pitchFamily="18" charset="0"/>
                <a:cs typeface="Times New Roman" pitchFamily="18" charset="0"/>
              </a:rPr>
              <a:t> stare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generată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prin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intermediul</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două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secvenţe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acţiuni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diferite</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154441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dirty="0">
                <a:solidFill>
                  <a:schemeClr val="tx1"/>
                </a:solidFill>
                <a:latin typeface="Times New Roman" pitchFamily="18" charset="0"/>
                <a:cs typeface="Times New Roman" pitchFamily="18" charset="0"/>
              </a:rPr>
              <a:t>Reprezentarea nodurilor </a:t>
            </a:r>
            <a:r>
              <a:rPr lang="ro-RO" b="1" u="sng" dirty="0" smtClean="0">
                <a:solidFill>
                  <a:schemeClr val="tx1"/>
                </a:solidFill>
                <a:latin typeface="Times New Roman" pitchFamily="18" charset="0"/>
                <a:cs typeface="Times New Roman" pitchFamily="18" charset="0"/>
              </a:rPr>
              <a:t>în </a:t>
            </a:r>
            <a:r>
              <a:rPr lang="ro-RO" b="1" u="sng" dirty="0">
                <a:solidFill>
                  <a:schemeClr val="tx1"/>
                </a:solidFill>
                <a:latin typeface="Times New Roman" pitchFamily="18" charset="0"/>
                <a:cs typeface="Times New Roman" pitchFamily="18" charset="0"/>
              </a:rPr>
              <a:t>program</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Există numeroase moduri de a reprezenta nodurile. În </a:t>
            </a:r>
            <a:r>
              <a:rPr lang="en-US" b="1" dirty="0">
                <a:solidFill>
                  <a:schemeClr val="tx1"/>
                </a:solidFill>
                <a:latin typeface="Times New Roman" pitchFamily="18" charset="0"/>
                <a:cs typeface="Times New Roman" pitchFamily="18" charset="0"/>
              </a:rPr>
              <a:t>general, se</a:t>
            </a:r>
            <a:r>
              <a:rPr lang="ro-RO" b="1" dirty="0">
                <a:solidFill>
                  <a:schemeClr val="tx1"/>
                </a:solidFill>
                <a:latin typeface="Times New Roman" pitchFamily="18" charset="0"/>
                <a:cs typeface="Times New Roman" pitchFamily="18" charset="0"/>
              </a:rPr>
              <a:t> consideră că un nod este o </a:t>
            </a:r>
            <a:r>
              <a:rPr lang="ro-RO" b="1" u="sng" dirty="0">
                <a:solidFill>
                  <a:schemeClr val="tx1"/>
                </a:solidFill>
                <a:latin typeface="Times New Roman" pitchFamily="18" charset="0"/>
                <a:cs typeface="Times New Roman" pitchFamily="18" charset="0"/>
              </a:rPr>
              <a:t>structură de date cu cinci componente</a:t>
            </a:r>
            <a:r>
              <a:rPr lang="ro-RO" b="1" dirty="0">
                <a:solidFill>
                  <a:schemeClr val="tx1"/>
                </a:solidFill>
                <a:latin typeface="Times New Roman" pitchFamily="18" charset="0"/>
                <a:cs typeface="Times New Roman" pitchFamily="18" charset="0"/>
              </a:rPr>
              <a:t>:</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starea din spaţiul de stări căreia îi corespunde nodul;</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nodul din arborele de căutare care a generat acest nod (nodul părinte);</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operatorul care a fost aplicat pentru a se genera nodul;</a:t>
            </a:r>
            <a:endParaRPr lang="en-US" i="1" dirty="0">
              <a:solidFill>
                <a:schemeClr val="tx1"/>
              </a:solidFill>
              <a:latin typeface="Times New Roman" pitchFamily="18" charset="0"/>
              <a:cs typeface="Times New Roman" pitchFamily="18" charset="0"/>
            </a:endParaRPr>
          </a:p>
          <a:p>
            <a:pPr algn="just">
              <a:lnSpc>
                <a:spcPct val="120000"/>
              </a:lnSpc>
            </a:pPr>
            <a:r>
              <a:rPr lang="ro-RO" b="1" dirty="0" smtClean="0">
                <a:solidFill>
                  <a:schemeClr val="tx1"/>
                </a:solidFill>
                <a:latin typeface="Times New Roman" pitchFamily="18" charset="0"/>
                <a:cs typeface="Times New Roman" pitchFamily="18" charset="0"/>
              </a:rPr>
              <a:t>- numărul </a:t>
            </a:r>
            <a:r>
              <a:rPr lang="ro-RO" b="1" dirty="0">
                <a:solidFill>
                  <a:schemeClr val="tx1"/>
                </a:solidFill>
                <a:latin typeface="Times New Roman" pitchFamily="18" charset="0"/>
                <a:cs typeface="Times New Roman" pitchFamily="18" charset="0"/>
              </a:rPr>
              <a:t>de noduri aflate pe drumul de la rădăcină la acest nod (</a:t>
            </a:r>
            <a:r>
              <a:rPr lang="ro-RO" b="1" i="1" u="sng" dirty="0">
                <a:solidFill>
                  <a:schemeClr val="tx1"/>
                </a:solidFill>
                <a:latin typeface="Times New Roman" pitchFamily="18" charset="0"/>
                <a:cs typeface="Times New Roman" pitchFamily="18" charset="0"/>
              </a:rPr>
              <a:t>adâncimea</a:t>
            </a:r>
            <a:r>
              <a:rPr lang="ro-RO" b="1" u="sng" dirty="0">
                <a:solidFill>
                  <a:schemeClr val="tx1"/>
                </a:solidFill>
                <a:latin typeface="Times New Roman" pitchFamily="18" charset="0"/>
                <a:cs typeface="Times New Roman" pitchFamily="18" charset="0"/>
              </a:rPr>
              <a:t> nodului</a:t>
            </a:r>
            <a:r>
              <a:rPr lang="ro-RO" b="1" dirty="0">
                <a:solidFill>
                  <a:schemeClr val="tx1"/>
                </a:solidFill>
                <a:latin typeface="Times New Roman" pitchFamily="18" charset="0"/>
                <a:cs typeface="Times New Roman" pitchFamily="18" charset="0"/>
              </a:rPr>
              <a:t>);</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costul </a:t>
            </a:r>
            <a:r>
              <a:rPr lang="ro-RO" b="1" dirty="0">
                <a:solidFill>
                  <a:schemeClr val="tx1"/>
                </a:solidFill>
                <a:latin typeface="Times New Roman" pitchFamily="18" charset="0"/>
                <a:cs typeface="Times New Roman" pitchFamily="18" charset="0"/>
              </a:rPr>
              <a:t>drumului de la starea iniţială la acest nod</a:t>
            </a:r>
            <a:r>
              <a:rPr lang="ro-RO" b="1" dirty="0" smtClean="0">
                <a:solidFill>
                  <a:schemeClr val="tx1"/>
                </a:solidFill>
                <a:latin typeface="Times New Roman" pitchFamily="18" charset="0"/>
                <a:cs typeface="Times New Roman" pitchFamily="18" charset="0"/>
              </a:rPr>
              <a:t>.</a:t>
            </a:r>
            <a:endParaRPr lang="en-US"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7499954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nSpc>
                <a:spcPct val="120000"/>
              </a:lnSpc>
            </a:pPr>
            <a:r>
              <a:rPr lang="ro-RO" b="1" u="sng" dirty="0">
                <a:solidFill>
                  <a:schemeClr val="tx1"/>
                </a:solidFill>
                <a:latin typeface="Times New Roman" pitchFamily="18" charset="0"/>
                <a:cs typeface="Times New Roman" pitchFamily="18" charset="0"/>
              </a:rPr>
              <a:t>Reprezentarea colecţiei de noduri care </a:t>
            </a:r>
            <a:endParaRPr lang="ro-RO" b="1" u="sng" dirty="0" smtClean="0">
              <a:solidFill>
                <a:schemeClr val="tx1"/>
              </a:solidFill>
              <a:latin typeface="Times New Roman" pitchFamily="18" charset="0"/>
              <a:cs typeface="Times New Roman" pitchFamily="18" charset="0"/>
            </a:endParaRPr>
          </a:p>
          <a:p>
            <a:pPr>
              <a:lnSpc>
                <a:spcPct val="120000"/>
              </a:lnSpc>
            </a:pPr>
            <a:r>
              <a:rPr lang="ro-RO" b="1" u="sng" dirty="0" smtClean="0">
                <a:solidFill>
                  <a:schemeClr val="tx1"/>
                </a:solidFill>
                <a:latin typeface="Times New Roman" pitchFamily="18" charset="0"/>
                <a:cs typeface="Times New Roman" pitchFamily="18" charset="0"/>
              </a:rPr>
              <a:t>aşteaptă </a:t>
            </a:r>
            <a:r>
              <a:rPr lang="ro-RO" b="1" u="sng" dirty="0">
                <a:solidFill>
                  <a:schemeClr val="tx1"/>
                </a:solidFill>
                <a:latin typeface="Times New Roman" pitchFamily="18" charset="0"/>
                <a:cs typeface="Times New Roman" pitchFamily="18" charset="0"/>
              </a:rPr>
              <a:t>pentru a fi extinse</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i="1" dirty="0">
              <a:solidFill>
                <a:schemeClr val="tx1"/>
              </a:solidFill>
              <a:latin typeface="Times New Roman" pitchFamily="18" charset="0"/>
              <a:cs typeface="Times New Roman" pitchFamily="18" charset="0"/>
            </a:endParaRPr>
          </a:p>
          <a:p>
            <a:pPr algn="just">
              <a:lnSpc>
                <a:spcPct val="120000"/>
              </a:lnSpc>
            </a:pPr>
            <a:r>
              <a:rPr lang="en-US" b="1" dirty="0" err="1">
                <a:solidFill>
                  <a:schemeClr val="tx1"/>
                </a:solidFill>
                <a:latin typeface="Times New Roman" pitchFamily="18" charset="0"/>
                <a:cs typeface="Times New Roman" pitchFamily="18" charset="0"/>
              </a:rPr>
              <a:t>Această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colecţie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noduri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poartă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denumirea</a:t>
            </a:r>
            <a:r>
              <a:rPr lang="en-US" b="1"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frontieră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simplă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reprezentare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ar</a:t>
            </a:r>
            <a:r>
              <a:rPr lang="en-US" b="1" dirty="0">
                <a:solidFill>
                  <a:schemeClr val="tx1"/>
                </a:solidFill>
                <a:latin typeface="Times New Roman" pitchFamily="18" charset="0"/>
                <a:cs typeface="Times New Roman" pitchFamily="18" charset="0"/>
              </a:rPr>
              <a:t> fi </a:t>
            </a:r>
            <a:r>
              <a:rPr lang="en-US" b="1" dirty="0" err="1">
                <a:solidFill>
                  <a:schemeClr val="tx1"/>
                </a:solidFill>
                <a:latin typeface="Times New Roman" pitchFamily="18" charset="0"/>
                <a:cs typeface="Times New Roman" pitchFamily="18" charset="0"/>
              </a:rPr>
              <a:t>aceea</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mulţimi</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noduri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strategia</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căutare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ar</a:t>
            </a:r>
            <a:r>
              <a:rPr lang="en-US" b="1" dirty="0">
                <a:solidFill>
                  <a:schemeClr val="tx1"/>
                </a:solidFill>
                <a:latin typeface="Times New Roman" pitchFamily="18" charset="0"/>
                <a:cs typeface="Times New Roman" pitchFamily="18" charset="0"/>
              </a:rPr>
              <a:t> fi o </a:t>
            </a:r>
            <a:r>
              <a:rPr lang="en-US" b="1" dirty="0" err="1">
                <a:solidFill>
                  <a:schemeClr val="tx1"/>
                </a:solidFill>
                <a:latin typeface="Times New Roman" pitchFamily="18" charset="0"/>
                <a:cs typeface="Times New Roman" pitchFamily="18" charset="0"/>
              </a:rPr>
              <a:t>funcţie</a:t>
            </a:r>
            <a:r>
              <a:rPr lang="en-US" b="1" dirty="0">
                <a:solidFill>
                  <a:schemeClr val="tx1"/>
                </a:solidFill>
                <a:latin typeface="Times New Roman" pitchFamily="18" charset="0"/>
                <a:cs typeface="Times New Roman" pitchFamily="18" charset="0"/>
              </a:rPr>
              <a:t> care </a:t>
            </a:r>
            <a:r>
              <a:rPr lang="en-US" b="1" dirty="0" err="1">
                <a:solidFill>
                  <a:schemeClr val="tx1"/>
                </a:solidFill>
                <a:latin typeface="Times New Roman" pitchFamily="18" charset="0"/>
                <a:cs typeface="Times New Roman" pitchFamily="18" charset="0"/>
              </a:rPr>
              <a:t>selectează</a:t>
            </a:r>
            <a:r>
              <a:rPr lang="en-US" b="1" dirty="0">
                <a:solidFill>
                  <a:schemeClr val="tx1"/>
                </a:solidFill>
                <a:latin typeface="Times New Roman" pitchFamily="18" charset="0"/>
                <a:cs typeface="Times New Roman" pitchFamily="18" charset="0"/>
              </a:rPr>
              <a:t>, din </a:t>
            </a:r>
            <a:r>
              <a:rPr lang="en-US" b="1" dirty="0" err="1">
                <a:solidFill>
                  <a:schemeClr val="tx1"/>
                </a:solidFill>
                <a:latin typeface="Times New Roman" pitchFamily="18" charset="0"/>
                <a:cs typeface="Times New Roman" pitchFamily="18" charset="0"/>
              </a:rPr>
              <a:t>această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mulţime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următorul</a:t>
            </a:r>
            <a:r>
              <a:rPr lang="en-US" b="1" dirty="0">
                <a:solidFill>
                  <a:schemeClr val="tx1"/>
                </a:solidFill>
                <a:latin typeface="Times New Roman" pitchFamily="18" charset="0"/>
                <a:cs typeface="Times New Roman" pitchFamily="18" charset="0"/>
              </a:rPr>
              <a:t> nod </a:t>
            </a:r>
            <a:r>
              <a:rPr lang="en-US" b="1" dirty="0" err="1">
                <a:solidFill>
                  <a:schemeClr val="tx1"/>
                </a:solidFill>
                <a:latin typeface="Times New Roman" pitchFamily="18" charset="0"/>
                <a:cs typeface="Times New Roman" pitchFamily="18" charset="0"/>
              </a:rPr>
              <a:t>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trebuie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extins</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Deşi</a:t>
            </a:r>
            <a:r>
              <a:rPr lang="en-US" b="1" dirty="0">
                <a:solidFill>
                  <a:schemeClr val="tx1"/>
                </a:solidFill>
                <a:latin typeface="Times New Roman" pitchFamily="18" charset="0"/>
                <a:cs typeface="Times New Roman" pitchFamily="18" charset="0"/>
              </a:rPr>
              <a:t> din </a:t>
            </a:r>
            <a:r>
              <a:rPr lang="en-US" b="1" dirty="0" err="1">
                <a:solidFill>
                  <a:schemeClr val="tx1"/>
                </a:solidFill>
                <a:latin typeface="Times New Roman" pitchFamily="18" charset="0"/>
                <a:cs typeface="Times New Roman" pitchFamily="18" charset="0"/>
              </a:rPr>
              <a:t>punct</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vedere</a:t>
            </a:r>
            <a:r>
              <a:rPr lang="en-US" b="1" dirty="0">
                <a:solidFill>
                  <a:schemeClr val="tx1"/>
                </a:solidFill>
                <a:latin typeface="Times New Roman" pitchFamily="18" charset="0"/>
                <a:cs typeface="Times New Roman" pitchFamily="18" charset="0"/>
              </a:rPr>
              <a:t> conceptual </a:t>
            </a:r>
            <a:r>
              <a:rPr lang="en-US" b="1" dirty="0" err="1">
                <a:solidFill>
                  <a:schemeClr val="tx1"/>
                </a:solidFill>
                <a:latin typeface="Times New Roman" pitchFamily="18" charset="0"/>
                <a:cs typeface="Times New Roman" pitchFamily="18" charset="0"/>
              </a:rPr>
              <a:t>această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cale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directă</a:t>
            </a:r>
            <a:r>
              <a:rPr lang="en-US" b="1" dirty="0">
                <a:solidFill>
                  <a:schemeClr val="tx1"/>
                </a:solidFill>
                <a:latin typeface="Times New Roman" pitchFamily="18" charset="0"/>
                <a:cs typeface="Times New Roman" pitchFamily="18" charset="0"/>
              </a:rPr>
              <a:t>, din </a:t>
            </a:r>
            <a:r>
              <a:rPr lang="en-US" b="1" dirty="0" err="1">
                <a:solidFill>
                  <a:schemeClr val="tx1"/>
                </a:solidFill>
                <a:latin typeface="Times New Roman" pitchFamily="18" charset="0"/>
                <a:cs typeface="Times New Roman" pitchFamily="18" charset="0"/>
              </a:rPr>
              <a:t>punct</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vedere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computaţional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poate</a:t>
            </a:r>
            <a:r>
              <a:rPr lang="en-US" b="1" dirty="0">
                <a:solidFill>
                  <a:schemeClr val="tx1"/>
                </a:solidFill>
                <a:latin typeface="Times New Roman" pitchFamily="18" charset="0"/>
                <a:cs typeface="Times New Roman" pitchFamily="18" charset="0"/>
              </a:rPr>
              <a:t> fi </a:t>
            </a:r>
            <a:r>
              <a:rPr lang="en-US" b="1" dirty="0" err="1">
                <a:solidFill>
                  <a:schemeClr val="tx1"/>
                </a:solidFill>
                <a:latin typeface="Times New Roman" pitchFamily="18" charset="0"/>
                <a:cs typeface="Times New Roman" pitchFamily="18" charset="0"/>
              </a:rPr>
              <a:t>foarte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scumpă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funcţia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strategie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trebui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să</a:t>
            </a:r>
            <a:r>
              <a:rPr lang="en-US" b="1" dirty="0">
                <a:solidFill>
                  <a:schemeClr val="tx1"/>
                </a:solidFill>
                <a:latin typeface="Times New Roman" pitchFamily="18" charset="0"/>
                <a:cs typeface="Times New Roman" pitchFamily="18" charset="0"/>
              </a:rPr>
              <a:t> se “</a:t>
            </a:r>
            <a:r>
              <a:rPr lang="en-US" b="1" dirty="0" err="1">
                <a:solidFill>
                  <a:schemeClr val="tx1"/>
                </a:solidFill>
                <a:latin typeface="Times New Roman" pitchFamily="18" charset="0"/>
                <a:cs typeface="Times New Roman" pitchFamily="18" charset="0"/>
              </a:rPr>
              <a:t>uite</a:t>
            </a:r>
            <a:r>
              <a:rPr lang="en-US" b="1" dirty="0">
                <a:solidFill>
                  <a:schemeClr val="tx1"/>
                </a:solidFill>
                <a:latin typeface="Times New Roman" pitchFamily="18" charset="0"/>
                <a:cs typeface="Times New Roman" pitchFamily="18" charset="0"/>
              </a:rPr>
              <a:t>” la </a:t>
            </a:r>
            <a:r>
              <a:rPr lang="en-US" b="1" dirty="0" err="1">
                <a:solidFill>
                  <a:schemeClr val="tx1"/>
                </a:solidFill>
                <a:latin typeface="Times New Roman" pitchFamily="18" charset="0"/>
                <a:cs typeface="Times New Roman" pitchFamily="18" charset="0"/>
              </a:rPr>
              <a:t>fiecare</a:t>
            </a:r>
            <a:r>
              <a:rPr lang="en-US" b="1" dirty="0">
                <a:solidFill>
                  <a:schemeClr val="tx1"/>
                </a:solidFill>
                <a:latin typeface="Times New Roman" pitchFamily="18" charset="0"/>
                <a:cs typeface="Times New Roman" pitchFamily="18" charset="0"/>
              </a:rPr>
              <a:t> element al </a:t>
            </a:r>
            <a:r>
              <a:rPr lang="en-US" b="1" dirty="0" err="1">
                <a:solidFill>
                  <a:schemeClr val="tx1"/>
                </a:solidFill>
                <a:latin typeface="Times New Roman" pitchFamily="18" charset="0"/>
                <a:cs typeface="Times New Roman" pitchFamily="18" charset="0"/>
              </a:rPr>
              <a:t>mulţimii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a-l </a:t>
            </a:r>
            <a:r>
              <a:rPr lang="en-US" b="1" dirty="0" err="1">
                <a:solidFill>
                  <a:schemeClr val="tx1"/>
                </a:solidFill>
                <a:latin typeface="Times New Roman" pitchFamily="18" charset="0"/>
                <a:cs typeface="Times New Roman" pitchFamily="18" charset="0"/>
              </a:rPr>
              <a:t>alege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bun. De </a:t>
            </a:r>
            <a:r>
              <a:rPr lang="en-US" b="1" dirty="0" err="1">
                <a:solidFill>
                  <a:schemeClr val="tx1"/>
                </a:solidFill>
                <a:latin typeface="Times New Roman" pitchFamily="18" charset="0"/>
                <a:cs typeface="Times New Roman" pitchFamily="18" charset="0"/>
              </a:rPr>
              <a:t>aceea</a:t>
            </a:r>
            <a:r>
              <a:rPr lang="en-US" b="1"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vom</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presupune</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că</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această</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colecţie</a:t>
            </a:r>
            <a:r>
              <a:rPr lang="en-US" b="1" i="1" u="sng"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noduri</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este</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implementată</a:t>
            </a:r>
            <a:r>
              <a:rPr lang="en-US" b="1" i="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ca</a:t>
            </a:r>
            <a:r>
              <a:rPr lang="en-US" b="1" i="1" u="sng" dirty="0">
                <a:solidFill>
                  <a:schemeClr val="tx1"/>
                </a:solidFill>
                <a:latin typeface="Times New Roman" pitchFamily="18" charset="0"/>
                <a:cs typeface="Times New Roman" pitchFamily="18" charset="0"/>
              </a:rPr>
              <a:t> o </a:t>
            </a:r>
            <a:r>
              <a:rPr lang="en-US" b="1" i="1" u="sng" dirty="0" err="1">
                <a:solidFill>
                  <a:schemeClr val="tx1"/>
                </a:solidFill>
                <a:latin typeface="Times New Roman" pitchFamily="18" charset="0"/>
                <a:cs typeface="Times New Roman" pitchFamily="18" charset="0"/>
              </a:rPr>
              <a:t>coadă</a:t>
            </a:r>
            <a:r>
              <a:rPr lang="en-US"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12593231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20000"/>
              </a:lnSpc>
            </a:pPr>
            <a:r>
              <a:rPr lang="ro-RO" b="1" u="sng" dirty="0">
                <a:solidFill>
                  <a:schemeClr val="tx1"/>
                </a:solidFill>
                <a:latin typeface="Times New Roman" pitchFamily="18" charset="0"/>
                <a:cs typeface="Times New Roman" pitchFamily="18" charset="0"/>
              </a:rPr>
              <a:t>Evaluarea strategiilor de căutare</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i="1"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Strategiile de căutare se evaluează conform următoarelor patru criterii:</a:t>
            </a:r>
            <a:endParaRPr lang="en-US" i="1" dirty="0">
              <a:solidFill>
                <a:schemeClr val="tx1"/>
              </a:solidFill>
              <a:latin typeface="Times New Roman" pitchFamily="18" charset="0"/>
              <a:cs typeface="Times New Roman" pitchFamily="18" charset="0"/>
            </a:endParaRPr>
          </a:p>
          <a:p>
            <a:pPr algn="just">
              <a:lnSpc>
                <a:spcPct val="120000"/>
              </a:lnSpc>
            </a:pPr>
            <a:endParaRPr lang="en-US" i="1"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dirty="0">
                <a:solidFill>
                  <a:schemeClr val="tx1"/>
                </a:solidFill>
                <a:latin typeface="Times New Roman" pitchFamily="18" charset="0"/>
                <a:cs typeface="Times New Roman" pitchFamily="18" charset="0"/>
              </a:rPr>
              <a:t>Completitudine</a:t>
            </a:r>
            <a:r>
              <a:rPr lang="ro-RO" b="1" dirty="0">
                <a:solidFill>
                  <a:schemeClr val="tx1"/>
                </a:solidFill>
                <a:latin typeface="Times New Roman" pitchFamily="18" charset="0"/>
                <a:cs typeface="Times New Roman" pitchFamily="18" charset="0"/>
              </a:rPr>
              <a:t>: dacă, atunci când o soluţie există, strategia dată garantează găsirea acesteia;</a:t>
            </a:r>
            <a:endParaRPr lang="en-US" i="1"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dirty="0">
                <a:solidFill>
                  <a:schemeClr val="tx1"/>
                </a:solidFill>
                <a:latin typeface="Times New Roman" pitchFamily="18" charset="0"/>
                <a:cs typeface="Times New Roman" pitchFamily="18" charset="0"/>
              </a:rPr>
              <a:t>Complexitate a timpului</a:t>
            </a:r>
            <a:r>
              <a:rPr lang="ro-RO" b="1" dirty="0">
                <a:solidFill>
                  <a:schemeClr val="tx1"/>
                </a:solidFill>
                <a:latin typeface="Times New Roman" pitchFamily="18" charset="0"/>
                <a:cs typeface="Times New Roman" pitchFamily="18" charset="0"/>
              </a:rPr>
              <a:t>: durata de timp pentru găsirea unei soluţii;</a:t>
            </a:r>
            <a:endParaRPr lang="en-US" i="1"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dirty="0">
                <a:solidFill>
                  <a:schemeClr val="tx1"/>
                </a:solidFill>
                <a:latin typeface="Times New Roman" pitchFamily="18" charset="0"/>
                <a:cs typeface="Times New Roman" pitchFamily="18" charset="0"/>
              </a:rPr>
              <a:t>Complexitate a spaţiului</a:t>
            </a:r>
            <a:r>
              <a:rPr lang="ro-RO" b="1" dirty="0">
                <a:solidFill>
                  <a:schemeClr val="tx1"/>
                </a:solidFill>
                <a:latin typeface="Times New Roman" pitchFamily="18" charset="0"/>
                <a:cs typeface="Times New Roman" pitchFamily="18" charset="0"/>
              </a:rPr>
              <a:t>: necesităţile de memorie pentru efectuarea căutării;</a:t>
            </a:r>
            <a:endParaRPr lang="en-US" i="1"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u="sng" dirty="0">
                <a:solidFill>
                  <a:schemeClr val="tx1"/>
                </a:solidFill>
                <a:latin typeface="Times New Roman" pitchFamily="18" charset="0"/>
                <a:cs typeface="Times New Roman" pitchFamily="18" charset="0"/>
              </a:rPr>
              <a:t>Optimalitate</a:t>
            </a:r>
            <a:r>
              <a:rPr lang="ro-RO" b="1" dirty="0">
                <a:solidFill>
                  <a:schemeClr val="tx1"/>
                </a:solidFill>
                <a:latin typeface="Times New Roman" pitchFamily="18" charset="0"/>
                <a:cs typeface="Times New Roman" pitchFamily="18" charset="0"/>
              </a:rPr>
              <a:t>: atunci când există mai multe soluţii, strategia dată să o găsească pe cea mai de calitate dintre</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ele.</a:t>
            </a:r>
            <a:endParaRPr lang="en-US" i="1"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72392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dirty="0">
                <a:solidFill>
                  <a:schemeClr val="tx1"/>
                </a:solidFill>
                <a:latin typeface="Times New Roman" pitchFamily="18" charset="0"/>
                <a:cs typeface="Times New Roman" pitchFamily="18" charset="0"/>
              </a:rPr>
              <a:t>Căutarea neinformată</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1325" algn="just"/>
            <a:r>
              <a:rPr lang="ro-RO" b="1" dirty="0">
                <a:solidFill>
                  <a:schemeClr val="tx1"/>
                </a:solidFill>
                <a:latin typeface="Times New Roman" pitchFamily="18" charset="0"/>
                <a:cs typeface="Times New Roman" pitchFamily="18" charset="0"/>
              </a:rPr>
              <a:t>Termenul </a:t>
            </a:r>
            <a:r>
              <a:rPr lang="ro-RO" b="1" dirty="0" smtClean="0">
                <a:solidFill>
                  <a:schemeClr val="tx1"/>
                </a:solidFill>
                <a:latin typeface="Times New Roman" pitchFamily="18" charset="0"/>
                <a:cs typeface="Times New Roman" pitchFamily="18" charset="0"/>
              </a:rPr>
              <a:t>de </a:t>
            </a:r>
            <a:r>
              <a:rPr lang="ro-RO" b="1" i="1" u="sng" dirty="0" smtClean="0">
                <a:solidFill>
                  <a:schemeClr val="tx1"/>
                </a:solidFill>
                <a:latin typeface="Times New Roman" pitchFamily="18" charset="0"/>
                <a:cs typeface="Times New Roman" pitchFamily="18" charset="0"/>
              </a:rPr>
              <a:t>căutare </a:t>
            </a:r>
            <a:r>
              <a:rPr lang="ro-RO" b="1" i="1" u="sng" dirty="0">
                <a:solidFill>
                  <a:schemeClr val="tx1"/>
                </a:solidFill>
                <a:latin typeface="Times New Roman" pitchFamily="18" charset="0"/>
                <a:cs typeface="Times New Roman" pitchFamily="18" charset="0"/>
              </a:rPr>
              <a:t>neinformată</a:t>
            </a:r>
            <a:r>
              <a:rPr lang="ro-RO" b="1" dirty="0">
                <a:solidFill>
                  <a:schemeClr val="tx1"/>
                </a:solidFill>
                <a:latin typeface="Times New Roman" pitchFamily="18" charset="0"/>
                <a:cs typeface="Times New Roman" pitchFamily="18" charset="0"/>
              </a:rPr>
              <a:t> desemnează faptul că o strategie de acest tip nu deţine nici o informaţie despre numărul de paşi sau despre costul drumului de la starea curentă la scop. Tot ceea ce se poate face este să se distingă o stare-scop de o stare care nu este scop. Căutarea neinformată se mai numeşte şi </a:t>
            </a:r>
            <a:r>
              <a:rPr lang="ro-RO" b="1" i="1" u="sng" dirty="0" smtClean="0">
                <a:solidFill>
                  <a:schemeClr val="tx1"/>
                </a:solidFill>
                <a:latin typeface="Times New Roman" pitchFamily="18" charset="0"/>
                <a:cs typeface="Times New Roman" pitchFamily="18" charset="0"/>
              </a:rPr>
              <a:t>căutarea </a:t>
            </a:r>
            <a:r>
              <a:rPr lang="ro-RO" b="1" i="1" u="sng" dirty="0">
                <a:solidFill>
                  <a:schemeClr val="tx1"/>
                </a:solidFill>
                <a:latin typeface="Times New Roman" pitchFamily="18" charset="0"/>
                <a:cs typeface="Times New Roman" pitchFamily="18" charset="0"/>
              </a:rPr>
              <a:t>oarbă</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66681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a:lnSpc>
                <a:spcPct val="140000"/>
              </a:lnSpc>
            </a:pPr>
            <a:r>
              <a:rPr lang="ro-RO" b="1" u="sng" dirty="0">
                <a:solidFill>
                  <a:schemeClr val="tx1"/>
                </a:solidFill>
                <a:latin typeface="Times New Roman" pitchFamily="18" charset="0"/>
                <a:cs typeface="Times New Roman" pitchFamily="18" charset="0"/>
              </a:rPr>
              <a:t>Căutarea informată</a:t>
            </a:r>
            <a:endParaRPr lang="en-US" dirty="0">
              <a:solidFill>
                <a:schemeClr val="tx1"/>
              </a:solidFill>
              <a:latin typeface="Times New Roman" pitchFamily="18" charset="0"/>
              <a:cs typeface="Times New Roman" pitchFamily="18" charset="0"/>
            </a:endParaRPr>
          </a:p>
          <a:p>
            <a:pPr algn="just">
              <a:lnSpc>
                <a:spcPct val="14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1325" algn="just">
              <a:lnSpc>
                <a:spcPct val="140000"/>
              </a:lnSpc>
            </a:pPr>
            <a:r>
              <a:rPr lang="ro-RO" b="1" dirty="0">
                <a:solidFill>
                  <a:schemeClr val="tx1"/>
                </a:solidFill>
                <a:latin typeface="Times New Roman" pitchFamily="18" charset="0"/>
                <a:cs typeface="Times New Roman" pitchFamily="18" charset="0"/>
              </a:rPr>
              <a:t>Să considerăm, de pildă</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problema găsirii unui drum de la Arad la Bucureşti, având în faţă o hartă. De la starea iniţială, Arad, există trei acţiuni care conduc la trei noi stări: Sibiu, Timişoara şi Zerind. O căutare neinformată nu are nici o preferinţă între cele trei variante. Un agent mai inteligent va observa însă că scopul, Bucureşti, se află la sud-est de Arad şi că numai </a:t>
            </a:r>
            <a:r>
              <a:rPr lang="ro-RO" b="1" i="1" dirty="0">
                <a:solidFill>
                  <a:schemeClr val="tx1"/>
                </a:solidFill>
                <a:latin typeface="Times New Roman" pitchFamily="18" charset="0"/>
                <a:cs typeface="Times New Roman" pitchFamily="18" charset="0"/>
              </a:rPr>
              <a:t>Sibiu</a:t>
            </a:r>
            <a:r>
              <a:rPr lang="ro-RO" b="1" dirty="0">
                <a:solidFill>
                  <a:schemeClr val="tx1"/>
                </a:solidFill>
                <a:latin typeface="Times New Roman" pitchFamily="18" charset="0"/>
                <a:cs typeface="Times New Roman" pitchFamily="18" charset="0"/>
              </a:rPr>
              <a:t> este în această direcţie, care reprezintă</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probabil, cea mai bună alegere. Strategiile care folosesc asemenea consideraţii se numesc </a:t>
            </a:r>
            <a:r>
              <a:rPr lang="ro-RO" b="1" i="1" u="sng" dirty="0">
                <a:solidFill>
                  <a:schemeClr val="tx1"/>
                </a:solidFill>
                <a:latin typeface="Times New Roman" pitchFamily="18" charset="0"/>
                <a:cs typeface="Times New Roman" pitchFamily="18" charset="0"/>
              </a:rPr>
              <a:t>strategii de</a:t>
            </a:r>
            <a:r>
              <a:rPr lang="ro-RO" b="1" u="sng" dirty="0">
                <a:solidFill>
                  <a:schemeClr val="tx1"/>
                </a:solidFill>
                <a:latin typeface="Times New Roman" pitchFamily="18" charset="0"/>
                <a:cs typeface="Times New Roman" pitchFamily="18" charset="0"/>
              </a:rPr>
              <a:t> </a:t>
            </a:r>
            <a:r>
              <a:rPr lang="ro-RO" b="1" i="1" u="sng" dirty="0">
                <a:solidFill>
                  <a:schemeClr val="tx1"/>
                </a:solidFill>
                <a:latin typeface="Times New Roman" pitchFamily="18" charset="0"/>
                <a:cs typeface="Times New Roman" pitchFamily="18" charset="0"/>
              </a:rPr>
              <a:t>căutare informată</a:t>
            </a:r>
            <a:r>
              <a:rPr lang="ro-RO" b="1" u="sng" dirty="0">
                <a:solidFill>
                  <a:schemeClr val="tx1"/>
                </a:solidFill>
                <a:latin typeface="Times New Roman" pitchFamily="18" charset="0"/>
                <a:cs typeface="Times New Roman" pitchFamily="18" charset="0"/>
              </a:rPr>
              <a:t> sau </a:t>
            </a:r>
            <a:r>
              <a:rPr lang="ro-RO" b="1" i="1" u="sng" dirty="0">
                <a:solidFill>
                  <a:schemeClr val="tx1"/>
                </a:solidFill>
                <a:latin typeface="Times New Roman" pitchFamily="18" charset="0"/>
                <a:cs typeface="Times New Roman" pitchFamily="18" charset="0"/>
              </a:rPr>
              <a:t>strategii de căutare euristică</a:t>
            </a:r>
            <a:r>
              <a:rPr lang="ro-RO"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2030483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dirty="0" err="1">
                <a:solidFill>
                  <a:schemeClr val="tx1"/>
                </a:solidFill>
                <a:latin typeface="Times New Roman" pitchFamily="18" charset="0"/>
                <a:cs typeface="Times New Roman" pitchFamily="18" charset="0"/>
              </a:rPr>
              <a:t>Programul</a:t>
            </a:r>
            <a:endParaRPr lang="en-US" dirty="0">
              <a:solidFill>
                <a:schemeClr val="tx1"/>
              </a:solidFill>
              <a:latin typeface="Times New Roman" pitchFamily="18" charset="0"/>
              <a:cs typeface="Times New Roman" pitchFamily="18" charset="0"/>
            </a:endParaRPr>
          </a:p>
          <a:p>
            <a:pPr algn="just"/>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dirty="0" err="1">
                <a:solidFill>
                  <a:schemeClr val="tx1"/>
                </a:solidFill>
                <a:latin typeface="Times New Roman" pitchFamily="18" charset="0"/>
                <a:cs typeface="Times New Roman" pitchFamily="18" charset="0"/>
              </a:rPr>
              <a:t>Programul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reprezinta</a:t>
            </a:r>
            <a:r>
              <a:rPr lang="en-US" b="1" dirty="0">
                <a:solidFill>
                  <a:schemeClr val="tx1"/>
                </a:solidFill>
                <a:latin typeface="Times New Roman" pitchFamily="18" charset="0"/>
                <a:cs typeface="Times New Roman" pitchFamily="18" charset="0"/>
              </a:rPr>
              <a:t> un agent </a:t>
            </a:r>
            <a:r>
              <a:rPr lang="en-US" b="1" dirty="0" err="1">
                <a:solidFill>
                  <a:schemeClr val="tx1"/>
                </a:solidFill>
                <a:latin typeface="Times New Roman" pitchFamily="18" charset="0"/>
                <a:cs typeface="Times New Roman" pitchFamily="18" charset="0"/>
              </a:rPr>
              <a:t>inteligent</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en-US" b="1" dirty="0" err="1">
                <a:solidFill>
                  <a:schemeClr val="tx1"/>
                </a:solidFill>
                <a:latin typeface="Times New Roman" pitchFamily="18" charset="0"/>
                <a:cs typeface="Times New Roman" pitchFamily="18" charset="0"/>
              </a:rPr>
              <a:t>Agenţii</a:t>
            </a:r>
            <a:r>
              <a:rPr lang="en-US" b="1" dirty="0">
                <a:solidFill>
                  <a:schemeClr val="tx1"/>
                </a:solidFill>
                <a:latin typeface="Times New Roman" pitchFamily="18" charset="0"/>
                <a:cs typeface="Times New Roman" pitchFamily="18" charset="0"/>
              </a:rPr>
              <a:t> cu care </a:t>
            </a:r>
            <a:r>
              <a:rPr lang="en-US" b="1" dirty="0" err="1">
                <a:solidFill>
                  <a:schemeClr val="tx1"/>
                </a:solidFill>
                <a:latin typeface="Times New Roman" pitchFamily="18" charset="0"/>
                <a:cs typeface="Times New Roman" pitchFamily="18" charset="0"/>
              </a:rPr>
              <a:t>vom</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lucra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vor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adopta</a:t>
            </a:r>
            <a:r>
              <a:rPr lang="en-US" b="1" dirty="0">
                <a:solidFill>
                  <a:schemeClr val="tx1"/>
                </a:solidFill>
                <a:latin typeface="Times New Roman" pitchFamily="18" charset="0"/>
                <a:cs typeface="Times New Roman" pitchFamily="18" charset="0"/>
              </a:rPr>
              <a:t> un </a:t>
            </a:r>
            <a:r>
              <a:rPr lang="en-US" b="1" i="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vor</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urmări</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satisfacerea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lui</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5447387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en-US" b="1" u="sng" dirty="0">
                <a:solidFill>
                  <a:schemeClr val="tx1"/>
                </a:solidFill>
                <a:latin typeface="Times New Roman" pitchFamily="18" charset="0"/>
                <a:cs typeface="Times New Roman" pitchFamily="18" charset="0"/>
              </a:rPr>
              <a:t>C</a:t>
            </a:r>
            <a:r>
              <a:rPr lang="ro-RO" b="1" u="sng" dirty="0">
                <a:solidFill>
                  <a:schemeClr val="tx1"/>
                </a:solidFill>
                <a:latin typeface="Times New Roman" pitchFamily="18" charset="0"/>
                <a:cs typeface="Times New Roman" pitchFamily="18" charset="0"/>
              </a:rPr>
              <a:t>ă</a:t>
            </a:r>
            <a:r>
              <a:rPr lang="en-US" b="1" u="sng" dirty="0" err="1">
                <a:solidFill>
                  <a:schemeClr val="tx1"/>
                </a:solidFill>
                <a:latin typeface="Times New Roman" pitchFamily="18" charset="0"/>
                <a:cs typeface="Times New Roman" pitchFamily="18" charset="0"/>
              </a:rPr>
              <a:t>utarea</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informată</a:t>
            </a:r>
            <a:endParaRPr lang="en-US" dirty="0">
              <a:solidFill>
                <a:schemeClr val="tx1"/>
              </a:solidFill>
              <a:latin typeface="Times New Roman" pitchFamily="18" charset="0"/>
              <a:cs typeface="Times New Roman" pitchFamily="18" charset="0"/>
            </a:endParaRPr>
          </a:p>
          <a:p>
            <a:pPr algn="just"/>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u="sng" dirty="0">
                <a:solidFill>
                  <a:schemeClr val="tx1"/>
                </a:solidFill>
                <a:latin typeface="Times New Roman" pitchFamily="18" charset="0"/>
                <a:cs typeface="Times New Roman" pitchFamily="18" charset="0"/>
              </a:rPr>
              <a:t>Căutarea informată</a:t>
            </a:r>
            <a:r>
              <a:rPr lang="ro-RO" b="1" dirty="0">
                <a:solidFill>
                  <a:schemeClr val="tx1"/>
                </a:solidFill>
                <a:latin typeface="Times New Roman" pitchFamily="18" charset="0"/>
                <a:cs typeface="Times New Roman" pitchFamily="18" charset="0"/>
              </a:rPr>
              <a:t> se mai numeşte şi </a:t>
            </a:r>
            <a:r>
              <a:rPr lang="ro-RO" b="1" i="1" u="sng" dirty="0">
                <a:solidFill>
                  <a:schemeClr val="tx1"/>
                </a:solidFill>
                <a:latin typeface="Times New Roman" pitchFamily="18" charset="0"/>
                <a:cs typeface="Times New Roman" pitchFamily="18" charset="0"/>
              </a:rPr>
              <a:t>căutare euristică</a:t>
            </a: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u="sng" dirty="0">
                <a:solidFill>
                  <a:schemeClr val="tx1"/>
                </a:solidFill>
                <a:latin typeface="Times New Roman" pitchFamily="18" charset="0"/>
                <a:cs typeface="Times New Roman" pitchFamily="18" charset="0"/>
              </a:rPr>
              <a:t>Euristica</a:t>
            </a:r>
            <a:r>
              <a:rPr lang="ro-RO" b="1" dirty="0">
                <a:solidFill>
                  <a:schemeClr val="tx1"/>
                </a:solidFill>
                <a:latin typeface="Times New Roman" pitchFamily="18" charset="0"/>
                <a:cs typeface="Times New Roman" pitchFamily="18" charset="0"/>
              </a:rPr>
              <a:t> este o metodă de studiu şi de cercetare bazată pe descoperirea de fapte noi. În acest tip de căutare vom folosi informaţia despre spaţiul de stări. Se folosesc cunoştinţe specifice problemei şi se rezolvă </a:t>
            </a:r>
            <a:r>
              <a:rPr lang="ro-RO" b="1" u="sng" dirty="0">
                <a:solidFill>
                  <a:schemeClr val="tx1"/>
                </a:solidFill>
                <a:latin typeface="Times New Roman" pitchFamily="18" charset="0"/>
                <a:cs typeface="Times New Roman" pitchFamily="18" charset="0"/>
              </a:rPr>
              <a:t>probleme de optim</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27231870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62500" lnSpcReduction="20000"/>
              </a:bodyPr>
              <a:lstStyle/>
              <a:p>
                <a:pPr>
                  <a:lnSpc>
                    <a:spcPct val="120000"/>
                  </a:lnSpc>
                </a:pPr>
                <a:r>
                  <a:rPr lang="ro-RO" b="1" u="sng" dirty="0" smtClean="0">
                    <a:solidFill>
                      <a:schemeClr val="tx1"/>
                    </a:solidFill>
                    <a:latin typeface="Times New Roman" pitchFamily="18" charset="0"/>
                    <a:cs typeface="Times New Roman" pitchFamily="18" charset="0"/>
                  </a:rPr>
                  <a:t>Căutarea de tip best</a:t>
                </a:r>
                <a:r>
                  <a:rPr lang="en-US" b="1" u="sng" dirty="0">
                    <a:solidFill>
                      <a:schemeClr val="tx1"/>
                    </a:solidFill>
                    <a:latin typeface="Times New Roman" pitchFamily="18" charset="0"/>
                    <a:cs typeface="Times New Roman" pitchFamily="18" charset="0"/>
                  </a:rPr>
                  <a:t>-</a:t>
                </a:r>
                <a:r>
                  <a:rPr lang="ro-RO" b="1" u="sng" dirty="0">
                    <a:solidFill>
                      <a:schemeClr val="tx1"/>
                    </a:solidFill>
                    <a:latin typeface="Times New Roman" pitchFamily="18" charset="0"/>
                    <a:cs typeface="Times New Roman" pitchFamily="18" charset="0"/>
                  </a:rPr>
                  <a:t>first</a:t>
                </a:r>
                <a:endParaRPr lang="en-US"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dirty="0">
                    <a:solidFill>
                      <a:schemeClr val="tx1"/>
                    </a:solidFill>
                    <a:latin typeface="Times New Roman" pitchFamily="18" charset="0"/>
                    <a:cs typeface="Times New Roman" pitchFamily="18" charset="0"/>
                  </a:rPr>
                  <a:t>Procesul de căutare nu se desfăşoară în mod uniform plecând de la nodul iniţial. El înaintează în mod </a:t>
                </a:r>
                <a:r>
                  <a:rPr lang="ro-RO" b="1" u="sng" dirty="0">
                    <a:solidFill>
                      <a:schemeClr val="tx1"/>
                    </a:solidFill>
                    <a:latin typeface="Times New Roman" pitchFamily="18" charset="0"/>
                    <a:cs typeface="Times New Roman" pitchFamily="18" charset="0"/>
                  </a:rPr>
                  <a:t>preferenţial</a:t>
                </a:r>
                <a:r>
                  <a:rPr lang="ro-RO" b="1" dirty="0">
                    <a:solidFill>
                      <a:schemeClr val="tx1"/>
                    </a:solidFill>
                    <a:latin typeface="Times New Roman" pitchFamily="18" charset="0"/>
                    <a:cs typeface="Times New Roman" pitchFamily="18" charset="0"/>
                  </a:rPr>
                  <a:t> de-a lungul unor noduri pe care informaţia euristică, specifică problemei, le indică ca aflându-se pe drumul cel mai bun către un scop. Un asemenea proces de căutare  se numeşte </a:t>
                </a:r>
                <a:r>
                  <a:rPr lang="ro-RO" b="1" i="1" u="sng" dirty="0">
                    <a:solidFill>
                      <a:schemeClr val="tx1"/>
                    </a:solidFill>
                    <a:latin typeface="Times New Roman" pitchFamily="18" charset="0"/>
                    <a:cs typeface="Times New Roman" pitchFamily="18" charset="0"/>
                  </a:rPr>
                  <a:t>căutare euristică</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sau</a:t>
                </a:r>
                <a:r>
                  <a:rPr lang="ro-RO" b="1" i="1" dirty="0">
                    <a:solidFill>
                      <a:schemeClr val="tx1"/>
                    </a:solidFill>
                    <a:latin typeface="Times New Roman" pitchFamily="18" charset="0"/>
                    <a:cs typeface="Times New Roman" pitchFamily="18" charset="0"/>
                  </a:rPr>
                  <a:t> </a:t>
                </a:r>
                <a:r>
                  <a:rPr lang="ro-RO" b="1" i="1" u="sng" dirty="0">
                    <a:solidFill>
                      <a:schemeClr val="tx1"/>
                    </a:solidFill>
                    <a:latin typeface="Times New Roman" pitchFamily="18" charset="0"/>
                    <a:cs typeface="Times New Roman" pitchFamily="18" charset="0"/>
                  </a:rPr>
                  <a:t>căutare de tip best-first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ro-RO" b="1" dirty="0">
                    <a:solidFill>
                      <a:schemeClr val="tx1"/>
                    </a:solidFill>
                    <a:latin typeface="Times New Roman" pitchFamily="18" charset="0"/>
                    <a:cs typeface="Times New Roman" pitchFamily="18" charset="0"/>
                  </a:rPr>
                  <a:t>Principiile pe care se bazează căutarea de tip best-first sunt următoarele:</a:t>
                </a:r>
                <a:endParaRPr lang="en-US" dirty="0">
                  <a:solidFill>
                    <a:schemeClr val="tx1"/>
                  </a:solidFill>
                  <a:latin typeface="Times New Roman" pitchFamily="18" charset="0"/>
                  <a:cs typeface="Times New Roman" pitchFamily="18" charset="0"/>
                </a:endParaRPr>
              </a:p>
              <a:p>
                <a:pPr marL="1079500" indent="-514350" algn="just">
                  <a:lnSpc>
                    <a:spcPct val="120000"/>
                  </a:lnSpc>
                  <a:buFont typeface="+mj-lt"/>
                  <a:buAutoNum type="arabicPeriod"/>
                </a:pPr>
                <a:r>
                  <a:rPr lang="ro-RO" b="1" dirty="0" smtClean="0">
                    <a:solidFill>
                      <a:schemeClr val="tx1"/>
                    </a:solidFill>
                    <a:latin typeface="Times New Roman" pitchFamily="18" charset="0"/>
                    <a:cs typeface="Times New Roman" pitchFamily="18" charset="0"/>
                  </a:rPr>
                  <a:t>Se </a:t>
                </a:r>
                <a:r>
                  <a:rPr lang="ro-RO" b="1" dirty="0">
                    <a:solidFill>
                      <a:schemeClr val="tx1"/>
                    </a:solidFill>
                    <a:latin typeface="Times New Roman" pitchFamily="18" charset="0"/>
                    <a:cs typeface="Times New Roman" pitchFamily="18" charset="0"/>
                  </a:rPr>
                  <a:t>presupune existenţa unei funcţii euristice de evaluare,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ro-RO"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cu rolul de a ne ajuta să decidem care nod ar trebui extins la pasul următor. Se va adopta </a:t>
                </a:r>
                <a:r>
                  <a:rPr lang="ro-RO" b="1" i="1" dirty="0">
                    <a:solidFill>
                      <a:schemeClr val="tx1"/>
                    </a:solidFill>
                    <a:latin typeface="Times New Roman" pitchFamily="18" charset="0"/>
                    <a:cs typeface="Times New Roman" pitchFamily="18" charset="0"/>
                  </a:rPr>
                  <a:t>convenţia</a:t>
                </a:r>
                <a:r>
                  <a:rPr lang="ro-RO" b="1" dirty="0">
                    <a:solidFill>
                      <a:schemeClr val="tx1"/>
                    </a:solidFill>
                    <a:latin typeface="Times New Roman" pitchFamily="18" charset="0"/>
                    <a:cs typeface="Times New Roman" pitchFamily="18" charset="0"/>
                  </a:rPr>
                  <a:t> că valori mici ale lui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ro-RO"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indică nodurile cele mai bune. Această funcţie se bazează pe informaţie specifică domeniului pentru care s-a formulat problema. Este o funcţie de descriere a stărilor, cu valori reale. </a:t>
                </a:r>
                <a:endParaRPr lang="en-US" dirty="0">
                  <a:solidFill>
                    <a:schemeClr val="tx1"/>
                  </a:solidFill>
                  <a:latin typeface="Times New Roman" pitchFamily="18" charset="0"/>
                  <a:cs typeface="Times New Roman" pitchFamily="18" charset="0"/>
                </a:endParaRPr>
              </a:p>
              <a:p>
                <a:pPr marL="1079500" lvl="0" indent="-514350" algn="just">
                  <a:lnSpc>
                    <a:spcPct val="120000"/>
                  </a:lnSpc>
                  <a:buFont typeface="+mj-lt"/>
                  <a:buAutoNum type="arabicPeriod"/>
                </a:pPr>
                <a:r>
                  <a:rPr lang="ro-RO" b="1" dirty="0">
                    <a:solidFill>
                      <a:schemeClr val="tx1"/>
                    </a:solidFill>
                    <a:latin typeface="Times New Roman" pitchFamily="18" charset="0"/>
                    <a:cs typeface="Times New Roman" pitchFamily="18" charset="0"/>
                  </a:rPr>
                  <a:t>Se extinde nodul cu cea mai mică valoare a lui </a:t>
                </a:r>
                <a14:m>
                  <m:oMath xmlns:m="http://schemas.openxmlformats.org/officeDocument/2006/math">
                    <m:acc>
                      <m:accPr>
                        <m:chr m:val="̂"/>
                        <m:ctrlPr>
                          <a:rPr lang="ro-RO" b="1" i="1" smtClean="0">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𝒇</m:t>
                        </m:r>
                      </m:e>
                    </m:acc>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𝒏</m:t>
                    </m:r>
                    <m:r>
                      <a:rPr lang="ro-RO" b="1" i="1" smtClean="0">
                        <a:solidFill>
                          <a:schemeClr val="tx1"/>
                        </a:solidFill>
                        <a:latin typeface="Cambria Math"/>
                        <a:cs typeface="Times New Roman" pitchFamily="18" charset="0"/>
                      </a:rPr>
                      <m:t>)</m:t>
                    </m:r>
                  </m:oMath>
                </a14:m>
                <a:r>
                  <a:rPr lang="ro-RO" b="1" dirty="0" smtClean="0">
                    <a:solidFill>
                      <a:schemeClr val="tx1"/>
                    </a:solidFill>
                    <a:latin typeface="Times New Roman" pitchFamily="18" charset="0"/>
                    <a:cs typeface="Times New Roman" pitchFamily="18" charset="0"/>
                  </a:rPr>
                  <a:t>.  </a:t>
                </a:r>
                <a:r>
                  <a:rPr lang="ro-RO" b="1" i="1" dirty="0">
                    <a:solidFill>
                      <a:schemeClr val="tx1"/>
                    </a:solidFill>
                    <a:latin typeface="Times New Roman" pitchFamily="18" charset="0"/>
                    <a:cs typeface="Times New Roman" pitchFamily="18" charset="0"/>
                  </a:rPr>
                  <a:t>În cele ce urmează, se va presupune că extinderea unui nod va produce toţi succesorii acelui nod. </a:t>
                </a:r>
                <a:endParaRPr lang="en-US"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615" r="-751"/>
                </a:stretch>
              </a:blipFill>
            </p:spPr>
            <p:txBody>
              <a:bodyPr/>
              <a:lstStyle/>
              <a:p>
                <a:r>
                  <a:rPr lang="en-US">
                    <a:noFill/>
                  </a:rPr>
                  <a:t> </a:t>
                </a:r>
              </a:p>
            </p:txBody>
          </p:sp>
        </mc:Fallback>
      </mc:AlternateContent>
    </p:spTree>
    <p:extLst>
      <p:ext uri="{BB962C8B-B14F-4D97-AF65-F5344CB8AC3E}">
        <p14:creationId xmlns:p14="http://schemas.microsoft.com/office/powerpoint/2010/main" val="87055822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400" b="1" dirty="0">
                <a:solidFill>
                  <a:schemeClr val="tx1"/>
                </a:solidFill>
                <a:latin typeface="Times New Roman" pitchFamily="18" charset="0"/>
                <a:cs typeface="Times New Roman" pitchFamily="18" charset="0"/>
              </a:rPr>
              <a:t>Figura </a:t>
            </a:r>
            <a:r>
              <a:rPr lang="ro-RO" sz="2400" b="1" dirty="0" smtClean="0">
                <a:solidFill>
                  <a:schemeClr val="tx1"/>
                </a:solidFill>
                <a:latin typeface="Times New Roman" pitchFamily="18" charset="0"/>
                <a:cs typeface="Times New Roman" pitchFamily="18" charset="0"/>
              </a:rPr>
              <a:t>următoare </a:t>
            </a:r>
            <a:r>
              <a:rPr lang="ro-RO" sz="2400" b="1" dirty="0">
                <a:solidFill>
                  <a:schemeClr val="tx1"/>
                </a:solidFill>
                <a:latin typeface="Times New Roman" pitchFamily="18" charset="0"/>
                <a:cs typeface="Times New Roman" pitchFamily="18" charset="0"/>
              </a:rPr>
              <a:t>ilustrează începutul unei căutări de tip best-first:</a:t>
            </a:r>
            <a:endParaRPr lang="en-US"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endParaRPr lang="ro-RO" sz="2400" dirty="0">
              <a:solidFill>
                <a:schemeClr val="tx1"/>
              </a:solidFill>
              <a:latin typeface="Times New Roman" pitchFamily="18" charset="0"/>
              <a:cs typeface="Times New Roman" pitchFamily="18" charset="0"/>
            </a:endParaRPr>
          </a:p>
          <a:p>
            <a:pPr algn="just"/>
            <a:endParaRPr lang="ro-RO" sz="2400" dirty="0" smtClean="0">
              <a:solidFill>
                <a:schemeClr val="tx1"/>
              </a:solidFill>
              <a:latin typeface="Times New Roman" pitchFamily="18" charset="0"/>
              <a:cs typeface="Times New Roman" pitchFamily="18" charset="0"/>
            </a:endParaRPr>
          </a:p>
          <a:p>
            <a:pPr algn="just"/>
            <a:r>
              <a:rPr lang="en-US" sz="2400" b="1" dirty="0" err="1">
                <a:solidFill>
                  <a:schemeClr val="tx1"/>
                </a:solidFill>
                <a:latin typeface="Times New Roman" pitchFamily="18" charset="0"/>
                <a:cs typeface="Times New Roman" pitchFamily="18" charset="0"/>
              </a:rPr>
              <a:t>Aici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există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iniţial</a:t>
            </a:r>
            <a:r>
              <a:rPr lang="en-US" sz="2400" b="1" dirty="0">
                <a:solidFill>
                  <a:schemeClr val="tx1"/>
                </a:solidFill>
                <a:latin typeface="Times New Roman" pitchFamily="18" charset="0"/>
                <a:cs typeface="Times New Roman" pitchFamily="18" charset="0"/>
              </a:rPr>
              <a:t> un </a:t>
            </a:r>
            <a:r>
              <a:rPr lang="en-US" sz="2400" b="1" dirty="0" err="1">
                <a:solidFill>
                  <a:schemeClr val="tx1"/>
                </a:solidFill>
                <a:latin typeface="Times New Roman" pitchFamily="18" charset="0"/>
                <a:cs typeface="Times New Roman" pitchFamily="18" charset="0"/>
              </a:rPr>
              <a:t>singur</a:t>
            </a:r>
            <a:r>
              <a:rPr lang="en-US" sz="2400" b="1" dirty="0">
                <a:solidFill>
                  <a:schemeClr val="tx1"/>
                </a:solidFill>
                <a:latin typeface="Times New Roman" pitchFamily="18" charset="0"/>
                <a:cs typeface="Times New Roman" pitchFamily="18" charset="0"/>
              </a:rPr>
              <a:t> nod, A, </a:t>
            </a:r>
            <a:r>
              <a:rPr lang="en-US" sz="2400" b="1" dirty="0" err="1">
                <a:solidFill>
                  <a:schemeClr val="tx1"/>
                </a:solidFill>
                <a:latin typeface="Times New Roman" pitchFamily="18" charset="0"/>
                <a:cs typeface="Times New Roman" pitchFamily="18" charset="0"/>
              </a:rPr>
              <a:t>astfel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încât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acesta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va</a:t>
            </a:r>
            <a:r>
              <a:rPr lang="en-US" sz="2400" b="1" dirty="0">
                <a:solidFill>
                  <a:schemeClr val="tx1"/>
                </a:solidFill>
                <a:latin typeface="Times New Roman" pitchFamily="18" charset="0"/>
                <a:cs typeface="Times New Roman" pitchFamily="18" charset="0"/>
              </a:rPr>
              <a:t> fi </a:t>
            </a:r>
            <a:r>
              <a:rPr lang="en-US" sz="2400" b="1" dirty="0" err="1">
                <a:solidFill>
                  <a:schemeClr val="tx1"/>
                </a:solidFill>
                <a:latin typeface="Times New Roman" pitchFamily="18" charset="0"/>
                <a:cs typeface="Times New Roman" pitchFamily="18" charset="0"/>
              </a:rPr>
              <a:t>extins</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09775" y="1107758"/>
            <a:ext cx="4324451" cy="48558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825377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dirty="0" smtClean="0">
                    <a:solidFill>
                      <a:schemeClr val="tx1"/>
                    </a:solidFill>
                    <a:latin typeface="Times New Roman" pitchFamily="18" charset="0"/>
                    <a:cs typeface="Times New Roman" pitchFamily="18" charset="0"/>
                  </a:rPr>
                  <a:t>Pentru a nu fi induşi în eroare de o euristică extrem de optimistă, este necesar să înclinăm căutarea în favoarea posibilităţii de a ne întoarce înapoi, cu scopul de a explora drumuri găsite mai devreme. De aceea, vom adăuga lui </a:t>
                </a:r>
                <a14:m>
                  <m:oMath xmlns:m="http://schemas.openxmlformats.org/officeDocument/2006/math">
                    <m:acc>
                      <m:accPr>
                        <m:chr m:val="̂"/>
                        <m:ctrlPr>
                          <a:rPr lang="ro-RO" sz="2800" b="1" i="1">
                            <a:solidFill>
                              <a:schemeClr val="tx1"/>
                            </a:solidFill>
                            <a:latin typeface="Cambria Math"/>
                            <a:cs typeface="Times New Roman" pitchFamily="18" charset="0"/>
                          </a:rPr>
                        </m:ctrlPr>
                      </m:accPr>
                      <m:e>
                        <m:r>
                          <a:rPr lang="ro-RO" sz="2800" b="1" i="1">
                            <a:solidFill>
                              <a:schemeClr val="tx1"/>
                            </a:solidFill>
                            <a:latin typeface="Cambria Math"/>
                            <a:cs typeface="Times New Roman" pitchFamily="18" charset="0"/>
                          </a:rPr>
                          <m:t>𝒇</m:t>
                        </m:r>
                      </m:e>
                    </m:acc>
                  </m:oMath>
                </a14:m>
                <a:r>
                  <a:rPr lang="ro-RO" sz="2800" b="1" i="1" dirty="0" smtClean="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un </a:t>
                </a:r>
                <a:r>
                  <a:rPr lang="ro-RO" sz="2800" b="1" i="1" u="sng" dirty="0">
                    <a:solidFill>
                      <a:schemeClr val="tx1"/>
                    </a:solidFill>
                    <a:latin typeface="Times New Roman" pitchFamily="18" charset="0"/>
                    <a:cs typeface="Times New Roman" pitchFamily="18" charset="0"/>
                  </a:rPr>
                  <a:t>factor de</a:t>
                </a:r>
                <a:r>
                  <a:rPr lang="ro-RO" sz="2800" b="1" u="sng" dirty="0">
                    <a:solidFill>
                      <a:schemeClr val="tx1"/>
                    </a:solidFill>
                    <a:latin typeface="Times New Roman" pitchFamily="18" charset="0"/>
                    <a:cs typeface="Times New Roman" pitchFamily="18" charset="0"/>
                  </a:rPr>
                  <a:t> </a:t>
                </a:r>
                <a:r>
                  <a:rPr lang="ro-RO" sz="2800" b="1" i="1" u="sng" dirty="0">
                    <a:solidFill>
                      <a:schemeClr val="tx1"/>
                    </a:solidFill>
                    <a:latin typeface="Times New Roman" pitchFamily="18" charset="0"/>
                    <a:cs typeface="Times New Roman" pitchFamily="18" charset="0"/>
                  </a:rPr>
                  <a:t>adâncime</a:t>
                </a:r>
                <a:r>
                  <a:rPr lang="ro-RO" sz="2800" b="1" dirty="0" smtClean="0">
                    <a:solidFill>
                      <a:schemeClr val="tx1"/>
                    </a:solidFill>
                    <a:latin typeface="Times New Roman" pitchFamily="18" charset="0"/>
                    <a:cs typeface="Times New Roman" pitchFamily="18" charset="0"/>
                  </a:rPr>
                  <a:t>,</a:t>
                </a:r>
              </a:p>
              <a:p>
                <a14:m>
                  <m:oMath xmlns:m="http://schemas.openxmlformats.org/officeDocument/2006/math">
                    <m:acc>
                      <m:accPr>
                        <m:chr m:val="̂"/>
                        <m:ctrlPr>
                          <a:rPr lang="ro-RO" sz="2800" b="1" i="1">
                            <a:solidFill>
                              <a:schemeClr val="tx1"/>
                            </a:solidFill>
                            <a:latin typeface="Cambria Math"/>
                            <a:cs typeface="Times New Roman" pitchFamily="18" charset="0"/>
                          </a:rPr>
                        </m:ctrlPr>
                      </m:accPr>
                      <m:e>
                        <m:r>
                          <a:rPr lang="ro-RO" sz="2800" b="1" i="1">
                            <a:solidFill>
                              <a:schemeClr val="tx1"/>
                            </a:solidFill>
                            <a:latin typeface="Cambria Math"/>
                            <a:cs typeface="Times New Roman" pitchFamily="18" charset="0"/>
                          </a:rPr>
                          <m:t>𝒇</m:t>
                        </m:r>
                      </m:e>
                    </m:acc>
                    <m:d>
                      <m:dPr>
                        <m:ctrlPr>
                          <a:rPr lang="ro-RO" sz="2800" b="0" i="1" smtClean="0">
                            <a:solidFill>
                              <a:schemeClr val="tx1"/>
                            </a:solidFill>
                            <a:latin typeface="Cambria Math"/>
                            <a:cs typeface="Times New Roman" pitchFamily="18" charset="0"/>
                          </a:rPr>
                        </m:ctrlPr>
                      </m:dPr>
                      <m:e>
                        <m:r>
                          <m:rPr>
                            <m:sty m:val="p"/>
                          </m:rPr>
                          <a:rPr lang="ro-RO" sz="2800" b="0" i="0" smtClean="0">
                            <a:solidFill>
                              <a:schemeClr val="tx1"/>
                            </a:solidFill>
                            <a:latin typeface="Cambria Math"/>
                            <a:cs typeface="Times New Roman" pitchFamily="18" charset="0"/>
                          </a:rPr>
                          <m:t>n</m:t>
                        </m:r>
                      </m:e>
                    </m:d>
                    <m:r>
                      <a:rPr lang="ro-RO" sz="2800" b="0" i="0" smtClean="0">
                        <a:solidFill>
                          <a:schemeClr val="tx1"/>
                        </a:solidFill>
                        <a:latin typeface="Cambria Math"/>
                        <a:cs typeface="Times New Roman" pitchFamily="18" charset="0"/>
                      </a:rPr>
                      <m:t>=</m:t>
                    </m:r>
                    <m:acc>
                      <m:accPr>
                        <m:chr m:val="̂"/>
                        <m:ctrlPr>
                          <a:rPr lang="ro-RO" sz="2800" b="1" i="1">
                            <a:solidFill>
                              <a:schemeClr val="tx1"/>
                            </a:solidFill>
                            <a:latin typeface="Cambria Math"/>
                            <a:cs typeface="Times New Roman" pitchFamily="18" charset="0"/>
                          </a:rPr>
                        </m:ctrlPr>
                      </m:accPr>
                      <m:e>
                        <m:r>
                          <a:rPr lang="ro-RO" sz="2800" b="1" i="1" smtClean="0">
                            <a:solidFill>
                              <a:schemeClr val="tx1"/>
                            </a:solidFill>
                            <a:latin typeface="Cambria Math"/>
                            <a:cs typeface="Times New Roman" pitchFamily="18" charset="0"/>
                          </a:rPr>
                          <m:t>𝒈</m:t>
                        </m:r>
                      </m:e>
                    </m:acc>
                    <m:d>
                      <m:dPr>
                        <m:ctrlPr>
                          <a:rPr lang="ro-RO" sz="2800" i="1">
                            <a:solidFill>
                              <a:schemeClr val="tx1"/>
                            </a:solidFill>
                            <a:latin typeface="Cambria Math"/>
                            <a:cs typeface="Times New Roman" pitchFamily="18" charset="0"/>
                          </a:rPr>
                        </m:ctrlPr>
                      </m:dPr>
                      <m:e>
                        <m:r>
                          <m:rPr>
                            <m:sty m:val="p"/>
                          </m:rPr>
                          <a:rPr lang="ro-RO" sz="2800">
                            <a:solidFill>
                              <a:schemeClr val="tx1"/>
                            </a:solidFill>
                            <a:latin typeface="Cambria Math"/>
                            <a:cs typeface="Times New Roman" pitchFamily="18" charset="0"/>
                          </a:rPr>
                          <m:t>n</m:t>
                        </m:r>
                      </m:e>
                    </m:d>
                    <m:r>
                      <a:rPr lang="ro-RO" sz="2800" b="1" i="1" smtClean="0">
                        <a:solidFill>
                          <a:schemeClr val="tx1"/>
                        </a:solidFill>
                        <a:latin typeface="Cambria Math"/>
                        <a:cs typeface="Times New Roman" pitchFamily="18" charset="0"/>
                      </a:rPr>
                      <m:t>+</m:t>
                    </m:r>
                    <m:acc>
                      <m:accPr>
                        <m:chr m:val="̂"/>
                        <m:ctrlPr>
                          <a:rPr lang="ro-RO" sz="2800" b="1" i="1">
                            <a:solidFill>
                              <a:schemeClr val="tx1"/>
                            </a:solidFill>
                            <a:latin typeface="Cambria Math"/>
                            <a:cs typeface="Times New Roman" pitchFamily="18" charset="0"/>
                          </a:rPr>
                        </m:ctrlPr>
                      </m:accPr>
                      <m:e>
                        <m:r>
                          <a:rPr lang="ro-RO" sz="2800" b="1" i="1" smtClean="0">
                            <a:solidFill>
                              <a:schemeClr val="tx1"/>
                            </a:solidFill>
                            <a:latin typeface="Cambria Math"/>
                            <a:cs typeface="Times New Roman" pitchFamily="18" charset="0"/>
                          </a:rPr>
                          <m:t>𝒉</m:t>
                        </m:r>
                      </m:e>
                    </m:acc>
                    <m:d>
                      <m:dPr>
                        <m:ctrlPr>
                          <a:rPr lang="ro-RO" sz="2800" i="1">
                            <a:solidFill>
                              <a:schemeClr val="tx1"/>
                            </a:solidFill>
                            <a:latin typeface="Cambria Math"/>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dirty="0" smtClean="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r>
                  <a:rPr lang="ro-RO" sz="2800" b="1" dirty="0">
                    <a:solidFill>
                      <a:schemeClr val="tx1"/>
                    </a:solidFill>
                    <a:latin typeface="Times New Roman" pitchFamily="18" charset="0"/>
                    <a:cs typeface="Times New Roman" pitchFamily="18" charset="0"/>
                  </a:rPr>
                  <a:t>unde: </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a:cs typeface="Times New Roman" pitchFamily="18" charset="0"/>
                          </a:rPr>
                        </m:ctrlPr>
                      </m:accPr>
                      <m:e>
                        <m:r>
                          <a:rPr lang="ro-RO" sz="2800" b="1" i="1">
                            <a:solidFill>
                              <a:schemeClr val="tx1"/>
                            </a:solidFill>
                            <a:latin typeface="Cambria Math"/>
                            <a:cs typeface="Times New Roman" pitchFamily="18" charset="0"/>
                          </a:rPr>
                          <m:t>𝒈</m:t>
                        </m:r>
                      </m:e>
                    </m:acc>
                    <m:d>
                      <m:dPr>
                        <m:ctrlPr>
                          <a:rPr lang="ro-RO" sz="2800" i="1">
                            <a:solidFill>
                              <a:schemeClr val="tx1"/>
                            </a:solidFill>
                            <a:latin typeface="Cambria Math"/>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dirty="0">
                    <a:solidFill>
                      <a:schemeClr val="tx1"/>
                    </a:solidFill>
                    <a:latin typeface="Times New Roman" pitchFamily="18" charset="0"/>
                    <a:cs typeface="Times New Roman" pitchFamily="18" charset="0"/>
                  </a:rPr>
                  <a:t> este </a:t>
                </a:r>
                <a:r>
                  <a:rPr lang="ro-RO" sz="2800" b="1" i="1" dirty="0">
                    <a:solidFill>
                      <a:schemeClr val="tx1"/>
                    </a:solidFill>
                    <a:latin typeface="Times New Roman" pitchFamily="18" charset="0"/>
                    <a:cs typeface="Times New Roman" pitchFamily="18" charset="0"/>
                  </a:rPr>
                  <a:t>o estimaţie a adâncimii lui n în graf</a:t>
                </a:r>
                <a:r>
                  <a:rPr lang="ro-RO" sz="2800" b="1" dirty="0">
                    <a:solidFill>
                      <a:schemeClr val="tx1"/>
                    </a:solidFill>
                    <a:latin typeface="Times New Roman" pitchFamily="18" charset="0"/>
                    <a:cs typeface="Times New Roman" pitchFamily="18" charset="0"/>
                  </a:rPr>
                  <a:t>, adică reprezintă lungimea celui mai scurt drum de la nodul de start la </a:t>
                </a:r>
                <a:r>
                  <a:rPr lang="ro-RO" sz="2800" b="1" i="1" dirty="0">
                    <a:solidFill>
                      <a:schemeClr val="tx1"/>
                    </a:solidFill>
                    <a:latin typeface="Times New Roman" pitchFamily="18" charset="0"/>
                    <a:cs typeface="Times New Roman" pitchFamily="18" charset="0"/>
                  </a:rPr>
                  <a:t>n</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14:m>
                  <m:oMath xmlns:m="http://schemas.openxmlformats.org/officeDocument/2006/math">
                    <m:acc>
                      <m:accPr>
                        <m:chr m:val="̂"/>
                        <m:ctrlPr>
                          <a:rPr lang="ro-RO" sz="2800" b="1" i="1">
                            <a:solidFill>
                              <a:schemeClr val="tx1"/>
                            </a:solidFill>
                            <a:latin typeface="Cambria Math"/>
                            <a:cs typeface="Times New Roman" pitchFamily="18" charset="0"/>
                          </a:rPr>
                        </m:ctrlPr>
                      </m:accPr>
                      <m:e>
                        <m:r>
                          <a:rPr lang="ro-RO" sz="2800" b="1" i="1">
                            <a:solidFill>
                              <a:schemeClr val="tx1"/>
                            </a:solidFill>
                            <a:latin typeface="Cambria Math"/>
                            <a:cs typeface="Times New Roman" pitchFamily="18" charset="0"/>
                          </a:rPr>
                          <m:t>𝒉</m:t>
                        </m:r>
                      </m:e>
                    </m:acc>
                    <m:d>
                      <m:dPr>
                        <m:ctrlPr>
                          <a:rPr lang="ro-RO" sz="2800" i="1">
                            <a:solidFill>
                              <a:schemeClr val="tx1"/>
                            </a:solidFill>
                            <a:latin typeface="Cambria Math"/>
                            <a:cs typeface="Times New Roman" pitchFamily="18" charset="0"/>
                          </a:rPr>
                        </m:ctrlPr>
                      </m:dPr>
                      <m:e>
                        <m:r>
                          <m:rPr>
                            <m:sty m:val="p"/>
                          </m:rPr>
                          <a:rPr lang="ro-RO" sz="2800">
                            <a:solidFill>
                              <a:schemeClr val="tx1"/>
                            </a:solidFill>
                            <a:latin typeface="Cambria Math"/>
                            <a:cs typeface="Times New Roman" pitchFamily="18" charset="0"/>
                          </a:rPr>
                          <m:t>n</m:t>
                        </m:r>
                      </m:e>
                    </m:d>
                  </m:oMath>
                </a14:m>
                <a:r>
                  <a:rPr lang="ro-RO" sz="2800" b="1" dirty="0">
                    <a:solidFill>
                      <a:schemeClr val="tx1"/>
                    </a:solidFill>
                    <a:latin typeface="Times New Roman" pitchFamily="18" charset="0"/>
                    <a:cs typeface="Times New Roman" pitchFamily="18" charset="0"/>
                  </a:rPr>
                  <a:t> este </a:t>
                </a:r>
                <a:r>
                  <a:rPr lang="ro-RO" sz="2800" b="1" i="1" dirty="0">
                    <a:solidFill>
                      <a:schemeClr val="tx1"/>
                    </a:solidFill>
                    <a:latin typeface="Times New Roman" pitchFamily="18" charset="0"/>
                    <a:cs typeface="Times New Roman" pitchFamily="18" charset="0"/>
                  </a:rPr>
                  <a:t>o</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evaluare euristică a nodului n</a:t>
                </a:r>
                <a:r>
                  <a:rPr lang="ro-RO"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434" r="-1434"/>
                </a:stretch>
              </a:blipFill>
            </p:spPr>
            <p:txBody>
              <a:bodyPr/>
              <a:lstStyle/>
              <a:p>
                <a:r>
                  <a:rPr lang="en-US">
                    <a:noFill/>
                  </a:rPr>
                  <a:t> </a:t>
                </a:r>
              </a:p>
            </p:txBody>
          </p:sp>
        </mc:Fallback>
      </mc:AlternateContent>
    </p:spTree>
    <p:extLst>
      <p:ext uri="{BB962C8B-B14F-4D97-AF65-F5344CB8AC3E}">
        <p14:creationId xmlns:p14="http://schemas.microsoft.com/office/powerpoint/2010/main" val="319767294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algn="just"/>
            <a:r>
              <a:rPr lang="ro-RO" sz="2800" b="1" dirty="0">
                <a:solidFill>
                  <a:schemeClr val="tx1"/>
                </a:solidFill>
                <a:latin typeface="Times New Roman" pitchFamily="18" charset="0"/>
                <a:cs typeface="Times New Roman" pitchFamily="18" charset="0"/>
              </a:rPr>
              <a:t>Prezentăm un algoritm de căutare generală bazat pe grafuri. Algoritmul include versiuni ale căutării de tip best-first ca reprezentând cazuri particulare.</a:t>
            </a:r>
            <a:endParaRPr lang="en-US" sz="2800" dirty="0">
              <a:solidFill>
                <a:schemeClr val="tx1"/>
              </a:solidFill>
              <a:latin typeface="Times New Roman" pitchFamily="18" charset="0"/>
              <a:cs typeface="Times New Roman" pitchFamily="18" charset="0"/>
            </a:endParaRPr>
          </a:p>
          <a:p>
            <a:pPr algn="just"/>
            <a:r>
              <a:rPr lang="ro-RO" sz="2800"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r>
              <a:rPr lang="ro-RO" sz="2800" b="1" u="sng" dirty="0">
                <a:solidFill>
                  <a:schemeClr val="tx1"/>
                </a:solidFill>
                <a:latin typeface="Times New Roman" pitchFamily="18" charset="0"/>
                <a:cs typeface="Times New Roman" pitchFamily="18" charset="0"/>
              </a:rPr>
              <a:t>Algoritm de căutare general bazat pe grafuri</a:t>
            </a:r>
            <a:endParaRPr lang="en-US" sz="2800" dirty="0">
              <a:solidFill>
                <a:schemeClr val="tx1"/>
              </a:solidFill>
              <a:latin typeface="Times New Roman" pitchFamily="18" charset="0"/>
              <a:cs typeface="Times New Roman" pitchFamily="18" charset="0"/>
            </a:endParaRPr>
          </a:p>
          <a:p>
            <a:pPr algn="just"/>
            <a:r>
              <a:rPr lang="ro-RO" sz="2800"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indent="449263" algn="just"/>
            <a:r>
              <a:rPr lang="ro-RO" sz="2800" b="1" dirty="0">
                <a:solidFill>
                  <a:schemeClr val="tx1"/>
                </a:solidFill>
                <a:latin typeface="Times New Roman" pitchFamily="18" charset="0"/>
                <a:cs typeface="Times New Roman" pitchFamily="18" charset="0"/>
              </a:rPr>
              <a:t>Acest algoritm, pe care îl vom numi GraphSearch, este unul general, care permite orice tip de ordonare preferată de utilizator - euristică sau neinformată. Iată o </a:t>
            </a:r>
            <a:r>
              <a:rPr lang="ro-RO" sz="2800" b="1" i="1" dirty="0">
                <a:solidFill>
                  <a:schemeClr val="tx1"/>
                </a:solidFill>
                <a:latin typeface="Times New Roman" pitchFamily="18" charset="0"/>
                <a:cs typeface="Times New Roman" pitchFamily="18" charset="0"/>
              </a:rPr>
              <a:t>primă</a:t>
            </a:r>
            <a:r>
              <a:rPr lang="ro-RO" sz="2800" b="1" dirty="0">
                <a:solidFill>
                  <a:schemeClr val="tx1"/>
                </a:solidFill>
                <a:latin typeface="Times New Roman" pitchFamily="18" charset="0"/>
                <a:cs typeface="Times New Roman" pitchFamily="18" charset="0"/>
              </a:rPr>
              <a:t> </a:t>
            </a:r>
            <a:r>
              <a:rPr lang="ro-RO" sz="2800" b="1" i="1" dirty="0">
                <a:solidFill>
                  <a:schemeClr val="tx1"/>
                </a:solidFill>
                <a:latin typeface="Times New Roman" pitchFamily="18" charset="0"/>
                <a:cs typeface="Times New Roman" pitchFamily="18" charset="0"/>
              </a:rPr>
              <a:t>variantă</a:t>
            </a:r>
            <a:r>
              <a:rPr lang="ro-RO" sz="2800" b="1" dirty="0">
                <a:solidFill>
                  <a:schemeClr val="tx1"/>
                </a:solidFill>
                <a:latin typeface="Times New Roman" pitchFamily="18" charset="0"/>
                <a:cs typeface="Times New Roman" pitchFamily="18" charset="0"/>
              </a:rPr>
              <a:t> a definiţiei sale:</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4510686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algn="just">
              <a:lnSpc>
                <a:spcPct val="120000"/>
              </a:lnSpc>
            </a:pPr>
            <a:r>
              <a:rPr lang="ro-RO" sz="2200" b="1" u="sng" dirty="0">
                <a:solidFill>
                  <a:schemeClr val="tx1"/>
                </a:solidFill>
                <a:latin typeface="Times New Roman" pitchFamily="18" charset="0"/>
                <a:cs typeface="Times New Roman" pitchFamily="18" charset="0"/>
              </a:rPr>
              <a:t>GraphSearch</a:t>
            </a:r>
            <a:endParaRPr lang="en-US" sz="2200" dirty="0">
              <a:solidFill>
                <a:schemeClr val="tx1"/>
              </a:solidFill>
              <a:latin typeface="Times New Roman" pitchFamily="18" charset="0"/>
              <a:cs typeface="Times New Roman" pitchFamily="18" charset="0"/>
            </a:endParaRPr>
          </a:p>
          <a:p>
            <a:pPr algn="just">
              <a:lnSpc>
                <a:spcPct val="120000"/>
              </a:lnSpc>
            </a:pPr>
            <a:r>
              <a:rPr lang="ro-RO" sz="2200" b="1" dirty="0">
                <a:solidFill>
                  <a:schemeClr val="tx1"/>
                </a:solidFill>
                <a:latin typeface="Times New Roman" pitchFamily="18" charset="0"/>
                <a:cs typeface="Times New Roman" pitchFamily="18" charset="0"/>
              </a:rPr>
              <a:t> </a:t>
            </a:r>
            <a:endParaRPr lang="en-US" sz="2200" dirty="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sz="2200" b="1" dirty="0" smtClean="0">
                <a:solidFill>
                  <a:schemeClr val="tx1"/>
                </a:solidFill>
                <a:latin typeface="Times New Roman" pitchFamily="18" charset="0"/>
                <a:cs typeface="Times New Roman" pitchFamily="18" charset="0"/>
              </a:rPr>
              <a:t>Creează </a:t>
            </a:r>
            <a:r>
              <a:rPr lang="ro-RO" sz="2200" b="1" dirty="0">
                <a:solidFill>
                  <a:schemeClr val="tx1"/>
                </a:solidFill>
                <a:latin typeface="Times New Roman" pitchFamily="18" charset="0"/>
                <a:cs typeface="Times New Roman" pitchFamily="18" charset="0"/>
              </a:rPr>
              <a:t>un arbore de căutare, </a:t>
            </a:r>
            <a:r>
              <a:rPr lang="ro-RO" sz="2200" b="1" i="1" dirty="0" smtClean="0">
                <a:solidFill>
                  <a:schemeClr val="tx1"/>
                </a:solidFill>
                <a:latin typeface="Times New Roman" pitchFamily="18" charset="0"/>
                <a:cs typeface="Times New Roman" pitchFamily="18" charset="0"/>
              </a:rPr>
              <a:t>T</a:t>
            </a:r>
            <a:r>
              <a:rPr lang="ro-RO" sz="2200" b="1" i="1" baseline="-25000" dirty="0" smtClean="0">
                <a:solidFill>
                  <a:schemeClr val="tx1"/>
                </a:solidFill>
                <a:latin typeface="Times New Roman" pitchFamily="18" charset="0"/>
                <a:cs typeface="Times New Roman" pitchFamily="18" charset="0"/>
              </a:rPr>
              <a:t>r</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care constă numai din nodul de start </a:t>
            </a:r>
            <a:r>
              <a:rPr lang="ro-RO" sz="2200" b="1" i="1" dirty="0" smtClean="0">
                <a:solidFill>
                  <a:schemeClr val="tx1"/>
                </a:solidFill>
                <a:latin typeface="Times New Roman" pitchFamily="18" charset="0"/>
                <a:cs typeface="Times New Roman" pitchFamily="18" charset="0"/>
              </a:rPr>
              <a:t>n</a:t>
            </a:r>
            <a:r>
              <a:rPr lang="ro-RO" sz="2200" b="1" i="1" baseline="-25000" dirty="0" smtClean="0">
                <a:solidFill>
                  <a:schemeClr val="tx1"/>
                </a:solidFill>
                <a:latin typeface="Times New Roman" pitchFamily="18" charset="0"/>
                <a:cs typeface="Times New Roman" pitchFamily="18" charset="0"/>
              </a:rPr>
              <a:t>0</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Plasează pe </a:t>
            </a:r>
            <a:r>
              <a:rPr lang="ro-RO" sz="2200" b="1" i="1" dirty="0">
                <a:solidFill>
                  <a:schemeClr val="tx1"/>
                </a:solidFill>
                <a:latin typeface="Times New Roman" pitchFamily="18" charset="0"/>
                <a:cs typeface="Times New Roman" pitchFamily="18" charset="0"/>
              </a:rPr>
              <a:t>n</a:t>
            </a:r>
            <a:r>
              <a:rPr lang="ro-RO" sz="2200" b="1" i="1" baseline="-25000" dirty="0">
                <a:solidFill>
                  <a:schemeClr val="tx1"/>
                </a:solidFill>
                <a:latin typeface="Times New Roman" pitchFamily="18" charset="0"/>
                <a:cs typeface="Times New Roman" pitchFamily="18" charset="0"/>
              </a:rPr>
              <a:t>0</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într-o listă ordonată numită OPEN.</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Creează o listă numită CLOSED, care iniţial este vidă.</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Dacă lista OPEN este vidă, EXIT cu eşec.</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Selectează primul nod din OPEN, înlătură-l  din lista OPEN şi include-l în lista CLOSED. Numeşte acest nod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Dacă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este un nod scop, algoritmul </a:t>
            </a:r>
            <a:r>
              <a:rPr lang="ro-RO" sz="2200" b="1" dirty="0" smtClean="0">
                <a:solidFill>
                  <a:schemeClr val="tx1"/>
                </a:solidFill>
                <a:latin typeface="Times New Roman" pitchFamily="18" charset="0"/>
                <a:cs typeface="Times New Roman" pitchFamily="18" charset="0"/>
              </a:rPr>
              <a:t>se </a:t>
            </a:r>
            <a:r>
              <a:rPr lang="ro-RO" sz="2200" b="1" dirty="0">
                <a:solidFill>
                  <a:schemeClr val="tx1"/>
                </a:solidFill>
                <a:latin typeface="Times New Roman" pitchFamily="18" charset="0"/>
                <a:cs typeface="Times New Roman" pitchFamily="18" charset="0"/>
              </a:rPr>
              <a:t>încheie  cu succes, iar soluţia este cea obţinută prin urmarea în sens invers a unui drum de-a lungul arcelor din arborele </a:t>
            </a:r>
            <a:r>
              <a:rPr lang="ro-RO" sz="2200" b="1" i="1" dirty="0">
                <a:solidFill>
                  <a:schemeClr val="tx1"/>
                </a:solidFill>
                <a:latin typeface="Times New Roman" pitchFamily="18" charset="0"/>
                <a:cs typeface="Times New Roman" pitchFamily="18" charset="0"/>
              </a:rPr>
              <a:t>T</a:t>
            </a:r>
            <a:r>
              <a:rPr lang="ro-RO" sz="2200" b="1" i="1" baseline="-25000" dirty="0">
                <a:solidFill>
                  <a:schemeClr val="tx1"/>
                </a:solidFill>
                <a:latin typeface="Times New Roman" pitchFamily="18" charset="0"/>
                <a:cs typeface="Times New Roman" pitchFamily="18" charset="0"/>
              </a:rPr>
              <a:t>r</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de la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la </a:t>
            </a:r>
            <a:r>
              <a:rPr lang="ro-RO" sz="2200" b="1" i="1" dirty="0">
                <a:solidFill>
                  <a:schemeClr val="tx1"/>
                </a:solidFill>
                <a:latin typeface="Times New Roman" pitchFamily="18" charset="0"/>
                <a:cs typeface="Times New Roman" pitchFamily="18" charset="0"/>
              </a:rPr>
              <a:t>n</a:t>
            </a:r>
            <a:r>
              <a:rPr lang="ro-RO" sz="2200" b="1" i="1" baseline="-25000" dirty="0">
                <a:solidFill>
                  <a:schemeClr val="tx1"/>
                </a:solidFill>
                <a:latin typeface="Times New Roman" pitchFamily="18" charset="0"/>
                <a:cs typeface="Times New Roman" pitchFamily="18" charset="0"/>
              </a:rPr>
              <a:t>0</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(Arcele sunt create la pasul 6).</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Extinde nodul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generând </a:t>
            </a:r>
            <a:r>
              <a:rPr lang="ro-RO" sz="2200" b="1" dirty="0" smtClean="0">
                <a:solidFill>
                  <a:schemeClr val="tx1"/>
                </a:solidFill>
                <a:latin typeface="Times New Roman" pitchFamily="18" charset="0"/>
                <a:cs typeface="Times New Roman" pitchFamily="18" charset="0"/>
              </a:rPr>
              <a:t>o </a:t>
            </a:r>
            <a:r>
              <a:rPr lang="ro-RO" sz="2200" b="1" dirty="0">
                <a:solidFill>
                  <a:schemeClr val="tx1"/>
                </a:solidFill>
                <a:latin typeface="Times New Roman" pitchFamily="18" charset="0"/>
                <a:cs typeface="Times New Roman" pitchFamily="18" charset="0"/>
              </a:rPr>
              <a:t>mulţime, </a:t>
            </a:r>
            <a:r>
              <a:rPr lang="ro-RO" sz="2200" b="1" i="1" dirty="0">
                <a:solidFill>
                  <a:schemeClr val="tx1"/>
                </a:solidFill>
                <a:latin typeface="Times New Roman" pitchFamily="18" charset="0"/>
                <a:cs typeface="Times New Roman" pitchFamily="18" charset="0"/>
              </a:rPr>
              <a:t>M</a:t>
            </a:r>
            <a:r>
              <a:rPr lang="ro-RO" sz="2200" b="1" dirty="0">
                <a:solidFill>
                  <a:schemeClr val="tx1"/>
                </a:solidFill>
                <a:latin typeface="Times New Roman" pitchFamily="18" charset="0"/>
                <a:cs typeface="Times New Roman" pitchFamily="18" charset="0"/>
              </a:rPr>
              <a:t>, de </a:t>
            </a:r>
            <a:r>
              <a:rPr lang="ro-RO" sz="2200" b="1" dirty="0" smtClean="0">
                <a:solidFill>
                  <a:schemeClr val="tx1"/>
                </a:solidFill>
                <a:latin typeface="Times New Roman" pitchFamily="18" charset="0"/>
                <a:cs typeface="Times New Roman" pitchFamily="18" charset="0"/>
              </a:rPr>
              <a:t>succesori. Include </a:t>
            </a:r>
            <a:r>
              <a:rPr lang="ro-RO" sz="2200" b="1" i="1" dirty="0">
                <a:solidFill>
                  <a:schemeClr val="tx1"/>
                </a:solidFill>
                <a:latin typeface="Times New Roman" pitchFamily="18" charset="0"/>
                <a:cs typeface="Times New Roman" pitchFamily="18" charset="0"/>
              </a:rPr>
              <a:t>M </a:t>
            </a:r>
            <a:r>
              <a:rPr lang="ro-RO" sz="2200" b="1" dirty="0">
                <a:solidFill>
                  <a:schemeClr val="tx1"/>
                </a:solidFill>
                <a:latin typeface="Times New Roman" pitchFamily="18" charset="0"/>
                <a:cs typeface="Times New Roman" pitchFamily="18" charset="0"/>
              </a:rPr>
              <a:t>ca succesori ai lui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în </a:t>
            </a:r>
            <a:r>
              <a:rPr lang="ro-RO" sz="2200" b="1" i="1" dirty="0">
                <a:solidFill>
                  <a:schemeClr val="tx1"/>
                </a:solidFill>
                <a:latin typeface="Times New Roman" pitchFamily="18" charset="0"/>
                <a:cs typeface="Times New Roman" pitchFamily="18" charset="0"/>
              </a:rPr>
              <a:t>T</a:t>
            </a:r>
            <a:r>
              <a:rPr lang="ro-RO" sz="2200" b="1" i="1" baseline="-25000" dirty="0">
                <a:solidFill>
                  <a:schemeClr val="tx1"/>
                </a:solidFill>
                <a:latin typeface="Times New Roman" pitchFamily="18" charset="0"/>
                <a:cs typeface="Times New Roman" pitchFamily="18" charset="0"/>
              </a:rPr>
              <a:t>r</a:t>
            </a:r>
            <a:r>
              <a:rPr lang="ro-RO" sz="2200" b="1" dirty="0" smtClean="0">
                <a:solidFill>
                  <a:schemeClr val="tx1"/>
                </a:solidFill>
                <a:latin typeface="Times New Roman" pitchFamily="18" charset="0"/>
                <a:cs typeface="Times New Roman" pitchFamily="18" charset="0"/>
              </a:rPr>
              <a:t>, </a:t>
            </a:r>
            <a:r>
              <a:rPr lang="ro-RO" sz="2200" b="1" dirty="0">
                <a:solidFill>
                  <a:schemeClr val="tx1"/>
                </a:solidFill>
                <a:latin typeface="Times New Roman" pitchFamily="18" charset="0"/>
                <a:cs typeface="Times New Roman" pitchFamily="18" charset="0"/>
              </a:rPr>
              <a:t>prin crearea de arce de la </a:t>
            </a:r>
            <a:r>
              <a:rPr lang="ro-RO" sz="2200" b="1" i="1" dirty="0">
                <a:solidFill>
                  <a:schemeClr val="tx1"/>
                </a:solidFill>
                <a:latin typeface="Times New Roman" pitchFamily="18" charset="0"/>
                <a:cs typeface="Times New Roman" pitchFamily="18" charset="0"/>
              </a:rPr>
              <a:t>n</a:t>
            </a:r>
            <a:r>
              <a:rPr lang="ro-RO" sz="2200" b="1" dirty="0">
                <a:solidFill>
                  <a:schemeClr val="tx1"/>
                </a:solidFill>
                <a:latin typeface="Times New Roman" pitchFamily="18" charset="0"/>
                <a:cs typeface="Times New Roman" pitchFamily="18" charset="0"/>
              </a:rPr>
              <a:t> la fiecare membru al mulţimii </a:t>
            </a:r>
            <a:r>
              <a:rPr lang="ro-RO" sz="2200" b="1" i="1" dirty="0">
                <a:solidFill>
                  <a:schemeClr val="tx1"/>
                </a:solidFill>
                <a:latin typeface="Times New Roman" pitchFamily="18" charset="0"/>
                <a:cs typeface="Times New Roman" pitchFamily="18" charset="0"/>
              </a:rPr>
              <a:t>M</a:t>
            </a:r>
            <a:r>
              <a:rPr lang="ro-RO" sz="2200" b="1" dirty="0">
                <a:solidFill>
                  <a:schemeClr val="tx1"/>
                </a:solidFill>
                <a:latin typeface="Times New Roman" pitchFamily="18" charset="0"/>
                <a:cs typeface="Times New Roman" pitchFamily="18" charset="0"/>
              </a:rPr>
              <a:t>.</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Reordonează </a:t>
            </a:r>
            <a:r>
              <a:rPr lang="ro-RO" sz="2200" b="1">
                <a:solidFill>
                  <a:schemeClr val="tx1"/>
                </a:solidFill>
                <a:latin typeface="Times New Roman" pitchFamily="18" charset="0"/>
                <a:cs typeface="Times New Roman" pitchFamily="18" charset="0"/>
              </a:rPr>
              <a:t>lista </a:t>
            </a:r>
            <a:r>
              <a:rPr lang="ro-RO" sz="2200" b="1" smtClean="0">
                <a:solidFill>
                  <a:schemeClr val="tx1"/>
                </a:solidFill>
                <a:latin typeface="Times New Roman" pitchFamily="18" charset="0"/>
                <a:cs typeface="Times New Roman" pitchFamily="18" charset="0"/>
              </a:rPr>
              <a:t>OPEN, fie </a:t>
            </a:r>
            <a:r>
              <a:rPr lang="ro-RO" sz="2200" b="1" dirty="0">
                <a:solidFill>
                  <a:schemeClr val="tx1"/>
                </a:solidFill>
                <a:latin typeface="Times New Roman" pitchFamily="18" charset="0"/>
                <a:cs typeface="Times New Roman" pitchFamily="18" charset="0"/>
              </a:rPr>
              <a:t>în </a:t>
            </a:r>
            <a:r>
              <a:rPr lang="ro-RO" sz="2200" b="1" dirty="0" smtClean="0">
                <a:solidFill>
                  <a:schemeClr val="tx1"/>
                </a:solidFill>
                <a:latin typeface="Times New Roman" pitchFamily="18" charset="0"/>
                <a:cs typeface="Times New Roman" pitchFamily="18" charset="0"/>
              </a:rPr>
              <a:t>concordanţă </a:t>
            </a:r>
            <a:r>
              <a:rPr lang="ro-RO" sz="2200" b="1" dirty="0">
                <a:solidFill>
                  <a:schemeClr val="tx1"/>
                </a:solidFill>
                <a:latin typeface="Times New Roman" pitchFamily="18" charset="0"/>
                <a:cs typeface="Times New Roman" pitchFamily="18" charset="0"/>
              </a:rPr>
              <a:t>cu un plan </a:t>
            </a:r>
            <a:r>
              <a:rPr lang="ro-RO" sz="2200" b="1" dirty="0" smtClean="0">
                <a:solidFill>
                  <a:schemeClr val="tx1"/>
                </a:solidFill>
                <a:latin typeface="Times New Roman" pitchFamily="18" charset="0"/>
                <a:cs typeface="Times New Roman" pitchFamily="18" charset="0"/>
              </a:rPr>
              <a:t>arbitrar</a:t>
            </a:r>
            <a:r>
              <a:rPr lang="ro-RO" sz="2200" b="1" dirty="0">
                <a:solidFill>
                  <a:schemeClr val="tx1"/>
                </a:solidFill>
                <a:latin typeface="Times New Roman" pitchFamily="18" charset="0"/>
                <a:cs typeface="Times New Roman" pitchFamily="18" charset="0"/>
              </a:rPr>
              <a:t>, fie în mod euristic.</a:t>
            </a:r>
            <a:endParaRPr lang="en-US" sz="2200" dirty="0">
              <a:solidFill>
                <a:schemeClr val="tx1"/>
              </a:solidFill>
              <a:latin typeface="Times New Roman" pitchFamily="18" charset="0"/>
              <a:cs typeface="Times New Roman" pitchFamily="18" charset="0"/>
            </a:endParaRPr>
          </a:p>
          <a:p>
            <a:pPr marL="514350" lvl="0" indent="-514350" algn="just">
              <a:lnSpc>
                <a:spcPct val="120000"/>
              </a:lnSpc>
              <a:buFont typeface="+mj-lt"/>
              <a:buAutoNum type="arabicPeriod"/>
            </a:pPr>
            <a:r>
              <a:rPr lang="ro-RO" sz="2200" b="1" dirty="0">
                <a:solidFill>
                  <a:schemeClr val="tx1"/>
                </a:solidFill>
                <a:latin typeface="Times New Roman" pitchFamily="18" charset="0"/>
                <a:cs typeface="Times New Roman" pitchFamily="18" charset="0"/>
              </a:rPr>
              <a:t>Mergi la pasul 3.</a:t>
            </a:r>
            <a:endParaRPr lang="en-US" sz="22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9606689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lvl="0" algn="just">
              <a:lnSpc>
                <a:spcPct val="120000"/>
              </a:lnSpc>
            </a:pPr>
            <a:r>
              <a:rPr lang="ro-RO" sz="2400" b="1" u="sng" dirty="0">
                <a:solidFill>
                  <a:schemeClr val="tx1"/>
                </a:solidFill>
                <a:latin typeface="Times New Roman" pitchFamily="18" charset="0"/>
                <a:cs typeface="Times New Roman" pitchFamily="18" charset="0"/>
              </a:rPr>
              <a:t>Observaţie</a:t>
            </a:r>
            <a:r>
              <a:rPr lang="en-US" sz="2400" b="1" dirty="0">
                <a:solidFill>
                  <a:schemeClr val="tx1"/>
                </a:solidFill>
                <a:latin typeface="Times New Roman" pitchFamily="18" charset="0"/>
                <a:cs typeface="Times New Roman" pitchFamily="18" charset="0"/>
              </a:rPr>
              <a:t>:</a:t>
            </a:r>
            <a:r>
              <a:rPr lang="ro-RO" sz="2400" b="1" dirty="0">
                <a:solidFill>
                  <a:schemeClr val="tx1"/>
                </a:solidFill>
                <a:latin typeface="Times New Roman" pitchFamily="18" charset="0"/>
                <a:cs typeface="Times New Roman" pitchFamily="18" charset="0"/>
              </a:rPr>
              <a:t> Acest algoritm poate fi folosit </a:t>
            </a:r>
            <a:r>
              <a:rPr lang="ro-RO" sz="2400" b="1" dirty="0" smtClean="0">
                <a:solidFill>
                  <a:schemeClr val="tx1"/>
                </a:solidFill>
                <a:latin typeface="Times New Roman" pitchFamily="18" charset="0"/>
                <a:cs typeface="Times New Roman" pitchFamily="18" charset="0"/>
              </a:rPr>
              <a:t>pentru </a:t>
            </a:r>
            <a:r>
              <a:rPr lang="ro-RO" sz="2400" b="1" dirty="0">
                <a:solidFill>
                  <a:schemeClr val="tx1"/>
                </a:solidFill>
                <a:latin typeface="Times New Roman" pitchFamily="18" charset="0"/>
                <a:cs typeface="Times New Roman" pitchFamily="18" charset="0"/>
              </a:rPr>
              <a:t>a efectua căutări de tip best-first, breadth-first sau depth-first. În cazul algoritmului </a:t>
            </a:r>
            <a:r>
              <a:rPr lang="ro-RO" sz="2400" b="1" i="1" dirty="0">
                <a:solidFill>
                  <a:schemeClr val="tx1"/>
                </a:solidFill>
                <a:latin typeface="Times New Roman" pitchFamily="18" charset="0"/>
                <a:cs typeface="Times New Roman" pitchFamily="18" charset="0"/>
              </a:rPr>
              <a:t>breadth-first</a:t>
            </a:r>
            <a:r>
              <a:rPr lang="ro-RO" sz="2400" b="1" dirty="0">
                <a:solidFill>
                  <a:schemeClr val="tx1"/>
                </a:solidFill>
                <a:latin typeface="Times New Roman" pitchFamily="18" charset="0"/>
                <a:cs typeface="Times New Roman" pitchFamily="18" charset="0"/>
              </a:rPr>
              <a:t> noile noduri sunt puse la sfârşitul listei OPEN (organizată ca o coadă), iar nodurile nu sunt reordonate. În cazul căutării de tip </a:t>
            </a:r>
            <a:r>
              <a:rPr lang="ro-RO" sz="2400" b="1" i="1" dirty="0">
                <a:solidFill>
                  <a:schemeClr val="tx1"/>
                </a:solidFill>
                <a:latin typeface="Times New Roman" pitchFamily="18" charset="0"/>
                <a:cs typeface="Times New Roman" pitchFamily="18" charset="0"/>
              </a:rPr>
              <a:t>depth-first</a:t>
            </a:r>
            <a:r>
              <a:rPr lang="ro-RO" sz="2400" b="1" dirty="0">
                <a:solidFill>
                  <a:schemeClr val="tx1"/>
                </a:solidFill>
                <a:latin typeface="Times New Roman" pitchFamily="18" charset="0"/>
                <a:cs typeface="Times New Roman" pitchFamily="18" charset="0"/>
              </a:rPr>
              <a:t> noile noduri sunt plasate la începutul listei OPEN (organizată ca o stivă). În cazul căutării de tip</a:t>
            </a:r>
            <a:r>
              <a:rPr lang="ro-RO" sz="2400" b="1" i="1" dirty="0">
                <a:solidFill>
                  <a:schemeClr val="tx1"/>
                </a:solidFill>
                <a:latin typeface="Times New Roman" pitchFamily="18" charset="0"/>
                <a:cs typeface="Times New Roman" pitchFamily="18" charset="0"/>
              </a:rPr>
              <a:t> best-first, </a:t>
            </a:r>
            <a:r>
              <a:rPr lang="ro-RO" sz="2400" b="1" dirty="0">
                <a:solidFill>
                  <a:schemeClr val="tx1"/>
                </a:solidFill>
                <a:latin typeface="Times New Roman" pitchFamily="18" charset="0"/>
                <a:cs typeface="Times New Roman" pitchFamily="18" charset="0"/>
              </a:rPr>
              <a:t>numită şi căutare euristică, lista OPEN este reordonată în funcţie de meritele euristice ale nodurilor</a:t>
            </a:r>
            <a:r>
              <a:rPr lang="ro-RO"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40960950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lnSpcReduction="10000"/>
              </a:bodyPr>
              <a:lstStyle/>
              <a:p>
                <a:r>
                  <a:rPr lang="ro-RO" sz="2400" b="1" u="sng" dirty="0" smtClean="0">
                    <a:solidFill>
                      <a:schemeClr val="tx1"/>
                    </a:solidFill>
                    <a:latin typeface="Times New Roman" pitchFamily="18" charset="0"/>
                    <a:cs typeface="Times New Roman" pitchFamily="18" charset="0"/>
                  </a:rPr>
                  <a:t>Algoritmul A*</a:t>
                </a:r>
                <a:endParaRPr lang="en-US" sz="2400" dirty="0">
                  <a:solidFill>
                    <a:schemeClr val="tx1"/>
                  </a:solidFill>
                  <a:latin typeface="Times New Roman" pitchFamily="18" charset="0"/>
                  <a:cs typeface="Times New Roman" pitchFamily="18" charset="0"/>
                </a:endParaRPr>
              </a:p>
              <a:p>
                <a:pPr algn="just"/>
                <a:endParaRPr lang="en-US" sz="2400" dirty="0">
                  <a:solidFill>
                    <a:schemeClr val="tx1"/>
                  </a:solidFill>
                  <a:latin typeface="Times New Roman" pitchFamily="18" charset="0"/>
                  <a:cs typeface="Times New Roman" pitchFamily="18" charset="0"/>
                </a:endParaRPr>
              </a:p>
              <a:p>
                <a:pPr indent="358775" algn="just"/>
                <a:r>
                  <a:rPr lang="ro-RO" sz="2400" b="1" dirty="0">
                    <a:solidFill>
                      <a:schemeClr val="tx1"/>
                    </a:solidFill>
                    <a:latin typeface="Times New Roman" pitchFamily="18" charset="0"/>
                    <a:cs typeface="Times New Roman" pitchFamily="18" charset="0"/>
                  </a:rPr>
                  <a:t>Vom particulariza algoritmul GraphSearch la un algoritm de căutare best-first care reordonează, la pasul 7, nodurile listei OPEN în funcţie de </a:t>
                </a:r>
                <a:r>
                  <a:rPr lang="ro-RO" sz="2400" b="1" i="1" dirty="0">
                    <a:solidFill>
                      <a:schemeClr val="tx1"/>
                    </a:solidFill>
                    <a:latin typeface="Times New Roman" pitchFamily="18" charset="0"/>
                    <a:cs typeface="Times New Roman" pitchFamily="18" charset="0"/>
                  </a:rPr>
                  <a:t>valorile crescătoare ale</a:t>
                </a:r>
                <a:r>
                  <a:rPr lang="ro-RO" sz="2400" b="1" dirty="0">
                    <a:solidFill>
                      <a:schemeClr val="tx1"/>
                    </a:solidFill>
                    <a:latin typeface="Times New Roman" pitchFamily="18" charset="0"/>
                    <a:cs typeface="Times New Roman" pitchFamily="18" charset="0"/>
                  </a:rPr>
                  <a:t> </a:t>
                </a:r>
                <a:r>
                  <a:rPr lang="ro-RO" sz="2400" b="1" i="1" dirty="0" smtClean="0">
                    <a:solidFill>
                      <a:schemeClr val="tx1"/>
                    </a:solidFill>
                    <a:latin typeface="Times New Roman" pitchFamily="18" charset="0"/>
                    <a:cs typeface="Times New Roman" pitchFamily="18" charset="0"/>
                  </a:rPr>
                  <a:t>funcţiei</a:t>
                </a:r>
                <a:r>
                  <a:rPr lang="en-US" sz="2400" b="1" i="1" dirty="0" smtClean="0">
                    <a:solidFill>
                      <a:schemeClr val="tx1"/>
                    </a:solidFill>
                    <a:latin typeface="Times New Roman" pitchFamily="18" charset="0"/>
                    <a:cs typeface="Times New Roman" pitchFamily="18" charset="0"/>
                  </a:rPr>
                  <a:t> </a:t>
                </a:r>
                <a14:m>
                  <m:oMath xmlns:m="http://schemas.openxmlformats.org/officeDocument/2006/math">
                    <m:acc>
                      <m:accPr>
                        <m:chr m:val="̂"/>
                        <m:ctrlPr>
                          <a:rPr lang="ro-RO" sz="2400" b="1" i="1" smtClean="0">
                            <a:solidFill>
                              <a:schemeClr val="tx1"/>
                            </a:solidFill>
                            <a:latin typeface="Cambria Math"/>
                            <a:cs typeface="Times New Roman" pitchFamily="18" charset="0"/>
                          </a:rPr>
                        </m:ctrlPr>
                      </m:accPr>
                      <m:e>
                        <m:r>
                          <a:rPr lang="en-US" sz="2400" b="1" i="1" smtClean="0">
                            <a:solidFill>
                              <a:schemeClr val="tx1"/>
                            </a:solidFill>
                            <a:latin typeface="Cambria Math"/>
                            <a:cs typeface="Times New Roman" pitchFamily="18" charset="0"/>
                          </a:rPr>
                          <m:t>𝒇</m:t>
                        </m:r>
                      </m:e>
                    </m:acc>
                  </m:oMath>
                </a14:m>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Această versiune a algoritmului GraphSearch se va numi Algoritmul A*.</a:t>
                </a:r>
                <a:endParaRPr lang="en-US" sz="2400" dirty="0">
                  <a:solidFill>
                    <a:schemeClr val="tx1"/>
                  </a:solidFill>
                  <a:latin typeface="Times New Roman" pitchFamily="18" charset="0"/>
                  <a:cs typeface="Times New Roman" pitchFamily="18" charset="0"/>
                </a:endParaRPr>
              </a:p>
              <a:p>
                <a:pPr indent="358775" algn="just"/>
                <a:r>
                  <a:rPr lang="ro-RO" sz="2400" b="1" dirty="0" smtClean="0">
                    <a:solidFill>
                      <a:schemeClr val="tx1"/>
                    </a:solidFill>
                    <a:latin typeface="Times New Roman" pitchFamily="18" charset="0"/>
                    <a:cs typeface="Times New Roman" pitchFamily="18" charset="0"/>
                  </a:rPr>
                  <a:t>Pentru </a:t>
                </a:r>
                <a:r>
                  <a:rPr lang="ro-RO" sz="2400" b="1" dirty="0">
                    <a:solidFill>
                      <a:schemeClr val="tx1"/>
                    </a:solidFill>
                    <a:latin typeface="Times New Roman" pitchFamily="18" charset="0"/>
                    <a:cs typeface="Times New Roman" pitchFamily="18" charset="0"/>
                  </a:rPr>
                  <a:t>a specifica familia funcţiilor </a:t>
                </a:r>
                <a14:m>
                  <m:oMath xmlns:m="http://schemas.openxmlformats.org/officeDocument/2006/math">
                    <m:acc>
                      <m:accPr>
                        <m:chr m:val="̂"/>
                        <m:ctrlPr>
                          <a:rPr lang="ro-RO" sz="2400" b="1" i="1">
                            <a:solidFill>
                              <a:schemeClr val="tx1"/>
                            </a:solidFill>
                            <a:latin typeface="Cambria Math"/>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dirty="0">
                    <a:solidFill>
                      <a:schemeClr val="tx1"/>
                    </a:solidFill>
                    <a:latin typeface="Times New Roman" pitchFamily="18" charset="0"/>
                    <a:cs typeface="Times New Roman" pitchFamily="18" charset="0"/>
                  </a:rPr>
                  <a:t> care vor fi folosite, introducem următoarele notaţii:</a:t>
                </a:r>
                <a:endParaRPr lang="en-US" sz="24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dirty="0" smtClean="0">
                    <a:solidFill>
                      <a:schemeClr val="tx1"/>
                    </a:solidFill>
                    <a:latin typeface="Times New Roman" pitchFamily="18" charset="0"/>
                    <a:cs typeface="Times New Roman" pitchFamily="18" charset="0"/>
                  </a:rPr>
                  <a:t>h</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smtClean="0">
                    <a:solidFill>
                      <a:schemeClr val="tx1"/>
                    </a:solidFill>
                    <a:latin typeface="Times New Roman" pitchFamily="18" charset="0"/>
                    <a:cs typeface="Times New Roman" pitchFamily="18" charset="0"/>
                  </a:rPr>
                  <a:t>) = </a:t>
                </a:r>
                <a:r>
                  <a:rPr lang="ro-RO" sz="2400" b="1" dirty="0" smtClean="0">
                    <a:solidFill>
                      <a:schemeClr val="tx1"/>
                    </a:solidFill>
                    <a:latin typeface="Times New Roman" pitchFamily="18" charset="0"/>
                    <a:cs typeface="Times New Roman" pitchFamily="18" charset="0"/>
                  </a:rPr>
                  <a:t>costul </a:t>
                </a:r>
                <a:r>
                  <a:rPr lang="ro-RO" sz="2400" b="1" i="1" dirty="0">
                    <a:solidFill>
                      <a:schemeClr val="tx1"/>
                    </a:solidFill>
                    <a:latin typeface="Times New Roman" pitchFamily="18" charset="0"/>
                    <a:cs typeface="Times New Roman" pitchFamily="18" charset="0"/>
                  </a:rPr>
                  <a:t>efectiv</a:t>
                </a:r>
                <a:r>
                  <a:rPr lang="ro-RO" sz="2400" b="1" dirty="0">
                    <a:solidFill>
                      <a:schemeClr val="tx1"/>
                    </a:solidFill>
                    <a:latin typeface="Times New Roman" pitchFamily="18" charset="0"/>
                    <a:cs typeface="Times New Roman" pitchFamily="18" charset="0"/>
                  </a:rPr>
                  <a:t> al drumului de cost minim dintre nodul </a:t>
                </a:r>
                <a:r>
                  <a:rPr lang="ro-RO" sz="2400" b="1" i="1" dirty="0">
                    <a:solidFill>
                      <a:schemeClr val="tx1"/>
                    </a:solidFill>
                    <a:latin typeface="Times New Roman" pitchFamily="18" charset="0"/>
                    <a:cs typeface="Times New Roman" pitchFamily="18" charset="0"/>
                  </a:rPr>
                  <a:t>n</a:t>
                </a:r>
                <a:r>
                  <a:rPr lang="ro-RO" sz="2400" b="1" dirty="0">
                    <a:solidFill>
                      <a:schemeClr val="tx1"/>
                    </a:solidFill>
                    <a:latin typeface="Times New Roman" pitchFamily="18" charset="0"/>
                    <a:cs typeface="Times New Roman" pitchFamily="18" charset="0"/>
                  </a:rPr>
                  <a:t> şi un nod-scop, luând în consideraţie toate nodurile-scop posibile şi toate drumurile posibile de la </a:t>
                </a:r>
                <a:r>
                  <a:rPr lang="ro-RO" sz="2400" b="1" i="1" dirty="0">
                    <a:solidFill>
                      <a:schemeClr val="tx1"/>
                    </a:solidFill>
                    <a:latin typeface="Times New Roman" pitchFamily="18" charset="0"/>
                    <a:cs typeface="Times New Roman" pitchFamily="18" charset="0"/>
                  </a:rPr>
                  <a:t>n</a:t>
                </a:r>
                <a:r>
                  <a:rPr lang="ro-RO" sz="2400" b="1" dirty="0">
                    <a:solidFill>
                      <a:schemeClr val="tx1"/>
                    </a:solidFill>
                    <a:latin typeface="Times New Roman" pitchFamily="18" charset="0"/>
                    <a:cs typeface="Times New Roman" pitchFamily="18" charset="0"/>
                  </a:rPr>
                  <a:t> la ele;</a:t>
                </a:r>
                <a:endParaRPr lang="en-US" sz="2400" dirty="0">
                  <a:solidFill>
                    <a:schemeClr val="tx1"/>
                  </a:solidFill>
                  <a:latin typeface="Times New Roman" pitchFamily="18" charset="0"/>
                  <a:cs typeface="Times New Roman" pitchFamily="18" charset="0"/>
                </a:endParaRPr>
              </a:p>
              <a:p>
                <a:pPr marL="342900" lvl="0" indent="-342900" algn="just">
                  <a:buFont typeface="Arial" pitchFamily="34" charset="0"/>
                  <a:buChar char="•"/>
                </a:pPr>
                <a:r>
                  <a:rPr lang="en-US" sz="2400" b="1" i="1" dirty="0" smtClean="0">
                    <a:solidFill>
                      <a:schemeClr val="tx1"/>
                    </a:solidFill>
                    <a:latin typeface="Times New Roman" pitchFamily="18" charset="0"/>
                    <a:cs typeface="Times New Roman" pitchFamily="18" charset="0"/>
                  </a:rPr>
                  <a:t>g</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a:solidFill>
                      <a:schemeClr val="tx1"/>
                    </a:solidFill>
                    <a:latin typeface="Times New Roman" pitchFamily="18" charset="0"/>
                    <a:cs typeface="Times New Roman" pitchFamily="18" charset="0"/>
                  </a:rPr>
                  <a:t>) = </a:t>
                </a:r>
                <a:r>
                  <a:rPr lang="ro-RO" sz="2400" b="1" dirty="0" smtClean="0">
                    <a:solidFill>
                      <a:schemeClr val="tx1"/>
                    </a:solidFill>
                    <a:latin typeface="Times New Roman" pitchFamily="18" charset="0"/>
                    <a:cs typeface="Times New Roman" pitchFamily="18" charset="0"/>
                  </a:rPr>
                  <a:t>costul </a:t>
                </a:r>
                <a:r>
                  <a:rPr lang="ro-RO" sz="2400" b="1" dirty="0">
                    <a:solidFill>
                      <a:schemeClr val="tx1"/>
                    </a:solidFill>
                    <a:latin typeface="Times New Roman" pitchFamily="18" charset="0"/>
                    <a:cs typeface="Times New Roman" pitchFamily="18" charset="0"/>
                  </a:rPr>
                  <a:t>unui drum de cost minim de la nodul de start </a:t>
                </a:r>
                <a:r>
                  <a:rPr lang="en-US" sz="2400" b="1" i="1" dirty="0" smtClean="0">
                    <a:solidFill>
                      <a:schemeClr val="tx1"/>
                    </a:solidFill>
                    <a:latin typeface="Times New Roman" pitchFamily="18" charset="0"/>
                    <a:cs typeface="Times New Roman" pitchFamily="18" charset="0"/>
                  </a:rPr>
                  <a:t>n</a:t>
                </a:r>
                <a:r>
                  <a:rPr lang="en-US" sz="2400" b="1" baseline="-25000" dirty="0" smtClean="0">
                    <a:solidFill>
                      <a:schemeClr val="tx1"/>
                    </a:solidFill>
                    <a:latin typeface="Times New Roman" pitchFamily="18" charset="0"/>
                    <a:cs typeface="Times New Roman" pitchFamily="18" charset="0"/>
                  </a:rPr>
                  <a:t>0</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la nodul </a:t>
                </a:r>
                <a:r>
                  <a:rPr lang="ro-RO" sz="2400" b="1" i="1" dirty="0">
                    <a:solidFill>
                      <a:schemeClr val="tx1"/>
                    </a:solidFill>
                    <a:latin typeface="Times New Roman" pitchFamily="18" charset="0"/>
                    <a:cs typeface="Times New Roman" pitchFamily="18" charset="0"/>
                  </a:rPr>
                  <a:t>n</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algn="just"/>
                <a:r>
                  <a:rPr lang="ro-RO" sz="2400" b="1" dirty="0">
                    <a:solidFill>
                      <a:schemeClr val="tx1"/>
                    </a:solidFill>
                    <a:latin typeface="Times New Roman" pitchFamily="18" charset="0"/>
                    <a:cs typeface="Times New Roman" pitchFamily="18" charset="0"/>
                  </a:rPr>
                  <a:t>Atunci, </a:t>
                </a:r>
                <a:r>
                  <a:rPr lang="en-US" sz="2400" b="1" i="1" dirty="0" smtClean="0">
                    <a:solidFill>
                      <a:schemeClr val="tx1"/>
                    </a:solidFill>
                    <a:latin typeface="Times New Roman" pitchFamily="18" charset="0"/>
                    <a:cs typeface="Times New Roman" pitchFamily="18" charset="0"/>
                  </a:rPr>
                  <a:t>f</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smtClean="0">
                    <a:solidFill>
                      <a:schemeClr val="tx1"/>
                    </a:solidFill>
                    <a:latin typeface="Times New Roman" pitchFamily="18" charset="0"/>
                    <a:cs typeface="Times New Roman" pitchFamily="18" charset="0"/>
                  </a:rPr>
                  <a:t>) = </a:t>
                </a:r>
                <a:r>
                  <a:rPr lang="en-US" sz="2400" b="1" i="1" dirty="0" smtClean="0">
                    <a:solidFill>
                      <a:schemeClr val="tx1"/>
                    </a:solidFill>
                    <a:latin typeface="Times New Roman" pitchFamily="18" charset="0"/>
                    <a:cs typeface="Times New Roman" pitchFamily="18" charset="0"/>
                  </a:rPr>
                  <a:t>g</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smtClean="0">
                    <a:solidFill>
                      <a:schemeClr val="tx1"/>
                    </a:solidFill>
                    <a:latin typeface="Times New Roman" pitchFamily="18" charset="0"/>
                    <a:cs typeface="Times New Roman" pitchFamily="18" charset="0"/>
                  </a:rPr>
                  <a:t>) + </a:t>
                </a:r>
                <a:r>
                  <a:rPr lang="en-US" sz="2400" b="1" i="1" dirty="0" smtClean="0">
                    <a:solidFill>
                      <a:schemeClr val="tx1"/>
                    </a:solidFill>
                    <a:latin typeface="Times New Roman" pitchFamily="18" charset="0"/>
                    <a:cs typeface="Times New Roman" pitchFamily="18" charset="0"/>
                  </a:rPr>
                  <a:t>h</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dirty="0" smtClean="0">
                    <a:solidFill>
                      <a:schemeClr val="tx1"/>
                    </a:solidFill>
                    <a:latin typeface="Times New Roman" pitchFamily="18" charset="0"/>
                    <a:cs typeface="Times New Roman" pitchFamily="18" charset="0"/>
                  </a:rPr>
                  <a:t>)</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este costul unui drum de cost minim de </a:t>
                </a:r>
                <a:r>
                  <a:rPr lang="ro-RO" sz="2400" b="1" dirty="0" smtClean="0">
                    <a:solidFill>
                      <a:schemeClr val="tx1"/>
                    </a:solidFill>
                    <a:latin typeface="Times New Roman" pitchFamily="18" charset="0"/>
                    <a:cs typeface="Times New Roman" pitchFamily="18" charset="0"/>
                  </a:rPr>
                  <a:t>la</a:t>
                </a:r>
                <a:r>
                  <a:rPr lang="en-US" sz="2400" b="1" dirty="0" smtClean="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n</a:t>
                </a:r>
                <a:r>
                  <a:rPr lang="en-US" sz="2400" b="1" baseline="-25000" dirty="0" smtClean="0">
                    <a:solidFill>
                      <a:schemeClr val="tx1"/>
                    </a:solidFill>
                    <a:latin typeface="Times New Roman" pitchFamily="18" charset="0"/>
                    <a:cs typeface="Times New Roman" pitchFamily="18" charset="0"/>
                  </a:rPr>
                  <a:t>0</a:t>
                </a:r>
                <a:r>
                  <a:rPr lang="en-US" sz="2400" b="1" dirty="0" smtClean="0">
                    <a:solidFill>
                      <a:schemeClr val="tx1"/>
                    </a:solidFill>
                    <a:latin typeface="Times New Roman" pitchFamily="18" charset="0"/>
                    <a:cs typeface="Times New Roman" pitchFamily="18" charset="0"/>
                  </a:rPr>
                  <a:t> </a:t>
                </a:r>
                <a:r>
                  <a:rPr lang="ro-RO" sz="2400" b="1" dirty="0" smtClean="0">
                    <a:solidFill>
                      <a:schemeClr val="tx1"/>
                    </a:solidFill>
                    <a:latin typeface="Times New Roman" pitchFamily="18" charset="0"/>
                    <a:cs typeface="Times New Roman" pitchFamily="18" charset="0"/>
                  </a:rPr>
                  <a:t>la </a:t>
                </a:r>
                <a:r>
                  <a:rPr lang="ro-RO" sz="2400" b="1" dirty="0">
                    <a:solidFill>
                      <a:schemeClr val="tx1"/>
                    </a:solidFill>
                    <a:latin typeface="Times New Roman" pitchFamily="18" charset="0"/>
                    <a:cs typeface="Times New Roman" pitchFamily="18" charset="0"/>
                  </a:rPr>
                  <a:t>un nod</a:t>
                </a:r>
                <a:r>
                  <a:rPr lang="en-US" sz="2400" b="1" dirty="0">
                    <a:solidFill>
                      <a:schemeClr val="tx1"/>
                    </a:solidFill>
                    <a:latin typeface="Times New Roman" pitchFamily="18" charset="0"/>
                    <a:cs typeface="Times New Roman" pitchFamily="18" charset="0"/>
                  </a:rPr>
                  <a:t>-</a:t>
                </a:r>
                <a:r>
                  <a:rPr lang="ro-RO" sz="2400" b="1" dirty="0">
                    <a:solidFill>
                      <a:schemeClr val="tx1"/>
                    </a:solidFill>
                    <a:latin typeface="Times New Roman" pitchFamily="18" charset="0"/>
                    <a:cs typeface="Times New Roman" pitchFamily="18" charset="0"/>
                  </a:rPr>
                  <a:t>scop, drum ales dintre toate drumurile care trebuie să treacă prin nodul </a:t>
                </a:r>
                <a:r>
                  <a:rPr lang="ro-RO" sz="2400" b="1" i="1" dirty="0">
                    <a:solidFill>
                      <a:schemeClr val="tx1"/>
                    </a:solidFill>
                    <a:latin typeface="Times New Roman" pitchFamily="18" charset="0"/>
                    <a:cs typeface="Times New Roman" pitchFamily="18" charset="0"/>
                  </a:rPr>
                  <a:t>n</a:t>
                </a:r>
                <a:r>
                  <a:rPr lang="ro-RO"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lvl="0" algn="just"/>
                <a:r>
                  <a:rPr lang="ro-RO" sz="2400" b="1" u="sng" dirty="0">
                    <a:solidFill>
                      <a:schemeClr val="tx1"/>
                    </a:solidFill>
                    <a:latin typeface="Times New Roman" pitchFamily="18" charset="0"/>
                    <a:cs typeface="Times New Roman" pitchFamily="18" charset="0"/>
                  </a:rPr>
                  <a:t>Observaţie</a:t>
                </a:r>
                <a:r>
                  <a:rPr lang="ro-RO" sz="2400" b="1" dirty="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f</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baseline="-25000" dirty="0" smtClean="0">
                    <a:solidFill>
                      <a:schemeClr val="tx1"/>
                    </a:solidFill>
                    <a:latin typeface="Times New Roman" pitchFamily="18" charset="0"/>
                    <a:cs typeface="Times New Roman" pitchFamily="18" charset="0"/>
                  </a:rPr>
                  <a:t>0</a:t>
                </a:r>
                <a:r>
                  <a:rPr lang="en-US" sz="2400" b="1" dirty="0" smtClean="0">
                    <a:solidFill>
                      <a:schemeClr val="tx1"/>
                    </a:solidFill>
                    <a:latin typeface="Times New Roman" pitchFamily="18" charset="0"/>
                    <a:cs typeface="Times New Roman" pitchFamily="18" charset="0"/>
                  </a:rPr>
                  <a:t>) </a:t>
                </a:r>
                <a:r>
                  <a:rPr lang="en-US" sz="2400" b="1" dirty="0">
                    <a:solidFill>
                      <a:schemeClr val="tx1"/>
                    </a:solidFill>
                    <a:latin typeface="Times New Roman" pitchFamily="18" charset="0"/>
                    <a:cs typeface="Times New Roman" pitchFamily="18" charset="0"/>
                  </a:rPr>
                  <a:t>= </a:t>
                </a:r>
                <a:r>
                  <a:rPr lang="en-US" sz="2400" b="1" i="1" dirty="0" smtClean="0">
                    <a:solidFill>
                      <a:schemeClr val="tx1"/>
                    </a:solidFill>
                    <a:latin typeface="Times New Roman" pitchFamily="18" charset="0"/>
                    <a:cs typeface="Times New Roman" pitchFamily="18" charset="0"/>
                  </a:rPr>
                  <a:t>h</a:t>
                </a:r>
                <a:r>
                  <a:rPr lang="en-US" sz="2400" b="1" dirty="0" smtClean="0">
                    <a:solidFill>
                      <a:schemeClr val="tx1"/>
                    </a:solidFill>
                    <a:latin typeface="Times New Roman" pitchFamily="18" charset="0"/>
                    <a:cs typeface="Times New Roman" pitchFamily="18" charset="0"/>
                  </a:rPr>
                  <a:t>(</a:t>
                </a:r>
                <a:r>
                  <a:rPr lang="en-US" sz="2400" b="1" i="1" dirty="0" smtClean="0">
                    <a:solidFill>
                      <a:schemeClr val="tx1"/>
                    </a:solidFill>
                    <a:latin typeface="Times New Roman" pitchFamily="18" charset="0"/>
                    <a:cs typeface="Times New Roman" pitchFamily="18" charset="0"/>
                  </a:rPr>
                  <a:t>n</a:t>
                </a:r>
                <a:r>
                  <a:rPr lang="en-US" sz="2400" b="1" baseline="-25000" dirty="0" smtClean="0">
                    <a:solidFill>
                      <a:schemeClr val="tx1"/>
                    </a:solidFill>
                    <a:latin typeface="Times New Roman" pitchFamily="18" charset="0"/>
                    <a:cs typeface="Times New Roman" pitchFamily="18" charset="0"/>
                  </a:rPr>
                  <a:t>0</a:t>
                </a:r>
                <a:r>
                  <a:rPr lang="en-US" sz="2400" b="1" dirty="0" smtClean="0">
                    <a:solidFill>
                      <a:schemeClr val="tx1"/>
                    </a:solidFill>
                    <a:latin typeface="Times New Roman" pitchFamily="18" charset="0"/>
                    <a:cs typeface="Times New Roman" pitchFamily="18" charset="0"/>
                  </a:rPr>
                  <a:t>)</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reprezintă costul unui drum de cost minim nerestricţionat, de la nodul </a:t>
                </a:r>
                <a:r>
                  <a:rPr lang="en-US" sz="2400" b="1" i="1" dirty="0">
                    <a:solidFill>
                      <a:schemeClr val="tx1"/>
                    </a:solidFill>
                    <a:latin typeface="Times New Roman" pitchFamily="18" charset="0"/>
                    <a:cs typeface="Times New Roman" pitchFamily="18" charset="0"/>
                  </a:rPr>
                  <a:t>n</a:t>
                </a:r>
                <a:r>
                  <a:rPr lang="en-US" sz="2400" b="1" baseline="-25000" dirty="0">
                    <a:solidFill>
                      <a:schemeClr val="tx1"/>
                    </a:solidFill>
                    <a:latin typeface="Times New Roman" pitchFamily="18" charset="0"/>
                    <a:cs typeface="Times New Roman" pitchFamily="18" charset="0"/>
                  </a:rPr>
                  <a:t>0</a:t>
                </a:r>
                <a:r>
                  <a:rPr lang="ro-RO" sz="2400" b="1" dirty="0" smtClean="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la un nod-scop.</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93" t="-828" r="-1093" b="-1748"/>
                </a:stretch>
              </a:blipFill>
            </p:spPr>
            <p:txBody>
              <a:bodyPr/>
              <a:lstStyle/>
              <a:p>
                <a:r>
                  <a:rPr lang="en-US">
                    <a:noFill/>
                  </a:rPr>
                  <a:t> </a:t>
                </a:r>
              </a:p>
            </p:txBody>
          </p:sp>
        </mc:Fallback>
      </mc:AlternateContent>
    </p:spTree>
    <p:extLst>
      <p:ext uri="{BB962C8B-B14F-4D97-AF65-F5344CB8AC3E}">
        <p14:creationId xmlns:p14="http://schemas.microsoft.com/office/powerpoint/2010/main" val="358316343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Autofit/>
              </a:bodyPr>
              <a:lstStyle/>
              <a:p>
                <a:pPr algn="just"/>
                <a:r>
                  <a:rPr lang="ro-RO" b="1" dirty="0" smtClean="0">
                    <a:solidFill>
                      <a:schemeClr val="tx1"/>
                    </a:solidFill>
                    <a:latin typeface="Times New Roman" pitchFamily="18" charset="0"/>
                    <a:cs typeface="Times New Roman" pitchFamily="18" charset="0"/>
                  </a:rPr>
                  <a:t>Pentru fiecare nod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fie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𝒉</m:t>
                        </m:r>
                      </m:e>
                    </m:acc>
                  </m:oMath>
                </a14:m>
                <a:r>
                  <a:rPr lang="en-US" b="1" dirty="0" smtClean="0">
                    <a:solidFill>
                      <a:schemeClr val="tx1"/>
                    </a:solidFill>
                    <a:latin typeface="Times New Roman" pitchFamily="18" charset="0"/>
                    <a:cs typeface="Times New Roman" pitchFamily="18" charset="0"/>
                  </a:rPr>
                  <a:t>(</a:t>
                </a:r>
                <a:r>
                  <a:rPr lang="en-US" b="1" i="1" dirty="0" smtClean="0">
                    <a:solidFill>
                      <a:schemeClr val="tx1"/>
                    </a:solidFill>
                    <a:latin typeface="Times New Roman" pitchFamily="18" charset="0"/>
                    <a:cs typeface="Times New Roman" pitchFamily="18" charset="0"/>
                  </a:rPr>
                  <a:t>n</a:t>
                </a:r>
                <a:r>
                  <a:rPr lang="en-US" b="1" dirty="0" smtClean="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numit </a:t>
                </a:r>
                <a:r>
                  <a:rPr lang="ro-RO" b="1" i="1" dirty="0">
                    <a:solidFill>
                      <a:schemeClr val="tx1"/>
                    </a:solidFill>
                    <a:latin typeface="Times New Roman" pitchFamily="18" charset="0"/>
                    <a:cs typeface="Times New Roman" pitchFamily="18" charset="0"/>
                  </a:rPr>
                  <a:t>factor euristic</a:t>
                </a:r>
                <a:r>
                  <a:rPr lang="ro-RO" b="1" dirty="0">
                    <a:solidFill>
                      <a:schemeClr val="tx1"/>
                    </a:solidFill>
                    <a:latin typeface="Times New Roman" pitchFamily="18" charset="0"/>
                    <a:cs typeface="Times New Roman" pitchFamily="18" charset="0"/>
                  </a:rPr>
                  <a:t>, o estimaţie  a lui </a:t>
                </a:r>
                <a:r>
                  <a:rPr lang="en-US" b="1" i="1" dirty="0" smtClean="0">
                    <a:solidFill>
                      <a:schemeClr val="tx1"/>
                    </a:solidFill>
                    <a:latin typeface="Times New Roman" pitchFamily="18" charset="0"/>
                    <a:cs typeface="Times New Roman" pitchFamily="18" charset="0"/>
                  </a:rPr>
                  <a:t>h</a:t>
                </a:r>
                <a:r>
                  <a:rPr lang="en-US" b="1" dirty="0" smtClean="0">
                    <a:solidFill>
                      <a:schemeClr val="tx1"/>
                    </a:solidFill>
                    <a:latin typeface="Times New Roman" pitchFamily="18" charset="0"/>
                    <a:cs typeface="Times New Roman" pitchFamily="18" charset="0"/>
                  </a:rPr>
                  <a:t>(</a:t>
                </a:r>
                <a:r>
                  <a:rPr lang="en-US" b="1" i="1" dirty="0" smtClean="0">
                    <a:solidFill>
                      <a:schemeClr val="tx1"/>
                    </a:solidFill>
                    <a:latin typeface="Times New Roman" pitchFamily="18" charset="0"/>
                    <a:cs typeface="Times New Roman" pitchFamily="18" charset="0"/>
                  </a:rPr>
                  <a:t>n</a:t>
                </a:r>
                <a:r>
                  <a:rPr lang="en-US" b="1" dirty="0" smtClean="0">
                    <a:solidFill>
                      <a:schemeClr val="tx1"/>
                    </a:solidFill>
                    <a:latin typeface="Times New Roman" pitchFamily="18" charset="0"/>
                    <a:cs typeface="Times New Roman" pitchFamily="18" charset="0"/>
                  </a:rPr>
                  <a:t>)</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şi fie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𝒈</m:t>
                        </m:r>
                      </m:e>
                    </m:acc>
                  </m:oMath>
                </a14:m>
                <a:r>
                  <a:rPr lang="en-US" b="1" dirty="0">
                    <a:solidFill>
                      <a:schemeClr val="tx1"/>
                    </a:solidFill>
                    <a:latin typeface="Times New Roman" pitchFamily="18" charset="0"/>
                    <a:cs typeface="Times New Roman" pitchFamily="18" charset="0"/>
                  </a:rPr>
                  <a:t>(</a:t>
                </a:r>
                <a:r>
                  <a:rPr lang="en-US" b="1" i="1" dirty="0">
                    <a:solidFill>
                      <a:schemeClr val="tx1"/>
                    </a:solidFill>
                    <a:latin typeface="Times New Roman" pitchFamily="18" charset="0"/>
                    <a:cs typeface="Times New Roman" pitchFamily="18" charset="0"/>
                  </a:rPr>
                  <a:t>n</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numit </a:t>
                </a:r>
                <a:r>
                  <a:rPr lang="ro-RO" b="1" i="1" dirty="0">
                    <a:solidFill>
                      <a:schemeClr val="tx1"/>
                    </a:solidFill>
                    <a:latin typeface="Times New Roman" pitchFamily="18" charset="0"/>
                    <a:cs typeface="Times New Roman" pitchFamily="18" charset="0"/>
                  </a:rPr>
                  <a:t>factor de adâncime</a:t>
                </a:r>
                <a:r>
                  <a:rPr lang="ro-RO" b="1" dirty="0">
                    <a:solidFill>
                      <a:schemeClr val="tx1"/>
                    </a:solidFill>
                    <a:latin typeface="Times New Roman" pitchFamily="18" charset="0"/>
                    <a:cs typeface="Times New Roman" pitchFamily="18" charset="0"/>
                  </a:rPr>
                  <a:t>, costul drumului de cost  minim până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găsit de A* până la pasul curent. Algoritmul A* va folosi funcţia </a:t>
                </a:r>
                <a14:m>
                  <m:oMath xmlns:m="http://schemas.openxmlformats.org/officeDocument/2006/math">
                    <m:acc>
                      <m:accPr>
                        <m:chr m:val="̂"/>
                        <m:ctrlPr>
                          <a:rPr lang="ro-RO" b="1" i="1" smtClean="0">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𝒈</m:t>
                        </m:r>
                      </m:e>
                    </m:acc>
                    <m:r>
                      <a:rPr lang="en-US"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23803928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55000" lnSpcReduction="20000"/>
          </a:bodyPr>
          <a:lstStyle/>
          <a:p>
            <a:pPr marL="457200" lvl="0" indent="-457200" algn="just">
              <a:lnSpc>
                <a:spcPct val="130000"/>
              </a:lnSpc>
              <a:buFont typeface="Wingdings" pitchFamily="2" charset="2"/>
              <a:buChar char="Ø"/>
            </a:pPr>
            <a:r>
              <a:rPr lang="ro-RO" b="1" u="sng" dirty="0" smtClean="0">
                <a:solidFill>
                  <a:schemeClr val="tx1"/>
                </a:solidFill>
                <a:latin typeface="Times New Roman" pitchFamily="18" charset="0"/>
                <a:cs typeface="Times New Roman" pitchFamily="18" charset="0"/>
              </a:rPr>
              <a:t>Observaţie</a:t>
            </a:r>
            <a:r>
              <a:rPr lang="ro-RO"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În definirea Algoritmului A* de până acum nu s-a ţinut cont de următoarea </a:t>
            </a:r>
            <a:r>
              <a:rPr lang="ro-RO" b="1" i="1" u="sng" dirty="0">
                <a:solidFill>
                  <a:schemeClr val="tx1"/>
                </a:solidFill>
                <a:latin typeface="Times New Roman" pitchFamily="18" charset="0"/>
                <a:cs typeface="Times New Roman" pitchFamily="18" charset="0"/>
              </a:rPr>
              <a:t>problemă</a:t>
            </a:r>
            <a:r>
              <a:rPr lang="ro-RO" b="1" dirty="0">
                <a:solidFill>
                  <a:schemeClr val="tx1"/>
                </a:solidFill>
                <a:latin typeface="Times New Roman" pitchFamily="18" charset="0"/>
                <a:cs typeface="Times New Roman" pitchFamily="18" charset="0"/>
              </a:rPr>
              <a:t>: ce se întâmplă dacă graful implicit în care se efectuează căutarea nu este un arbore? Cu alte cuvinte, există mai mult decât o unică secvenţă de acţiuni care pot conduce la aceeaşi stare a lumii plecând din starea iniţială. (Există situaţii în care fiecare dintre succesorii nodului </a:t>
            </a:r>
            <a:r>
              <a:rPr lang="ro-RO" b="1" i="1" dirty="0">
                <a:solidFill>
                  <a:schemeClr val="tx1"/>
                </a:solidFill>
                <a:latin typeface="Times New Roman" pitchFamily="18" charset="0"/>
                <a:cs typeface="Times New Roman" pitchFamily="18" charset="0"/>
              </a:rPr>
              <a:t>n </a:t>
            </a:r>
            <a:r>
              <a:rPr lang="ro-RO" b="1" dirty="0">
                <a:solidFill>
                  <a:schemeClr val="tx1"/>
                </a:solidFill>
                <a:latin typeface="Times New Roman" pitchFamily="18" charset="0"/>
                <a:cs typeface="Times New Roman" pitchFamily="18" charset="0"/>
              </a:rPr>
              <a:t>îl are pe </a:t>
            </a:r>
            <a:r>
              <a:rPr lang="ro-RO" b="1" i="1" dirty="0">
                <a:solidFill>
                  <a:schemeClr val="tx1"/>
                </a:solidFill>
                <a:latin typeface="Times New Roman" pitchFamily="18" charset="0"/>
                <a:cs typeface="Times New Roman" pitchFamily="18" charset="0"/>
              </a:rPr>
              <a:t>n </a:t>
            </a:r>
            <a:r>
              <a:rPr lang="ro-RO" b="1" dirty="0">
                <a:solidFill>
                  <a:schemeClr val="tx1"/>
                </a:solidFill>
                <a:latin typeface="Times New Roman" pitchFamily="18" charset="0"/>
                <a:cs typeface="Times New Roman" pitchFamily="18" charset="0"/>
              </a:rPr>
              <a:t>ca succesor i.e. acţiunile sunt reversibile). Pentru a rezolva astfel de cazuri, pasul 6 al algoritmului GraphSearch trebuie înlocuit cu următorul pas 6</a:t>
            </a:r>
            <a:r>
              <a:rPr lang="fr-FR"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7675" algn="just">
              <a:lnSpc>
                <a:spcPct val="130000"/>
              </a:lnSpc>
            </a:pPr>
            <a:r>
              <a:rPr lang="ro-RO" b="1" dirty="0">
                <a:solidFill>
                  <a:schemeClr val="tx1"/>
                </a:solidFill>
                <a:latin typeface="Times New Roman" pitchFamily="18" charset="0"/>
                <a:cs typeface="Times New Roman" pitchFamily="18" charset="0"/>
              </a:rPr>
              <a:t>6</a:t>
            </a:r>
            <a:r>
              <a:rPr lang="fr-FR"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Extinde nodul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generând o mulţime,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de succesori care nu sunt deja </a:t>
            </a:r>
            <a:r>
              <a:rPr lang="ro-RO" b="1" i="1" dirty="0">
                <a:solidFill>
                  <a:schemeClr val="tx1"/>
                </a:solidFill>
                <a:latin typeface="Times New Roman" pitchFamily="18" charset="0"/>
                <a:cs typeface="Times New Roman" pitchFamily="18" charset="0"/>
              </a:rPr>
              <a:t>părinţi</a:t>
            </a:r>
            <a:r>
              <a:rPr lang="ro-RO" b="1" dirty="0">
                <a:solidFill>
                  <a:schemeClr val="tx1"/>
                </a:solidFill>
                <a:latin typeface="Times New Roman" pitchFamily="18" charset="0"/>
                <a:cs typeface="Times New Roman" pitchFamily="18" charset="0"/>
              </a:rPr>
              <a:t>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în </a:t>
            </a:r>
            <a:r>
              <a:rPr lang="ro-RO" b="1" i="1" dirty="0" smtClean="0">
                <a:solidFill>
                  <a:schemeClr val="tx1"/>
                </a:solidFill>
                <a:latin typeface="Times New Roman" pitchFamily="18" charset="0"/>
                <a:cs typeface="Times New Roman" pitchFamily="18" charset="0"/>
              </a:rPr>
              <a:t>T</a:t>
            </a:r>
            <a:r>
              <a:rPr lang="ro-RO" b="1" i="1" baseline="-25000" dirty="0" smtClean="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Instalează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 succesori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prin crearea de arce de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fiecare membru al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7675" algn="just">
              <a:lnSpc>
                <a:spcPct val="130000"/>
              </a:lnSpc>
            </a:pPr>
            <a:r>
              <a:rPr lang="ro-RO" b="1" dirty="0" smtClean="0">
                <a:solidFill>
                  <a:schemeClr val="tx1"/>
                </a:solidFill>
                <a:latin typeface="Times New Roman" pitchFamily="18" charset="0"/>
                <a:cs typeface="Times New Roman" pitchFamily="18" charset="0"/>
              </a:rPr>
              <a:t>Pentru </a:t>
            </a:r>
            <a:r>
              <a:rPr lang="ro-RO" b="1" dirty="0">
                <a:solidFill>
                  <a:schemeClr val="tx1"/>
                </a:solidFill>
                <a:latin typeface="Times New Roman" pitchFamily="18" charset="0"/>
                <a:cs typeface="Times New Roman" pitchFamily="18" charset="0"/>
              </a:rPr>
              <a:t>a rezolva </a:t>
            </a:r>
            <a:r>
              <a:rPr lang="ro-RO" b="1" u="sng" dirty="0">
                <a:solidFill>
                  <a:schemeClr val="tx1"/>
                </a:solidFill>
                <a:latin typeface="Times New Roman" pitchFamily="18" charset="0"/>
                <a:cs typeface="Times New Roman" pitchFamily="18" charset="0"/>
              </a:rPr>
              <a:t>problema ciclurilor mai lungi</a:t>
            </a:r>
            <a:r>
              <a:rPr lang="ro-RO" b="1" dirty="0">
                <a:solidFill>
                  <a:schemeClr val="tx1"/>
                </a:solidFill>
                <a:latin typeface="Times New Roman" pitchFamily="18" charset="0"/>
                <a:cs typeface="Times New Roman" pitchFamily="18" charset="0"/>
              </a:rPr>
              <a:t>, se înlocuieşte pasul 6 prin următorul pas 6</a:t>
            </a:r>
            <a:r>
              <a:rPr lang="fr-FR"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30000"/>
              </a:lnSpc>
            </a:pP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47675" algn="just">
              <a:lnSpc>
                <a:spcPct val="130000"/>
              </a:lnSpc>
            </a:pPr>
            <a:r>
              <a:rPr lang="ro-RO" b="1" dirty="0">
                <a:solidFill>
                  <a:schemeClr val="tx1"/>
                </a:solidFill>
                <a:latin typeface="Times New Roman" pitchFamily="18" charset="0"/>
                <a:cs typeface="Times New Roman" pitchFamily="18" charset="0"/>
              </a:rPr>
              <a:t>6</a:t>
            </a:r>
            <a:r>
              <a:rPr lang="fr-FR"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Extinde nodul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generând o mulţime,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de succesori care nu sunt deja </a:t>
            </a:r>
            <a:r>
              <a:rPr lang="ro-RO" b="1" i="1" dirty="0">
                <a:solidFill>
                  <a:schemeClr val="tx1"/>
                </a:solidFill>
                <a:latin typeface="Times New Roman" pitchFamily="18" charset="0"/>
                <a:cs typeface="Times New Roman" pitchFamily="18" charset="0"/>
              </a:rPr>
              <a:t>strămoşi</a:t>
            </a:r>
            <a:r>
              <a:rPr lang="ro-RO" b="1" dirty="0">
                <a:solidFill>
                  <a:schemeClr val="tx1"/>
                </a:solidFill>
                <a:latin typeface="Times New Roman" pitchFamily="18" charset="0"/>
                <a:cs typeface="Times New Roman" pitchFamily="18" charset="0"/>
              </a:rPr>
              <a:t>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Instalează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 succesori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prin crearea de arce de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fiecare membru al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41671063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r>
              <a:rPr lang="en-US" b="1" u="sng" dirty="0" err="1">
                <a:solidFill>
                  <a:schemeClr val="tx1"/>
                </a:solidFill>
                <a:latin typeface="Times New Roman" pitchFamily="18" charset="0"/>
                <a:cs typeface="Times New Roman" pitchFamily="18" charset="0"/>
              </a:rPr>
              <a:t>Rezolvarea</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problemelor</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prin</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intermediul</a:t>
            </a:r>
            <a:r>
              <a:rPr lang="en-US" b="1" u="sng" dirty="0">
                <a:solidFill>
                  <a:schemeClr val="tx1"/>
                </a:solidFill>
                <a:latin typeface="Times New Roman" pitchFamily="18" charset="0"/>
                <a:cs typeface="Times New Roman" pitchFamily="18" charset="0"/>
              </a:rPr>
              <a:t> c</a:t>
            </a:r>
            <a:r>
              <a:rPr lang="ro-RO" b="1" u="sng" dirty="0">
                <a:solidFill>
                  <a:schemeClr val="tx1"/>
                </a:solidFill>
                <a:latin typeface="Times New Roman" pitchFamily="18" charset="0"/>
                <a:cs typeface="Times New Roman" pitchFamily="18" charset="0"/>
              </a:rPr>
              <a:t>ă</a:t>
            </a:r>
            <a:r>
              <a:rPr lang="en-US" b="1" u="sng" dirty="0" err="1">
                <a:solidFill>
                  <a:schemeClr val="tx1"/>
                </a:solidFill>
                <a:latin typeface="Times New Roman" pitchFamily="18" charset="0"/>
                <a:cs typeface="Times New Roman" pitchFamily="18" charset="0"/>
              </a:rPr>
              <a:t>ut</a:t>
            </a:r>
            <a:r>
              <a:rPr lang="ro-RO" b="1" u="sng" dirty="0">
                <a:solidFill>
                  <a:schemeClr val="tx1"/>
                </a:solidFill>
                <a:latin typeface="Times New Roman" pitchFamily="18" charset="0"/>
                <a:cs typeface="Times New Roman" pitchFamily="18" charset="0"/>
              </a:rPr>
              <a:t>ă</a:t>
            </a:r>
            <a:r>
              <a:rPr lang="en-US" b="1" u="sng" dirty="0" err="1">
                <a:solidFill>
                  <a:schemeClr val="tx1"/>
                </a:solidFill>
                <a:latin typeface="Times New Roman" pitchFamily="18" charset="0"/>
                <a:cs typeface="Times New Roman" pitchFamily="18" charset="0"/>
              </a:rPr>
              <a:t>rii</a:t>
            </a:r>
            <a:endParaRPr lang="en-US" dirty="0">
              <a:solidFill>
                <a:schemeClr val="tx1"/>
              </a:solidFill>
              <a:latin typeface="Times New Roman" pitchFamily="18" charset="0"/>
              <a:cs typeface="Times New Roman" pitchFamily="18" charset="0"/>
            </a:endParaRPr>
          </a:p>
          <a:p>
            <a:pPr algn="just"/>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procesul</a:t>
            </a:r>
            <a:r>
              <a:rPr lang="en-US" b="1" dirty="0" smtClean="0">
                <a:solidFill>
                  <a:schemeClr val="tx1"/>
                </a:solidFill>
                <a:latin typeface="Times New Roman" pitchFamily="18" charset="0"/>
                <a:cs typeface="Times New Roman" pitchFamily="18" charset="0"/>
              </a:rPr>
              <a:t> de </a:t>
            </a:r>
            <a:r>
              <a:rPr lang="en-US" b="1" dirty="0" err="1" smtClean="0">
                <a:solidFill>
                  <a:schemeClr val="tx1"/>
                </a:solidFill>
                <a:latin typeface="Times New Roman" pitchFamily="18" charset="0"/>
                <a:cs typeface="Times New Roman" pitchFamily="18" charset="0"/>
              </a:rPr>
              <a:t>rezolvare</a:t>
            </a:r>
            <a:r>
              <a:rPr lang="en-US" b="1" dirty="0" smtClean="0">
                <a:solidFill>
                  <a:schemeClr val="tx1"/>
                </a:solidFill>
                <a:latin typeface="Times New Roman" pitchFamily="18" charset="0"/>
                <a:cs typeface="Times New Roman" pitchFamily="18" charset="0"/>
              </a:rPr>
              <a:t> a </a:t>
            </a:r>
            <a:r>
              <a:rPr lang="en-US" b="1" dirty="0" err="1" smtClean="0">
                <a:solidFill>
                  <a:schemeClr val="tx1"/>
                </a:solidFill>
                <a:latin typeface="Times New Roman" pitchFamily="18" charset="0"/>
                <a:cs typeface="Times New Roman" pitchFamily="18" charset="0"/>
              </a:rPr>
              <a:t>problemelor</a:t>
            </a:r>
            <a:r>
              <a:rPr lang="en-US" b="1"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formularea</a:t>
            </a:r>
            <a:r>
              <a:rPr lang="en-US" b="1" i="1" u="sng"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scopului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bazată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situaţia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curentă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reprezintă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primul</a:t>
            </a:r>
            <a:r>
              <a:rPr lang="en-US" b="1" dirty="0" smtClean="0">
                <a:solidFill>
                  <a:schemeClr val="tx1"/>
                </a:solidFill>
                <a:latin typeface="Times New Roman" pitchFamily="18" charset="0"/>
                <a:cs typeface="Times New Roman" pitchFamily="18" charset="0"/>
              </a:rPr>
              <a:t> pas.</a:t>
            </a:r>
            <a:endParaRPr lang="en-US" dirty="0" smtClean="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err="1" smtClean="0">
                <a:solidFill>
                  <a:schemeClr val="tx1"/>
                </a:solidFill>
                <a:latin typeface="Times New Roman" pitchFamily="18" charset="0"/>
                <a:cs typeface="Times New Roman" pitchFamily="18" charset="0"/>
              </a:rPr>
              <a:t>Vom</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considera</a:t>
            </a:r>
            <a:r>
              <a:rPr lang="en-US" b="1" dirty="0" smtClean="0">
                <a:solidFill>
                  <a:schemeClr val="tx1"/>
                </a:solidFill>
                <a:latin typeface="Times New Roman" pitchFamily="18" charset="0"/>
                <a:cs typeface="Times New Roman" pitchFamily="18" charset="0"/>
              </a:rPr>
              <a:t> un </a:t>
            </a:r>
            <a:r>
              <a:rPr lang="en-US" b="1" i="1" u="sng" dirty="0" err="1" smtClean="0">
                <a:solidFill>
                  <a:schemeClr val="tx1"/>
                </a:solidFill>
                <a:latin typeface="Times New Roman" pitchFamily="18" charset="0"/>
                <a:cs typeface="Times New Roman" pitchFamily="18" charset="0"/>
              </a:rPr>
              <a:t>scop</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fiind</a:t>
            </a:r>
            <a:r>
              <a:rPr lang="en-US" b="1" dirty="0" smtClean="0">
                <a:solidFill>
                  <a:schemeClr val="tx1"/>
                </a:solidFill>
                <a:latin typeface="Times New Roman" pitchFamily="18" charset="0"/>
                <a:cs typeface="Times New Roman" pitchFamily="18" charset="0"/>
              </a:rPr>
              <a:t> o </a:t>
            </a:r>
            <a:r>
              <a:rPr lang="en-US" b="1" dirty="0" err="1" smtClean="0">
                <a:solidFill>
                  <a:schemeClr val="tx1"/>
                </a:solidFill>
                <a:latin typeface="Times New Roman" pitchFamily="18" charset="0"/>
                <a:cs typeface="Times New Roman" pitchFamily="18" charset="0"/>
              </a:rPr>
              <a:t>mulţime</a:t>
            </a:r>
            <a:r>
              <a:rPr lang="en-US" b="1" dirty="0" smtClean="0">
                <a:solidFill>
                  <a:schemeClr val="tx1"/>
                </a:solidFill>
                <a:latin typeface="Times New Roman" pitchFamily="18" charset="0"/>
                <a:cs typeface="Times New Roman" pitchFamily="18" charset="0"/>
              </a:rPr>
              <a:t> de </a:t>
            </a:r>
            <a:r>
              <a:rPr lang="en-US" b="1" dirty="0" err="1" smtClean="0">
                <a:solidFill>
                  <a:schemeClr val="tx1"/>
                </a:solidFill>
                <a:latin typeface="Times New Roman" pitchFamily="18" charset="0"/>
                <a:cs typeface="Times New Roman" pitchFamily="18" charset="0"/>
              </a:rPr>
              <a:t>stări</a:t>
            </a:r>
            <a:r>
              <a:rPr lang="en-US" b="1" dirty="0" smtClean="0">
                <a:solidFill>
                  <a:schemeClr val="tx1"/>
                </a:solidFill>
                <a:latin typeface="Times New Roman" pitchFamily="18" charset="0"/>
                <a:cs typeface="Times New Roman" pitchFamily="18" charset="0"/>
              </a:rPr>
              <a:t> ale </a:t>
            </a:r>
            <a:r>
              <a:rPr lang="en-US" b="1" dirty="0" err="1" smtClean="0">
                <a:solidFill>
                  <a:schemeClr val="tx1"/>
                </a:solidFill>
                <a:latin typeface="Times New Roman" pitchFamily="18" charset="0"/>
                <a:cs typeface="Times New Roman" pitchFamily="18" charset="0"/>
              </a:rPr>
              <a:t>universului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şi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anume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acele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stări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a:t>
            </a:r>
            <a:r>
              <a:rPr lang="en-US" b="1" dirty="0" smtClean="0">
                <a:solidFill>
                  <a:schemeClr val="tx1"/>
                </a:solidFill>
                <a:latin typeface="Times New Roman" pitchFamily="18" charset="0"/>
                <a:cs typeface="Times New Roman" pitchFamily="18" charset="0"/>
              </a:rPr>
              <a:t> care </a:t>
            </a:r>
            <a:r>
              <a:rPr lang="en-US" b="1" dirty="0" err="1" smtClean="0">
                <a:solidFill>
                  <a:schemeClr val="tx1"/>
                </a:solidFill>
                <a:latin typeface="Times New Roman" pitchFamily="18" charset="0"/>
                <a:cs typeface="Times New Roman" pitchFamily="18" charset="0"/>
              </a:rPr>
              <a:t>scopul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este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satisfăcut</a:t>
            </a:r>
            <a:r>
              <a:rPr lang="en-US" b="1" dirty="0" smtClean="0">
                <a:solidFill>
                  <a:schemeClr val="tx1"/>
                </a:solidFill>
                <a:latin typeface="Times New Roman" pitchFamily="18" charset="0"/>
                <a:cs typeface="Times New Roman" pitchFamily="18" charset="0"/>
              </a:rPr>
              <a:t>. </a:t>
            </a:r>
            <a:endParaRPr lang="en-US" dirty="0" smtClean="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i="1" u="sng" dirty="0" err="1" smtClean="0">
                <a:solidFill>
                  <a:schemeClr val="tx1"/>
                </a:solidFill>
                <a:latin typeface="Times New Roman" pitchFamily="18" charset="0"/>
                <a:cs typeface="Times New Roman" pitchFamily="18" charset="0"/>
              </a:rPr>
              <a:t>Acţiunile</a:t>
            </a:r>
            <a:r>
              <a:rPr lang="en-US" b="1" dirty="0" smtClean="0">
                <a:solidFill>
                  <a:schemeClr val="tx1"/>
                </a:solidFill>
                <a:latin typeface="Times New Roman" pitchFamily="18" charset="0"/>
                <a:cs typeface="Times New Roman" pitchFamily="18" charset="0"/>
              </a:rPr>
              <a:t> pot fi </a:t>
            </a:r>
            <a:r>
              <a:rPr lang="en-US" b="1" dirty="0" err="1" smtClean="0">
                <a:solidFill>
                  <a:schemeClr val="tx1"/>
                </a:solidFill>
                <a:latin typeface="Times New Roman" pitchFamily="18" charset="0"/>
                <a:cs typeface="Times New Roman" pitchFamily="18" charset="0"/>
              </a:rPr>
              <a:t>privite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generând</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tranziţii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între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stări</a:t>
            </a:r>
            <a:r>
              <a:rPr lang="en-US" b="1" dirty="0" smtClean="0">
                <a:solidFill>
                  <a:schemeClr val="tx1"/>
                </a:solidFill>
                <a:latin typeface="Times New Roman" pitchFamily="18" charset="0"/>
                <a:cs typeface="Times New Roman" pitchFamily="18" charset="0"/>
              </a:rPr>
              <a:t> ale </a:t>
            </a:r>
            <a:r>
              <a:rPr lang="en-US" b="1" dirty="0" err="1" smtClean="0">
                <a:solidFill>
                  <a:schemeClr val="tx1"/>
                </a:solidFill>
                <a:latin typeface="Times New Roman" pitchFamily="18" charset="0"/>
                <a:cs typeface="Times New Roman" pitchFamily="18" charset="0"/>
              </a:rPr>
              <a:t>universului</a:t>
            </a:r>
            <a:r>
              <a:rPr lang="en-US" b="1" dirty="0" smtClean="0">
                <a:solidFill>
                  <a:schemeClr val="tx1"/>
                </a:solidFill>
                <a:latin typeface="Times New Roman" pitchFamily="18" charset="0"/>
                <a:cs typeface="Times New Roman" pitchFamily="18" charset="0"/>
              </a:rPr>
              <a:t>. </a:t>
            </a:r>
            <a:endParaRPr lang="en-US" dirty="0" smtClean="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b="1" dirty="0" err="1" smtClean="0">
                <a:solidFill>
                  <a:schemeClr val="tx1"/>
                </a:solidFill>
                <a:latin typeface="Times New Roman" pitchFamily="18" charset="0"/>
                <a:cs typeface="Times New Roman" pitchFamily="18" charset="0"/>
              </a:rPr>
              <a:t>Agentul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va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trebui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afle</a:t>
            </a:r>
            <a:r>
              <a:rPr lang="en-US" b="1" dirty="0" smtClean="0">
                <a:solidFill>
                  <a:schemeClr val="tx1"/>
                </a:solidFill>
                <a:latin typeface="Times New Roman" pitchFamily="18" charset="0"/>
                <a:cs typeface="Times New Roman" pitchFamily="18" charset="0"/>
              </a:rPr>
              <a:t> care </a:t>
            </a:r>
            <a:r>
              <a:rPr lang="en-US" b="1" dirty="0" err="1" smtClean="0">
                <a:solidFill>
                  <a:schemeClr val="tx1"/>
                </a:solidFill>
                <a:latin typeface="Times New Roman" pitchFamily="18" charset="0"/>
                <a:cs typeface="Times New Roman" pitchFamily="18" charset="0"/>
              </a:rPr>
              <a:t>acţiuni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vor</a:t>
            </a:r>
            <a:r>
              <a:rPr lang="en-US" b="1" dirty="0" smtClean="0">
                <a:solidFill>
                  <a:schemeClr val="tx1"/>
                </a:solidFill>
                <a:latin typeface="Times New Roman" pitchFamily="18" charset="0"/>
                <a:cs typeface="Times New Roman" pitchFamily="18" charset="0"/>
              </a:rPr>
              <a:t> conduce la o stare </a:t>
            </a:r>
            <a:r>
              <a:rPr lang="en-US" b="1" dirty="0" err="1" smtClean="0">
                <a:solidFill>
                  <a:schemeClr val="tx1"/>
                </a:solidFill>
                <a:latin typeface="Times New Roman" pitchFamily="18" charset="0"/>
                <a:cs typeface="Times New Roman" pitchFamily="18" charset="0"/>
              </a:rPr>
              <a:t>în</a:t>
            </a:r>
            <a:r>
              <a:rPr lang="en-US" b="1" dirty="0" smtClean="0">
                <a:solidFill>
                  <a:schemeClr val="tx1"/>
                </a:solidFill>
                <a:latin typeface="Times New Roman" pitchFamily="18" charset="0"/>
                <a:cs typeface="Times New Roman" pitchFamily="18" charset="0"/>
              </a:rPr>
              <a:t> care </a:t>
            </a:r>
            <a:r>
              <a:rPr lang="en-US" b="1" dirty="0" err="1" smtClean="0">
                <a:solidFill>
                  <a:schemeClr val="tx1"/>
                </a:solidFill>
                <a:latin typeface="Times New Roman" pitchFamily="18" charset="0"/>
                <a:cs typeface="Times New Roman" pitchFamily="18" charset="0"/>
              </a:rPr>
              <a:t>scopul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este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satisfăcut</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Înainte</a:t>
            </a:r>
            <a:r>
              <a:rPr lang="en-US" b="1" dirty="0" smtClean="0">
                <a:solidFill>
                  <a:schemeClr val="tx1"/>
                </a:solidFill>
                <a:latin typeface="Times New Roman" pitchFamily="18" charset="0"/>
                <a:cs typeface="Times New Roman" pitchFamily="18" charset="0"/>
              </a:rPr>
              <a:t> de a face </a:t>
            </a:r>
            <a:r>
              <a:rPr lang="en-US" b="1" dirty="0" err="1" smtClean="0">
                <a:solidFill>
                  <a:schemeClr val="tx1"/>
                </a:solidFill>
                <a:latin typeface="Times New Roman" pitchFamily="18" charset="0"/>
                <a:cs typeface="Times New Roman" pitchFamily="18" charset="0"/>
              </a:rPr>
              <a:t>asta</a:t>
            </a:r>
            <a:r>
              <a:rPr lang="en-US" b="1" dirty="0" smtClean="0">
                <a:solidFill>
                  <a:schemeClr val="tx1"/>
                </a:solidFill>
                <a:latin typeface="Times New Roman" pitchFamily="18" charset="0"/>
                <a:cs typeface="Times New Roman" pitchFamily="18" charset="0"/>
              </a:rPr>
              <a:t> el </a:t>
            </a:r>
            <a:r>
              <a:rPr lang="en-US" b="1" dirty="0" err="1" smtClean="0">
                <a:solidFill>
                  <a:schemeClr val="tx1"/>
                </a:solidFill>
                <a:latin typeface="Times New Roman" pitchFamily="18" charset="0"/>
                <a:cs typeface="Times New Roman" pitchFamily="18" charset="0"/>
              </a:rPr>
              <a:t>trebuie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decidă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tipuri</a:t>
            </a:r>
            <a:r>
              <a:rPr lang="en-US" b="1" dirty="0" smtClean="0">
                <a:solidFill>
                  <a:schemeClr val="tx1"/>
                </a:solidFill>
                <a:latin typeface="Times New Roman" pitchFamily="18" charset="0"/>
                <a:cs typeface="Times New Roman" pitchFamily="18" charset="0"/>
              </a:rPr>
              <a:t> de </a:t>
            </a:r>
            <a:r>
              <a:rPr lang="en-US" b="1" dirty="0" err="1" smtClean="0">
                <a:solidFill>
                  <a:schemeClr val="tx1"/>
                </a:solidFill>
                <a:latin typeface="Times New Roman" pitchFamily="18" charset="0"/>
                <a:cs typeface="Times New Roman" pitchFamily="18" charset="0"/>
              </a:rPr>
              <a:t>acţiuni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şi</a:t>
            </a:r>
            <a:r>
              <a:rPr lang="en-US" b="1" dirty="0" smtClean="0">
                <a:solidFill>
                  <a:schemeClr val="tx1"/>
                </a:solidFill>
                <a:latin typeface="Times New Roman" pitchFamily="18" charset="0"/>
                <a:cs typeface="Times New Roman" pitchFamily="18" charset="0"/>
              </a:rPr>
              <a:t> de </a:t>
            </a:r>
            <a:r>
              <a:rPr lang="en-US" b="1" dirty="0" err="1" smtClean="0">
                <a:solidFill>
                  <a:schemeClr val="tx1"/>
                </a:solidFill>
                <a:latin typeface="Times New Roman" pitchFamily="18" charset="0"/>
                <a:cs typeface="Times New Roman" pitchFamily="18" charset="0"/>
              </a:rPr>
              <a:t>stări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ia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consideraţie</a:t>
            </a:r>
            <a:r>
              <a:rPr lang="en-US" b="1" dirty="0" smtClean="0">
                <a:solidFill>
                  <a:schemeClr val="tx1"/>
                </a:solidFill>
                <a:latin typeface="Times New Roman" pitchFamily="18" charset="0"/>
                <a:cs typeface="Times New Roman" pitchFamily="18" charset="0"/>
              </a:rPr>
              <a:t>.</a:t>
            </a:r>
            <a:endParaRPr lang="en-US" dirty="0" smtClean="0">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b="1" dirty="0" err="1" smtClean="0">
                <a:solidFill>
                  <a:schemeClr val="tx1"/>
                </a:solidFill>
                <a:latin typeface="Times New Roman" pitchFamily="18" charset="0"/>
                <a:cs typeface="Times New Roman" pitchFamily="18" charset="0"/>
              </a:rPr>
              <a:t>Procesul</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decizional</a:t>
            </a:r>
            <a:r>
              <a:rPr lang="en-US" b="1" dirty="0" smtClean="0">
                <a:solidFill>
                  <a:schemeClr val="tx1"/>
                </a:solidFill>
                <a:latin typeface="Times New Roman" pitchFamily="18" charset="0"/>
                <a:cs typeface="Times New Roman" pitchFamily="18" charset="0"/>
              </a:rPr>
              <a:t> cu </a:t>
            </a:r>
            <a:r>
              <a:rPr lang="en-US" b="1" dirty="0" err="1" smtClean="0">
                <a:solidFill>
                  <a:schemeClr val="tx1"/>
                </a:solidFill>
                <a:latin typeface="Times New Roman" pitchFamily="18" charset="0"/>
                <a:cs typeface="Times New Roman" pitchFamily="18" charset="0"/>
              </a:rPr>
              <a:t>privire</a:t>
            </a:r>
            <a:r>
              <a:rPr lang="en-US" b="1" dirty="0" smtClean="0">
                <a:solidFill>
                  <a:schemeClr val="tx1"/>
                </a:solidFill>
                <a:latin typeface="Times New Roman" pitchFamily="18" charset="0"/>
                <a:cs typeface="Times New Roman" pitchFamily="18" charset="0"/>
              </a:rPr>
              <a:t> la </a:t>
            </a:r>
            <a:r>
              <a:rPr lang="en-US" b="1" dirty="0" err="1" smtClean="0">
                <a:solidFill>
                  <a:schemeClr val="tx1"/>
                </a:solidFill>
                <a:latin typeface="Times New Roman" pitchFamily="18" charset="0"/>
                <a:cs typeface="Times New Roman" pitchFamily="18" charset="0"/>
              </a:rPr>
              <a:t>acţiunile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şi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stările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trebuie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luate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în</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consideraţie</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reprezintă</a:t>
            </a:r>
            <a:r>
              <a:rPr lang="en-US" b="1"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formularea</a:t>
            </a:r>
            <a:r>
              <a:rPr lang="en-US" b="1" i="1" u="sng" dirty="0" smtClean="0">
                <a:solidFill>
                  <a:schemeClr val="tx1"/>
                </a:solidFill>
                <a:latin typeface="Times New Roman" pitchFamily="18" charset="0"/>
                <a:cs typeface="Times New Roman" pitchFamily="18" charset="0"/>
              </a:rPr>
              <a:t> </a:t>
            </a:r>
            <a:r>
              <a:rPr lang="en-US" b="1" i="1" u="sng" dirty="0" err="1" smtClean="0">
                <a:solidFill>
                  <a:schemeClr val="tx1"/>
                </a:solidFill>
                <a:latin typeface="Times New Roman" pitchFamily="18" charset="0"/>
                <a:cs typeface="Times New Roman" pitchFamily="18" charset="0"/>
              </a:rPr>
              <a:t>problemei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Formularea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problemei</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urmează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după</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formularea</a:t>
            </a:r>
            <a:r>
              <a:rPr lang="en-US" b="1" dirty="0" smtClean="0">
                <a:solidFill>
                  <a:schemeClr val="tx1"/>
                </a:solidFill>
                <a:latin typeface="Times New Roman" pitchFamily="18" charset="0"/>
                <a:cs typeface="Times New Roman" pitchFamily="18" charset="0"/>
              </a:rPr>
              <a:t> </a:t>
            </a:r>
            <a:r>
              <a:rPr lang="en-US" b="1" dirty="0" err="1" smtClean="0">
                <a:solidFill>
                  <a:schemeClr val="tx1"/>
                </a:solidFill>
                <a:latin typeface="Times New Roman" pitchFamily="18" charset="0"/>
                <a:cs typeface="Times New Roman" pitchFamily="18" charset="0"/>
              </a:rPr>
              <a:t>scopului</a:t>
            </a:r>
            <a:r>
              <a:rPr lang="en-US"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1346036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a:solidFill>
                  <a:schemeClr val="tx1"/>
                </a:solidFill>
                <a:latin typeface="Times New Roman" pitchFamily="18" charset="0"/>
                <a:cs typeface="Times New Roman" pitchFamily="18" charset="0"/>
              </a:rPr>
              <a:t>Observaţie</a:t>
            </a:r>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Pentru a verifica existenţa acestor cicluri mai lungi, trebuie văzut dacă structura de date care etichetează fiecare succesor al nodului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este egală cu structura de date care etichetează pe oricare dintre strămoşii nodului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Pentru structuri de date complexe, acest pas poate mări complexitatea algoritmului. Pasul 6 modificat în pasul 6” face însă ca algoritmul să nu se mai învârtă în cerc, în căutarea unui drum la scop.</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9760142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smtClean="0">
                <a:solidFill>
                  <a:schemeClr val="tx1"/>
                </a:solidFill>
                <a:latin typeface="Times New Roman" pitchFamily="18" charset="0"/>
                <a:cs typeface="Times New Roman" pitchFamily="18" charset="0"/>
              </a:rPr>
              <a:t>Observaţie</a:t>
            </a:r>
            <a:r>
              <a:rPr lang="ro-RO"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Există încă posibilitatea de a vizita aceeaşi stare a lumii via drumuri diferite. Dacă două noduri din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 </a:t>
            </a:r>
            <a:r>
              <a:rPr lang="ro-RO" b="1" i="1" baseline="-25000" dirty="0" smtClean="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sunt </a:t>
            </a:r>
            <a:r>
              <a:rPr lang="ro-RO" b="1" dirty="0">
                <a:solidFill>
                  <a:schemeClr val="tx1"/>
                </a:solidFill>
                <a:latin typeface="Times New Roman" pitchFamily="18" charset="0"/>
                <a:cs typeface="Times New Roman" pitchFamily="18" charset="0"/>
              </a:rPr>
              <a:t>etichetate cu aceeaşi structură de date, vor avea sub ele subarbori identici. Prin urmare, algoritmul va duplica anumite eforturi de căutare.</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81759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Pentru a preveni duplicarea efortului de căutare </a:t>
                </a:r>
                <a:r>
                  <a:rPr lang="ro-RO" b="1" u="sng" dirty="0">
                    <a:solidFill>
                      <a:schemeClr val="tx1"/>
                    </a:solidFill>
                    <a:latin typeface="Times New Roman" pitchFamily="18" charset="0"/>
                    <a:cs typeface="Times New Roman" pitchFamily="18" charset="0"/>
                  </a:rPr>
                  <a:t>atunci când nu s-au impus condiţii suplimentare asupra lui</a:t>
                </a:r>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sunt necesare nişte modificări în algoritmul A*, şi anume: deoarece căutarea poate ajunge la acelaşi nod de-a lungul unor drumuri diferite, algoritmul A* generează un </a:t>
                </a:r>
                <a:r>
                  <a:rPr lang="ro-RO" b="1" i="1" dirty="0">
                    <a:solidFill>
                      <a:schemeClr val="tx1"/>
                    </a:solidFill>
                    <a:latin typeface="Times New Roman" pitchFamily="18" charset="0"/>
                    <a:cs typeface="Times New Roman" pitchFamily="18" charset="0"/>
                  </a:rPr>
                  <a:t>graf de căutare</a:t>
                </a:r>
                <a:r>
                  <a:rPr lang="ro-RO" b="1" dirty="0">
                    <a:solidFill>
                      <a:schemeClr val="tx1"/>
                    </a:solidFill>
                    <a:latin typeface="Times New Roman" pitchFamily="18" charset="0"/>
                    <a:cs typeface="Times New Roman" pitchFamily="18" charset="0"/>
                  </a:rPr>
                  <a:t>, notat cu G. </a:t>
                </a:r>
                <a:r>
                  <a:rPr lang="ro-RO" b="1" u="sng" dirty="0">
                    <a:solidFill>
                      <a:schemeClr val="tx1"/>
                    </a:solidFill>
                    <a:latin typeface="Times New Roman" pitchFamily="18" charset="0"/>
                    <a:cs typeface="Times New Roman" pitchFamily="18" charset="0"/>
                  </a:rPr>
                  <a:t>G este structura de noduri şi de arce generată de A* pe măsură ce algoritmul extinde nodul iniţial, succesorii lui ş.a.m.d.</a:t>
                </a:r>
                <a:r>
                  <a:rPr lang="ro-RO" b="1" dirty="0">
                    <a:solidFill>
                      <a:schemeClr val="tx1"/>
                    </a:solidFill>
                    <a:latin typeface="Times New Roman" pitchFamily="18" charset="0"/>
                    <a:cs typeface="Times New Roman" pitchFamily="18" charset="0"/>
                  </a:rPr>
                  <a:t>.  A* menţine şi un arbore de căutare, </a:t>
                </a: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i="1" dirty="0">
                    <a:solidFill>
                      <a:schemeClr val="tx1"/>
                    </a:solidFill>
                    <a:latin typeface="Times New Roman" pitchFamily="18" charset="0"/>
                    <a:cs typeface="Times New Roman" pitchFamily="18" charset="0"/>
                  </a:rPr>
                  <a:t>T</a:t>
                </a:r>
                <a:r>
                  <a:rPr lang="ro-RO" b="1" i="1" baseline="-25000" dirty="0">
                    <a:solidFill>
                      <a:schemeClr val="tx1"/>
                    </a:solidFill>
                    <a:latin typeface="Times New Roman" pitchFamily="18" charset="0"/>
                    <a:cs typeface="Times New Roman" pitchFamily="18" charset="0"/>
                  </a:rPr>
                  <a:t>r</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un subgraf al lui G, este arborele cu cele mai bune drumuri (de cost minim) produse până la pasul curent, drumuri până la toate nodurile din graful de căutare. Prin urmare, </a:t>
                </a:r>
                <a:r>
                  <a:rPr lang="ro-RO" b="1" dirty="0" smtClean="0">
                    <a:solidFill>
                      <a:schemeClr val="tx1"/>
                    </a:solidFill>
                    <a:latin typeface="Times New Roman" pitchFamily="18" charset="0"/>
                    <a:cs typeface="Times New Roman" pitchFamily="18" charset="0"/>
                  </a:rPr>
                  <a:t>unele </a:t>
                </a:r>
                <a:r>
                  <a:rPr lang="ro-RO" b="1" dirty="0">
                    <a:solidFill>
                      <a:schemeClr val="tx1"/>
                    </a:solidFill>
                    <a:latin typeface="Times New Roman" pitchFamily="18" charset="0"/>
                    <a:cs typeface="Times New Roman" pitchFamily="18" charset="0"/>
                  </a:rPr>
                  <a:t>drumuri pot fi în graful de căutare, dar nu şi în arborele de căutare</a:t>
                </a:r>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Graful de căutare este menţinut deoarece căutări ulterioare pot găsi drumuri mai scurte, care folosesc anumite arce din graful de căutare anterior ce nu se aflau şi în arborele de căutare anterior.</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161" r="-1366"/>
                </a:stretch>
              </a:blipFill>
            </p:spPr>
            <p:txBody>
              <a:bodyPr/>
              <a:lstStyle/>
              <a:p>
                <a:r>
                  <a:rPr lang="en-US">
                    <a:noFill/>
                  </a:rPr>
                  <a:t> </a:t>
                </a:r>
              </a:p>
            </p:txBody>
          </p:sp>
        </mc:Fallback>
      </mc:AlternateContent>
    </p:spTree>
    <p:extLst>
      <p:ext uri="{BB962C8B-B14F-4D97-AF65-F5344CB8AC3E}">
        <p14:creationId xmlns:p14="http://schemas.microsoft.com/office/powerpoint/2010/main" val="23522444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r>
                  <a:rPr lang="ro-RO" b="1" dirty="0" smtClean="0">
                    <a:solidFill>
                      <a:schemeClr val="tx1"/>
                    </a:solidFill>
                    <a:latin typeface="Times New Roman" pitchFamily="18" charset="0"/>
                    <a:cs typeface="Times New Roman" pitchFamily="18" charset="0"/>
                  </a:rPr>
                  <a:t>Dăm, în continuare, versiunea algoritmului A* care menţine graful de căutare. </a:t>
                </a:r>
                <a:r>
                  <a:rPr lang="ro-RO" b="1" i="1" u="sng" dirty="0">
                    <a:solidFill>
                      <a:schemeClr val="tx1"/>
                    </a:solidFill>
                    <a:latin typeface="Times New Roman" pitchFamily="18" charset="0"/>
                    <a:cs typeface="Times New Roman" pitchFamily="18" charset="0"/>
                  </a:rPr>
                  <a:t>În practică</a:t>
                </a:r>
                <a:r>
                  <a:rPr lang="ro-RO" b="1" i="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 această versiune este folosită mai rar deoarece, de obicei, se pot impune </a:t>
                </a:r>
                <a:r>
                  <a:rPr lang="ro-RO" b="1" i="1" u="sng" dirty="0">
                    <a:solidFill>
                      <a:schemeClr val="tx1"/>
                    </a:solidFill>
                    <a:latin typeface="Times New Roman" pitchFamily="18" charset="0"/>
                    <a:cs typeface="Times New Roman" pitchFamily="18" charset="0"/>
                  </a:rPr>
                  <a:t>condiţii asupra lui</a:t>
                </a:r>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care garantează faptul că, atunci când algoritmul A* extinde un nod, el a găsit deja drumul de cost minim până la acel nod</a:t>
                </a:r>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151051982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55000" lnSpcReduction="20000"/>
              </a:bodyPr>
              <a:lstStyle/>
              <a:p>
                <a:pPr algn="just"/>
                <a:r>
                  <a:rPr lang="ro-RO" b="1" u="sng" dirty="0">
                    <a:solidFill>
                      <a:schemeClr val="tx1"/>
                    </a:solidFill>
                    <a:latin typeface="Times New Roman" pitchFamily="18" charset="0"/>
                    <a:cs typeface="Times New Roman" pitchFamily="18" charset="0"/>
                  </a:rPr>
                  <a:t>Algoritmul A*</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Creează un graf de căutare G, constând numai din nodul iniţial </a:t>
                </a:r>
                <a:r>
                  <a:rPr lang="ro-RO" b="1" i="1" dirty="0" smtClean="0">
                    <a:solidFill>
                      <a:schemeClr val="tx1"/>
                    </a:solidFill>
                    <a:latin typeface="Times New Roman" pitchFamily="18" charset="0"/>
                    <a:cs typeface="Times New Roman" pitchFamily="18" charset="0"/>
                  </a:rPr>
                  <a:t>n</a:t>
                </a:r>
                <a:r>
                  <a:rPr lang="ro-RO" b="1" baseline="-25000" dirty="0" smtClean="0">
                    <a:solidFill>
                      <a:schemeClr val="tx1"/>
                    </a:solidFill>
                    <a:latin typeface="Times New Roman" pitchFamily="18" charset="0"/>
                    <a:cs typeface="Times New Roman" pitchFamily="18" charset="0"/>
                  </a:rPr>
                  <a:t>0</a:t>
                </a:r>
                <a:r>
                  <a:rPr lang="ro-RO" b="1" dirty="0" smtClean="0">
                    <a:solidFill>
                      <a:schemeClr val="tx1"/>
                    </a:solidFill>
                    <a:latin typeface="Times New Roman" pitchFamily="18" charset="0"/>
                    <a:cs typeface="Times New Roman" pitchFamily="18" charset="0"/>
                  </a:rPr>
                  <a:t>. Plasează </a:t>
                </a:r>
                <a:r>
                  <a:rPr lang="ro-RO" b="1" i="1" dirty="0">
                    <a:solidFill>
                      <a:schemeClr val="tx1"/>
                    </a:solidFill>
                    <a:latin typeface="Times New Roman" pitchFamily="18" charset="0"/>
                    <a:cs typeface="Times New Roman" pitchFamily="18" charset="0"/>
                  </a:rPr>
                  <a:t>n</a:t>
                </a:r>
                <a:r>
                  <a:rPr lang="ro-RO" b="1" baseline="-25000" dirty="0">
                    <a:solidFill>
                      <a:schemeClr val="tx1"/>
                    </a:solidFill>
                    <a:latin typeface="Times New Roman" pitchFamily="18" charset="0"/>
                    <a:cs typeface="Times New Roman" pitchFamily="18" charset="0"/>
                  </a:rPr>
                  <a:t>0</a:t>
                </a:r>
                <a:r>
                  <a:rPr lang="ro-RO" b="1" dirty="0" smtClean="0">
                    <a:solidFill>
                      <a:schemeClr val="tx1"/>
                    </a:solidFill>
                    <a:latin typeface="Times New Roman" pitchFamily="18" charset="0"/>
                    <a:cs typeface="Times New Roman" pitchFamily="18" charset="0"/>
                  </a:rPr>
                  <a:t> într-o listă numită OPEN.</a:t>
                </a:r>
                <a:endParaRPr lang="en-US" dirty="0" smtClean="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Creează </a:t>
                </a:r>
                <a:r>
                  <a:rPr lang="ro-RO" b="1" dirty="0">
                    <a:solidFill>
                      <a:schemeClr val="tx1"/>
                    </a:solidFill>
                    <a:latin typeface="Times New Roman" pitchFamily="18" charset="0"/>
                    <a:cs typeface="Times New Roman" pitchFamily="18" charset="0"/>
                  </a:rPr>
                  <a:t>o listă numită CLOSED, care iniţial este vidă.</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Dacă </a:t>
                </a:r>
                <a:r>
                  <a:rPr lang="ro-RO" b="1" dirty="0">
                    <a:solidFill>
                      <a:schemeClr val="tx1"/>
                    </a:solidFill>
                    <a:latin typeface="Times New Roman" pitchFamily="18" charset="0"/>
                    <a:cs typeface="Times New Roman" pitchFamily="18" charset="0"/>
                  </a:rPr>
                  <a:t>lista OPEN este vidă, EXIT cu eşec.</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Selectează </a:t>
                </a:r>
                <a:r>
                  <a:rPr lang="ro-RO" b="1" dirty="0">
                    <a:solidFill>
                      <a:schemeClr val="tx1"/>
                    </a:solidFill>
                    <a:latin typeface="Times New Roman" pitchFamily="18" charset="0"/>
                    <a:cs typeface="Times New Roman" pitchFamily="18" charset="0"/>
                  </a:rPr>
                  <a:t>primul nod din lista OPEN, înlătură-l din OPEN şi plasează-l în lista </a:t>
                </a:r>
                <a:r>
                  <a:rPr lang="ro-RO" b="1" dirty="0" smtClean="0">
                    <a:solidFill>
                      <a:schemeClr val="tx1"/>
                    </a:solidFill>
                    <a:latin typeface="Times New Roman" pitchFamily="18" charset="0"/>
                    <a:cs typeface="Times New Roman" pitchFamily="18" charset="0"/>
                  </a:rPr>
                  <a:t>CLOSED</a:t>
                </a:r>
                <a:r>
                  <a:rPr lang="ro-RO" b="1" dirty="0">
                    <a:solidFill>
                      <a:schemeClr val="tx1"/>
                    </a:solidFill>
                    <a:latin typeface="Times New Roman" pitchFamily="18" charset="0"/>
                    <a:cs typeface="Times New Roman" pitchFamily="18" charset="0"/>
                  </a:rPr>
                  <a:t>. Numeşte acest nod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Dacă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este un nod scop, opreşte execuţia cu succes. Returnează soluţia obţinută urmând un drum de-a lungul pointerilor de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a:t>
                </a:r>
                <a:r>
                  <a:rPr lang="ro-RO" b="1" i="1" dirty="0">
                    <a:solidFill>
                      <a:schemeClr val="tx1"/>
                    </a:solidFill>
                    <a:latin typeface="Times New Roman" pitchFamily="18" charset="0"/>
                    <a:cs typeface="Times New Roman" pitchFamily="18" charset="0"/>
                  </a:rPr>
                  <a:t>n</a:t>
                </a:r>
                <a:r>
                  <a:rPr lang="ro-RO" b="1" baseline="-25000" dirty="0">
                    <a:solidFill>
                      <a:schemeClr val="tx1"/>
                    </a:solidFill>
                    <a:latin typeface="Times New Roman" pitchFamily="18" charset="0"/>
                    <a:cs typeface="Times New Roman" pitchFamily="18" charset="0"/>
                  </a:rPr>
                  <a:t>0</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în G. (Pointerii definesc un arbore de căutare şi sunt stabiliţi la pasul 7).</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Extinde </a:t>
                </a:r>
                <a:r>
                  <a:rPr lang="ro-RO" b="1" dirty="0">
                    <a:solidFill>
                      <a:schemeClr val="tx1"/>
                    </a:solidFill>
                    <a:latin typeface="Times New Roman" pitchFamily="18" charset="0"/>
                    <a:cs typeface="Times New Roman" pitchFamily="18" charset="0"/>
                  </a:rPr>
                  <a:t>nodul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generând o mulţime,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de succesori ai lui care nu sunt deja strămoşi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G. Instalează aceşti membri ai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 succesori ai lui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în G.</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Stabileşte </a:t>
                </a:r>
                <a:r>
                  <a:rPr lang="ro-RO" b="1" dirty="0">
                    <a:solidFill>
                      <a:schemeClr val="tx1"/>
                    </a:solidFill>
                    <a:latin typeface="Times New Roman" pitchFamily="18" charset="0"/>
                    <a:cs typeface="Times New Roman" pitchFamily="18" charset="0"/>
                  </a:rPr>
                  <a:t>un pointer către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de la fiecare dintre membrii lui </a:t>
                </a:r>
                <a:r>
                  <a:rPr lang="ro-RO" b="1" i="1" dirty="0">
                    <a:solidFill>
                      <a:schemeClr val="tx1"/>
                    </a:solidFill>
                    <a:latin typeface="Times New Roman" pitchFamily="18" charset="0"/>
                    <a:cs typeface="Times New Roman" pitchFamily="18" charset="0"/>
                  </a:rPr>
                  <a:t>M </a:t>
                </a:r>
                <a:r>
                  <a:rPr lang="ro-RO" b="1" dirty="0">
                    <a:solidFill>
                      <a:schemeClr val="tx1"/>
                    </a:solidFill>
                    <a:latin typeface="Times New Roman" pitchFamily="18" charset="0"/>
                    <a:cs typeface="Times New Roman" pitchFamily="18" charset="0"/>
                  </a:rPr>
                  <a:t>care nu se găseau deja în G (adică nu se aflau deja nici în OPEN, nici în CLOSED). Adaugă aceşti membri ai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listei OPEN. Pentru fiecare membru,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al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care se afla deja în OPEN sau în CLOSED, redirecţionează pointerul său către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dacă cel mai bun drum la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găsit până în acel moment trece prin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Pentru fiecare membru al lui </a:t>
                </a:r>
                <a:r>
                  <a:rPr lang="ro-RO" b="1" i="1" dirty="0">
                    <a:solidFill>
                      <a:schemeClr val="tx1"/>
                    </a:solidFill>
                    <a:latin typeface="Times New Roman" pitchFamily="18" charset="0"/>
                    <a:cs typeface="Times New Roman" pitchFamily="18" charset="0"/>
                  </a:rPr>
                  <a:t>M</a:t>
                </a:r>
                <a:r>
                  <a:rPr lang="ro-RO" b="1" dirty="0">
                    <a:solidFill>
                      <a:schemeClr val="tx1"/>
                    </a:solidFill>
                    <a:latin typeface="Times New Roman" pitchFamily="18" charset="0"/>
                    <a:cs typeface="Times New Roman" pitchFamily="18" charset="0"/>
                  </a:rPr>
                  <a:t> care se află deja în lista CLOSED, redirecţionează pointerii fiecăruia dintre descendenţii săi din G astfel încât aceştia să ţintească înapoi de-a lungul celor mai bune drumuri până la aceşti descendenţi, găsite până în acel moment.</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Reordonează </a:t>
                </a:r>
                <a:r>
                  <a:rPr lang="ro-RO" b="1" dirty="0">
                    <a:solidFill>
                      <a:schemeClr val="tx1"/>
                    </a:solidFill>
                    <a:latin typeface="Times New Roman" pitchFamily="18" charset="0"/>
                    <a:cs typeface="Times New Roman" pitchFamily="18" charset="0"/>
                  </a:rPr>
                  <a:t>lista OPEN în ordinea valorilor crescătoare ale funcţiei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Eventuale legături între valori minimale ale lui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oMath>
                </a14:m>
                <a:r>
                  <a:rPr lang="ro-RO" b="1" dirty="0">
                    <a:solidFill>
                      <a:schemeClr val="tx1"/>
                    </a:solidFill>
                    <a:latin typeface="Times New Roman" pitchFamily="18" charset="0"/>
                    <a:cs typeface="Times New Roman" pitchFamily="18" charset="0"/>
                  </a:rPr>
                  <a:t> sunt rezolvate în favoarea nodului din arborele de căutare aflat la cea mai mare adâncime).</a:t>
                </a:r>
                <a:endParaRPr lang="en-US" dirty="0">
                  <a:solidFill>
                    <a:schemeClr val="tx1"/>
                  </a:solidFill>
                  <a:latin typeface="Times New Roman" pitchFamily="18" charset="0"/>
                  <a:cs typeface="Times New Roman" pitchFamily="18" charset="0"/>
                </a:endParaRPr>
              </a:p>
              <a:p>
                <a:pPr marL="514350" indent="-514350" algn="just">
                  <a:buFont typeface="+mj-lt"/>
                  <a:buAutoNum type="arabicPeriod"/>
                </a:pPr>
                <a:r>
                  <a:rPr lang="ro-RO" b="1" dirty="0" smtClean="0">
                    <a:solidFill>
                      <a:schemeClr val="tx1"/>
                    </a:solidFill>
                    <a:latin typeface="Times New Roman" pitchFamily="18" charset="0"/>
                    <a:cs typeface="Times New Roman" pitchFamily="18" charset="0"/>
                  </a:rPr>
                  <a:t>Mergi </a:t>
                </a:r>
                <a:r>
                  <a:rPr lang="ro-RO" b="1" dirty="0">
                    <a:solidFill>
                      <a:schemeClr val="tx1"/>
                    </a:solidFill>
                    <a:latin typeface="Times New Roman" pitchFamily="18" charset="0"/>
                    <a:cs typeface="Times New Roman" pitchFamily="18" charset="0"/>
                  </a:rPr>
                  <a:t>la pasul 3.</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615" r="-615"/>
                </a:stretch>
              </a:blipFill>
            </p:spPr>
            <p:txBody>
              <a:bodyPr/>
              <a:lstStyle/>
              <a:p>
                <a:r>
                  <a:rPr lang="en-US">
                    <a:noFill/>
                  </a:rPr>
                  <a:t> </a:t>
                </a:r>
              </a:p>
            </p:txBody>
          </p:sp>
        </mc:Fallback>
      </mc:AlternateContent>
    </p:spTree>
    <p:extLst>
      <p:ext uri="{BB962C8B-B14F-4D97-AF65-F5344CB8AC3E}">
        <p14:creationId xmlns:p14="http://schemas.microsoft.com/office/powerpoint/2010/main" val="188470917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10000"/>
          </a:bodyPr>
          <a:lstStyle/>
          <a:p>
            <a:pPr lvl="0" algn="just"/>
            <a:r>
              <a:rPr lang="ro-RO" b="1" u="sng" dirty="0">
                <a:solidFill>
                  <a:schemeClr val="tx1"/>
                </a:solidFill>
                <a:latin typeface="Times New Roman" pitchFamily="18" charset="0"/>
                <a:cs typeface="Times New Roman" pitchFamily="18" charset="0"/>
              </a:rPr>
              <a:t>Observaţie</a:t>
            </a:r>
            <a:r>
              <a:rPr lang="en-US" b="1" u="sng" dirty="0">
                <a:solidFill>
                  <a:schemeClr val="tx1"/>
                </a:solidFill>
                <a:latin typeface="Times New Roman" pitchFamily="18" charset="0"/>
                <a:cs typeface="Times New Roman" pitchFamily="18" charset="0"/>
              </a:rPr>
              <a:t>:</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La pasul 7 sunt redirecţionaţi pointeri de la un nod dacă procesul de căutare descoperă un drum la acel nod care are costul mai mic decât acela indicat de pointerii existenţi. Redirecţionarea pointerilor descendenţilor nodurilor care deja se află în lista CLOSED economiseşte efortul de căutare, dar poate duce la o cantitate </a:t>
            </a:r>
            <a:r>
              <a:rPr lang="ro-RO" b="1" u="sng" dirty="0">
                <a:solidFill>
                  <a:schemeClr val="tx1"/>
                </a:solidFill>
                <a:latin typeface="Times New Roman" pitchFamily="18" charset="0"/>
                <a:cs typeface="Times New Roman" pitchFamily="18" charset="0"/>
              </a:rPr>
              <a:t>exponenţială</a:t>
            </a:r>
            <a:r>
              <a:rPr lang="ro-RO" b="1" dirty="0">
                <a:solidFill>
                  <a:schemeClr val="tx1"/>
                </a:solidFill>
                <a:latin typeface="Times New Roman" pitchFamily="18" charset="0"/>
                <a:cs typeface="Times New Roman" pitchFamily="18" charset="0"/>
              </a:rPr>
              <a:t> de calcule. De aceea, această parte a pasului 7 de obicei nu este implementată. Unii dintre aceşti pointeri vor fi până la urmă redirecţionaţi oricum, pe măsură ce căutarea progresează. (A se vedea slide-urile cu implementarea algoritmului).</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41970268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a:lnSpc>
                    <a:spcPct val="120000"/>
                  </a:lnSpc>
                </a:pPr>
                <a:r>
                  <a:rPr lang="ro-RO" b="1" u="sng" dirty="0" smtClean="0">
                    <a:solidFill>
                      <a:schemeClr val="tx1"/>
                    </a:solidFill>
                    <a:latin typeface="Times New Roman" pitchFamily="18" charset="0"/>
                    <a:cs typeface="Times New Roman" pitchFamily="18" charset="0"/>
                  </a:rPr>
                  <a:t>Admisibilitatea Algoritmului A* </a:t>
                </a:r>
                <a:endParaRPr lang="en-US" dirty="0">
                  <a:solidFill>
                    <a:schemeClr val="tx1"/>
                  </a:solidFill>
                  <a:latin typeface="Times New Roman" pitchFamily="18" charset="0"/>
                  <a:cs typeface="Times New Roman" pitchFamily="18" charset="0"/>
                </a:endParaRPr>
              </a:p>
              <a:p>
                <a:pPr algn="just">
                  <a:lnSpc>
                    <a:spcPct val="120000"/>
                  </a:lnSpc>
                </a:pPr>
                <a:endParaRPr lang="en-US" dirty="0">
                  <a:solidFill>
                    <a:schemeClr val="tx1"/>
                  </a:solidFill>
                  <a:latin typeface="Times New Roman" pitchFamily="18" charset="0"/>
                  <a:cs typeface="Times New Roman" pitchFamily="18" charset="0"/>
                </a:endParaRPr>
              </a:p>
              <a:p>
                <a:pPr indent="450850" algn="just">
                  <a:lnSpc>
                    <a:spcPct val="120000"/>
                  </a:lnSpc>
                </a:pPr>
                <a:r>
                  <a:rPr lang="ro-RO" b="1" dirty="0">
                    <a:solidFill>
                      <a:schemeClr val="tx1"/>
                    </a:solidFill>
                    <a:latin typeface="Times New Roman" pitchFamily="18" charset="0"/>
                    <a:cs typeface="Times New Roman" pitchFamily="18" charset="0"/>
                  </a:rPr>
                  <a:t>Există anumite condiţii asupra grafurilor şi a lui </a:t>
                </a:r>
                <a14:m>
                  <m:oMath xmlns:m="http://schemas.openxmlformats.org/officeDocument/2006/math">
                    <m:acc>
                      <m:accPr>
                        <m:chr m:val="̂"/>
                        <m:ctrlPr>
                          <a:rPr lang="ro-RO" b="1" i="1" smtClean="0">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𝒉</m:t>
                        </m:r>
                      </m:e>
                    </m:acc>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care garantează că algoritmul A*, aplicat acestor grafuri, găseşte întotdeauna drumuri de cost minim. Condiţiile asupra </a:t>
                </a:r>
                <a:r>
                  <a:rPr lang="ro-RO" b="1" i="1" dirty="0">
                    <a:solidFill>
                      <a:schemeClr val="tx1"/>
                    </a:solidFill>
                    <a:latin typeface="Times New Roman" pitchFamily="18" charset="0"/>
                    <a:cs typeface="Times New Roman" pitchFamily="18" charset="0"/>
                  </a:rPr>
                  <a:t>grafurilor</a:t>
                </a:r>
                <a:r>
                  <a:rPr lang="ro-RO" b="1" dirty="0">
                    <a:solidFill>
                      <a:schemeClr val="tx1"/>
                    </a:solidFill>
                    <a:latin typeface="Times New Roman" pitchFamily="18" charset="0"/>
                    <a:cs typeface="Times New Roman" pitchFamily="18" charset="0"/>
                  </a:rPr>
                  <a:t> sunt:</a:t>
                </a:r>
                <a:endParaRPr lang="en-US" dirty="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dirty="0" smtClean="0">
                    <a:solidFill>
                      <a:schemeClr val="tx1"/>
                    </a:solidFill>
                    <a:latin typeface="Times New Roman" pitchFamily="18" charset="0"/>
                    <a:cs typeface="Times New Roman" pitchFamily="18" charset="0"/>
                  </a:rPr>
                  <a:t>Orice </a:t>
                </a:r>
                <a:r>
                  <a:rPr lang="ro-RO" b="1" dirty="0">
                    <a:solidFill>
                      <a:schemeClr val="tx1"/>
                    </a:solidFill>
                    <a:latin typeface="Times New Roman" pitchFamily="18" charset="0"/>
                    <a:cs typeface="Times New Roman" pitchFamily="18" charset="0"/>
                  </a:rPr>
                  <a:t>nod al grafului, dacă admite succesori, are un număr finit de succesori.</a:t>
                </a:r>
                <a:endParaRPr lang="en-US" dirty="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a:pPr>
                <a:r>
                  <a:rPr lang="ro-RO" b="1" dirty="0" smtClean="0">
                    <a:solidFill>
                      <a:schemeClr val="tx1"/>
                    </a:solidFill>
                    <a:latin typeface="Times New Roman" pitchFamily="18" charset="0"/>
                    <a:cs typeface="Times New Roman" pitchFamily="18" charset="0"/>
                  </a:rPr>
                  <a:t>Toate </a:t>
                </a:r>
                <a:r>
                  <a:rPr lang="ro-RO" b="1" dirty="0">
                    <a:solidFill>
                      <a:schemeClr val="tx1"/>
                    </a:solidFill>
                    <a:latin typeface="Times New Roman" pitchFamily="18" charset="0"/>
                    <a:cs typeface="Times New Roman" pitchFamily="18" charset="0"/>
                  </a:rPr>
                  <a:t>arcele din graf au costuri mai mari decât o cantitate pozitivă</a:t>
                </a:r>
                <a:r>
                  <a:rPr lang="ro-RO" b="1" dirty="0" smtClean="0">
                    <a:solidFill>
                      <a:schemeClr val="tx1"/>
                    </a:solidFill>
                    <a:latin typeface="Times New Roman" pitchFamily="18" charset="0"/>
                    <a:cs typeface="Times New Roman" pitchFamily="18" charset="0"/>
                  </a:rPr>
                  <a:t>,</a:t>
                </a:r>
                <a:r>
                  <a:rPr lang="en-US" b="1" dirty="0" smtClean="0">
                    <a:solidFill>
                      <a:schemeClr val="tx1"/>
                    </a:solidFill>
                    <a:latin typeface="Times New Roman" pitchFamily="18" charset="0"/>
                    <a:cs typeface="Times New Roman" pitchFamily="18" charset="0"/>
                  </a:rPr>
                  <a:t> </a:t>
                </a:r>
                <a:r>
                  <a:rPr lang="en-US" sz="3500" b="1" i="1" dirty="0" smtClean="0">
                    <a:solidFill>
                      <a:schemeClr val="tx1"/>
                    </a:solidFill>
                    <a:latin typeface="Times New Roman" pitchFamily="18" charset="0"/>
                    <a:cs typeface="Times New Roman" pitchFamily="18" charset="0"/>
                    <a:sym typeface="Symbol"/>
                  </a:rPr>
                  <a:t></a:t>
                </a:r>
                <a:r>
                  <a:rPr lang="ro-RO" b="1" dirty="0" smtClean="0">
                    <a:solidFill>
                      <a:schemeClr val="tx1"/>
                    </a:solidFill>
                    <a:latin typeface="Times New Roman" pitchFamily="18" charset="0"/>
                    <a:cs typeface="Times New Roman" pitchFamily="18" charset="0"/>
                  </a:rPr>
                  <a:t>.</a:t>
                </a:r>
                <a:endParaRPr lang="en-US" b="1" dirty="0" smtClean="0">
                  <a:solidFill>
                    <a:schemeClr val="tx1"/>
                  </a:solidFill>
                  <a:latin typeface="Times New Roman" pitchFamily="18" charset="0"/>
                  <a:cs typeface="Times New Roman" pitchFamily="18" charset="0"/>
                </a:endParaRPr>
              </a:p>
              <a:p>
                <a:pPr marL="541338" algn="just">
                  <a:lnSpc>
                    <a:spcPct val="120000"/>
                  </a:lnSpc>
                </a:pPr>
                <a:r>
                  <a:rPr lang="en-US" b="1" dirty="0" smtClean="0">
                    <a:solidFill>
                      <a:schemeClr val="tx1"/>
                    </a:solidFill>
                    <a:latin typeface="Times New Roman" pitchFamily="18" charset="0"/>
                    <a:cs typeface="Times New Roman" pitchFamily="18" charset="0"/>
                  </a:rPr>
                  <a:t>Co</a:t>
                </a:r>
                <a:r>
                  <a:rPr lang="ro-RO" b="1" dirty="0" smtClean="0">
                    <a:solidFill>
                      <a:schemeClr val="tx1"/>
                    </a:solidFill>
                    <a:latin typeface="Times New Roman" pitchFamily="18" charset="0"/>
                    <a:cs typeface="Times New Roman" pitchFamily="18" charset="0"/>
                  </a:rPr>
                  <a:t>ndiţia </a:t>
                </a:r>
                <a:r>
                  <a:rPr lang="ro-RO" b="1" dirty="0">
                    <a:solidFill>
                      <a:schemeClr val="tx1"/>
                    </a:solidFill>
                    <a:latin typeface="Times New Roman" pitchFamily="18" charset="0"/>
                    <a:cs typeface="Times New Roman" pitchFamily="18" charset="0"/>
                  </a:rPr>
                  <a:t>asupra lui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este:</a:t>
                </a:r>
                <a:endParaRPr lang="en-US" dirty="0">
                  <a:solidFill>
                    <a:schemeClr val="tx1"/>
                  </a:solidFill>
                  <a:latin typeface="Times New Roman" pitchFamily="18" charset="0"/>
                  <a:cs typeface="Times New Roman" pitchFamily="18" charset="0"/>
                </a:endParaRPr>
              </a:p>
              <a:p>
                <a:pPr marL="514350" indent="-514350" algn="just">
                  <a:lnSpc>
                    <a:spcPct val="120000"/>
                  </a:lnSpc>
                  <a:buFont typeface="+mj-lt"/>
                  <a:buAutoNum type="arabicPeriod" startAt="3"/>
                </a:pPr>
                <a:r>
                  <a:rPr lang="ro-RO" b="1" dirty="0" smtClean="0">
                    <a:solidFill>
                      <a:schemeClr val="tx1"/>
                    </a:solidFill>
                    <a:latin typeface="Times New Roman" pitchFamily="18" charset="0"/>
                    <a:cs typeface="Times New Roman" pitchFamily="18" charset="0"/>
                  </a:rPr>
                  <a:t>Pentru </a:t>
                </a:r>
                <a:r>
                  <a:rPr lang="ro-RO" b="1" dirty="0">
                    <a:solidFill>
                      <a:schemeClr val="tx1"/>
                    </a:solidFill>
                    <a:latin typeface="Times New Roman" pitchFamily="18" charset="0"/>
                    <a:cs typeface="Times New Roman" pitchFamily="18" charset="0"/>
                  </a:rPr>
                  <a:t>toate nodurile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din graful de căutare,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𝒏</m:t>
                    </m:r>
                    <m:r>
                      <a:rPr lang="en-US" b="1" i="1" smtClean="0">
                        <a:solidFill>
                          <a:schemeClr val="tx1"/>
                        </a:solidFill>
                        <a:latin typeface="Cambria Math"/>
                        <a:cs typeface="Times New Roman" pitchFamily="18" charset="0"/>
                      </a:rPr>
                      <m:t>)≤</m:t>
                    </m:r>
                    <m:r>
                      <a:rPr lang="en-US" b="1" i="1" smtClean="0">
                        <a:solidFill>
                          <a:schemeClr val="tx1"/>
                        </a:solidFill>
                        <a:latin typeface="Cambria Math"/>
                        <a:ea typeface="Cambria Math"/>
                        <a:cs typeface="Times New Roman" pitchFamily="18" charset="0"/>
                      </a:rPr>
                      <m:t>𝒉</m:t>
                    </m:r>
                    <m:r>
                      <a:rPr lang="en-US" b="1" i="1" smtClean="0">
                        <a:solidFill>
                          <a:schemeClr val="tx1"/>
                        </a:solidFill>
                        <a:latin typeface="Cambria Math"/>
                        <a:ea typeface="Cambria Math"/>
                        <a:cs typeface="Times New Roman" pitchFamily="18" charset="0"/>
                      </a:rPr>
                      <m:t>(</m:t>
                    </m:r>
                    <m:r>
                      <a:rPr lang="en-US" b="1" i="1" smtClean="0">
                        <a:solidFill>
                          <a:schemeClr val="tx1"/>
                        </a:solidFill>
                        <a:latin typeface="Cambria Math"/>
                        <a:ea typeface="Cambria Math"/>
                        <a:cs typeface="Times New Roman" pitchFamily="18" charset="0"/>
                      </a:rPr>
                      <m:t>𝒏</m:t>
                    </m:r>
                    <m:r>
                      <a:rPr lang="en-US" b="1" i="1" smtClean="0">
                        <a:solidFill>
                          <a:schemeClr val="tx1"/>
                        </a:solidFill>
                        <a:latin typeface="Cambria Math"/>
                        <a:ea typeface="Cambria Math"/>
                        <a:cs typeface="Times New Roman" pitchFamily="18" charset="0"/>
                      </a:rPr>
                      <m:t>)</m:t>
                    </m:r>
                  </m:oMath>
                </a14:m>
                <a:r>
                  <a:rPr lang="ro-RO" b="1" dirty="0">
                    <a:solidFill>
                      <a:schemeClr val="tx1"/>
                    </a:solidFill>
                    <a:latin typeface="Times New Roman" pitchFamily="18" charset="0"/>
                    <a:cs typeface="Times New Roman" pitchFamily="18" charset="0"/>
                  </a:rPr>
                  <a:t>. Cu alte cuvinte,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nu supraestimează niciodată valoarea </a:t>
                </a:r>
                <a:r>
                  <a:rPr lang="ro-RO" b="1" dirty="0" smtClean="0">
                    <a:solidFill>
                      <a:schemeClr val="tx1"/>
                    </a:solidFill>
                    <a:latin typeface="Times New Roman" pitchFamily="18" charset="0"/>
                    <a:cs typeface="Times New Roman" pitchFamily="18" charset="0"/>
                  </a:rPr>
                  <a:t>efectivă</a:t>
                </a:r>
                <a:r>
                  <a:rPr lang="en-US" b="1" dirty="0" smtClean="0">
                    <a:solidFill>
                      <a:schemeClr val="tx1"/>
                    </a:solidFill>
                    <a:latin typeface="Times New Roman" pitchFamily="18" charset="0"/>
                    <a:cs typeface="Times New Roman" pitchFamily="18" charset="0"/>
                  </a:rPr>
                  <a:t> </a:t>
                </a:r>
                <a14:m>
                  <m:oMath xmlns:m="http://schemas.openxmlformats.org/officeDocument/2006/math">
                    <m:r>
                      <a:rPr lang="en-US" b="1" i="1">
                        <a:solidFill>
                          <a:schemeClr val="tx1"/>
                        </a:solidFill>
                        <a:latin typeface="Cambria Math"/>
                        <a:ea typeface="Cambria Math"/>
                        <a:cs typeface="Times New Roman" pitchFamily="18" charset="0"/>
                      </a:rPr>
                      <m:t>𝒉</m:t>
                    </m:r>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O asemenea </a:t>
                </a:r>
                <a:r>
                  <a:rPr lang="ro-RO" b="1" dirty="0" smtClean="0">
                    <a:solidFill>
                      <a:schemeClr val="tx1"/>
                    </a:solidFill>
                    <a:latin typeface="Times New Roman" pitchFamily="18" charset="0"/>
                    <a:cs typeface="Times New Roman" pitchFamily="18" charset="0"/>
                  </a:rPr>
                  <a:t>funcţie</a:t>
                </a:r>
                <a:r>
                  <a:rPr lang="en-US" b="1" dirty="0" smtClean="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r>
                      <a:rPr lang="en-US" b="1" i="1">
                        <a:solidFill>
                          <a:schemeClr val="tx1"/>
                        </a:solidFill>
                        <a:latin typeface="Cambria Math"/>
                        <a:cs typeface="Times New Roman" pitchFamily="18" charset="0"/>
                      </a:rPr>
                      <m:t> </m:t>
                    </m:r>
                  </m:oMath>
                </a14:m>
                <a:r>
                  <a:rPr lang="en-US" b="1" dirty="0" smtClean="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este </a:t>
                </a:r>
                <a:r>
                  <a:rPr lang="ro-RO" b="1" dirty="0">
                    <a:solidFill>
                      <a:schemeClr val="tx1"/>
                    </a:solidFill>
                    <a:latin typeface="Times New Roman" pitchFamily="18" charset="0"/>
                    <a:cs typeface="Times New Roman" pitchFamily="18" charset="0"/>
                  </a:rPr>
                  <a:t>uneori numită </a:t>
                </a:r>
                <a:r>
                  <a:rPr lang="ro-RO" b="1" dirty="0" smtClean="0">
                    <a:solidFill>
                      <a:schemeClr val="tx1"/>
                    </a:solidFill>
                    <a:latin typeface="Times New Roman" pitchFamily="18" charset="0"/>
                    <a:cs typeface="Times New Roman" pitchFamily="18" charset="0"/>
                  </a:rPr>
                  <a:t>un </a:t>
                </a:r>
                <a:r>
                  <a:rPr lang="ro-RO" b="1" i="1" u="sng" dirty="0">
                    <a:solidFill>
                      <a:schemeClr val="tx1"/>
                    </a:solidFill>
                    <a:latin typeface="Times New Roman" pitchFamily="18" charset="0"/>
                    <a:cs typeface="Times New Roman" pitchFamily="18" charset="0"/>
                  </a:rPr>
                  <a:t>estimator optimist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161" r="-1161" b="-552"/>
                </a:stretch>
              </a:blipFill>
            </p:spPr>
            <p:txBody>
              <a:bodyPr/>
              <a:lstStyle/>
              <a:p>
                <a:r>
                  <a:rPr lang="en-US">
                    <a:noFill/>
                  </a:rPr>
                  <a:t> </a:t>
                </a:r>
              </a:p>
            </p:txBody>
          </p:sp>
        </mc:Fallback>
      </mc:AlternateContent>
    </p:spTree>
    <p:extLst>
      <p:ext uri="{BB962C8B-B14F-4D97-AF65-F5344CB8AC3E}">
        <p14:creationId xmlns:p14="http://schemas.microsoft.com/office/powerpoint/2010/main" val="153138505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smtClean="0">
                    <a:solidFill>
                      <a:schemeClr val="tx1"/>
                    </a:solidFill>
                    <a:latin typeface="Times New Roman" pitchFamily="18" charset="0"/>
                    <a:cs typeface="Times New Roman" pitchFamily="18" charset="0"/>
                  </a:rPr>
                  <a:t>Observaţie</a:t>
                </a:r>
                <a:r>
                  <a:rPr lang="ro-RO"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Este </a:t>
                </a:r>
                <a:r>
                  <a:rPr lang="ro-RO" b="1" dirty="0" smtClean="0">
                    <a:solidFill>
                      <a:schemeClr val="tx1"/>
                    </a:solidFill>
                    <a:latin typeface="Times New Roman" pitchFamily="18" charset="0"/>
                    <a:cs typeface="Times New Roman" pitchFamily="18" charset="0"/>
                  </a:rPr>
                  <a:t>relativ uşor să </a:t>
                </a:r>
                <a:r>
                  <a:rPr lang="ro-RO" b="1" dirty="0">
                    <a:solidFill>
                      <a:schemeClr val="tx1"/>
                    </a:solidFill>
                    <a:latin typeface="Times New Roman" pitchFamily="18" charset="0"/>
                    <a:cs typeface="Times New Roman" pitchFamily="18" charset="0"/>
                  </a:rPr>
                  <a:t>se găsească, în probleme, o funcţie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care satisface această </a:t>
                </a:r>
                <a:r>
                  <a:rPr lang="ro-RO" b="1" i="1" dirty="0">
                    <a:solidFill>
                      <a:schemeClr val="tx1"/>
                    </a:solidFill>
                    <a:latin typeface="Times New Roman" pitchFamily="18" charset="0"/>
                    <a:cs typeface="Times New Roman" pitchFamily="18" charset="0"/>
                  </a:rPr>
                  <a:t>condiţie a limitei de </a:t>
                </a:r>
                <a:r>
                  <a:rPr lang="ro-RO" b="1" i="1" dirty="0" smtClean="0">
                    <a:solidFill>
                      <a:schemeClr val="tx1"/>
                    </a:solidFill>
                    <a:latin typeface="Times New Roman" pitchFamily="18" charset="0"/>
                    <a:cs typeface="Times New Roman" pitchFamily="18" charset="0"/>
                  </a:rPr>
                  <a:t>jos</a:t>
                </a:r>
                <a:r>
                  <a:rPr lang="ro-RO" b="1" dirty="0" smtClean="0">
                    <a:solidFill>
                      <a:schemeClr val="tx1"/>
                    </a:solidFill>
                    <a:latin typeface="Times New Roman" pitchFamily="18" charset="0"/>
                    <a:cs typeface="Times New Roman" pitchFamily="18" charset="0"/>
                  </a:rPr>
                  <a:t>. De </a:t>
                </a:r>
                <a:r>
                  <a:rPr lang="ro-RO" b="1" dirty="0">
                    <a:solidFill>
                      <a:schemeClr val="tx1"/>
                    </a:solidFill>
                    <a:latin typeface="Times New Roman" pitchFamily="18" charset="0"/>
                    <a:cs typeface="Times New Roman" pitchFamily="18" charset="0"/>
                  </a:rPr>
                  <a:t>exemplu, în probleme de găsire a drumurilor în cadrul unor grafuri ale căror noduri sunt oraşe, distanţa de tip linie dreaptă de la un oraş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un oraş-scop constituie o limită inferioară asupra distanţei reprezentând un drum optim de la nodul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nodul-scop.</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96253391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v"/>
            </a:pPr>
            <a:r>
              <a:rPr lang="en-US" b="1" dirty="0">
                <a:solidFill>
                  <a:schemeClr val="tx1"/>
                </a:solidFill>
                <a:latin typeface="Times New Roman" pitchFamily="18" charset="0"/>
                <a:cs typeface="Times New Roman" pitchFamily="18" charset="0"/>
              </a:rPr>
              <a:t>Cu </a:t>
            </a:r>
            <a:r>
              <a:rPr lang="en-US" b="1" dirty="0" err="1">
                <a:solidFill>
                  <a:schemeClr val="tx1"/>
                </a:solidFill>
                <a:latin typeface="Times New Roman" pitchFamily="18" charset="0"/>
                <a:cs typeface="Times New Roman" pitchFamily="18" charset="0"/>
              </a:rPr>
              <a:t>cele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trei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condiţii</a:t>
            </a:r>
            <a:r>
              <a:rPr lang="en-US" b="1" dirty="0">
                <a:solidFill>
                  <a:schemeClr val="tx1"/>
                </a:solidFill>
                <a:latin typeface="Times New Roman" pitchFamily="18" charset="0"/>
                <a:cs typeface="Times New Roman" pitchFamily="18" charset="0"/>
              </a:rPr>
              <a:t> formulate anterior, </a:t>
            </a:r>
            <a:r>
              <a:rPr lang="en-US" b="1" dirty="0" err="1">
                <a:solidFill>
                  <a:schemeClr val="tx1"/>
                </a:solidFill>
                <a:latin typeface="Times New Roman" pitchFamily="18" charset="0"/>
                <a:cs typeface="Times New Roman" pitchFamily="18" charset="0"/>
              </a:rPr>
              <a:t>algoritmul</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garantează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găsirea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unui</a:t>
            </a:r>
            <a:r>
              <a:rPr lang="en-US" b="1" dirty="0">
                <a:solidFill>
                  <a:schemeClr val="tx1"/>
                </a:solidFill>
                <a:latin typeface="Times New Roman" pitchFamily="18" charset="0"/>
                <a:cs typeface="Times New Roman" pitchFamily="18" charset="0"/>
              </a:rPr>
              <a:t> drum </a:t>
            </a:r>
            <a:r>
              <a:rPr lang="en-US" b="1" dirty="0" err="1">
                <a:solidFill>
                  <a:schemeClr val="tx1"/>
                </a:solidFill>
                <a:latin typeface="Times New Roman" pitchFamily="18" charset="0"/>
                <a:cs typeface="Times New Roman" pitchFamily="18" charset="0"/>
              </a:rPr>
              <a:t>optim</a:t>
            </a:r>
            <a:r>
              <a:rPr lang="en-US" b="1" dirty="0">
                <a:solidFill>
                  <a:schemeClr val="tx1"/>
                </a:solidFill>
                <a:latin typeface="Times New Roman" pitchFamily="18" charset="0"/>
                <a:cs typeface="Times New Roman" pitchFamily="18" charset="0"/>
              </a:rPr>
              <a:t> la un </a:t>
            </a:r>
            <a:r>
              <a:rPr lang="en-US" b="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cazul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care </a:t>
            </a:r>
            <a:r>
              <a:rPr lang="en-US" b="1" dirty="0" err="1">
                <a:solidFill>
                  <a:schemeClr val="tx1"/>
                </a:solidFill>
                <a:latin typeface="Times New Roman" pitchFamily="18" charset="0"/>
                <a:cs typeface="Times New Roman" pitchFamily="18" charset="0"/>
              </a:rPr>
              <a:t>există</a:t>
            </a:r>
            <a:r>
              <a:rPr lang="en-US" b="1" dirty="0">
                <a:solidFill>
                  <a:schemeClr val="tx1"/>
                </a:solidFill>
                <a:latin typeface="Times New Roman" pitchFamily="18" charset="0"/>
                <a:cs typeface="Times New Roman" pitchFamily="18" charset="0"/>
              </a:rPr>
              <a:t> un drum la </a:t>
            </a:r>
            <a:r>
              <a:rPr lang="en-US" b="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92608918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u="sng" dirty="0">
                    <a:solidFill>
                      <a:schemeClr val="tx1"/>
                    </a:solidFill>
                    <a:latin typeface="Times New Roman" pitchFamily="18" charset="0"/>
                    <a:cs typeface="Times New Roman" pitchFamily="18" charset="0"/>
                  </a:rPr>
                  <a:t>Teoremă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Atunci când sunt îndeplinite condiţiile asupra grafurilor şi asupra lui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enunţate anterior şi cu condiţia să existe un drum de cost finit de la nodul iniţial, </a:t>
                </a:r>
                <a:r>
                  <a:rPr lang="ro-RO" b="1" i="1" dirty="0" smtClean="0">
                    <a:solidFill>
                      <a:schemeClr val="tx1"/>
                    </a:solidFill>
                    <a:latin typeface="Times New Roman" pitchFamily="18" charset="0"/>
                    <a:cs typeface="Times New Roman" pitchFamily="18" charset="0"/>
                  </a:rPr>
                  <a:t>n</a:t>
                </a:r>
                <a:r>
                  <a:rPr lang="ro-RO" b="1" baseline="-25000" dirty="0" smtClean="0">
                    <a:solidFill>
                      <a:schemeClr val="tx1"/>
                    </a:solidFill>
                    <a:latin typeface="Times New Roman" pitchFamily="18" charset="0"/>
                    <a:cs typeface="Times New Roman" pitchFamily="18" charset="0"/>
                  </a:rPr>
                  <a:t>0</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la un nod-scop, algoritmul A* garantează găsirea unui drum de cost minim la un scop.</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6694328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lnSpcReduction="20000"/>
          </a:bodyPr>
          <a:lstStyle/>
          <a:p>
            <a:pPr marL="457200" lvl="0" indent="-457200" algn="just">
              <a:lnSpc>
                <a:spcPct val="110000"/>
              </a:lnSpc>
              <a:buFont typeface="Wingdings" pitchFamily="2" charset="2"/>
              <a:buChar char="Ø"/>
            </a:pPr>
            <a:r>
              <a:rPr lang="en-US" b="1" dirty="0">
                <a:solidFill>
                  <a:schemeClr val="tx1"/>
                </a:solidFill>
                <a:latin typeface="Times New Roman" pitchFamily="18" charset="0"/>
                <a:cs typeface="Times New Roman" pitchFamily="18" charset="0"/>
              </a:rPr>
              <a:t>Un agent care </a:t>
            </a:r>
            <a:r>
              <a:rPr lang="en-US" b="1" dirty="0" err="1">
                <a:solidFill>
                  <a:schemeClr val="tx1"/>
                </a:solidFill>
                <a:latin typeface="Times New Roman" pitchFamily="18" charset="0"/>
                <a:cs typeface="Times New Roman" pitchFamily="18" charset="0"/>
              </a:rPr>
              <a:t>va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avea</a:t>
            </a:r>
            <a:r>
              <a:rPr lang="en-US" b="1" dirty="0">
                <a:solidFill>
                  <a:schemeClr val="tx1"/>
                </a:solidFill>
                <a:latin typeface="Times New Roman" pitchFamily="18" charset="0"/>
                <a:cs typeface="Times New Roman" pitchFamily="18" charset="0"/>
              </a:rPr>
              <a:t> la </a:t>
            </a:r>
            <a:r>
              <a:rPr lang="en-US" b="1" dirty="0" err="1">
                <a:solidFill>
                  <a:schemeClr val="tx1"/>
                </a:solidFill>
                <a:latin typeface="Times New Roman" pitchFamily="18" charset="0"/>
                <a:cs typeface="Times New Roman" pitchFamily="18" charset="0"/>
              </a:rPr>
              <a:t>dispoziţie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multe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opţiuni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imediate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va</a:t>
            </a:r>
            <a:r>
              <a:rPr lang="en-US" b="1" dirty="0">
                <a:solidFill>
                  <a:schemeClr val="tx1"/>
                </a:solidFill>
                <a:latin typeface="Times New Roman" pitchFamily="18" charset="0"/>
                <a:cs typeface="Times New Roman" pitchFamily="18" charset="0"/>
              </a:rPr>
              <a:t> decide </a:t>
            </a:r>
            <a:r>
              <a:rPr lang="en-US" b="1" dirty="0" err="1">
                <a:solidFill>
                  <a:schemeClr val="tx1"/>
                </a:solidFill>
                <a:latin typeface="Times New Roman" pitchFamily="18" charset="0"/>
                <a:cs typeface="Times New Roman" pitchFamily="18" charset="0"/>
              </a:rPr>
              <a:t>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facă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examinând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întâi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diferite</a:t>
            </a:r>
            <a:r>
              <a:rPr lang="en-US" b="1"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secvenţe</a:t>
            </a:r>
            <a:r>
              <a:rPr lang="en-US" b="1" u="sng" dirty="0">
                <a:solidFill>
                  <a:schemeClr val="tx1"/>
                </a:solidFill>
                <a:latin typeface="Times New Roman" pitchFamily="18" charset="0"/>
                <a:cs typeface="Times New Roman" pitchFamily="18" charset="0"/>
              </a:rPr>
              <a:t> </a:t>
            </a:r>
            <a:r>
              <a:rPr lang="en-US" b="1" i="1" u="sng" dirty="0">
                <a:solidFill>
                  <a:schemeClr val="tx1"/>
                </a:solidFill>
                <a:latin typeface="Times New Roman" pitchFamily="18" charset="0"/>
                <a:cs typeface="Times New Roman" pitchFamily="18" charset="0"/>
              </a:rPr>
              <a:t>de </a:t>
            </a:r>
            <a:r>
              <a:rPr lang="en-US" b="1" i="1" u="sng" dirty="0" err="1">
                <a:solidFill>
                  <a:schemeClr val="tx1"/>
                </a:solidFill>
                <a:latin typeface="Times New Roman" pitchFamily="18" charset="0"/>
                <a:cs typeface="Times New Roman" pitchFamily="18" charset="0"/>
              </a:rPr>
              <a:t>acţiuni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posibile</a:t>
            </a:r>
            <a:r>
              <a:rPr lang="en-US" b="1" dirty="0">
                <a:solidFill>
                  <a:schemeClr val="tx1"/>
                </a:solidFill>
                <a:latin typeface="Times New Roman" pitchFamily="18" charset="0"/>
                <a:cs typeface="Times New Roman" pitchFamily="18" charset="0"/>
              </a:rPr>
              <a:t>, care </a:t>
            </a:r>
            <a:r>
              <a:rPr lang="en-US" b="1" dirty="0" err="1">
                <a:solidFill>
                  <a:schemeClr val="tx1"/>
                </a:solidFill>
                <a:latin typeface="Times New Roman" pitchFamily="18" charset="0"/>
                <a:cs typeface="Times New Roman" pitchFamily="18" charset="0"/>
              </a:rPr>
              <a:t>conduc</a:t>
            </a:r>
            <a:r>
              <a:rPr lang="en-US" b="1" dirty="0">
                <a:solidFill>
                  <a:schemeClr val="tx1"/>
                </a:solidFill>
                <a:latin typeface="Times New Roman" pitchFamily="18" charset="0"/>
                <a:cs typeface="Times New Roman" pitchFamily="18" charset="0"/>
              </a:rPr>
              <a:t> la </a:t>
            </a:r>
            <a:r>
              <a:rPr lang="en-US" b="1" dirty="0" err="1">
                <a:solidFill>
                  <a:schemeClr val="tx1"/>
                </a:solidFill>
                <a:latin typeface="Times New Roman" pitchFamily="18" charset="0"/>
                <a:cs typeface="Times New Roman" pitchFamily="18" charset="0"/>
              </a:rPr>
              <a:t>stări</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valori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necunoscute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urmând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acestei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examinări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să</a:t>
            </a:r>
            <a:r>
              <a:rPr lang="en-US" b="1" dirty="0">
                <a:solidFill>
                  <a:schemeClr val="tx1"/>
                </a:solidFill>
                <a:latin typeface="Times New Roman" pitchFamily="18" charset="0"/>
                <a:cs typeface="Times New Roman" pitchFamily="18" charset="0"/>
              </a:rPr>
              <a:t> o </a:t>
            </a:r>
            <a:r>
              <a:rPr lang="en-US" b="1" dirty="0" err="1">
                <a:solidFill>
                  <a:schemeClr val="tx1"/>
                </a:solidFill>
                <a:latin typeface="Times New Roman" pitchFamily="18" charset="0"/>
                <a:cs typeface="Times New Roman" pitchFamily="18" charset="0"/>
              </a:rPr>
              <a:t>aleagă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mai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bună</a:t>
            </a:r>
            <a:r>
              <a:rPr lang="en-US" b="1"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Procesul</a:t>
            </a:r>
            <a:r>
              <a:rPr lang="en-US" b="1" u="sng" dirty="0">
                <a:solidFill>
                  <a:schemeClr val="tx1"/>
                </a:solidFill>
                <a:latin typeface="Times New Roman" pitchFamily="18" charset="0"/>
                <a:cs typeface="Times New Roman" pitchFamily="18" charset="0"/>
              </a:rPr>
              <a:t> de </a:t>
            </a:r>
            <a:r>
              <a:rPr lang="en-US" b="1" u="sng" dirty="0" err="1">
                <a:solidFill>
                  <a:schemeClr val="tx1"/>
                </a:solidFill>
                <a:latin typeface="Times New Roman" pitchFamily="18" charset="0"/>
                <a:cs typeface="Times New Roman" pitchFamily="18" charset="0"/>
              </a:rPr>
              <a:t>examinare</a:t>
            </a:r>
            <a:r>
              <a:rPr lang="en-US" b="1" u="sng" dirty="0">
                <a:solidFill>
                  <a:schemeClr val="tx1"/>
                </a:solidFill>
                <a:latin typeface="Times New Roman" pitchFamily="18" charset="0"/>
                <a:cs typeface="Times New Roman" pitchFamily="18" charset="0"/>
              </a:rPr>
              <a:t> a </a:t>
            </a:r>
            <a:r>
              <a:rPr lang="en-US" b="1" u="sng" dirty="0" err="1">
                <a:solidFill>
                  <a:schemeClr val="tx1"/>
                </a:solidFill>
                <a:latin typeface="Times New Roman" pitchFamily="18" charset="0"/>
                <a:cs typeface="Times New Roman" pitchFamily="18" charset="0"/>
              </a:rPr>
              <a:t>unei</a:t>
            </a:r>
            <a:r>
              <a:rPr lang="en-US" b="1" u="sng" dirty="0">
                <a:solidFill>
                  <a:schemeClr val="tx1"/>
                </a:solidFill>
                <a:latin typeface="Times New Roman" pitchFamily="18" charset="0"/>
                <a:cs typeface="Times New Roman" pitchFamily="18" charset="0"/>
              </a:rPr>
              <a:t> </a:t>
            </a:r>
            <a:r>
              <a:rPr lang="en-US" b="1" u="sng" dirty="0" err="1">
                <a:solidFill>
                  <a:schemeClr val="tx1"/>
                </a:solidFill>
                <a:latin typeface="Times New Roman" pitchFamily="18" charset="0"/>
                <a:cs typeface="Times New Roman" pitchFamily="18" charset="0"/>
              </a:rPr>
              <a:t>astfel</a:t>
            </a:r>
            <a:r>
              <a:rPr lang="en-US" b="1" u="sng" dirty="0">
                <a:solidFill>
                  <a:schemeClr val="tx1"/>
                </a:solidFill>
                <a:latin typeface="Times New Roman" pitchFamily="18" charset="0"/>
                <a:cs typeface="Times New Roman" pitchFamily="18" charset="0"/>
              </a:rPr>
              <a:t> de </a:t>
            </a:r>
            <a:r>
              <a:rPr lang="en-US" b="1" u="sng" dirty="0" err="1">
                <a:solidFill>
                  <a:schemeClr val="tx1"/>
                </a:solidFill>
                <a:latin typeface="Times New Roman" pitchFamily="18" charset="0"/>
                <a:cs typeface="Times New Roman" pitchFamily="18" charset="0"/>
              </a:rPr>
              <a:t>succesiuni</a:t>
            </a:r>
            <a:r>
              <a:rPr lang="en-US" b="1" u="sng" dirty="0">
                <a:solidFill>
                  <a:schemeClr val="tx1"/>
                </a:solidFill>
                <a:latin typeface="Times New Roman" pitchFamily="18" charset="0"/>
                <a:cs typeface="Times New Roman" pitchFamily="18" charset="0"/>
              </a:rPr>
              <a:t> de </a:t>
            </a:r>
            <a:r>
              <a:rPr lang="en-US" b="1" u="sng" dirty="0" err="1">
                <a:solidFill>
                  <a:schemeClr val="tx1"/>
                </a:solidFill>
                <a:latin typeface="Times New Roman" pitchFamily="18" charset="0"/>
                <a:cs typeface="Times New Roman" pitchFamily="18" charset="0"/>
              </a:rPr>
              <a:t>acţiuni</a:t>
            </a:r>
            <a:r>
              <a:rPr lang="en-US" b="1" u="sng" dirty="0">
                <a:solidFill>
                  <a:schemeClr val="tx1"/>
                </a:solidFill>
                <a:latin typeface="Times New Roman" pitchFamily="18" charset="0"/>
                <a:cs typeface="Times New Roman" pitchFamily="18" charset="0"/>
              </a:rPr>
              <a:t> se </a:t>
            </a:r>
            <a:r>
              <a:rPr lang="en-US" b="1" u="sng" dirty="0" err="1">
                <a:solidFill>
                  <a:schemeClr val="tx1"/>
                </a:solidFill>
                <a:latin typeface="Times New Roman" pitchFamily="18" charset="0"/>
                <a:cs typeface="Times New Roman" pitchFamily="18" charset="0"/>
              </a:rPr>
              <a:t>numeşte</a:t>
            </a:r>
            <a:r>
              <a:rPr lang="en-US" b="1" u="sng" dirty="0">
                <a:solidFill>
                  <a:schemeClr val="tx1"/>
                </a:solidFill>
                <a:latin typeface="Times New Roman" pitchFamily="18" charset="0"/>
                <a:cs typeface="Times New Roman" pitchFamily="18" charset="0"/>
              </a:rPr>
              <a:t> </a:t>
            </a:r>
            <a:r>
              <a:rPr lang="en-US" b="1" i="1" u="sng" dirty="0" err="1">
                <a:solidFill>
                  <a:schemeClr val="tx1"/>
                </a:solidFill>
                <a:latin typeface="Times New Roman" pitchFamily="18" charset="0"/>
                <a:cs typeface="Times New Roman" pitchFamily="18" charset="0"/>
              </a:rPr>
              <a:t>căutare</a:t>
            </a:r>
            <a:r>
              <a:rPr lang="en-US" b="1" u="sng"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dirty="0">
                <a:solidFill>
                  <a:schemeClr val="tx1"/>
                </a:solidFill>
                <a:latin typeface="Times New Roman" pitchFamily="18" charset="0"/>
                <a:cs typeface="Times New Roman" pitchFamily="18" charset="0"/>
              </a:rPr>
              <a:t>Un </a:t>
            </a:r>
            <a:r>
              <a:rPr lang="en-US" b="1" i="1" u="sng" dirty="0" err="1">
                <a:solidFill>
                  <a:schemeClr val="tx1"/>
                </a:solidFill>
                <a:latin typeface="Times New Roman" pitchFamily="18" charset="0"/>
                <a:cs typeface="Times New Roman" pitchFamily="18" charset="0"/>
              </a:rPr>
              <a:t>algoritm</a:t>
            </a:r>
            <a:r>
              <a:rPr lang="en-US" b="1" i="1" u="sng" dirty="0">
                <a:solidFill>
                  <a:schemeClr val="tx1"/>
                </a:solidFill>
                <a:latin typeface="Times New Roman" pitchFamily="18" charset="0"/>
                <a:cs typeface="Times New Roman" pitchFamily="18" charset="0"/>
              </a:rPr>
              <a:t> de </a:t>
            </a:r>
            <a:r>
              <a:rPr lang="en-US" b="1" i="1" u="sng" dirty="0" err="1">
                <a:solidFill>
                  <a:schemeClr val="tx1"/>
                </a:solidFill>
                <a:latin typeface="Times New Roman" pitchFamily="18" charset="0"/>
                <a:cs typeface="Times New Roman" pitchFamily="18" charset="0"/>
              </a:rPr>
              <a:t>căutare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primeşte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i="1" dirty="0">
                <a:solidFill>
                  <a:schemeClr val="tx1"/>
                </a:solidFill>
                <a:latin typeface="Times New Roman" pitchFamily="18" charset="0"/>
                <a:cs typeface="Times New Roman" pitchFamily="18" charset="0"/>
              </a:rPr>
              <a:t>input</a:t>
            </a:r>
            <a:r>
              <a:rPr lang="en-US" b="1" dirty="0">
                <a:solidFill>
                  <a:schemeClr val="tx1"/>
                </a:solidFill>
                <a:latin typeface="Times New Roman" pitchFamily="18" charset="0"/>
                <a:cs typeface="Times New Roman" pitchFamily="18" charset="0"/>
              </a:rPr>
              <a:t> o </a:t>
            </a:r>
            <a:r>
              <a:rPr lang="en-US" b="1" i="1" dirty="0" err="1">
                <a:solidFill>
                  <a:schemeClr val="tx1"/>
                </a:solidFill>
                <a:latin typeface="Times New Roman" pitchFamily="18" charset="0"/>
                <a:cs typeface="Times New Roman" pitchFamily="18" charset="0"/>
              </a:rPr>
              <a:t>problemă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întoarce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i="1" dirty="0">
                <a:solidFill>
                  <a:schemeClr val="tx1"/>
                </a:solidFill>
                <a:latin typeface="Times New Roman" pitchFamily="18" charset="0"/>
                <a:cs typeface="Times New Roman" pitchFamily="18" charset="0"/>
              </a:rPr>
              <a:t>output</a:t>
            </a:r>
            <a:r>
              <a:rPr lang="en-US" b="1" dirty="0">
                <a:solidFill>
                  <a:schemeClr val="tx1"/>
                </a:solidFill>
                <a:latin typeface="Times New Roman" pitchFamily="18" charset="0"/>
                <a:cs typeface="Times New Roman" pitchFamily="18" charset="0"/>
              </a:rPr>
              <a:t> o </a:t>
            </a:r>
            <a:r>
              <a:rPr lang="en-US" b="1" i="1" dirty="0" err="1">
                <a:solidFill>
                  <a:schemeClr val="tx1"/>
                </a:solidFill>
                <a:latin typeface="Times New Roman" pitchFamily="18" charset="0"/>
                <a:cs typeface="Times New Roman" pitchFamily="18" charset="0"/>
              </a:rPr>
              <a:t>soluţie</a:t>
            </a:r>
            <a:r>
              <a:rPr lang="en-US" b="1" dirty="0">
                <a:solidFill>
                  <a:schemeClr val="tx1"/>
                </a:solidFill>
                <a:latin typeface="Times New Roman" pitchFamily="18" charset="0"/>
                <a:cs typeface="Times New Roman" pitchFamily="18" charset="0"/>
              </a:rPr>
              <a:t> sub forma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succesiuni</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acţiuni</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10000"/>
              </a:lnSpc>
              <a:buFont typeface="Wingdings" pitchFamily="2" charset="2"/>
              <a:buChar char="Ø"/>
            </a:pPr>
            <a:r>
              <a:rPr lang="en-US" b="1" dirty="0" err="1">
                <a:solidFill>
                  <a:schemeClr val="tx1"/>
                </a:solidFill>
                <a:latin typeface="Times New Roman" pitchFamily="18" charset="0"/>
                <a:cs typeface="Times New Roman" pitchFamily="18" charset="0"/>
              </a:rPr>
              <a:t>Odată</a:t>
            </a:r>
            <a:r>
              <a:rPr lang="en-US" b="1" dirty="0">
                <a:solidFill>
                  <a:schemeClr val="tx1"/>
                </a:solidFill>
                <a:latin typeface="Times New Roman" pitchFamily="18" charset="0"/>
                <a:cs typeface="Times New Roman" pitchFamily="18" charset="0"/>
              </a:rPr>
              <a:t> cu </a:t>
            </a:r>
            <a:r>
              <a:rPr lang="en-US" b="1" dirty="0" err="1">
                <a:solidFill>
                  <a:schemeClr val="tx1"/>
                </a:solidFill>
                <a:latin typeface="Times New Roman" pitchFamily="18" charset="0"/>
                <a:cs typeface="Times New Roman" pitchFamily="18" charset="0"/>
              </a:rPr>
              <a:t>găsirea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soluţii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acţiunile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recomandate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aceasta</a:t>
            </a:r>
            <a:r>
              <a:rPr lang="en-US" b="1" dirty="0">
                <a:solidFill>
                  <a:schemeClr val="tx1"/>
                </a:solidFill>
                <a:latin typeface="Times New Roman" pitchFamily="18" charset="0"/>
                <a:cs typeface="Times New Roman" pitchFamily="18" charset="0"/>
              </a:rPr>
              <a:t> pot fi </a:t>
            </a:r>
            <a:r>
              <a:rPr lang="en-US" b="1" dirty="0" err="1">
                <a:solidFill>
                  <a:schemeClr val="tx1"/>
                </a:solidFill>
                <a:latin typeface="Times New Roman" pitchFamily="18" charset="0"/>
                <a:cs typeface="Times New Roman" pitchFamily="18" charset="0"/>
              </a:rPr>
              <a:t>duse</a:t>
            </a:r>
            <a:r>
              <a:rPr lang="en-US" b="1" dirty="0">
                <a:solidFill>
                  <a:schemeClr val="tx1"/>
                </a:solidFill>
                <a:latin typeface="Times New Roman" pitchFamily="18" charset="0"/>
                <a:cs typeface="Times New Roman" pitchFamily="18" charset="0"/>
              </a:rPr>
              <a:t> la </a:t>
            </a:r>
            <a:r>
              <a:rPr lang="en-US" b="1" dirty="0" err="1">
                <a:solidFill>
                  <a:schemeClr val="tx1"/>
                </a:solidFill>
                <a:latin typeface="Times New Roman" pitchFamily="18" charset="0"/>
                <a:cs typeface="Times New Roman" pitchFamily="18" charset="0"/>
              </a:rPr>
              <a:t>îndeplinire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Aceasta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este</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faza</a:t>
            </a:r>
            <a:r>
              <a:rPr lang="en-US" b="1" i="1" dirty="0">
                <a:solidFill>
                  <a:schemeClr val="tx1"/>
                </a:solidFill>
                <a:latin typeface="Times New Roman" pitchFamily="18" charset="0"/>
                <a:cs typeface="Times New Roman" pitchFamily="18" charset="0"/>
              </a:rPr>
              <a:t> de </a:t>
            </a:r>
            <a:r>
              <a:rPr lang="en-US" b="1" i="1" dirty="0" err="1">
                <a:solidFill>
                  <a:schemeClr val="tx1"/>
                </a:solidFill>
                <a:latin typeface="Times New Roman" pitchFamily="18" charset="0"/>
                <a:cs typeface="Times New Roman" pitchFamily="18" charset="0"/>
              </a:rPr>
              <a:t>execuţie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Prin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urmare</a:t>
            </a: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898525" indent="-457200" algn="just">
              <a:lnSpc>
                <a:spcPct val="110000"/>
              </a:lnSpc>
              <a:buFont typeface="Wingdings" pitchFamily="2" charset="2"/>
              <a:buChar char="ü"/>
            </a:pPr>
            <a:r>
              <a:rPr lang="en-US" b="1" dirty="0" err="1">
                <a:solidFill>
                  <a:schemeClr val="tx1"/>
                </a:solidFill>
                <a:latin typeface="Times New Roman" pitchFamily="18" charset="0"/>
                <a:cs typeface="Times New Roman" pitchFamily="18" charset="0"/>
              </a:rPr>
              <a:t>agentul</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formulează</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caută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i="1" dirty="0" err="1">
                <a:solidFill>
                  <a:schemeClr val="tx1"/>
                </a:solidFill>
                <a:latin typeface="Times New Roman" pitchFamily="18" charset="0"/>
                <a:cs typeface="Times New Roman" pitchFamily="18" charset="0"/>
              </a:rPr>
              <a:t>execută</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6361701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77500" lnSpcReduction="20000"/>
              </a:bodyPr>
              <a:lstStyle/>
              <a:p>
                <a:pPr marL="457200" lvl="0" indent="-457200" algn="just">
                  <a:lnSpc>
                    <a:spcPct val="120000"/>
                  </a:lnSpc>
                  <a:buFont typeface="Wingdings" pitchFamily="2" charset="2"/>
                  <a:buChar char="Ø"/>
                </a:pPr>
                <a:r>
                  <a:rPr lang="en-US" b="1" u="sng" dirty="0" smtClean="0">
                    <a:solidFill>
                      <a:schemeClr val="tx1"/>
                    </a:solidFill>
                    <a:latin typeface="Times New Roman" pitchFamily="18" charset="0"/>
                    <a:cs typeface="Times New Roman" pitchFamily="18" charset="0"/>
                  </a:rPr>
                  <a:t>Defini</a:t>
                </a:r>
                <a:r>
                  <a:rPr lang="ro-RO" b="1" u="sng" dirty="0">
                    <a:solidFill>
                      <a:schemeClr val="tx1"/>
                    </a:solidFill>
                    <a:latin typeface="Times New Roman" pitchFamily="18" charset="0"/>
                    <a:cs typeface="Times New Roman" pitchFamily="18" charset="0"/>
                  </a:rPr>
                  <a:t>ţ</a:t>
                </a:r>
                <a:r>
                  <a:rPr lang="en-US" b="1" u="sng" dirty="0" err="1">
                    <a:solidFill>
                      <a:schemeClr val="tx1"/>
                    </a:solidFill>
                    <a:latin typeface="Times New Roman" pitchFamily="18" charset="0"/>
                    <a:cs typeface="Times New Roman" pitchFamily="18" charset="0"/>
                  </a:rPr>
                  <a:t>ie</a:t>
                </a:r>
                <a:endParaRPr lang="en-US" dirty="0">
                  <a:solidFill>
                    <a:schemeClr val="tx1"/>
                  </a:solidFill>
                  <a:latin typeface="Times New Roman" pitchFamily="18" charset="0"/>
                  <a:cs typeface="Times New Roman" pitchFamily="18" charset="0"/>
                </a:endParaRPr>
              </a:p>
              <a:p>
                <a:pPr algn="just">
                  <a:lnSpc>
                    <a:spcPct val="120000"/>
                  </a:lnSpc>
                </a:pPr>
                <a:r>
                  <a:rPr lang="en-US"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0850" algn="just">
                  <a:lnSpc>
                    <a:spcPct val="120000"/>
                  </a:lnSpc>
                </a:pPr>
                <a:r>
                  <a:rPr lang="ro-RO" b="1" dirty="0">
                    <a:solidFill>
                      <a:schemeClr val="tx1"/>
                    </a:solidFill>
                    <a:latin typeface="Times New Roman" pitchFamily="18" charset="0"/>
                    <a:cs typeface="Times New Roman" pitchFamily="18" charset="0"/>
                  </a:rPr>
                  <a:t>Orice algoritm care garantează găsirea unui drum optim la scop este un algoritm </a:t>
                </a:r>
                <a:r>
                  <a:rPr lang="ro-RO" b="1" i="1" u="sng" dirty="0">
                    <a:solidFill>
                      <a:schemeClr val="tx1"/>
                    </a:solidFill>
                    <a:latin typeface="Times New Roman" pitchFamily="18" charset="0"/>
                    <a:cs typeface="Times New Roman" pitchFamily="18" charset="0"/>
                  </a:rPr>
                  <a:t>admisibil</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r>
                  <a:rPr lang="ro-RO"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dirty="0">
                    <a:solidFill>
                      <a:schemeClr val="tx1"/>
                    </a:solidFill>
                    <a:latin typeface="Times New Roman" pitchFamily="18" charset="0"/>
                    <a:cs typeface="Times New Roman" pitchFamily="18" charset="0"/>
                  </a:rPr>
                  <a:t>Atunci când cele trei condiţii ale Teoremei </a:t>
                </a:r>
                <a:r>
                  <a:rPr lang="ro-RO" b="1" dirty="0" smtClean="0">
                    <a:solidFill>
                      <a:schemeClr val="tx1"/>
                    </a:solidFill>
                    <a:latin typeface="Times New Roman" pitchFamily="18" charset="0"/>
                    <a:cs typeface="Times New Roman" pitchFamily="18" charset="0"/>
                  </a:rPr>
                  <a:t>sunt </a:t>
                </a:r>
                <a:r>
                  <a:rPr lang="ro-RO" b="1" dirty="0">
                    <a:solidFill>
                      <a:schemeClr val="tx1"/>
                    </a:solidFill>
                    <a:latin typeface="Times New Roman" pitchFamily="18" charset="0"/>
                    <a:cs typeface="Times New Roman" pitchFamily="18" charset="0"/>
                  </a:rPr>
                  <a:t>îndeplinite, </a:t>
                </a:r>
                <a:r>
                  <a:rPr lang="ro-RO" b="1" u="sng" dirty="0">
                    <a:solidFill>
                      <a:schemeClr val="tx1"/>
                    </a:solidFill>
                    <a:latin typeface="Times New Roman" pitchFamily="18" charset="0"/>
                    <a:cs typeface="Times New Roman" pitchFamily="18" charset="0"/>
                  </a:rPr>
                  <a:t>A* este un algoritm admisibil</a:t>
                </a:r>
                <a:r>
                  <a:rPr lang="ro-RO" b="1" dirty="0">
                    <a:solidFill>
                      <a:schemeClr val="tx1"/>
                    </a:solidFill>
                    <a:latin typeface="Times New Roman" pitchFamily="18" charset="0"/>
                    <a:cs typeface="Times New Roman" pitchFamily="18" charset="0"/>
                  </a:rPr>
                  <a:t>. Prin extensie, vom spune că orice funcţie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care nu supraestimează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dirty="0" smtClean="0">
                    <a:solidFill>
                      <a:schemeClr val="tx1"/>
                    </a:solidFill>
                    <a:latin typeface="Times New Roman" pitchFamily="18" charset="0"/>
                    <a:cs typeface="Times New Roman" pitchFamily="18" charset="0"/>
                  </a:rPr>
                  <a:t> este </a:t>
                </a:r>
                <a:r>
                  <a:rPr lang="ro-RO" b="1" i="1" u="sng" dirty="0">
                    <a:solidFill>
                      <a:schemeClr val="tx1"/>
                    </a:solidFill>
                    <a:latin typeface="Times New Roman" pitchFamily="18" charset="0"/>
                    <a:cs typeface="Times New Roman" pitchFamily="18" charset="0"/>
                  </a:rPr>
                  <a:t>admisibilă</a:t>
                </a:r>
                <a:r>
                  <a:rPr lang="ro-RO" b="1" dirty="0">
                    <a:solidFill>
                      <a:schemeClr val="tx1"/>
                    </a:solidFill>
                    <a:latin typeface="Times New Roman" pitchFamily="18" charset="0"/>
                    <a:cs typeface="Times New Roman" pitchFamily="18" charset="0"/>
                  </a:rPr>
                  <a:t>. (</a:t>
                </a:r>
                <a:r>
                  <a:rPr lang="ro-RO" b="1" dirty="0" smtClean="0">
                    <a:solidFill>
                      <a:schemeClr val="tx1"/>
                    </a:solidFill>
                    <a:latin typeface="Times New Roman" pitchFamily="18" charset="0"/>
                    <a:cs typeface="Times New Roman" pitchFamily="18" charset="0"/>
                  </a:rPr>
                  <a:t>Estimaţia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𝒉</m:t>
                        </m:r>
                      </m:e>
                    </m:acc>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trebuie </a:t>
                </a:r>
                <a:r>
                  <a:rPr lang="ro-RO" b="1" dirty="0" smtClean="0">
                    <a:solidFill>
                      <a:schemeClr val="tx1"/>
                    </a:solidFill>
                    <a:latin typeface="Times New Roman" pitchFamily="18" charset="0"/>
                    <a:cs typeface="Times New Roman" pitchFamily="18" charset="0"/>
                  </a:rPr>
                  <a:t>să aibă </a:t>
                </a:r>
                <a:r>
                  <a:rPr lang="ro-RO" b="1" dirty="0">
                    <a:solidFill>
                      <a:schemeClr val="tx1"/>
                    </a:solidFill>
                    <a:latin typeface="Times New Roman" pitchFamily="18" charset="0"/>
                    <a:cs typeface="Times New Roman" pitchFamily="18" charset="0"/>
                  </a:rPr>
                  <a:t>valori </a:t>
                </a:r>
                <a:r>
                  <a:rPr lang="ro-RO" b="1" dirty="0" smtClean="0">
                    <a:solidFill>
                      <a:schemeClr val="tx1"/>
                    </a:solidFill>
                    <a:latin typeface="Times New Roman" pitchFamily="18" charset="0"/>
                    <a:cs typeface="Times New Roman" pitchFamily="18" charset="0"/>
                  </a:rPr>
                  <a:t>cât </a:t>
                </a:r>
                <a:r>
                  <a:rPr lang="ro-RO" b="1" dirty="0">
                    <a:solidFill>
                      <a:schemeClr val="tx1"/>
                    </a:solidFill>
                    <a:latin typeface="Times New Roman" pitchFamily="18" charset="0"/>
                    <a:cs typeface="Times New Roman" pitchFamily="18" charset="0"/>
                  </a:rPr>
                  <a:t>mai apropiate de cele ale lui </a:t>
                </a:r>
                <a14:m>
                  <m:oMath xmlns:m="http://schemas.openxmlformats.org/officeDocument/2006/math">
                    <m:r>
                      <a:rPr lang="ro-RO" b="1" i="1" smtClean="0">
                        <a:solidFill>
                          <a:schemeClr val="tx1"/>
                        </a:solidFill>
                        <a:latin typeface="Cambria Math"/>
                        <a:cs typeface="Times New Roman" pitchFamily="18" charset="0"/>
                      </a:rPr>
                      <m:t>𝒉</m:t>
                    </m:r>
                  </m:oMath>
                </a14:m>
                <a:r>
                  <a:rPr lang="ro-RO" b="1" dirty="0">
                    <a:solidFill>
                      <a:schemeClr val="tx1"/>
                    </a:solidFill>
                    <a:latin typeface="Times New Roman" pitchFamily="18" charset="0"/>
                    <a:cs typeface="Times New Roman" pitchFamily="18" charset="0"/>
                  </a:rPr>
                  <a:t>- pentru a nu </a:t>
                </a:r>
                <a:r>
                  <a:rPr lang="ro-RO" b="1" dirty="0" smtClean="0">
                    <a:solidFill>
                      <a:schemeClr val="tx1"/>
                    </a:solidFill>
                    <a:latin typeface="Times New Roman" pitchFamily="18" charset="0"/>
                    <a:cs typeface="Times New Roman" pitchFamily="18" charset="0"/>
                  </a:rPr>
                  <a:t>mări </a:t>
                </a:r>
                <a:r>
                  <a:rPr lang="ro-RO" b="1" dirty="0">
                    <a:solidFill>
                      <a:schemeClr val="tx1"/>
                    </a:solidFill>
                    <a:latin typeface="Times New Roman" pitchFamily="18" charset="0"/>
                    <a:cs typeface="Times New Roman" pitchFamily="18" charset="0"/>
                  </a:rPr>
                  <a:t>efortul de </a:t>
                </a:r>
                <a:r>
                  <a:rPr lang="ro-RO" b="1" dirty="0" smtClean="0">
                    <a:solidFill>
                      <a:schemeClr val="tx1"/>
                    </a:solidFill>
                    <a:latin typeface="Times New Roman" pitchFamily="18" charset="0"/>
                    <a:cs typeface="Times New Roman" pitchFamily="18" charset="0"/>
                  </a:rPr>
                  <a:t>căutare </a:t>
                </a:r>
                <a:r>
                  <a:rPr lang="ro-RO" b="1" dirty="0">
                    <a:solidFill>
                      <a:schemeClr val="tx1"/>
                    </a:solidFill>
                    <a:latin typeface="Times New Roman" pitchFamily="18" charset="0"/>
                    <a:cs typeface="Times New Roman" pitchFamily="18" charset="0"/>
                  </a:rPr>
                  <a:t>- dar </a:t>
                </a:r>
                <a:r>
                  <a:rPr lang="ro-RO" b="1" dirty="0" smtClean="0">
                    <a:solidFill>
                      <a:schemeClr val="tx1"/>
                    </a:solidFill>
                    <a:latin typeface="Times New Roman" pitchFamily="18" charset="0"/>
                    <a:cs typeface="Times New Roman" pitchFamily="18" charset="0"/>
                  </a:rPr>
                  <a:t>fără </a:t>
                </a:r>
                <a:r>
                  <a:rPr lang="ro-RO" b="1" dirty="0">
                    <a:solidFill>
                      <a:schemeClr val="tx1"/>
                    </a:solidFill>
                    <a:latin typeface="Times New Roman" pitchFamily="18" charset="0"/>
                    <a:cs typeface="Times New Roman" pitchFamily="18" charset="0"/>
                  </a:rPr>
                  <a:t>a supraestima pe </a:t>
                </a:r>
                <a14:m>
                  <m:oMath xmlns:m="http://schemas.openxmlformats.org/officeDocument/2006/math">
                    <m:r>
                      <a:rPr lang="ro-RO" b="1" i="1" smtClean="0">
                        <a:solidFill>
                          <a:schemeClr val="tx1"/>
                        </a:solidFill>
                        <a:latin typeface="Cambria Math"/>
                        <a:cs typeface="Times New Roman" pitchFamily="18" charset="0"/>
                      </a:rPr>
                      <m:t>𝒉</m:t>
                    </m:r>
                  </m:oMath>
                </a14:m>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algn="just">
                  <a:lnSpc>
                    <a:spcPct val="120000"/>
                  </a:lnSpc>
                </a:pPr>
                <a:endParaRPr lang="en-US"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ro-RO" b="1" dirty="0">
                    <a:solidFill>
                      <a:schemeClr val="tx1"/>
                    </a:solidFill>
                    <a:latin typeface="Times New Roman" pitchFamily="18" charset="0"/>
                    <a:cs typeface="Times New Roman" pitchFamily="18" charset="0"/>
                  </a:rPr>
                  <a:t>În cele ce urmează, atunci câ</a:t>
                </a:r>
                <a:r>
                  <a:rPr lang="en-US" b="1" dirty="0" err="1">
                    <a:solidFill>
                      <a:schemeClr val="tx1"/>
                    </a:solidFill>
                    <a:latin typeface="Times New Roman" pitchFamily="18" charset="0"/>
                    <a:cs typeface="Times New Roman" pitchFamily="18" charset="0"/>
                  </a:rPr>
                  <a:t>nd</a:t>
                </a:r>
                <a:r>
                  <a:rPr lang="en-US" b="1" dirty="0">
                    <a:solidFill>
                      <a:schemeClr val="tx1"/>
                    </a:solidFill>
                    <a:latin typeface="Times New Roman" pitchFamily="18" charset="0"/>
                    <a:cs typeface="Times New Roman" pitchFamily="18" charset="0"/>
                  </a:rPr>
                  <a:t> ne </a:t>
                </a:r>
                <a:r>
                  <a:rPr lang="en-US" b="1" dirty="0" err="1">
                    <a:solidFill>
                      <a:schemeClr val="tx1"/>
                    </a:solidFill>
                    <a:latin typeface="Times New Roman" pitchFamily="18" charset="0"/>
                    <a:cs typeface="Times New Roman" pitchFamily="18" charset="0"/>
                  </a:rPr>
                  <a:t>vom</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referi</a:t>
                </a:r>
                <a:r>
                  <a:rPr lang="en-US" b="1" dirty="0">
                    <a:solidFill>
                      <a:schemeClr val="tx1"/>
                    </a:solidFill>
                    <a:latin typeface="Times New Roman" pitchFamily="18" charset="0"/>
                    <a:cs typeface="Times New Roman" pitchFamily="18" charset="0"/>
                  </a:rPr>
                  <a:t> la</a:t>
                </a:r>
                <a:r>
                  <a:rPr lang="ro-RO" b="1" dirty="0">
                    <a:solidFill>
                      <a:schemeClr val="tx1"/>
                    </a:solidFill>
                    <a:latin typeface="Times New Roman" pitchFamily="18" charset="0"/>
                    <a:cs typeface="Times New Roman" pitchFamily="18" charset="0"/>
                  </a:rPr>
                  <a:t> Algoritmul A*, vom presupune că cele trei condiţii ale Teoremei </a:t>
                </a:r>
                <a:r>
                  <a:rPr lang="ro-RO" b="1" dirty="0" smtClean="0">
                    <a:solidFill>
                      <a:schemeClr val="tx1"/>
                    </a:solidFill>
                    <a:latin typeface="Times New Roman" pitchFamily="18" charset="0"/>
                    <a:cs typeface="Times New Roman" pitchFamily="18" charset="0"/>
                  </a:rPr>
                  <a:t>sunt </a:t>
                </a:r>
                <a:r>
                  <a:rPr lang="ro-RO" b="1" dirty="0">
                    <a:solidFill>
                      <a:schemeClr val="tx1"/>
                    </a:solidFill>
                    <a:latin typeface="Times New Roman" pitchFamily="18" charset="0"/>
                    <a:cs typeface="Times New Roman" pitchFamily="18" charset="0"/>
                  </a:rPr>
                  <a:t>verificate.</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025" r="-1161"/>
                </a:stretch>
              </a:blipFill>
            </p:spPr>
            <p:txBody>
              <a:bodyPr/>
              <a:lstStyle/>
              <a:p>
                <a:r>
                  <a:rPr lang="en-US">
                    <a:noFill/>
                  </a:rPr>
                  <a:t> </a:t>
                </a:r>
              </a:p>
            </p:txBody>
          </p:sp>
        </mc:Fallback>
      </mc:AlternateContent>
    </p:spTree>
    <p:extLst>
      <p:ext uri="{BB962C8B-B14F-4D97-AF65-F5344CB8AC3E}">
        <p14:creationId xmlns:p14="http://schemas.microsoft.com/office/powerpoint/2010/main" val="408595084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indent="-457200" algn="just">
              <a:lnSpc>
                <a:spcPct val="120000"/>
              </a:lnSpc>
              <a:buFont typeface="Wingdings" pitchFamily="2" charset="2"/>
              <a:buChar char="Ø"/>
            </a:pPr>
            <a:r>
              <a:rPr lang="en-US" b="1" kern="0" spc="-10" dirty="0">
                <a:solidFill>
                  <a:schemeClr val="tx1"/>
                </a:solidFill>
                <a:latin typeface="Times New Roman" pitchFamily="18" charset="0"/>
                <a:cs typeface="Times New Roman" pitchFamily="18" charset="0"/>
              </a:rPr>
              <a:t>A* </a:t>
            </a:r>
            <a:r>
              <a:rPr lang="en-US" b="1" kern="0" spc="-10" dirty="0" err="1">
                <a:solidFill>
                  <a:schemeClr val="tx1"/>
                </a:solidFill>
                <a:latin typeface="Times New Roman" pitchFamily="18" charset="0"/>
                <a:cs typeface="Times New Roman" pitchFamily="18" charset="0"/>
              </a:rPr>
              <a:t>este</a:t>
            </a:r>
            <a:r>
              <a:rPr lang="en-US" b="1" kern="0" spc="-10" dirty="0">
                <a:solidFill>
                  <a:schemeClr val="tx1"/>
                </a:solidFill>
                <a:latin typeface="Times New Roman" pitchFamily="18" charset="0"/>
                <a:cs typeface="Times New Roman" pitchFamily="18" charset="0"/>
              </a:rPr>
              <a:t> un </a:t>
            </a:r>
            <a:r>
              <a:rPr lang="en-US" b="1" kern="0" spc="-10" dirty="0" err="1">
                <a:solidFill>
                  <a:schemeClr val="tx1"/>
                </a:solidFill>
                <a:latin typeface="Times New Roman" pitchFamily="18" charset="0"/>
                <a:cs typeface="Times New Roman" pitchFamily="18" charset="0"/>
              </a:rPr>
              <a:t>algoritm</a:t>
            </a:r>
            <a:r>
              <a:rPr lang="en-US" b="1" kern="0" spc="-10" dirty="0">
                <a:solidFill>
                  <a:schemeClr val="tx1"/>
                </a:solidFill>
                <a:latin typeface="Times New Roman" pitchFamily="18" charset="0"/>
                <a:cs typeface="Times New Roman" pitchFamily="18" charset="0"/>
              </a:rPr>
              <a:t> </a:t>
            </a:r>
            <a:r>
              <a:rPr lang="en-US" b="1" kern="0" spc="-10" dirty="0" err="1">
                <a:solidFill>
                  <a:schemeClr val="tx1"/>
                </a:solidFill>
                <a:latin typeface="Times New Roman" pitchFamily="18" charset="0"/>
                <a:cs typeface="Times New Roman" pitchFamily="18" charset="0"/>
              </a:rPr>
              <a:t>complet</a:t>
            </a:r>
            <a:r>
              <a:rPr lang="en-US" b="1" kern="0" spc="-10" dirty="0">
                <a:solidFill>
                  <a:schemeClr val="tx1"/>
                </a:solidFill>
                <a:latin typeface="Times New Roman" pitchFamily="18" charset="0"/>
                <a:cs typeface="Times New Roman" pitchFamily="18" charset="0"/>
              </a:rPr>
              <a:t>, </a:t>
            </a:r>
            <a:r>
              <a:rPr lang="en-US" b="1" kern="0" spc="-10" dirty="0" err="1">
                <a:solidFill>
                  <a:schemeClr val="tx1"/>
                </a:solidFill>
                <a:latin typeface="Times New Roman" pitchFamily="18" charset="0"/>
                <a:cs typeface="Times New Roman" pitchFamily="18" charset="0"/>
              </a:rPr>
              <a:t>admisibil</a:t>
            </a:r>
            <a:r>
              <a:rPr lang="en-US" b="1" kern="0" spc="-10" dirty="0">
                <a:solidFill>
                  <a:schemeClr val="tx1"/>
                </a:solidFill>
                <a:latin typeface="Times New Roman" pitchFamily="18" charset="0"/>
                <a:cs typeface="Times New Roman" pitchFamily="18" charset="0"/>
              </a:rPr>
              <a:t> </a:t>
            </a:r>
            <a:r>
              <a:rPr lang="ro-RO" b="1" kern="0" spc="-10" dirty="0" err="1">
                <a:solidFill>
                  <a:schemeClr val="tx1"/>
                </a:solidFill>
                <a:latin typeface="Times New Roman" pitchFamily="18" charset="0"/>
                <a:cs typeface="Times New Roman" pitchFamily="18" charset="0"/>
              </a:rPr>
              <a:t>ş</a:t>
            </a:r>
            <a:r>
              <a:rPr lang="en-US" b="1" kern="0" spc="-10" dirty="0" err="1" smtClean="0">
                <a:solidFill>
                  <a:schemeClr val="tx1"/>
                </a:solidFill>
                <a:latin typeface="Times New Roman" pitchFamily="18" charset="0"/>
                <a:cs typeface="Times New Roman" pitchFamily="18" charset="0"/>
              </a:rPr>
              <a:t>i</a:t>
            </a:r>
            <a:r>
              <a:rPr lang="en-US" b="1" kern="0" spc="-10" dirty="0" smtClean="0">
                <a:solidFill>
                  <a:schemeClr val="tx1"/>
                </a:solidFill>
                <a:latin typeface="Times New Roman" pitchFamily="18" charset="0"/>
                <a:cs typeface="Times New Roman" pitchFamily="18" charset="0"/>
              </a:rPr>
              <a:t> </a:t>
            </a:r>
            <a:r>
              <a:rPr lang="en-US" b="1" kern="0" spc="-10" dirty="0" err="1">
                <a:solidFill>
                  <a:schemeClr val="tx1"/>
                </a:solidFill>
                <a:latin typeface="Times New Roman" pitchFamily="18" charset="0"/>
                <a:cs typeface="Times New Roman" pitchFamily="18" charset="0"/>
              </a:rPr>
              <a:t>optim</a:t>
            </a:r>
            <a:r>
              <a:rPr lang="en-US" b="1" kern="0" spc="-10" dirty="0" smtClean="0">
                <a:solidFill>
                  <a:schemeClr val="tx1"/>
                </a:solidFill>
                <a:latin typeface="Times New Roman" pitchFamily="18" charset="0"/>
                <a:cs typeface="Times New Roman" pitchFamily="18" charset="0"/>
              </a:rPr>
              <a:t>!</a:t>
            </a:r>
            <a:endParaRPr lang="en-US" kern="0" spc="-1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5606452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85000" lnSpcReduction="20000"/>
              </a:bodyPr>
              <a:lstStyle/>
              <a:p>
                <a:r>
                  <a:rPr lang="ro-RO" b="1" u="sng" dirty="0" smtClean="0">
                    <a:solidFill>
                      <a:schemeClr val="tx1"/>
                    </a:solidFill>
                    <a:latin typeface="Times New Roman" pitchFamily="18" charset="0"/>
                    <a:cs typeface="Times New Roman" pitchFamily="18" charset="0"/>
                  </a:rPr>
                  <a:t>Complexitatea Algoritmului A*</a:t>
                </a:r>
                <a:endParaRPr lang="en-US" dirty="0">
                  <a:solidFill>
                    <a:schemeClr val="tx1"/>
                  </a:solidFill>
                  <a:latin typeface="Times New Roman" pitchFamily="18" charset="0"/>
                  <a:cs typeface="Times New Roman" pitchFamily="18" charset="0"/>
                </a:endParaRPr>
              </a:p>
              <a:p>
                <a:pPr algn="just"/>
                <a:r>
                  <a:rPr lang="ro-RO" b="1"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indent="450850" algn="just"/>
                <a:r>
                  <a:rPr lang="ro-RO" b="1" dirty="0">
                    <a:solidFill>
                      <a:schemeClr val="tx1"/>
                    </a:solidFill>
                    <a:latin typeface="Times New Roman" pitchFamily="18" charset="0"/>
                    <a:cs typeface="Times New Roman" pitchFamily="18" charset="0"/>
                  </a:rPr>
                  <a:t>S-a arătat că o creştere exponenţială va interveni, în afara cazului în care eroarea în funcţia euristică nu creşte mai repede decât logaritmul costului efectiv al drumului. Cu alte cuvinte, </a:t>
                </a:r>
                <a:r>
                  <a:rPr lang="ro-RO" b="1" i="1" dirty="0">
                    <a:solidFill>
                      <a:schemeClr val="tx1"/>
                    </a:solidFill>
                    <a:latin typeface="Times New Roman" pitchFamily="18" charset="0"/>
                    <a:cs typeface="Times New Roman" pitchFamily="18" charset="0"/>
                  </a:rPr>
                  <a:t>condiţia pentru o creştere subexponenţială</a:t>
                </a:r>
                <a:r>
                  <a:rPr lang="ro-RO" b="1" dirty="0">
                    <a:solidFill>
                      <a:schemeClr val="tx1"/>
                    </a:solidFill>
                    <a:latin typeface="Times New Roman" pitchFamily="18" charset="0"/>
                    <a:cs typeface="Times New Roman" pitchFamily="18" charset="0"/>
                  </a:rPr>
                  <a:t> este:</a:t>
                </a:r>
                <a:endParaRPr lang="en-US" dirty="0">
                  <a:solidFill>
                    <a:schemeClr val="tx1"/>
                  </a:solidFill>
                  <a:latin typeface="Times New Roman" pitchFamily="18" charset="0"/>
                  <a:cs typeface="Times New Roman" pitchFamily="18" charset="0"/>
                </a:endParaRPr>
              </a:p>
              <a:p>
                <a:pPr indent="450850"/>
                <a14:m>
                  <m:oMath xmlns:m="http://schemas.openxmlformats.org/officeDocument/2006/math">
                    <m:d>
                      <m:dPr>
                        <m:begChr m:val="|"/>
                        <m:endChr m:val="|"/>
                        <m:ctrlPr>
                          <a:rPr lang="ro-RO" b="1" i="1" smtClean="0">
                            <a:solidFill>
                              <a:schemeClr val="tx1"/>
                            </a:solidFill>
                            <a:latin typeface="Cambria Math"/>
                            <a:cs typeface="Times New Roman" pitchFamily="18" charset="0"/>
                          </a:rPr>
                        </m:ctrlPr>
                      </m:dPr>
                      <m:e>
                        <m:r>
                          <a:rPr lang="ro-RO" b="1" i="1">
                            <a:solidFill>
                              <a:schemeClr val="tx1"/>
                            </a:solidFill>
                            <a:latin typeface="Cambria Math"/>
                            <a:cs typeface="Times New Roman" pitchFamily="18" charset="0"/>
                          </a:rPr>
                          <m:t>𝒉</m:t>
                        </m:r>
                        <m:d>
                          <m:dPr>
                            <m:ctrlPr>
                              <a:rPr lang="ro-RO" b="1" i="1">
                                <a:solidFill>
                                  <a:schemeClr val="tx1"/>
                                </a:solidFill>
                                <a:latin typeface="Cambria Math"/>
                                <a:cs typeface="Times New Roman" pitchFamily="18" charset="0"/>
                              </a:rPr>
                            </m:ctrlPr>
                          </m:dPr>
                          <m:e>
                            <m:r>
                              <a:rPr lang="ro-RO" b="1" i="1">
                                <a:solidFill>
                                  <a:schemeClr val="tx1"/>
                                </a:solidFill>
                                <a:latin typeface="Cambria Math"/>
                                <a:cs typeface="Times New Roman" pitchFamily="18" charset="0"/>
                              </a:rPr>
                              <m:t>𝒏</m:t>
                            </m:r>
                          </m:e>
                        </m:d>
                        <m:r>
                          <a:rPr lang="ro-RO" b="1" i="1" smtClean="0">
                            <a:solidFill>
                              <a:schemeClr val="tx1"/>
                            </a:solidFill>
                            <a:latin typeface="Cambria Math"/>
                            <a:cs typeface="Times New Roman" pitchFamily="18" charset="0"/>
                          </a:rPr>
                          <m:t>−</m:t>
                        </m:r>
                        <m:sSup>
                          <m:sSupPr>
                            <m:ctrlPr>
                              <a:rPr lang="ro-RO" b="1" i="1" smtClean="0">
                                <a:solidFill>
                                  <a:schemeClr val="tx1"/>
                                </a:solidFill>
                                <a:latin typeface="Cambria Math"/>
                                <a:cs typeface="Times New Roman" pitchFamily="18" charset="0"/>
                              </a:rPr>
                            </m:ctrlPr>
                          </m:sSupPr>
                          <m:e>
                            <m:r>
                              <a:rPr lang="ro-RO" b="1" i="1" smtClean="0">
                                <a:solidFill>
                                  <a:schemeClr val="tx1"/>
                                </a:solidFill>
                                <a:latin typeface="Cambria Math"/>
                                <a:cs typeface="Times New Roman" pitchFamily="18" charset="0"/>
                              </a:rPr>
                              <m:t>𝒉</m:t>
                            </m:r>
                          </m:e>
                          <m:sup>
                            <m:r>
                              <a:rPr lang="ro-RO" b="1" i="1" smtClean="0">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e>
                    </m:d>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𝑶</m:t>
                    </m:r>
                    <m:r>
                      <a:rPr lang="ro-RO" b="1" i="1" smtClean="0">
                        <a:solidFill>
                          <a:schemeClr val="tx1"/>
                        </a:solidFill>
                        <a:latin typeface="Cambria Math"/>
                        <a:ea typeface="Cambria Math"/>
                        <a:cs typeface="Times New Roman" pitchFamily="18" charset="0"/>
                      </a:rPr>
                      <m:t>(</m:t>
                    </m:r>
                    <m:r>
                      <a:rPr lang="ro-RO" b="1" i="0" smtClean="0">
                        <a:solidFill>
                          <a:schemeClr val="tx1"/>
                        </a:solidFill>
                        <a:latin typeface="Cambria Math"/>
                        <a:ea typeface="Cambria Math"/>
                        <a:cs typeface="Times New Roman" pitchFamily="18" charset="0"/>
                      </a:rPr>
                      <m:t>𝐥𝐨𝐠</m:t>
                    </m:r>
                    <m:sSup>
                      <m:sSupPr>
                        <m:ctrlPr>
                          <a:rPr lang="ro-RO" b="1" i="1" smtClean="0">
                            <a:solidFill>
                              <a:schemeClr val="tx1"/>
                            </a:solidFill>
                            <a:latin typeface="Cambria Math"/>
                            <a:ea typeface="Cambria Math"/>
                            <a:cs typeface="Times New Roman" pitchFamily="18" charset="0"/>
                          </a:rPr>
                        </m:ctrlPr>
                      </m:sSupPr>
                      <m:e>
                        <m:r>
                          <a:rPr lang="ro-RO" b="1" i="1" smtClean="0">
                            <a:solidFill>
                              <a:schemeClr val="tx1"/>
                            </a:solidFill>
                            <a:latin typeface="Cambria Math"/>
                            <a:ea typeface="Cambria Math"/>
                            <a:cs typeface="Times New Roman" pitchFamily="18" charset="0"/>
                          </a:rPr>
                          <m:t> </m:t>
                        </m:r>
                        <m:r>
                          <a:rPr lang="ro-RO" b="1" i="1" smtClean="0">
                            <a:solidFill>
                              <a:schemeClr val="tx1"/>
                            </a:solidFill>
                            <a:latin typeface="Cambria Math"/>
                            <a:ea typeface="Cambria Math"/>
                            <a:cs typeface="Times New Roman" pitchFamily="18" charset="0"/>
                          </a:rPr>
                          <m:t>𝒉</m:t>
                        </m:r>
                      </m:e>
                      <m:sup>
                        <m:r>
                          <a:rPr lang="ro-RO" b="1" i="1" smtClean="0">
                            <a:solidFill>
                              <a:schemeClr val="tx1"/>
                            </a:solidFill>
                            <a:latin typeface="Cambria Math"/>
                            <a:ea typeface="Cambria Math"/>
                            <a:cs typeface="Times New Roman" pitchFamily="18" charset="0"/>
                          </a:rPr>
                          <m:t>∗</m:t>
                        </m:r>
                      </m:sup>
                    </m:sSup>
                    <m:r>
                      <a:rPr lang="ro-RO" b="1" i="1" smtClean="0">
                        <a:solidFill>
                          <a:schemeClr val="tx1"/>
                        </a:solidFill>
                        <a:latin typeface="Cambria Math"/>
                        <a:ea typeface="Cambria Math"/>
                        <a:cs typeface="Times New Roman" pitchFamily="18" charset="0"/>
                      </a:rPr>
                      <m:t>(</m:t>
                    </m:r>
                    <m:r>
                      <a:rPr lang="ro-RO" b="1" i="1" smtClean="0">
                        <a:solidFill>
                          <a:schemeClr val="tx1"/>
                        </a:solidFill>
                        <a:latin typeface="Cambria Math"/>
                        <a:ea typeface="Cambria Math"/>
                        <a:cs typeface="Times New Roman" pitchFamily="18" charset="0"/>
                      </a:rPr>
                      <m:t>𝒏</m:t>
                    </m:r>
                    <m:r>
                      <a:rPr lang="ro-RO" b="1" i="1" smtClean="0">
                        <a:solidFill>
                          <a:schemeClr val="tx1"/>
                        </a:solidFill>
                        <a:latin typeface="Cambria Math"/>
                        <a:ea typeface="Cambria Math"/>
                        <a:cs typeface="Times New Roman" pitchFamily="18" charset="0"/>
                      </a:rPr>
                      <m:t>))</m:t>
                    </m:r>
                  </m:oMath>
                </a14:m>
                <a:r>
                  <a:rPr lang="ro-RO" b="1" dirty="0" smtClean="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indent="450850" algn="just"/>
                <a:r>
                  <a:rPr lang="ro-RO" b="1" dirty="0">
                    <a:solidFill>
                      <a:schemeClr val="tx1"/>
                    </a:solidFill>
                    <a:latin typeface="Times New Roman" pitchFamily="18" charset="0"/>
                    <a:cs typeface="Times New Roman" pitchFamily="18" charset="0"/>
                  </a:rPr>
                  <a:t>unde </a:t>
                </a:r>
                <a14:m>
                  <m:oMath xmlns:m="http://schemas.openxmlformats.org/officeDocument/2006/math">
                    <m:sSup>
                      <m:sSupPr>
                        <m:ctrlPr>
                          <a:rPr lang="ro-RO" b="1" i="1">
                            <a:solidFill>
                              <a:schemeClr val="tx1"/>
                            </a:solidFill>
                            <a:latin typeface="Cambria Math"/>
                            <a:cs typeface="Times New Roman" pitchFamily="18" charset="0"/>
                          </a:rPr>
                        </m:ctrlPr>
                      </m:sSupPr>
                      <m:e>
                        <m:r>
                          <a:rPr lang="ro-RO" b="1" i="1">
                            <a:solidFill>
                              <a:schemeClr val="tx1"/>
                            </a:solidFill>
                            <a:latin typeface="Cambria Math"/>
                            <a:cs typeface="Times New Roman" pitchFamily="18" charset="0"/>
                          </a:rPr>
                          <m:t>𝒉</m:t>
                        </m:r>
                      </m:e>
                      <m:sup>
                        <m:r>
                          <a:rPr lang="ro-RO" b="1" i="1">
                            <a:solidFill>
                              <a:schemeClr val="tx1"/>
                            </a:solidFill>
                            <a:latin typeface="Cambria Math"/>
                            <a:cs typeface="Times New Roman" pitchFamily="18" charset="0"/>
                          </a:rPr>
                          <m:t>∗</m:t>
                        </m:r>
                      </m:sup>
                    </m:sSup>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𝒏</m:t>
                    </m:r>
                    <m:r>
                      <a:rPr lang="ro-RO" b="1" i="1">
                        <a:solidFill>
                          <a:schemeClr val="tx1"/>
                        </a:solidFill>
                        <a:latin typeface="Cambria Math"/>
                        <a:cs typeface="Times New Roman" pitchFamily="18" charset="0"/>
                      </a:rPr>
                      <m:t>)</m:t>
                    </m:r>
                  </m:oMath>
                </a14:m>
                <a:r>
                  <a:rPr lang="ro-RO" b="1" dirty="0">
                    <a:solidFill>
                      <a:schemeClr val="tx1"/>
                    </a:solidFill>
                    <a:latin typeface="Times New Roman" pitchFamily="18" charset="0"/>
                    <a:cs typeface="Times New Roman" pitchFamily="18" charset="0"/>
                  </a:rPr>
                  <a:t> este </a:t>
                </a:r>
                <a:r>
                  <a:rPr lang="ro-RO" b="1" i="1" dirty="0">
                    <a:solidFill>
                      <a:schemeClr val="tx1"/>
                    </a:solidFill>
                    <a:latin typeface="Times New Roman" pitchFamily="18" charset="0"/>
                    <a:cs typeface="Times New Roman" pitchFamily="18" charset="0"/>
                  </a:rPr>
                  <a:t>adevăratul</a:t>
                </a:r>
                <a:r>
                  <a:rPr lang="ro-RO" b="1" dirty="0">
                    <a:solidFill>
                      <a:schemeClr val="tx1"/>
                    </a:solidFill>
                    <a:latin typeface="Times New Roman" pitchFamily="18" charset="0"/>
                    <a:cs typeface="Times New Roman" pitchFamily="18" charset="0"/>
                  </a:rPr>
                  <a:t> cost de a ajunge de la </a:t>
                </a:r>
                <a:r>
                  <a:rPr lang="ro-RO" b="1" i="1" dirty="0">
                    <a:solidFill>
                      <a:schemeClr val="tx1"/>
                    </a:solidFill>
                    <a:latin typeface="Times New Roman" pitchFamily="18" charset="0"/>
                    <a:cs typeface="Times New Roman" pitchFamily="18" charset="0"/>
                  </a:rPr>
                  <a:t>n</a:t>
                </a:r>
                <a:r>
                  <a:rPr lang="ro-RO" b="1" dirty="0">
                    <a:solidFill>
                      <a:schemeClr val="tx1"/>
                    </a:solidFill>
                    <a:latin typeface="Times New Roman" pitchFamily="18" charset="0"/>
                    <a:cs typeface="Times New Roman" pitchFamily="18" charset="0"/>
                  </a:rPr>
                  <a:t> la scop.</a:t>
                </a:r>
                <a:endParaRPr lang="en-US" dirty="0">
                  <a:solidFill>
                    <a:schemeClr val="tx1"/>
                  </a:solidFill>
                  <a:latin typeface="Times New Roman" pitchFamily="18" charset="0"/>
                  <a:cs typeface="Times New Roman" pitchFamily="18" charset="0"/>
                </a:endParaRPr>
              </a:p>
              <a:p>
                <a:pPr indent="450850" algn="just"/>
                <a:r>
                  <a:rPr lang="ro-RO" b="1" dirty="0" smtClean="0">
                    <a:solidFill>
                      <a:schemeClr val="tx1"/>
                    </a:solidFill>
                    <a:latin typeface="Times New Roman" pitchFamily="18" charset="0"/>
                    <a:cs typeface="Times New Roman" pitchFamily="18" charset="0"/>
                  </a:rPr>
                  <a:t>În </a:t>
                </a:r>
                <a:r>
                  <a:rPr lang="ro-RO" b="1" dirty="0">
                    <a:solidFill>
                      <a:schemeClr val="tx1"/>
                    </a:solidFill>
                    <a:latin typeface="Times New Roman" pitchFamily="18" charset="0"/>
                    <a:cs typeface="Times New Roman" pitchFamily="18" charset="0"/>
                  </a:rPr>
                  <a:t>afară de timpul mare calculator, algoritmul A* consumă şi mult spaţiu de memorie deoarece </a:t>
                </a:r>
                <a:r>
                  <a:rPr lang="ro-RO" b="1" i="1" dirty="0">
                    <a:solidFill>
                      <a:schemeClr val="tx1"/>
                    </a:solidFill>
                    <a:latin typeface="Times New Roman" pitchFamily="18" charset="0"/>
                    <a:cs typeface="Times New Roman" pitchFamily="18" charset="0"/>
                  </a:rPr>
                  <a:t>păstrează în memorie toate nodurile generate</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indent="450850" algn="just"/>
                <a:r>
                  <a:rPr lang="ro-RO" b="1" dirty="0" smtClean="0">
                    <a:solidFill>
                      <a:schemeClr val="tx1"/>
                    </a:solidFill>
                    <a:latin typeface="Times New Roman" pitchFamily="18" charset="0"/>
                    <a:cs typeface="Times New Roman" pitchFamily="18" charset="0"/>
                  </a:rPr>
                  <a:t>Algoritmi </a:t>
                </a:r>
                <a:r>
                  <a:rPr lang="ro-RO" b="1" dirty="0">
                    <a:solidFill>
                      <a:schemeClr val="tx1"/>
                    </a:solidFill>
                    <a:latin typeface="Times New Roman" pitchFamily="18" charset="0"/>
                    <a:cs typeface="Times New Roman" pitchFamily="18" charset="0"/>
                  </a:rPr>
                  <a:t>de căutare mai noi, de tip “memory-bounded” (cu limitare a memoriei), au reuşit să înlăture neajunsul legat de problema spaţiului de memorie folosit, fără a sacrifica optimalitatea sau completitudinea. Unul dintre aceştia</a:t>
                </a:r>
                <a:r>
                  <a:rPr lang="ro-RO" b="1" i="1" dirty="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este algoritmul IDA*.</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98" t="-1104" r="-1366" b="-1472"/>
                </a:stretch>
              </a:blipFill>
            </p:spPr>
            <p:txBody>
              <a:bodyPr/>
              <a:lstStyle/>
              <a:p>
                <a:r>
                  <a:rPr lang="en-US">
                    <a:noFill/>
                  </a:rPr>
                  <a:t> </a:t>
                </a:r>
              </a:p>
            </p:txBody>
          </p:sp>
        </mc:Fallback>
      </mc:AlternateContent>
    </p:spTree>
    <p:extLst>
      <p:ext uri="{BB962C8B-B14F-4D97-AF65-F5344CB8AC3E}">
        <p14:creationId xmlns:p14="http://schemas.microsoft.com/office/powerpoint/2010/main" val="188969893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r>
              <a:rPr lang="ro-RO" b="1" u="sng" dirty="0">
                <a:solidFill>
                  <a:schemeClr val="tx1"/>
                </a:solidFill>
                <a:latin typeface="Times New Roman" pitchFamily="18" charset="0"/>
                <a:cs typeface="Times New Roman" pitchFamily="18" charset="0"/>
              </a:rPr>
              <a:t>Iterative Deepening A* (IDA*)</a:t>
            </a:r>
            <a:r>
              <a:rPr lang="ro-RO" u="sng"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algn="just"/>
            <a:r>
              <a:rPr lang="ro-RO"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Algoritmul IDA* se referă la o căutare iterativă în adâncime de tip A* şi este o extensie logică a lui Iterative Deepening Search care foloseşte, în plus, informaţia euristică.</a:t>
            </a:r>
            <a:endParaRPr lang="en-US" dirty="0">
              <a:solidFill>
                <a:schemeClr val="tx1"/>
              </a:solidFill>
              <a:latin typeface="Times New Roman" pitchFamily="18" charset="0"/>
              <a:cs typeface="Times New Roman" pitchFamily="18" charset="0"/>
            </a:endParaRPr>
          </a:p>
          <a:p>
            <a:pPr algn="just"/>
            <a:endParaRPr lang="en-US"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În cadrul acestui algoritm fiecare iteraţie reprezintă o căutare de tip </a:t>
            </a:r>
            <a:r>
              <a:rPr lang="ro-RO" b="1" u="sng" dirty="0">
                <a:solidFill>
                  <a:schemeClr val="tx1"/>
                </a:solidFill>
                <a:latin typeface="Times New Roman" pitchFamily="18" charset="0"/>
                <a:cs typeface="Times New Roman" pitchFamily="18" charset="0"/>
              </a:rPr>
              <a:t>depth-first</a:t>
            </a:r>
            <a:r>
              <a:rPr lang="ro-RO" b="1" dirty="0">
                <a:solidFill>
                  <a:schemeClr val="tx1"/>
                </a:solidFill>
                <a:latin typeface="Times New Roman" pitchFamily="18" charset="0"/>
                <a:cs typeface="Times New Roman" pitchFamily="18" charset="0"/>
              </a:rPr>
              <a:t>, iar căutarea de tip depth-first este modificată astfel încât ea să folosească </a:t>
            </a:r>
            <a:r>
              <a:rPr lang="ro-RO" b="1" i="1" u="sng" dirty="0">
                <a:solidFill>
                  <a:schemeClr val="tx1"/>
                </a:solidFill>
                <a:latin typeface="Times New Roman" pitchFamily="18" charset="0"/>
                <a:cs typeface="Times New Roman" pitchFamily="18" charset="0"/>
              </a:rPr>
              <a:t>o</a:t>
            </a:r>
            <a:r>
              <a:rPr lang="ro-RO" b="1" u="sng" dirty="0">
                <a:solidFill>
                  <a:schemeClr val="tx1"/>
                </a:solidFill>
                <a:latin typeface="Times New Roman" pitchFamily="18" charset="0"/>
                <a:cs typeface="Times New Roman" pitchFamily="18" charset="0"/>
              </a:rPr>
              <a:t> </a:t>
            </a:r>
            <a:r>
              <a:rPr lang="ro-RO" b="1" i="1" u="sng" dirty="0">
                <a:solidFill>
                  <a:schemeClr val="tx1"/>
                </a:solidFill>
                <a:latin typeface="Times New Roman" pitchFamily="18" charset="0"/>
                <a:cs typeface="Times New Roman" pitchFamily="18" charset="0"/>
              </a:rPr>
              <a:t>limită a costului</a:t>
            </a:r>
            <a:r>
              <a:rPr lang="ro-RO" b="1" u="sng" dirty="0">
                <a:solidFill>
                  <a:schemeClr val="tx1"/>
                </a:solidFill>
                <a:latin typeface="Times New Roman" pitchFamily="18" charset="0"/>
                <a:cs typeface="Times New Roman" pitchFamily="18" charset="0"/>
              </a:rPr>
              <a:t> şi nu o limită a adâncimii</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8550037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indent="450850" algn="just"/>
            <a:r>
              <a:rPr lang="ro-RO" b="1" dirty="0">
                <a:solidFill>
                  <a:schemeClr val="tx1"/>
                </a:solidFill>
                <a:latin typeface="Times New Roman" pitchFamily="18" charset="0"/>
                <a:cs typeface="Times New Roman" pitchFamily="18" charset="0"/>
              </a:rPr>
              <a:t>Faptul că în cadrul algoritmului A* </a:t>
            </a:r>
            <a:r>
              <a:rPr lang="ro-RO" b="1" i="1" dirty="0">
                <a:solidFill>
                  <a:schemeClr val="tx1"/>
                </a:solidFill>
                <a:latin typeface="Times New Roman" pitchFamily="18" charset="0"/>
                <a:cs typeface="Times New Roman" pitchFamily="18" charset="0"/>
              </a:rPr>
              <a:t>f</a:t>
            </a:r>
            <a:r>
              <a:rPr lang="ro-RO" b="1" dirty="0">
                <a:solidFill>
                  <a:schemeClr val="tx1"/>
                </a:solidFill>
                <a:latin typeface="Times New Roman" pitchFamily="18" charset="0"/>
                <a:cs typeface="Times New Roman" pitchFamily="18" charset="0"/>
              </a:rPr>
              <a:t> nu descreşte niciodată de-a lungul oricărui drum care pleacă din rădăcină ne permite să trasăm, din punct de vedere conceptual, </a:t>
            </a:r>
            <a:r>
              <a:rPr lang="ro-RO" b="1" i="1" dirty="0">
                <a:solidFill>
                  <a:schemeClr val="tx1"/>
                </a:solidFill>
                <a:latin typeface="Times New Roman" pitchFamily="18" charset="0"/>
                <a:cs typeface="Times New Roman" pitchFamily="18" charset="0"/>
              </a:rPr>
              <a:t>contururi</a:t>
            </a:r>
            <a:r>
              <a:rPr lang="ro-RO" b="1" dirty="0">
                <a:solidFill>
                  <a:schemeClr val="tx1"/>
                </a:solidFill>
                <a:latin typeface="Times New Roman" pitchFamily="18" charset="0"/>
                <a:cs typeface="Times New Roman" pitchFamily="18" charset="0"/>
              </a:rPr>
              <a:t> în spaţiul stărilor. Astfel, în interiorul unui contur, toate nodurile au valoarea </a:t>
            </a:r>
            <a:r>
              <a:rPr lang="ro-RO" b="1" i="1" dirty="0">
                <a:solidFill>
                  <a:schemeClr val="tx1"/>
                </a:solidFill>
                <a:latin typeface="Times New Roman" pitchFamily="18" charset="0"/>
                <a:cs typeface="Times New Roman" pitchFamily="18" charset="0"/>
              </a:rPr>
              <a:t>f(n)</a:t>
            </a:r>
            <a:r>
              <a:rPr lang="ro-RO" b="1" dirty="0">
                <a:solidFill>
                  <a:schemeClr val="tx1"/>
                </a:solidFill>
                <a:latin typeface="Times New Roman" pitchFamily="18" charset="0"/>
                <a:cs typeface="Times New Roman" pitchFamily="18" charset="0"/>
              </a:rPr>
              <a:t> mai mică sau egală cu o aceeaşi valoare. În cazul algoritmului IDA* fiecare iteraţie extinde toate nodurile din interiorul conturului determinat de costul </a:t>
            </a:r>
            <a:r>
              <a:rPr lang="ro-RO" b="1" i="1" dirty="0">
                <a:solidFill>
                  <a:schemeClr val="tx1"/>
                </a:solidFill>
                <a:latin typeface="Times New Roman" pitchFamily="18" charset="0"/>
                <a:cs typeface="Times New Roman" pitchFamily="18" charset="0"/>
              </a:rPr>
              <a:t>f</a:t>
            </a:r>
            <a:r>
              <a:rPr lang="ro-RO" b="1" dirty="0">
                <a:solidFill>
                  <a:schemeClr val="tx1"/>
                </a:solidFill>
                <a:latin typeface="Times New Roman" pitchFamily="18" charset="0"/>
                <a:cs typeface="Times New Roman" pitchFamily="18" charset="0"/>
              </a:rPr>
              <a:t> curent, după care se trece la conturul următor. De îndată ce căutarea în interiorul unui contur dat a fost completată, este declanşată o nouă iteraţie, folosind un nou cost </a:t>
            </a:r>
            <a:r>
              <a:rPr lang="ro-RO" b="1" i="1" dirty="0">
                <a:solidFill>
                  <a:schemeClr val="tx1"/>
                </a:solidFill>
                <a:latin typeface="Times New Roman" pitchFamily="18" charset="0"/>
                <a:cs typeface="Times New Roman" pitchFamily="18" charset="0"/>
              </a:rPr>
              <a:t>f</a:t>
            </a:r>
            <a:r>
              <a:rPr lang="ro-RO" b="1" dirty="0">
                <a:solidFill>
                  <a:schemeClr val="tx1"/>
                </a:solidFill>
                <a:latin typeface="Times New Roman" pitchFamily="18" charset="0"/>
                <a:cs typeface="Times New Roman" pitchFamily="18" charset="0"/>
              </a:rPr>
              <a:t>, corespunzător următorului contur. Figura </a:t>
            </a:r>
            <a:r>
              <a:rPr lang="ro-RO" b="1" dirty="0" smtClean="0">
                <a:solidFill>
                  <a:schemeClr val="tx1"/>
                </a:solidFill>
                <a:latin typeface="Times New Roman" pitchFamily="18" charset="0"/>
                <a:cs typeface="Times New Roman" pitchFamily="18" charset="0"/>
              </a:rPr>
              <a:t>următoare </a:t>
            </a:r>
            <a:r>
              <a:rPr lang="ro-RO" b="1" dirty="0">
                <a:solidFill>
                  <a:schemeClr val="tx1"/>
                </a:solidFill>
                <a:latin typeface="Times New Roman" pitchFamily="18" charset="0"/>
                <a:cs typeface="Times New Roman" pitchFamily="18" charset="0"/>
              </a:rPr>
              <a:t>prezintă căutări iterative în interiorul câte unui contur.</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78733493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a:grpSpLocks/>
          </p:cNvGrpSpPr>
          <p:nvPr/>
        </p:nvGrpSpPr>
        <p:grpSpPr bwMode="auto">
          <a:xfrm>
            <a:off x="220134" y="514182"/>
            <a:ext cx="8703733" cy="5829637"/>
            <a:chOff x="2281" y="3951"/>
            <a:chExt cx="7374" cy="4939"/>
          </a:xfrm>
        </p:grpSpPr>
        <p:sp>
          <p:nvSpPr>
            <p:cNvPr id="5" name="Text Box 3"/>
            <p:cNvSpPr txBox="1">
              <a:spLocks noChangeArrowheads="1"/>
            </p:cNvSpPr>
            <p:nvPr/>
          </p:nvSpPr>
          <p:spPr bwMode="auto">
            <a:xfrm>
              <a:off x="5682" y="3951"/>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Q</a:t>
              </a:r>
              <a:endParaRPr lang="en-US" sz="1600" b="1">
                <a:effectLst/>
                <a:latin typeface="Times New Roman"/>
                <a:ea typeface="Times New Roman"/>
              </a:endParaRPr>
            </a:p>
          </p:txBody>
        </p:sp>
        <p:sp>
          <p:nvSpPr>
            <p:cNvPr id="6" name="Oval 5"/>
            <p:cNvSpPr>
              <a:spLocks noChangeArrowheads="1"/>
            </p:cNvSpPr>
            <p:nvPr/>
          </p:nvSpPr>
          <p:spPr bwMode="auto">
            <a:xfrm rot="636909">
              <a:off x="2281" y="4479"/>
              <a:ext cx="7374" cy="2976"/>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7" name="Oval 6"/>
            <p:cNvSpPr>
              <a:spLocks noChangeArrowheads="1"/>
            </p:cNvSpPr>
            <p:nvPr/>
          </p:nvSpPr>
          <p:spPr bwMode="auto">
            <a:xfrm rot="58050">
              <a:off x="2621" y="4919"/>
              <a:ext cx="3601" cy="1260"/>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8" name="Oval 7"/>
            <p:cNvSpPr>
              <a:spLocks noChangeArrowheads="1"/>
            </p:cNvSpPr>
            <p:nvPr/>
          </p:nvSpPr>
          <p:spPr bwMode="auto">
            <a:xfrm rot="-281423">
              <a:off x="2982" y="5132"/>
              <a:ext cx="1440" cy="713"/>
            </a:xfrm>
            <a:prstGeom prst="ellipse">
              <a:avLst/>
            </a:prstGeom>
            <a:solidFill>
              <a:srgbClr val="FFFFFF"/>
            </a:solidFill>
            <a:ln w="12700">
              <a:solidFill>
                <a:srgbClr val="000000"/>
              </a:solidFill>
              <a:prstDash val="dash"/>
              <a:round/>
              <a:headEnd/>
              <a:tailEnd/>
            </a:ln>
          </p:spPr>
          <p:txBody>
            <a:bodyPr rot="0" vert="horz" wrap="square" lIns="91440" tIns="45720" rIns="91440" bIns="45720" anchor="t" anchorCtr="0" upright="1">
              <a:noAutofit/>
            </a:bodyPr>
            <a:lstStyle/>
            <a:p>
              <a:endParaRPr lang="en-US"/>
            </a:p>
          </p:txBody>
        </p:sp>
        <p:sp>
          <p:nvSpPr>
            <p:cNvPr id="9" name="Text Box 7"/>
            <p:cNvSpPr txBox="1">
              <a:spLocks noChangeArrowheads="1"/>
            </p:cNvSpPr>
            <p:nvPr/>
          </p:nvSpPr>
          <p:spPr bwMode="auto">
            <a:xfrm>
              <a:off x="2802" y="691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T</a:t>
              </a:r>
              <a:endParaRPr lang="en-US" sz="1600" b="1">
                <a:effectLst/>
                <a:latin typeface="Times New Roman"/>
                <a:ea typeface="Times New Roman"/>
              </a:endParaRPr>
            </a:p>
          </p:txBody>
        </p:sp>
        <p:sp>
          <p:nvSpPr>
            <p:cNvPr id="10" name="Text Box 8"/>
            <p:cNvSpPr txBox="1">
              <a:spLocks noChangeArrowheads="1"/>
            </p:cNvSpPr>
            <p:nvPr/>
          </p:nvSpPr>
          <p:spPr bwMode="auto">
            <a:xfrm>
              <a:off x="4602" y="76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C</a:t>
              </a:r>
              <a:endParaRPr lang="en-US" sz="1600" b="1">
                <a:effectLst/>
                <a:latin typeface="Times New Roman"/>
                <a:ea typeface="Times New Roman"/>
              </a:endParaRPr>
            </a:p>
          </p:txBody>
        </p:sp>
        <p:sp>
          <p:nvSpPr>
            <p:cNvPr id="11" name="Text Box 9"/>
            <p:cNvSpPr txBox="1">
              <a:spLocks noChangeArrowheads="1"/>
            </p:cNvSpPr>
            <p:nvPr/>
          </p:nvSpPr>
          <p:spPr bwMode="auto">
            <a:xfrm>
              <a:off x="8562" y="8530"/>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a:effectLst/>
                  <a:latin typeface="Times New Roman"/>
                  <a:ea typeface="Times New Roman"/>
                </a:rPr>
                <a:t>G</a:t>
              </a:r>
              <a:endParaRPr lang="en-US" sz="1600" b="1">
                <a:effectLst/>
                <a:latin typeface="Times New Roman"/>
                <a:ea typeface="Times New Roman"/>
              </a:endParaRPr>
            </a:p>
          </p:txBody>
        </p:sp>
        <p:sp>
          <p:nvSpPr>
            <p:cNvPr id="12" name="Text Box 10"/>
            <p:cNvSpPr txBox="1">
              <a:spLocks noChangeArrowheads="1"/>
            </p:cNvSpPr>
            <p:nvPr/>
          </p:nvSpPr>
          <p:spPr bwMode="auto">
            <a:xfrm>
              <a:off x="7989" y="7035"/>
              <a:ext cx="47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B</a:t>
              </a:r>
              <a:endParaRPr lang="en-US" sz="1400" b="1">
                <a:effectLst/>
                <a:latin typeface="Times New Roman"/>
                <a:ea typeface="Times New Roman"/>
              </a:endParaRPr>
            </a:p>
          </p:txBody>
        </p:sp>
        <p:sp>
          <p:nvSpPr>
            <p:cNvPr id="13" name="Text Box 11"/>
            <p:cNvSpPr txBox="1">
              <a:spLocks noChangeArrowheads="1"/>
            </p:cNvSpPr>
            <p:nvPr/>
          </p:nvSpPr>
          <p:spPr bwMode="auto">
            <a:xfrm>
              <a:off x="7365" y="5211"/>
              <a:ext cx="540" cy="439"/>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F</a:t>
              </a:r>
              <a:endParaRPr lang="en-US" sz="1600" b="1">
                <a:effectLst/>
                <a:latin typeface="Times New Roman"/>
                <a:ea typeface="Times New Roman"/>
              </a:endParaRPr>
            </a:p>
          </p:txBody>
        </p:sp>
        <p:sp>
          <p:nvSpPr>
            <p:cNvPr id="14" name="Text Box 12"/>
            <p:cNvSpPr txBox="1">
              <a:spLocks noChangeArrowheads="1"/>
            </p:cNvSpPr>
            <p:nvPr/>
          </p:nvSpPr>
          <p:spPr bwMode="auto">
            <a:xfrm>
              <a:off x="5919" y="6367"/>
              <a:ext cx="559"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R</a:t>
              </a:r>
              <a:endParaRPr lang="en-US" sz="1600" b="1">
                <a:effectLst/>
                <a:latin typeface="Times New Roman"/>
                <a:ea typeface="Times New Roman"/>
              </a:endParaRPr>
            </a:p>
          </p:txBody>
        </p:sp>
        <p:sp>
          <p:nvSpPr>
            <p:cNvPr id="15" name="Text Box 13"/>
            <p:cNvSpPr txBox="1">
              <a:spLocks noChangeArrowheads="1"/>
            </p:cNvSpPr>
            <p:nvPr/>
          </p:nvSpPr>
          <p:spPr bwMode="auto">
            <a:xfrm>
              <a:off x="3993" y="4467"/>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15000"/>
                </a:lnSpc>
                <a:spcAft>
                  <a:spcPts val="1000"/>
                </a:spcAft>
              </a:pPr>
              <a:r>
                <a:rPr lang="en-US" sz="1100" b="1">
                  <a:effectLst/>
                  <a:latin typeface="Calibri"/>
                  <a:ea typeface="Calibri"/>
                  <a:cs typeface="Times New Roman"/>
                </a:rPr>
                <a:t>Z</a:t>
              </a:r>
              <a:endParaRPr lang="en-US" sz="1100">
                <a:effectLst/>
                <a:latin typeface="Calibri"/>
                <a:ea typeface="Calibri"/>
                <a:cs typeface="Times New Roman"/>
              </a:endParaRPr>
            </a:p>
          </p:txBody>
        </p:sp>
        <p:sp>
          <p:nvSpPr>
            <p:cNvPr id="16" name="Text Box 14"/>
            <p:cNvSpPr txBox="1">
              <a:spLocks noChangeArrowheads="1"/>
            </p:cNvSpPr>
            <p:nvPr/>
          </p:nvSpPr>
          <p:spPr bwMode="auto">
            <a:xfrm>
              <a:off x="8669" y="619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U</a:t>
              </a:r>
              <a:endParaRPr lang="en-US" sz="1600" b="1">
                <a:effectLst/>
                <a:latin typeface="Times New Roman"/>
                <a:ea typeface="Times New Roman"/>
              </a:endParaRPr>
            </a:p>
          </p:txBody>
        </p:sp>
        <p:sp>
          <p:nvSpPr>
            <p:cNvPr id="17" name="Text Box 15"/>
            <p:cNvSpPr txBox="1">
              <a:spLocks noChangeArrowheads="1"/>
            </p:cNvSpPr>
            <p:nvPr/>
          </p:nvSpPr>
          <p:spPr bwMode="auto">
            <a:xfrm>
              <a:off x="8953" y="4750"/>
              <a:ext cx="540" cy="5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V</a:t>
              </a:r>
              <a:endParaRPr lang="en-US" sz="1600" b="1">
                <a:effectLst/>
                <a:latin typeface="Times New Roman"/>
                <a:ea typeface="Times New Roman"/>
              </a:endParaRPr>
            </a:p>
          </p:txBody>
        </p:sp>
        <p:sp>
          <p:nvSpPr>
            <p:cNvPr id="18" name="Text Box 16"/>
            <p:cNvSpPr txBox="1">
              <a:spLocks noChangeArrowheads="1"/>
            </p:cNvSpPr>
            <p:nvPr/>
          </p:nvSpPr>
          <p:spPr bwMode="auto">
            <a:xfrm>
              <a:off x="5267" y="5334"/>
              <a:ext cx="398"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ctr">
                <a:lnSpc>
                  <a:spcPct val="150000"/>
                </a:lnSpc>
                <a:spcAft>
                  <a:spcPts val="0"/>
                </a:spcAft>
              </a:pPr>
              <a:r>
                <a:rPr lang="en-US" sz="1100" b="1">
                  <a:effectLst/>
                  <a:latin typeface="Times New Roman"/>
                  <a:ea typeface="Times New Roman"/>
                </a:rPr>
                <a:t>S</a:t>
              </a:r>
              <a:endParaRPr lang="en-US" sz="1400" b="1">
                <a:effectLst/>
                <a:latin typeface="Times New Roman"/>
                <a:ea typeface="Times New Roman"/>
              </a:endParaRPr>
            </a:p>
          </p:txBody>
        </p:sp>
        <p:sp>
          <p:nvSpPr>
            <p:cNvPr id="19" name="Text Box 17"/>
            <p:cNvSpPr txBox="1">
              <a:spLocks noChangeArrowheads="1"/>
            </p:cNvSpPr>
            <p:nvPr/>
          </p:nvSpPr>
          <p:spPr bwMode="auto">
            <a:xfrm>
              <a:off x="3396" y="5334"/>
              <a:ext cx="496"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l">
                <a:lnSpc>
                  <a:spcPct val="150000"/>
                </a:lnSpc>
                <a:spcAft>
                  <a:spcPts val="0"/>
                </a:spcAft>
              </a:pPr>
              <a:r>
                <a:rPr lang="en-US" sz="1100" b="1" kern="0">
                  <a:effectLst/>
                  <a:latin typeface="Times New Roman"/>
                  <a:ea typeface="Times New Roman"/>
                </a:rPr>
                <a:t>A</a:t>
              </a:r>
              <a:endParaRPr lang="en-US" sz="1400" b="1" kern="0">
                <a:effectLst/>
                <a:latin typeface="Times New Roman"/>
                <a:ea typeface="Times New Roman"/>
              </a:endParaRPr>
            </a:p>
          </p:txBody>
        </p:sp>
        <p:sp>
          <p:nvSpPr>
            <p:cNvPr id="20" name="Text Box 18"/>
            <p:cNvSpPr txBox="1">
              <a:spLocks noChangeArrowheads="1"/>
            </p:cNvSpPr>
            <p:nvPr/>
          </p:nvSpPr>
          <p:spPr bwMode="auto">
            <a:xfrm>
              <a:off x="7252" y="6298"/>
              <a:ext cx="540" cy="36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algn="just">
                <a:lnSpc>
                  <a:spcPct val="150000"/>
                </a:lnSpc>
                <a:spcAft>
                  <a:spcPts val="0"/>
                </a:spcAft>
              </a:pPr>
              <a:r>
                <a:rPr lang="en-US" sz="1100" b="1">
                  <a:effectLst/>
                  <a:latin typeface="Times New Roman"/>
                  <a:ea typeface="Times New Roman"/>
                </a:rPr>
                <a:t>P</a:t>
              </a:r>
              <a:endParaRPr lang="en-US" sz="1600" b="1">
                <a:effectLst/>
                <a:latin typeface="Times New Roman"/>
                <a:ea typeface="Times New Roman"/>
              </a:endParaRPr>
            </a:p>
          </p:txBody>
        </p:sp>
        <p:sp>
          <p:nvSpPr>
            <p:cNvPr id="21" name="Freeform 20"/>
            <p:cNvSpPr>
              <a:spLocks/>
            </p:cNvSpPr>
            <p:nvPr/>
          </p:nvSpPr>
          <p:spPr bwMode="auto">
            <a:xfrm>
              <a:off x="5737" y="5148"/>
              <a:ext cx="1970" cy="359"/>
            </a:xfrm>
            <a:custGeom>
              <a:avLst/>
              <a:gdLst>
                <a:gd name="T0" fmla="*/ 0 w 1970"/>
                <a:gd name="T1" fmla="*/ 359 h 359"/>
                <a:gd name="T2" fmla="*/ 1970 w 1970"/>
                <a:gd name="T3" fmla="*/ 0 h 359"/>
              </a:gdLst>
              <a:ahLst/>
              <a:cxnLst>
                <a:cxn ang="0">
                  <a:pos x="T0" y="T1"/>
                </a:cxn>
                <a:cxn ang="0">
                  <a:pos x="T2" y="T3"/>
                </a:cxn>
              </a:cxnLst>
              <a:rect l="0" t="0" r="r" b="b"/>
              <a:pathLst>
                <a:path w="1970" h="359">
                  <a:moveTo>
                    <a:pt x="0" y="359"/>
                  </a:moveTo>
                  <a:lnTo>
                    <a:pt x="1970"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2" name="Freeform 21"/>
            <p:cNvSpPr>
              <a:spLocks/>
            </p:cNvSpPr>
            <p:nvPr/>
          </p:nvSpPr>
          <p:spPr bwMode="auto">
            <a:xfrm>
              <a:off x="3382" y="5552"/>
              <a:ext cx="0" cy="1583"/>
            </a:xfrm>
            <a:custGeom>
              <a:avLst/>
              <a:gdLst>
                <a:gd name="T0" fmla="*/ 0 w 1"/>
                <a:gd name="T1" fmla="*/ 0 h 1583"/>
                <a:gd name="T2" fmla="*/ 0 w 1"/>
                <a:gd name="T3" fmla="*/ 1583 h 1583"/>
              </a:gdLst>
              <a:ahLst/>
              <a:cxnLst>
                <a:cxn ang="0">
                  <a:pos x="T0" y="T1"/>
                </a:cxn>
                <a:cxn ang="0">
                  <a:pos x="T2" y="T3"/>
                </a:cxn>
              </a:cxnLst>
              <a:rect l="0" t="0" r="r" b="b"/>
              <a:pathLst>
                <a:path w="1" h="1583">
                  <a:moveTo>
                    <a:pt x="0" y="0"/>
                  </a:moveTo>
                  <a:lnTo>
                    <a:pt x="0" y="1583"/>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3" name="Freeform 22"/>
            <p:cNvSpPr>
              <a:spLocks/>
            </p:cNvSpPr>
            <p:nvPr/>
          </p:nvSpPr>
          <p:spPr bwMode="auto">
            <a:xfrm>
              <a:off x="3382" y="4788"/>
              <a:ext cx="1078" cy="704"/>
            </a:xfrm>
            <a:custGeom>
              <a:avLst/>
              <a:gdLst>
                <a:gd name="T0" fmla="*/ 0 w 1078"/>
                <a:gd name="T1" fmla="*/ 704 h 704"/>
                <a:gd name="T2" fmla="*/ 1078 w 1078"/>
                <a:gd name="T3" fmla="*/ 0 h 704"/>
              </a:gdLst>
              <a:ahLst/>
              <a:cxnLst>
                <a:cxn ang="0">
                  <a:pos x="T0" y="T1"/>
                </a:cxn>
                <a:cxn ang="0">
                  <a:pos x="T2" y="T3"/>
                </a:cxn>
              </a:cxnLst>
              <a:rect l="0" t="0" r="r" b="b"/>
              <a:pathLst>
                <a:path w="1078" h="704">
                  <a:moveTo>
                    <a:pt x="0" y="704"/>
                  </a:moveTo>
                  <a:lnTo>
                    <a:pt x="1078"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4" name="Freeform 23"/>
            <p:cNvSpPr>
              <a:spLocks/>
            </p:cNvSpPr>
            <p:nvPr/>
          </p:nvSpPr>
          <p:spPr bwMode="auto">
            <a:xfrm>
              <a:off x="4460" y="4255"/>
              <a:ext cx="1215" cy="533"/>
            </a:xfrm>
            <a:custGeom>
              <a:avLst/>
              <a:gdLst>
                <a:gd name="T0" fmla="*/ 0 w 1215"/>
                <a:gd name="T1" fmla="*/ 533 h 533"/>
                <a:gd name="T2" fmla="*/ 1215 w 1215"/>
                <a:gd name="T3" fmla="*/ 0 h 533"/>
              </a:gdLst>
              <a:ahLst/>
              <a:cxnLst>
                <a:cxn ang="0">
                  <a:pos x="T0" y="T1"/>
                </a:cxn>
                <a:cxn ang="0">
                  <a:pos x="T2" y="T3"/>
                </a:cxn>
              </a:cxnLst>
              <a:rect l="0" t="0" r="r" b="b"/>
              <a:pathLst>
                <a:path w="1215" h="533">
                  <a:moveTo>
                    <a:pt x="0" y="533"/>
                  </a:moveTo>
                  <a:lnTo>
                    <a:pt x="1215"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5" name="Freeform 24"/>
            <p:cNvSpPr>
              <a:spLocks/>
            </p:cNvSpPr>
            <p:nvPr/>
          </p:nvSpPr>
          <p:spPr bwMode="auto">
            <a:xfrm>
              <a:off x="4467" y="4788"/>
              <a:ext cx="1255" cy="734"/>
            </a:xfrm>
            <a:custGeom>
              <a:avLst/>
              <a:gdLst>
                <a:gd name="T0" fmla="*/ 0 w 1255"/>
                <a:gd name="T1" fmla="*/ 0 h 734"/>
                <a:gd name="T2" fmla="*/ 1255 w 1255"/>
                <a:gd name="T3" fmla="*/ 734 h 734"/>
              </a:gdLst>
              <a:ahLst/>
              <a:cxnLst>
                <a:cxn ang="0">
                  <a:pos x="T0" y="T1"/>
                </a:cxn>
                <a:cxn ang="0">
                  <a:pos x="T2" y="T3"/>
                </a:cxn>
              </a:cxnLst>
              <a:rect l="0" t="0" r="r" b="b"/>
              <a:pathLst>
                <a:path w="1255" h="734">
                  <a:moveTo>
                    <a:pt x="0" y="0"/>
                  </a:moveTo>
                  <a:lnTo>
                    <a:pt x="1255" y="734"/>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6" name="Freeform 25"/>
            <p:cNvSpPr>
              <a:spLocks/>
            </p:cNvSpPr>
            <p:nvPr/>
          </p:nvSpPr>
          <p:spPr bwMode="auto">
            <a:xfrm>
              <a:off x="5740" y="5534"/>
              <a:ext cx="700" cy="1061"/>
            </a:xfrm>
            <a:custGeom>
              <a:avLst/>
              <a:gdLst>
                <a:gd name="T0" fmla="*/ 0 w 700"/>
                <a:gd name="T1" fmla="*/ 0 h 1061"/>
                <a:gd name="T2" fmla="*/ 700 w 700"/>
                <a:gd name="T3" fmla="*/ 1061 h 1061"/>
              </a:gdLst>
              <a:ahLst/>
              <a:cxnLst>
                <a:cxn ang="0">
                  <a:pos x="T0" y="T1"/>
                </a:cxn>
                <a:cxn ang="0">
                  <a:pos x="T2" y="T3"/>
                </a:cxn>
              </a:cxnLst>
              <a:rect l="0" t="0" r="r" b="b"/>
              <a:pathLst>
                <a:path w="700" h="1061">
                  <a:moveTo>
                    <a:pt x="0" y="0"/>
                  </a:moveTo>
                  <a:lnTo>
                    <a:pt x="700" y="1061"/>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7" name="Freeform 26"/>
            <p:cNvSpPr>
              <a:spLocks/>
            </p:cNvSpPr>
            <p:nvPr/>
          </p:nvSpPr>
          <p:spPr bwMode="auto">
            <a:xfrm>
              <a:off x="9166" y="4997"/>
              <a:ext cx="336" cy="1386"/>
            </a:xfrm>
            <a:custGeom>
              <a:avLst/>
              <a:gdLst>
                <a:gd name="T0" fmla="*/ 336 w 336"/>
                <a:gd name="T1" fmla="*/ 0 h 1386"/>
                <a:gd name="T2" fmla="*/ 0 w 336"/>
                <a:gd name="T3" fmla="*/ 1386 h 1386"/>
              </a:gdLst>
              <a:ahLst/>
              <a:cxnLst>
                <a:cxn ang="0">
                  <a:pos x="T0" y="T1"/>
                </a:cxn>
                <a:cxn ang="0">
                  <a:pos x="T2" y="T3"/>
                </a:cxn>
              </a:cxnLst>
              <a:rect l="0" t="0" r="r" b="b"/>
              <a:pathLst>
                <a:path w="336" h="1386">
                  <a:moveTo>
                    <a:pt x="336" y="0"/>
                  </a:moveTo>
                  <a:lnTo>
                    <a:pt x="0" y="138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8" name="Freeform 27"/>
            <p:cNvSpPr>
              <a:spLocks/>
            </p:cNvSpPr>
            <p:nvPr/>
          </p:nvSpPr>
          <p:spPr bwMode="auto">
            <a:xfrm>
              <a:off x="8425" y="7172"/>
              <a:ext cx="175" cy="1396"/>
            </a:xfrm>
            <a:custGeom>
              <a:avLst/>
              <a:gdLst>
                <a:gd name="T0" fmla="*/ 0 w 175"/>
                <a:gd name="T1" fmla="*/ 0 h 1396"/>
                <a:gd name="T2" fmla="*/ 175 w 175"/>
                <a:gd name="T3" fmla="*/ 1396 h 1396"/>
              </a:gdLst>
              <a:ahLst/>
              <a:cxnLst>
                <a:cxn ang="0">
                  <a:pos x="T0" y="T1"/>
                </a:cxn>
                <a:cxn ang="0">
                  <a:pos x="T2" y="T3"/>
                </a:cxn>
              </a:cxnLst>
              <a:rect l="0" t="0" r="r" b="b"/>
              <a:pathLst>
                <a:path w="175" h="1396">
                  <a:moveTo>
                    <a:pt x="0" y="0"/>
                  </a:moveTo>
                  <a:lnTo>
                    <a:pt x="175" y="139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29" name="Freeform 28"/>
            <p:cNvSpPr>
              <a:spLocks/>
            </p:cNvSpPr>
            <p:nvPr/>
          </p:nvSpPr>
          <p:spPr bwMode="auto">
            <a:xfrm>
              <a:off x="6447" y="6588"/>
              <a:ext cx="1057" cy="176"/>
            </a:xfrm>
            <a:custGeom>
              <a:avLst/>
              <a:gdLst>
                <a:gd name="T0" fmla="*/ 0 w 1057"/>
                <a:gd name="T1" fmla="*/ 0 h 176"/>
                <a:gd name="T2" fmla="*/ 1057 w 1057"/>
                <a:gd name="T3" fmla="*/ 176 h 176"/>
              </a:gdLst>
              <a:ahLst/>
              <a:cxnLst>
                <a:cxn ang="0">
                  <a:pos x="T0" y="T1"/>
                </a:cxn>
                <a:cxn ang="0">
                  <a:pos x="T2" y="T3"/>
                </a:cxn>
              </a:cxnLst>
              <a:rect l="0" t="0" r="r" b="b"/>
              <a:pathLst>
                <a:path w="1057" h="176">
                  <a:moveTo>
                    <a:pt x="0" y="0"/>
                  </a:moveTo>
                  <a:lnTo>
                    <a:pt x="1057" y="176"/>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0" name="Freeform 29"/>
            <p:cNvSpPr>
              <a:spLocks/>
            </p:cNvSpPr>
            <p:nvPr/>
          </p:nvSpPr>
          <p:spPr bwMode="auto">
            <a:xfrm>
              <a:off x="7543" y="6779"/>
              <a:ext cx="855" cy="345"/>
            </a:xfrm>
            <a:custGeom>
              <a:avLst/>
              <a:gdLst>
                <a:gd name="T0" fmla="*/ 0 w 855"/>
                <a:gd name="T1" fmla="*/ 0 h 345"/>
                <a:gd name="T2" fmla="*/ 855 w 855"/>
                <a:gd name="T3" fmla="*/ 345 h 345"/>
              </a:gdLst>
              <a:ahLst/>
              <a:cxnLst>
                <a:cxn ang="0">
                  <a:pos x="T0" y="T1"/>
                </a:cxn>
                <a:cxn ang="0">
                  <a:pos x="T2" y="T3"/>
                </a:cxn>
              </a:cxnLst>
              <a:rect l="0" t="0" r="r" b="b"/>
              <a:pathLst>
                <a:path w="855" h="345">
                  <a:moveTo>
                    <a:pt x="0" y="0"/>
                  </a:moveTo>
                  <a:lnTo>
                    <a:pt x="855" y="345"/>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1" name="Freeform 30"/>
            <p:cNvSpPr>
              <a:spLocks/>
            </p:cNvSpPr>
            <p:nvPr/>
          </p:nvSpPr>
          <p:spPr bwMode="auto">
            <a:xfrm>
              <a:off x="5180" y="6588"/>
              <a:ext cx="1260" cy="1260"/>
            </a:xfrm>
            <a:custGeom>
              <a:avLst/>
              <a:gdLst>
                <a:gd name="T0" fmla="*/ 1260 w 1260"/>
                <a:gd name="T1" fmla="*/ 0 h 1260"/>
                <a:gd name="T2" fmla="*/ 0 w 1260"/>
                <a:gd name="T3" fmla="*/ 1260 h 1260"/>
              </a:gdLst>
              <a:ahLst/>
              <a:cxnLst>
                <a:cxn ang="0">
                  <a:pos x="T0" y="T1"/>
                </a:cxn>
                <a:cxn ang="0">
                  <a:pos x="T2" y="T3"/>
                </a:cxn>
              </a:cxnLst>
              <a:rect l="0" t="0" r="r" b="b"/>
              <a:pathLst>
                <a:path w="1260" h="1260">
                  <a:moveTo>
                    <a:pt x="1260" y="0"/>
                  </a:moveTo>
                  <a:lnTo>
                    <a:pt x="0" y="126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2" name="Freeform 31"/>
            <p:cNvSpPr>
              <a:spLocks/>
            </p:cNvSpPr>
            <p:nvPr/>
          </p:nvSpPr>
          <p:spPr bwMode="auto">
            <a:xfrm>
              <a:off x="7700" y="5148"/>
              <a:ext cx="731" cy="1967"/>
            </a:xfrm>
            <a:custGeom>
              <a:avLst/>
              <a:gdLst>
                <a:gd name="T0" fmla="*/ 0 w 731"/>
                <a:gd name="T1" fmla="*/ 0 h 1967"/>
                <a:gd name="T2" fmla="*/ 731 w 731"/>
                <a:gd name="T3" fmla="*/ 1967 h 1967"/>
              </a:gdLst>
              <a:ahLst/>
              <a:cxnLst>
                <a:cxn ang="0">
                  <a:pos x="T0" y="T1"/>
                </a:cxn>
                <a:cxn ang="0">
                  <a:pos x="T2" y="T3"/>
                </a:cxn>
              </a:cxnLst>
              <a:rect l="0" t="0" r="r" b="b"/>
              <a:pathLst>
                <a:path w="731" h="1967">
                  <a:moveTo>
                    <a:pt x="0" y="0"/>
                  </a:moveTo>
                  <a:lnTo>
                    <a:pt x="731" y="1967"/>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3" name="Freeform 32"/>
            <p:cNvSpPr>
              <a:spLocks/>
            </p:cNvSpPr>
            <p:nvPr/>
          </p:nvSpPr>
          <p:spPr bwMode="auto">
            <a:xfrm>
              <a:off x="8449" y="6446"/>
              <a:ext cx="699" cy="699"/>
            </a:xfrm>
            <a:custGeom>
              <a:avLst/>
              <a:gdLst>
                <a:gd name="T0" fmla="*/ 0 w 699"/>
                <a:gd name="T1" fmla="*/ 699 h 699"/>
                <a:gd name="T2" fmla="*/ 699 w 699"/>
                <a:gd name="T3" fmla="*/ 0 h 699"/>
              </a:gdLst>
              <a:ahLst/>
              <a:cxnLst>
                <a:cxn ang="0">
                  <a:pos x="T0" y="T1"/>
                </a:cxn>
                <a:cxn ang="0">
                  <a:pos x="T2" y="T3"/>
                </a:cxn>
              </a:cxnLst>
              <a:rect l="0" t="0" r="r" b="b"/>
              <a:pathLst>
                <a:path w="699" h="699">
                  <a:moveTo>
                    <a:pt x="0" y="699"/>
                  </a:moveTo>
                  <a:lnTo>
                    <a:pt x="699" y="0"/>
                  </a:ln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en-US"/>
            </a:p>
          </p:txBody>
        </p:sp>
        <p:sp>
          <p:nvSpPr>
            <p:cNvPr id="34" name="AutoShape 32"/>
            <p:cNvSpPr>
              <a:spLocks noChangeArrowheads="1"/>
            </p:cNvSpPr>
            <p:nvPr/>
          </p:nvSpPr>
          <p:spPr bwMode="auto">
            <a:xfrm>
              <a:off x="334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5" name="AutoShape 33"/>
            <p:cNvSpPr>
              <a:spLocks noChangeArrowheads="1"/>
            </p:cNvSpPr>
            <p:nvPr/>
          </p:nvSpPr>
          <p:spPr bwMode="auto">
            <a:xfrm>
              <a:off x="334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6" name="AutoShape 34"/>
            <p:cNvSpPr>
              <a:spLocks noChangeArrowheads="1"/>
            </p:cNvSpPr>
            <p:nvPr/>
          </p:nvSpPr>
          <p:spPr bwMode="auto">
            <a:xfrm>
              <a:off x="4422" y="47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7" name="AutoShape 35"/>
            <p:cNvSpPr>
              <a:spLocks noChangeArrowheads="1"/>
            </p:cNvSpPr>
            <p:nvPr/>
          </p:nvSpPr>
          <p:spPr bwMode="auto">
            <a:xfrm>
              <a:off x="5682" y="42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8" name="AutoShape 36"/>
            <p:cNvSpPr>
              <a:spLocks noChangeArrowheads="1"/>
            </p:cNvSpPr>
            <p:nvPr/>
          </p:nvSpPr>
          <p:spPr bwMode="auto">
            <a:xfrm>
              <a:off x="5682" y="54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39" name="AutoShape 37"/>
            <p:cNvSpPr>
              <a:spLocks noChangeArrowheads="1"/>
            </p:cNvSpPr>
            <p:nvPr/>
          </p:nvSpPr>
          <p:spPr bwMode="auto">
            <a:xfrm>
              <a:off x="7662" y="51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0" name="AutoShape 38"/>
            <p:cNvSpPr>
              <a:spLocks noChangeArrowheads="1"/>
            </p:cNvSpPr>
            <p:nvPr/>
          </p:nvSpPr>
          <p:spPr bwMode="auto">
            <a:xfrm>
              <a:off x="6402" y="655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1" name="AutoShape 39"/>
            <p:cNvSpPr>
              <a:spLocks noChangeArrowheads="1"/>
            </p:cNvSpPr>
            <p:nvPr/>
          </p:nvSpPr>
          <p:spPr bwMode="auto">
            <a:xfrm>
              <a:off x="5142" y="781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2" name="AutoShape 40"/>
            <p:cNvSpPr>
              <a:spLocks noChangeArrowheads="1"/>
            </p:cNvSpPr>
            <p:nvPr/>
          </p:nvSpPr>
          <p:spPr bwMode="auto">
            <a:xfrm>
              <a:off x="7482" y="67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3" name="AutoShape 41"/>
            <p:cNvSpPr>
              <a:spLocks noChangeArrowheads="1"/>
            </p:cNvSpPr>
            <p:nvPr/>
          </p:nvSpPr>
          <p:spPr bwMode="auto">
            <a:xfrm>
              <a:off x="8382" y="709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4" name="AutoShape 42"/>
            <p:cNvSpPr>
              <a:spLocks noChangeArrowheads="1"/>
            </p:cNvSpPr>
            <p:nvPr/>
          </p:nvSpPr>
          <p:spPr bwMode="auto">
            <a:xfrm>
              <a:off x="9102" y="637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5" name="AutoShape 43"/>
            <p:cNvSpPr>
              <a:spLocks noChangeArrowheads="1"/>
            </p:cNvSpPr>
            <p:nvPr/>
          </p:nvSpPr>
          <p:spPr bwMode="auto">
            <a:xfrm>
              <a:off x="8562" y="85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46" name="AutoShape 44"/>
            <p:cNvSpPr>
              <a:spLocks noChangeArrowheads="1"/>
            </p:cNvSpPr>
            <p:nvPr/>
          </p:nvSpPr>
          <p:spPr bwMode="auto">
            <a:xfrm>
              <a:off x="9462" y="4930"/>
              <a:ext cx="85" cy="85"/>
            </a:xfrm>
            <a:prstGeom prst="flowChartConnector">
              <a:avLst/>
            </a:prstGeom>
            <a:solidFill>
              <a:srgbClr val="000000"/>
            </a:solidFill>
            <a:ln w="9525">
              <a:solidFill>
                <a:srgbClr val="000000"/>
              </a:solidFill>
              <a:round/>
              <a:headEnd/>
              <a:tailEnd/>
            </a:ln>
          </p:spPr>
          <p:txBody>
            <a:bodyPr rot="0" vert="horz" wrap="square" lIns="91440" tIns="45720" rIns="91440" bIns="45720" anchor="t" anchorCtr="0" upright="1">
              <a:noAutofit/>
            </a:bodyPr>
            <a:lstStyle/>
            <a:p>
              <a:endParaRPr lang="en-US"/>
            </a:p>
          </p:txBody>
        </p:sp>
      </p:grpSp>
      <p:sp>
        <p:nvSpPr>
          <p:cNvPr id="2" name="Subtitle 1"/>
          <p:cNvSpPr>
            <a:spLocks noGrp="1"/>
          </p:cNvSpPr>
          <p:nvPr>
            <p:ph type="subTitle" idx="1"/>
          </p:nvPr>
        </p:nvSpPr>
        <p:spPr/>
        <p:txBody>
          <a:bodyPr/>
          <a:lstStyle/>
          <a:p>
            <a:endParaRPr lang="en-US"/>
          </a:p>
        </p:txBody>
      </p:sp>
    </p:spTree>
    <p:extLst>
      <p:ext uri="{BB962C8B-B14F-4D97-AF65-F5344CB8AC3E}">
        <p14:creationId xmlns:p14="http://schemas.microsoft.com/office/powerpoint/2010/main" val="14555868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a:bodyPr>
              <a:lstStyle/>
              <a:p>
                <a:pPr indent="450850" algn="just"/>
                <a:r>
                  <a:rPr lang="ro-RO" b="1" dirty="0" smtClean="0">
                    <a:solidFill>
                      <a:schemeClr val="tx1"/>
                    </a:solidFill>
                    <a:latin typeface="Times New Roman" pitchFamily="18" charset="0"/>
                    <a:cs typeface="Times New Roman" pitchFamily="18" charset="0"/>
                  </a:rPr>
                  <a:t>Algoritmul IDA* este optim cu aceleaşi amendamente ca şi A*. Deoarece este de tip depth-first </a:t>
                </a:r>
                <a:r>
                  <a:rPr lang="ro-RO" b="1" i="1" dirty="0">
                    <a:solidFill>
                      <a:schemeClr val="tx1"/>
                    </a:solidFill>
                    <a:latin typeface="Times New Roman" pitchFamily="18" charset="0"/>
                    <a:cs typeface="Times New Roman" pitchFamily="18" charset="0"/>
                  </a:rPr>
                  <a:t>nu necesită decât un spaţiu proporţional cu cel mai lung drum pe care îl explorează.</a:t>
                </a:r>
                <a:endParaRPr lang="en-US" dirty="0">
                  <a:solidFill>
                    <a:schemeClr val="tx1"/>
                  </a:solidFill>
                  <a:latin typeface="Times New Roman" pitchFamily="18" charset="0"/>
                  <a:cs typeface="Times New Roman" pitchFamily="18" charset="0"/>
                </a:endParaRPr>
              </a:p>
              <a:p>
                <a:pPr indent="450850" algn="just"/>
                <a:r>
                  <a:rPr lang="ro-RO" b="1" dirty="0">
                    <a:solidFill>
                      <a:schemeClr val="tx1"/>
                    </a:solidFill>
                    <a:latin typeface="Times New Roman" pitchFamily="18" charset="0"/>
                    <a:cs typeface="Times New Roman" pitchFamily="18" charset="0"/>
                  </a:rPr>
                  <a:t>Dacă </a:t>
                </a:r>
                <a:r>
                  <a:rPr lang="ro-RO" b="1" dirty="0" smtClean="0">
                    <a:solidFill>
                      <a:schemeClr val="tx1"/>
                    </a:solidFill>
                    <a:latin typeface="Times New Roman" pitchFamily="18" charset="0"/>
                    <a:cs typeface="Times New Roman" pitchFamily="18" charset="0"/>
                    <a:sym typeface="Symbol"/>
                  </a:rPr>
                  <a:t></a:t>
                </a:r>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este cel mai mic cost de operator, iar </a:t>
                </a:r>
                <a:r>
                  <a:rPr lang="ro-RO" b="1" i="1" dirty="0">
                    <a:solidFill>
                      <a:schemeClr val="tx1"/>
                    </a:solidFill>
                    <a:latin typeface="Times New Roman" pitchFamily="18" charset="0"/>
                    <a:cs typeface="Times New Roman" pitchFamily="18" charset="0"/>
                  </a:rPr>
                  <a:t>f*</a:t>
                </a:r>
                <a:r>
                  <a:rPr lang="ro-RO" b="1" dirty="0">
                    <a:solidFill>
                      <a:schemeClr val="tx1"/>
                    </a:solidFill>
                    <a:latin typeface="Times New Roman" pitchFamily="18" charset="0"/>
                    <a:cs typeface="Times New Roman" pitchFamily="18" charset="0"/>
                  </a:rPr>
                  <a:t> este costul soluţiei optime, atunci, în cazul cel mai nefavorabil, IDA* va necesita spaţiu pentru memorarea a </a:t>
                </a:r>
                <a14:m>
                  <m:oMath xmlns:m="http://schemas.openxmlformats.org/officeDocument/2006/math">
                    <m:f>
                      <m:fPr>
                        <m:ctrlPr>
                          <a:rPr lang="ro-RO" sz="3600" b="1" i="1" smtClean="0">
                            <a:solidFill>
                              <a:schemeClr val="tx1"/>
                            </a:solidFill>
                            <a:latin typeface="Cambria Math"/>
                            <a:cs typeface="Times New Roman" pitchFamily="18" charset="0"/>
                          </a:rPr>
                        </m:ctrlPr>
                      </m:fPr>
                      <m:num>
                        <m:r>
                          <a:rPr lang="ro-RO" sz="3600" b="1" i="1" smtClean="0">
                            <a:solidFill>
                              <a:schemeClr val="tx1"/>
                            </a:solidFill>
                            <a:latin typeface="Cambria Math"/>
                            <a:cs typeface="Times New Roman" pitchFamily="18" charset="0"/>
                          </a:rPr>
                          <m:t>𝒃</m:t>
                        </m:r>
                        <m:sSup>
                          <m:sSupPr>
                            <m:ctrlPr>
                              <a:rPr lang="ro-RO" sz="3600" b="1" i="1" smtClean="0">
                                <a:solidFill>
                                  <a:schemeClr val="tx1"/>
                                </a:solidFill>
                                <a:latin typeface="Cambria Math"/>
                                <a:cs typeface="Times New Roman" pitchFamily="18" charset="0"/>
                              </a:rPr>
                            </m:ctrlPr>
                          </m:sSupPr>
                          <m:e>
                            <m:r>
                              <a:rPr lang="ro-RO" sz="3600" b="1" i="1" smtClean="0">
                                <a:solidFill>
                                  <a:schemeClr val="tx1"/>
                                </a:solidFill>
                                <a:latin typeface="Cambria Math"/>
                                <a:cs typeface="Times New Roman" pitchFamily="18" charset="0"/>
                              </a:rPr>
                              <m:t>𝒇</m:t>
                            </m:r>
                          </m:e>
                          <m:sup>
                            <m:r>
                              <a:rPr lang="ro-RO" sz="3600" b="1" i="1" smtClean="0">
                                <a:solidFill>
                                  <a:schemeClr val="tx1"/>
                                </a:solidFill>
                                <a:latin typeface="Cambria Math"/>
                                <a:cs typeface="Times New Roman" pitchFamily="18" charset="0"/>
                              </a:rPr>
                              <m:t>∗</m:t>
                            </m:r>
                          </m:sup>
                        </m:sSup>
                      </m:num>
                      <m:den>
                        <m:r>
                          <m:rPr>
                            <m:nor/>
                          </m:rPr>
                          <a:rPr lang="ro-RO" sz="3600" b="1" dirty="0">
                            <a:solidFill>
                              <a:schemeClr val="tx1"/>
                            </a:solidFill>
                            <a:latin typeface="Times New Roman" pitchFamily="18" charset="0"/>
                            <a:cs typeface="Times New Roman" pitchFamily="18" charset="0"/>
                            <a:sym typeface="Symbol"/>
                          </a:rPr>
                          <m:t></m:t>
                        </m:r>
                      </m:den>
                    </m:f>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noduri, unde </a:t>
                </a:r>
                <a:r>
                  <a:rPr lang="ro-RO" b="1" i="1" dirty="0">
                    <a:solidFill>
                      <a:schemeClr val="tx1"/>
                    </a:solidFill>
                    <a:latin typeface="Times New Roman" pitchFamily="18" charset="0"/>
                    <a:cs typeface="Times New Roman" pitchFamily="18" charset="0"/>
                  </a:rPr>
                  <a:t>b </a:t>
                </a:r>
                <a:r>
                  <a:rPr lang="ro-RO" b="1" dirty="0">
                    <a:solidFill>
                      <a:schemeClr val="tx1"/>
                    </a:solidFill>
                    <a:latin typeface="Times New Roman" pitchFamily="18" charset="0"/>
                    <a:cs typeface="Times New Roman" pitchFamily="18" charset="0"/>
                  </a:rPr>
                  <a:t>este acelaşi factor de ramificare.</a:t>
                </a:r>
                <a:endParaRPr lang="en-US" dirty="0">
                  <a:solidFill>
                    <a:schemeClr val="tx1"/>
                  </a:solidFill>
                  <a:latin typeface="Times New Roman" pitchFamily="18" charset="0"/>
                  <a:cs typeface="Times New Roman" pitchFamily="18" charset="0"/>
                </a:endParaRPr>
              </a:p>
              <a:p>
                <a:pPr indent="450850" algn="just"/>
                <a:r>
                  <a:rPr lang="ro-RO" b="1" dirty="0">
                    <a:solidFill>
                      <a:schemeClr val="tx1"/>
                    </a:solidFill>
                    <a:latin typeface="Times New Roman" pitchFamily="18" charset="0"/>
                    <a:cs typeface="Times New Roman" pitchFamily="18" charset="0"/>
                  </a:rPr>
                  <a:t>Complexitatea de timp a algoritmului depinde în mare măsură de numărul valorilor diferite pe care le poate lua funcţia euristică.</a:t>
                </a:r>
                <a:endParaRPr lang="en-US"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t="-184" r="-1776" b="-1840"/>
                </a:stretch>
              </a:blipFill>
            </p:spPr>
            <p:txBody>
              <a:bodyPr/>
              <a:lstStyle/>
              <a:p>
                <a:r>
                  <a:rPr lang="en-US">
                    <a:noFill/>
                  </a:rPr>
                  <a:t> </a:t>
                </a:r>
              </a:p>
            </p:txBody>
          </p:sp>
        </mc:Fallback>
      </mc:AlternateContent>
    </p:spTree>
    <p:extLst>
      <p:ext uri="{BB962C8B-B14F-4D97-AF65-F5344CB8AC3E}">
        <p14:creationId xmlns:p14="http://schemas.microsoft.com/office/powerpoint/2010/main" val="213784276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nSpc>
                    <a:spcPct val="130000"/>
                  </a:lnSpc>
                </a:pPr>
                <a:r>
                  <a:rPr lang="en-US" sz="2400" b="1" u="sng" dirty="0" err="1">
                    <a:solidFill>
                      <a:schemeClr val="tx1"/>
                    </a:solidFill>
                    <a:latin typeface="Times New Roman" pitchFamily="18" charset="0"/>
                    <a:cs typeface="Times New Roman" pitchFamily="18" charset="0"/>
                  </a:rPr>
                  <a:t>Implementarea</a:t>
                </a:r>
                <a:r>
                  <a:rPr lang="en-US" sz="2400" b="1" u="sng" dirty="0">
                    <a:solidFill>
                      <a:schemeClr val="tx1"/>
                    </a:solidFill>
                    <a:latin typeface="Times New Roman" pitchFamily="18" charset="0"/>
                    <a:cs typeface="Times New Roman" pitchFamily="18" charset="0"/>
                  </a:rPr>
                  <a:t> </a:t>
                </a:r>
                <a:r>
                  <a:rPr lang="en-US" sz="2400" b="1" u="sng" dirty="0" err="1">
                    <a:solidFill>
                      <a:schemeClr val="tx1"/>
                    </a:solidFill>
                    <a:latin typeface="Times New Roman" pitchFamily="18" charset="0"/>
                    <a:cs typeface="Times New Roman" pitchFamily="18" charset="0"/>
                  </a:rPr>
                  <a:t>căutarii</a:t>
                </a:r>
                <a:r>
                  <a:rPr lang="en-US" sz="2400" b="1" u="sng" dirty="0">
                    <a:solidFill>
                      <a:schemeClr val="tx1"/>
                    </a:solidFill>
                    <a:latin typeface="Times New Roman" pitchFamily="18" charset="0"/>
                    <a:cs typeface="Times New Roman" pitchFamily="18" charset="0"/>
                  </a:rPr>
                  <a:t> de tip best-first</a:t>
                </a:r>
              </a:p>
              <a:p>
                <a:pPr algn="just">
                  <a:lnSpc>
                    <a:spcPct val="130000"/>
                  </a:lnSpc>
                </a:pPr>
                <a:endParaRPr lang="en-US" sz="2400" dirty="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en-US" sz="2400" b="1" dirty="0" err="1">
                    <a:solidFill>
                      <a:schemeClr val="tx1"/>
                    </a:solidFill>
                    <a:latin typeface="Times New Roman" pitchFamily="18" charset="0"/>
                    <a:cs typeface="Times New Roman" pitchFamily="18" charset="0"/>
                  </a:rPr>
                  <a:t>Vom</a:t>
                </a:r>
                <a:r>
                  <a:rPr lang="en-US" sz="2400" b="1" dirty="0">
                    <a:solidFill>
                      <a:schemeClr val="tx1"/>
                    </a:solidFill>
                    <a:latin typeface="Times New Roman" pitchFamily="18" charset="0"/>
                    <a:cs typeface="Times New Roman" pitchFamily="18" charset="0"/>
                  </a:rPr>
                  <a:t> </a:t>
                </a:r>
                <a:r>
                  <a:rPr lang="ro-RO" sz="2400" b="1" dirty="0">
                    <a:solidFill>
                      <a:schemeClr val="tx1"/>
                    </a:solidFill>
                    <a:latin typeface="Times New Roman" pitchFamily="18" charset="0"/>
                    <a:cs typeface="Times New Roman" pitchFamily="18" charset="0"/>
                  </a:rPr>
                  <a:t>imagina căutarea de tip best-first funcţionând în felul următor: căutarea constă dintr-un număr de subprocese "concurente", fiecare explorând alternativa sa, adică propriul subarbore. Subarborii au subarbori, care vor fi la rândul lor exploraţi de subprocese ale subproceselor, ş.a.m.d.. </a:t>
                </a:r>
                <a:endParaRPr lang="en-US" sz="2400" dirty="0">
                  <a:solidFill>
                    <a:schemeClr val="tx1"/>
                  </a:solidFill>
                  <a:latin typeface="Times New Roman" pitchFamily="18" charset="0"/>
                  <a:cs typeface="Times New Roman" pitchFamily="18" charset="0"/>
                </a:endParaRPr>
              </a:p>
              <a:p>
                <a:pPr marL="457200" lvl="0" indent="-457200" algn="just">
                  <a:lnSpc>
                    <a:spcPct val="130000"/>
                  </a:lnSpc>
                  <a:buFont typeface="Wingdings" pitchFamily="2" charset="2"/>
                  <a:buChar char="Ø"/>
                </a:pPr>
                <a:r>
                  <a:rPr lang="ro-RO" sz="2400" b="1" dirty="0">
                    <a:solidFill>
                      <a:schemeClr val="tx1"/>
                    </a:solidFill>
                    <a:latin typeface="Times New Roman" pitchFamily="18" charset="0"/>
                    <a:cs typeface="Times New Roman" pitchFamily="18" charset="0"/>
                  </a:rPr>
                  <a:t>Dintre toate aceste subprocese doar unul este activ la un moment dat şi anume cel care se ocupă de alternativa cea mai promiţătoare (adică alternativa corespunzătoare celei mai </a:t>
                </a:r>
                <a:r>
                  <a:rPr lang="ro-RO" sz="2400" b="1" dirty="0" smtClean="0">
                    <a:solidFill>
                      <a:schemeClr val="tx1"/>
                    </a:solidFill>
                    <a:latin typeface="Times New Roman" pitchFamily="18" charset="0"/>
                    <a:cs typeface="Times New Roman" pitchFamily="18" charset="0"/>
                  </a:rPr>
                  <a:t>mici </a:t>
                </a:r>
                <a14:m>
                  <m:oMath xmlns:m="http://schemas.openxmlformats.org/officeDocument/2006/math">
                    <m:acc>
                      <m:accPr>
                        <m:chr m:val="̂"/>
                        <m:ctrlPr>
                          <a:rPr lang="ro-RO" sz="2400" b="1" i="1">
                            <a:solidFill>
                              <a:schemeClr val="tx1"/>
                            </a:solidFill>
                            <a:latin typeface="Cambria Math"/>
                            <a:cs typeface="Times New Roman" pitchFamily="18" charset="0"/>
                          </a:rPr>
                        </m:ctrlPr>
                      </m:accPr>
                      <m:e>
                        <m:r>
                          <a:rPr lang="en-US" sz="2400" b="1" i="1">
                            <a:solidFill>
                              <a:schemeClr val="tx1"/>
                            </a:solidFill>
                            <a:latin typeface="Cambria Math"/>
                            <a:cs typeface="Times New Roman" pitchFamily="18" charset="0"/>
                          </a:rPr>
                          <m:t>𝒇</m:t>
                        </m:r>
                      </m:e>
                    </m:acc>
                  </m:oMath>
                </a14:m>
                <a:r>
                  <a:rPr lang="ro-RO" sz="2400" b="1" dirty="0">
                    <a:solidFill>
                      <a:schemeClr val="tx1"/>
                    </a:solidFill>
                    <a:latin typeface="Times New Roman" pitchFamily="18" charset="0"/>
                    <a:cs typeface="Times New Roman" pitchFamily="18" charset="0"/>
                  </a:rPr>
                  <a:t>- valori). Celelalte procese aşteaptă până când </a:t>
                </a:r>
                <a14:m>
                  <m:oMath xmlns:m="http://schemas.openxmlformats.org/officeDocument/2006/math">
                    <m:acc>
                      <m:accPr>
                        <m:chr m:val="̂"/>
                        <m:ctrlPr>
                          <a:rPr lang="ro-RO" sz="2400" b="1" i="1">
                            <a:solidFill>
                              <a:schemeClr val="tx1"/>
                            </a:solidFill>
                            <a:latin typeface="Cambria Math"/>
                            <a:cs typeface="Times New Roman" pitchFamily="18" charset="0"/>
                          </a:rPr>
                        </m:ctrlPr>
                      </m:accPr>
                      <m:e>
                        <m:r>
                          <a:rPr lang="en-US" sz="2400" b="1" i="1">
                            <a:solidFill>
                              <a:schemeClr val="tx1"/>
                            </a:solidFill>
                            <a:latin typeface="Cambria Math"/>
                            <a:cs typeface="Times New Roman" pitchFamily="18" charset="0"/>
                          </a:rPr>
                          <m:t>𝒇</m:t>
                        </m:r>
                      </m:e>
                    </m:acc>
                    <m:r>
                      <a:rPr lang="en-US" sz="2400" b="1" i="1">
                        <a:solidFill>
                          <a:schemeClr val="tx1"/>
                        </a:solidFill>
                        <a:latin typeface="Cambria Math"/>
                        <a:cs typeface="Times New Roman" pitchFamily="18" charset="0"/>
                      </a:rPr>
                      <m:t> </m:t>
                    </m:r>
                  </m:oMath>
                </a14:m>
                <a:r>
                  <a:rPr lang="ro-RO" sz="2400" b="1" dirty="0">
                    <a:solidFill>
                      <a:schemeClr val="tx1"/>
                    </a:solidFill>
                    <a:latin typeface="Times New Roman" pitchFamily="18" charset="0"/>
                    <a:cs typeface="Times New Roman" pitchFamily="18" charset="0"/>
                  </a:rPr>
                  <a:t>- valorile se schimbă astfel încât o altă alternativă devine mai promiţătoare, caz în care procesul corespunzător acesteia devine activ. </a:t>
                </a:r>
                <a:endParaRPr lang="en-US" sz="2400"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956" r="-1093" b="-644"/>
                </a:stretch>
              </a:blipFill>
            </p:spPr>
            <p:txBody>
              <a:bodyPr/>
              <a:lstStyle/>
              <a:p>
                <a:r>
                  <a:rPr lang="en-US">
                    <a:noFill/>
                  </a:rPr>
                  <a:t> </a:t>
                </a:r>
              </a:p>
            </p:txBody>
          </p:sp>
        </mc:Fallback>
      </mc:AlternateContent>
    </p:spTree>
    <p:extLst>
      <p:ext uri="{BB962C8B-B14F-4D97-AF65-F5344CB8AC3E}">
        <p14:creationId xmlns:p14="http://schemas.microsoft.com/office/powerpoint/2010/main" val="246444019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b="1" dirty="0">
                    <a:solidFill>
                      <a:schemeClr val="tx1"/>
                    </a:solidFill>
                    <a:latin typeface="Times New Roman" pitchFamily="18" charset="0"/>
                    <a:cs typeface="Times New Roman" pitchFamily="18" charset="0"/>
                  </a:rPr>
                  <a:t>Acest mecanism de activare-dezactivare poate fi privit după cum urmează: procesului corespunzător alternativei curente de prioritate maximă i se alocă un buget şi, atâta vreme cât acest buget nu este epuizat, procesul este activ. Pe durata activităţii sale, procesul îşi expandează propriul subarbore, iar în cazul atingerii unei stări</a:t>
                </a:r>
                <a:r>
                  <a:rPr lang="en-US" b="1" dirty="0">
                    <a:solidFill>
                      <a:schemeClr val="tx1"/>
                    </a:solidFill>
                    <a:latin typeface="Times New Roman" pitchFamily="18" charset="0"/>
                    <a:cs typeface="Times New Roman" pitchFamily="18" charset="0"/>
                  </a:rPr>
                  <a:t>-</a:t>
                </a:r>
                <a:r>
                  <a:rPr lang="ro-RO" b="1" dirty="0">
                    <a:solidFill>
                      <a:schemeClr val="tx1"/>
                    </a:solidFill>
                    <a:latin typeface="Times New Roman" pitchFamily="18" charset="0"/>
                    <a:cs typeface="Times New Roman" pitchFamily="18" charset="0"/>
                  </a:rPr>
                  <a:t>scop este anunţată găsirea unei soluţii. Bugetul acestei funcţionări este determinat de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dirty="0">
                    <a:solidFill>
                      <a:schemeClr val="tx1"/>
                    </a:solidFill>
                    <a:latin typeface="Times New Roman" pitchFamily="18" charset="0"/>
                    <a:cs typeface="Times New Roman" pitchFamily="18" charset="0"/>
                  </a:rPr>
                  <a:t>-valoarea corespunzătoare celei mai apropiate alternative concurente.</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571" r="-1776"/>
                </a:stretch>
              </a:blipFill>
            </p:spPr>
            <p:txBody>
              <a:bodyPr/>
              <a:lstStyle/>
              <a:p>
                <a:r>
                  <a:rPr lang="en-US">
                    <a:noFill/>
                  </a:rPr>
                  <a:t> </a:t>
                </a:r>
              </a:p>
            </p:txBody>
          </p:sp>
        </mc:Fallback>
      </mc:AlternateContent>
    </p:spTree>
    <p:extLst>
      <p:ext uri="{BB962C8B-B14F-4D97-AF65-F5344CB8AC3E}">
        <p14:creationId xmlns:p14="http://schemas.microsoft.com/office/powerpoint/2010/main" val="19275086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Subtitle 2"/>
              <p:cNvSpPr>
                <a:spLocks noGrp="1"/>
              </p:cNvSpPr>
              <p:nvPr>
                <p:ph type="subTitle" idx="1"/>
              </p:nvPr>
            </p:nvSpPr>
            <p:spPr>
              <a:xfrm>
                <a:off x="107504" y="116632"/>
                <a:ext cx="8928992" cy="6624736"/>
              </a:xfrm>
            </p:spPr>
            <p:txBody>
              <a:bodyPr anchor="ctr">
                <a:normAutofit fontScale="70000" lnSpcReduction="20000"/>
              </a:bodyPr>
              <a:lstStyle/>
              <a:p>
                <a:pPr>
                  <a:lnSpc>
                    <a:spcPct val="130000"/>
                  </a:lnSpc>
                </a:pPr>
                <a:r>
                  <a:rPr lang="ro-RO" b="1" u="sng" dirty="0" smtClean="0">
                    <a:solidFill>
                      <a:schemeClr val="tx1"/>
                    </a:solidFill>
                    <a:latin typeface="Times New Roman" pitchFamily="18" charset="0"/>
                    <a:cs typeface="Times New Roman" pitchFamily="18" charset="0"/>
                  </a:rPr>
                  <a:t>Exemplu</a:t>
                </a:r>
                <a:endParaRPr lang="en-US" b="1" u="sng" dirty="0">
                  <a:solidFill>
                    <a:schemeClr val="tx1"/>
                  </a:solidFill>
                  <a:latin typeface="Times New Roman" pitchFamily="18" charset="0"/>
                  <a:cs typeface="Times New Roman" pitchFamily="18" charset="0"/>
                </a:endParaRPr>
              </a:p>
              <a:p>
                <a:pPr algn="just">
                  <a:lnSpc>
                    <a:spcPct val="130000"/>
                  </a:lnSpc>
                </a:pPr>
                <a:r>
                  <a:rPr lang="ro-RO" dirty="0">
                    <a:solidFill>
                      <a:schemeClr val="tx1"/>
                    </a:solidFill>
                    <a:latin typeface="Times New Roman" pitchFamily="18" charset="0"/>
                    <a:cs typeface="Times New Roman" pitchFamily="18" charset="0"/>
                  </a:rPr>
                  <a:t> </a:t>
                </a:r>
                <a:endParaRPr lang="en-US" dirty="0">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dirty="0">
                    <a:solidFill>
                      <a:schemeClr val="tx1"/>
                    </a:solidFill>
                    <a:latin typeface="Times New Roman" pitchFamily="18" charset="0"/>
                    <a:cs typeface="Times New Roman" pitchFamily="18" charset="0"/>
                  </a:rPr>
                  <a:t>Considerăm oraşele </a:t>
                </a:r>
                <a:r>
                  <a:rPr lang="ro-RO" b="1" i="1" dirty="0">
                    <a:solidFill>
                      <a:schemeClr val="tx1"/>
                    </a:solidFill>
                    <a:latin typeface="Times New Roman" pitchFamily="18" charset="0"/>
                    <a:cs typeface="Times New Roman" pitchFamily="18" charset="0"/>
                  </a:rPr>
                  <a:t>s, a, b, c, d, e, f, g, t</a:t>
                </a:r>
                <a:r>
                  <a:rPr lang="ro-RO" b="1" dirty="0">
                    <a:solidFill>
                      <a:schemeClr val="tx1"/>
                    </a:solidFill>
                    <a:latin typeface="Times New Roman" pitchFamily="18" charset="0"/>
                    <a:cs typeface="Times New Roman" pitchFamily="18" charset="0"/>
                  </a:rPr>
                  <a:t> unite printr-o reţea de drumuri ca în figura care </a:t>
                </a:r>
                <a:r>
                  <a:rPr lang="ro-RO" b="1" dirty="0" smtClean="0">
                    <a:solidFill>
                      <a:schemeClr val="tx1"/>
                    </a:solidFill>
                    <a:latin typeface="Times New Roman" pitchFamily="18" charset="0"/>
                    <a:cs typeface="Times New Roman" pitchFamily="18" charset="0"/>
                  </a:rPr>
                  <a:t>urmează. </a:t>
                </a:r>
                <a:r>
                  <a:rPr lang="ro-RO" b="1" dirty="0">
                    <a:solidFill>
                      <a:schemeClr val="tx1"/>
                    </a:solidFill>
                    <a:latin typeface="Times New Roman" pitchFamily="18" charset="0"/>
                    <a:cs typeface="Times New Roman" pitchFamily="18" charset="0"/>
                  </a:rPr>
                  <a:t>Aici fiecare drum direct între două oraşe este etichetat cu lungimea sa; numărul din căsuţa alăturată unui oraş reprezintă distanţa în linie dreaptă între oraşul respectiv şi oraşul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 Ne punem problema determinării celui mai scurt drum între oraşul </a:t>
                </a:r>
                <a:r>
                  <a:rPr lang="ro-RO" b="1" i="1" dirty="0">
                    <a:solidFill>
                      <a:schemeClr val="tx1"/>
                    </a:solidFill>
                    <a:latin typeface="Times New Roman" pitchFamily="18" charset="0"/>
                    <a:cs typeface="Times New Roman" pitchFamily="18" charset="0"/>
                  </a:rPr>
                  <a:t>s</a:t>
                </a:r>
                <a:r>
                  <a:rPr lang="ro-RO" b="1" dirty="0">
                    <a:solidFill>
                      <a:schemeClr val="tx1"/>
                    </a:solidFill>
                    <a:latin typeface="Times New Roman" pitchFamily="18" charset="0"/>
                    <a:cs typeface="Times New Roman" pitchFamily="18" charset="0"/>
                  </a:rPr>
                  <a:t> şi oraşul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 utilizând strategia best-first. </a:t>
                </a:r>
                <a:endParaRPr lang="en-US" dirty="0">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dirty="0">
                    <a:solidFill>
                      <a:schemeClr val="tx1"/>
                    </a:solidFill>
                    <a:latin typeface="Times New Roman" pitchFamily="18" charset="0"/>
                    <a:cs typeface="Times New Roman" pitchFamily="18" charset="0"/>
                  </a:rPr>
                  <a:t>Definim, în acest scop, funcţia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𝒉</m:t>
                        </m:r>
                      </m:e>
                    </m:acc>
                  </m:oMath>
                </a14:m>
                <a:r>
                  <a:rPr lang="ro-RO" b="1" dirty="0">
                    <a:solidFill>
                      <a:schemeClr val="tx1"/>
                    </a:solidFill>
                    <a:latin typeface="Times New Roman" pitchFamily="18" charset="0"/>
                    <a:cs typeface="Times New Roman" pitchFamily="18" charset="0"/>
                  </a:rPr>
                  <a:t>, bazându-ne pe distanţa în linie dreaptă între două oraşe. Astfel, pentru un oraş X, </a:t>
                </a:r>
                <a:r>
                  <a:rPr lang="ro-RO" b="1" dirty="0" smtClean="0">
                    <a:solidFill>
                      <a:schemeClr val="tx1"/>
                    </a:solidFill>
                    <a:latin typeface="Times New Roman" pitchFamily="18" charset="0"/>
                    <a:cs typeface="Times New Roman" pitchFamily="18" charset="0"/>
                  </a:rPr>
                  <a:t>definim</a:t>
                </a:r>
              </a:p>
              <a:p>
                <a:pPr lvl="0">
                  <a:lnSpc>
                    <a:spcPct val="130000"/>
                  </a:lnSpc>
                </a:pPr>
                <a14:m>
                  <m:oMathPara xmlns:m="http://schemas.openxmlformats.org/officeDocument/2006/math">
                    <m:oMathParaPr>
                      <m:jc m:val="centerGroup"/>
                    </m:oMathParaPr>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𝑿</m:t>
                          </m:r>
                        </m:e>
                      </m:d>
                      <m:r>
                        <a:rPr lang="ro-RO" b="0" i="0"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a:solidFill>
                                <a:schemeClr val="tx1"/>
                              </a:solidFill>
                              <a:latin typeface="Cambria Math"/>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a:solidFill>
                                <a:schemeClr val="tx1"/>
                              </a:solidFill>
                              <a:latin typeface="Cambria Math"/>
                              <a:cs typeface="Times New Roman" pitchFamily="18" charset="0"/>
                            </a:rPr>
                            <m:t>𝒈</m:t>
                          </m:r>
                        </m:e>
                      </m:acc>
                      <m:d>
                        <m:dPr>
                          <m:ctrlPr>
                            <a:rPr lang="ro-RO" b="1" i="1">
                              <a:solidFill>
                                <a:schemeClr val="tx1"/>
                              </a:solidFill>
                              <a:latin typeface="Cambria Math"/>
                              <a:cs typeface="Times New Roman" pitchFamily="18" charset="0"/>
                            </a:rPr>
                          </m:ctrlPr>
                        </m:dPr>
                        <m:e>
                          <m:r>
                            <a:rPr lang="ro-RO" b="1" i="1">
                              <a:solidFill>
                                <a:schemeClr val="tx1"/>
                              </a:solidFill>
                              <a:latin typeface="Cambria Math"/>
                              <a:cs typeface="Times New Roman" pitchFamily="18" charset="0"/>
                            </a:rPr>
                            <m:t>𝑿</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𝒅𝒊𝒔𝒕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𝑿</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𝒕</m:t>
                      </m:r>
                      <m:r>
                        <a:rPr lang="ro-RO" b="1" i="1" smtClean="0">
                          <a:solidFill>
                            <a:schemeClr val="tx1"/>
                          </a:solidFill>
                          <a:latin typeface="Cambria Math"/>
                          <a:cs typeface="Times New Roman" pitchFamily="18" charset="0"/>
                        </a:rPr>
                        <m:t>)</m:t>
                      </m:r>
                    </m:oMath>
                  </m:oMathPara>
                </a14:m>
                <a:endParaRPr lang="en-US" dirty="0">
                  <a:solidFill>
                    <a:schemeClr val="tx1"/>
                  </a:solidFill>
                  <a:latin typeface="Times New Roman" pitchFamily="18" charset="0"/>
                  <a:cs typeface="Times New Roman" pitchFamily="18" charset="0"/>
                </a:endParaRPr>
              </a:p>
              <a:p>
                <a:pPr marL="450850" algn="just">
                  <a:lnSpc>
                    <a:spcPct val="130000"/>
                  </a:lnSpc>
                </a:pPr>
                <a:r>
                  <a:rPr lang="ro-RO" b="1" dirty="0">
                    <a:solidFill>
                      <a:schemeClr val="tx1"/>
                    </a:solidFill>
                    <a:latin typeface="Times New Roman" pitchFamily="18" charset="0"/>
                    <a:cs typeface="Times New Roman" pitchFamily="18" charset="0"/>
                  </a:rPr>
                  <a:t>unde: </a:t>
                </a:r>
                <a14:m>
                  <m:oMath xmlns:m="http://schemas.openxmlformats.org/officeDocument/2006/math">
                    <m:r>
                      <a:rPr lang="ro-RO" b="1" i="1">
                        <a:solidFill>
                          <a:schemeClr val="tx1"/>
                        </a:solidFill>
                        <a:latin typeface="Cambria Math"/>
                        <a:cs typeface="Times New Roman" pitchFamily="18" charset="0"/>
                      </a:rPr>
                      <m:t>𝒅𝒊𝒔𝒕</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𝑿</m:t>
                    </m:r>
                    <m:r>
                      <a:rPr lang="ro-RO" b="1" i="1">
                        <a:solidFill>
                          <a:schemeClr val="tx1"/>
                        </a:solidFill>
                        <a:latin typeface="Cambria Math"/>
                        <a:cs typeface="Times New Roman" pitchFamily="18" charset="0"/>
                      </a:rPr>
                      <m:t>,</m:t>
                    </m:r>
                    <m:r>
                      <a:rPr lang="ro-RO" b="1" i="1">
                        <a:solidFill>
                          <a:schemeClr val="tx1"/>
                        </a:solidFill>
                        <a:latin typeface="Cambria Math"/>
                        <a:cs typeface="Times New Roman" pitchFamily="18" charset="0"/>
                      </a:rPr>
                      <m:t>𝒕</m:t>
                    </m:r>
                    <m:r>
                      <a:rPr lang="ro-RO" b="1" i="1">
                        <a:solidFill>
                          <a:schemeClr val="tx1"/>
                        </a:solidFill>
                        <a:latin typeface="Cambria Math"/>
                        <a:cs typeface="Times New Roman" pitchFamily="18" charset="0"/>
                      </a:rPr>
                      <m:t>)</m:t>
                    </m:r>
                  </m:oMath>
                </a14:m>
                <a:r>
                  <a:rPr lang="ro-RO" b="1" dirty="0">
                    <a:solidFill>
                      <a:schemeClr val="tx1"/>
                    </a:solidFill>
                    <a:latin typeface="Times New Roman" pitchFamily="18" charset="0"/>
                    <a:cs typeface="Times New Roman" pitchFamily="18" charset="0"/>
                  </a:rPr>
                  <a:t> reprezintă distanţa în linie dreaptă între X şi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a:p>
                <a:pPr marL="457200" lvl="0" indent="-457200" algn="just">
                  <a:lnSpc>
                    <a:spcPct val="130000"/>
                  </a:lnSpc>
                  <a:buFont typeface="Arial" pitchFamily="34" charset="0"/>
                  <a:buChar char="•"/>
                </a:pPr>
                <a:r>
                  <a:rPr lang="ro-RO" b="1" dirty="0">
                    <a:solidFill>
                      <a:schemeClr val="tx1"/>
                    </a:solidFill>
                    <a:latin typeface="Times New Roman" pitchFamily="18" charset="0"/>
                    <a:cs typeface="Times New Roman" pitchFamily="18" charset="0"/>
                  </a:rPr>
                  <a:t>În acest  exemplu, căutarea de tip best-first este efectuată </a:t>
                </a:r>
                <a:r>
                  <a:rPr lang="ro-RO" b="1" dirty="0" smtClean="0">
                    <a:solidFill>
                      <a:schemeClr val="tx1"/>
                    </a:solidFill>
                    <a:latin typeface="Times New Roman" pitchFamily="18" charset="0"/>
                    <a:cs typeface="Times New Roman" pitchFamily="18" charset="0"/>
                  </a:rPr>
                  <a:t>prin </a:t>
                </a:r>
                <a:r>
                  <a:rPr lang="ro-RO" b="1" dirty="0">
                    <a:solidFill>
                      <a:schemeClr val="tx1"/>
                    </a:solidFill>
                    <a:latin typeface="Times New Roman" pitchFamily="18" charset="0"/>
                    <a:cs typeface="Times New Roman" pitchFamily="18" charset="0"/>
                  </a:rPr>
                  <a:t>intermediul a două procese,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si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ce explorează fiecare câte una din cele două căi alternative. Calea de la </a:t>
                </a:r>
                <a:r>
                  <a:rPr lang="ro-RO" b="1" i="1" dirty="0">
                    <a:solidFill>
                      <a:schemeClr val="tx1"/>
                    </a:solidFill>
                    <a:latin typeface="Times New Roman" pitchFamily="18" charset="0"/>
                    <a:cs typeface="Times New Roman" pitchFamily="18" charset="0"/>
                  </a:rPr>
                  <a:t>s</a:t>
                </a:r>
                <a:r>
                  <a:rPr lang="ro-RO" b="1" dirty="0">
                    <a:solidFill>
                      <a:schemeClr val="tx1"/>
                    </a:solidFill>
                    <a:latin typeface="Times New Roman" pitchFamily="18" charset="0"/>
                    <a:cs typeface="Times New Roman" pitchFamily="18" charset="0"/>
                  </a:rPr>
                  <a:t> la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 via nodul </a:t>
                </a:r>
                <a:r>
                  <a:rPr lang="ro-RO" b="1" i="1" dirty="0">
                    <a:solidFill>
                      <a:schemeClr val="tx1"/>
                    </a:solidFill>
                    <a:latin typeface="Times New Roman" pitchFamily="18" charset="0"/>
                    <a:cs typeface="Times New Roman" pitchFamily="18" charset="0"/>
                  </a:rPr>
                  <a:t>a</a:t>
                </a:r>
                <a:r>
                  <a:rPr lang="ro-RO" b="1" dirty="0">
                    <a:solidFill>
                      <a:schemeClr val="tx1"/>
                    </a:solidFill>
                    <a:latin typeface="Times New Roman" pitchFamily="18" charset="0"/>
                    <a:cs typeface="Times New Roman" pitchFamily="18" charset="0"/>
                  </a:rPr>
                  <a:t> corespunde procesului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iar calea prin nodul </a:t>
                </a:r>
                <a:r>
                  <a:rPr lang="ro-RO" b="1" i="1" dirty="0">
                    <a:solidFill>
                      <a:schemeClr val="tx1"/>
                    </a:solidFill>
                    <a:latin typeface="Times New Roman" pitchFamily="18" charset="0"/>
                    <a:cs typeface="Times New Roman" pitchFamily="18" charset="0"/>
                  </a:rPr>
                  <a:t>e</a:t>
                </a:r>
                <a:r>
                  <a:rPr lang="ro-RO" b="1" dirty="0">
                    <a:solidFill>
                      <a:schemeClr val="tx1"/>
                    </a:solidFill>
                    <a:latin typeface="Times New Roman" pitchFamily="18" charset="0"/>
                    <a:cs typeface="Times New Roman" pitchFamily="18" charset="0"/>
                  </a:rPr>
                  <a:t> corespunde procesului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820" r="-956" b="-92"/>
                </a:stretch>
              </a:blipFill>
            </p:spPr>
            <p:txBody>
              <a:bodyPr/>
              <a:lstStyle/>
              <a:p>
                <a:r>
                  <a:rPr lang="en-US">
                    <a:noFill/>
                  </a:rPr>
                  <a:t> </a:t>
                </a:r>
              </a:p>
            </p:txBody>
          </p:sp>
        </mc:Fallback>
      </mc:AlternateContent>
    </p:spTree>
    <p:extLst>
      <p:ext uri="{BB962C8B-B14F-4D97-AF65-F5344CB8AC3E}">
        <p14:creationId xmlns:p14="http://schemas.microsoft.com/office/powerpoint/2010/main" val="31740811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en-US" b="1" dirty="0" err="1">
                <a:solidFill>
                  <a:schemeClr val="tx1"/>
                </a:solidFill>
                <a:latin typeface="Times New Roman" pitchFamily="18" charset="0"/>
                <a:cs typeface="Times New Roman" pitchFamily="18" charset="0"/>
              </a:rPr>
              <a:t>După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formularea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unui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unei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probleme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rezolvat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agentul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cheamă</a:t>
            </a:r>
            <a:r>
              <a:rPr lang="en-US" b="1" dirty="0">
                <a:solidFill>
                  <a:schemeClr val="tx1"/>
                </a:solidFill>
                <a:latin typeface="Times New Roman" pitchFamily="18" charset="0"/>
                <a:cs typeface="Times New Roman" pitchFamily="18" charset="0"/>
              </a:rPr>
              <a:t> o </a:t>
            </a:r>
            <a:r>
              <a:rPr lang="en-US" b="1" dirty="0" err="1">
                <a:solidFill>
                  <a:schemeClr val="tx1"/>
                </a:solidFill>
                <a:latin typeface="Times New Roman" pitchFamily="18" charset="0"/>
                <a:cs typeface="Times New Roman" pitchFamily="18" charset="0"/>
              </a:rPr>
              <a:t>procedură</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căutare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 o </a:t>
            </a:r>
            <a:r>
              <a:rPr lang="en-US" b="1" dirty="0" err="1">
                <a:solidFill>
                  <a:schemeClr val="tx1"/>
                </a:solidFill>
                <a:latin typeface="Times New Roman" pitchFamily="18" charset="0"/>
                <a:cs typeface="Times New Roman" pitchFamily="18" charset="0"/>
              </a:rPr>
              <a:t>rezolva</a:t>
            </a:r>
            <a:r>
              <a:rPr lang="en-US" b="1" dirty="0">
                <a:solidFill>
                  <a:schemeClr val="tx1"/>
                </a:solidFill>
                <a:latin typeface="Times New Roman" pitchFamily="18" charset="0"/>
                <a:cs typeface="Times New Roman" pitchFamily="18" charset="0"/>
              </a:rPr>
              <a:t>. El </a:t>
            </a:r>
            <a:r>
              <a:rPr lang="en-US" b="1" dirty="0" err="1">
                <a:solidFill>
                  <a:schemeClr val="tx1"/>
                </a:solidFill>
                <a:latin typeface="Times New Roman" pitchFamily="18" charset="0"/>
                <a:cs typeface="Times New Roman" pitchFamily="18" charset="0"/>
              </a:rPr>
              <a:t>foloseşte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apoi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soluţia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pentru</a:t>
            </a:r>
            <a:r>
              <a:rPr lang="en-US" b="1" dirty="0">
                <a:solidFill>
                  <a:schemeClr val="tx1"/>
                </a:solidFill>
                <a:latin typeface="Times New Roman" pitchFamily="18" charset="0"/>
                <a:cs typeface="Times New Roman" pitchFamily="18" charset="0"/>
              </a:rPr>
              <a:t> a-l </a:t>
            </a:r>
            <a:r>
              <a:rPr lang="en-US" b="1" dirty="0" err="1">
                <a:solidFill>
                  <a:schemeClr val="tx1"/>
                </a:solidFill>
                <a:latin typeface="Times New Roman" pitchFamily="18" charset="0"/>
                <a:cs typeface="Times New Roman" pitchFamily="18" charset="0"/>
              </a:rPr>
              <a:t>ghida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acţiunile</a:t>
            </a:r>
            <a:r>
              <a:rPr lang="en-US" b="1" dirty="0">
                <a:solidFill>
                  <a:schemeClr val="tx1"/>
                </a:solidFill>
                <a:latin typeface="Times New Roman" pitchFamily="18" charset="0"/>
                <a:cs typeface="Times New Roman" pitchFamily="18" charset="0"/>
              </a:rPr>
              <a:t> sale, </a:t>
            </a:r>
            <a:r>
              <a:rPr lang="en-US" b="1" dirty="0" err="1">
                <a:solidFill>
                  <a:schemeClr val="tx1"/>
                </a:solidFill>
                <a:latin typeface="Times New Roman" pitchFamily="18" charset="0"/>
                <a:cs typeface="Times New Roman" pitchFamily="18" charset="0"/>
              </a:rPr>
              <a:t>executând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recomandă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soluţia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fiind</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următoarea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acţiune</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îndeplinit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şi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apoi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înlătură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acest</a:t>
            </a:r>
            <a:r>
              <a:rPr lang="en-US" b="1" dirty="0">
                <a:solidFill>
                  <a:schemeClr val="tx1"/>
                </a:solidFill>
                <a:latin typeface="Times New Roman" pitchFamily="18" charset="0"/>
                <a:cs typeface="Times New Roman" pitchFamily="18" charset="0"/>
              </a:rPr>
              <a:t> pas din </a:t>
            </a:r>
            <a:r>
              <a:rPr lang="en-US" b="1" dirty="0" err="1">
                <a:solidFill>
                  <a:schemeClr val="tx1"/>
                </a:solidFill>
                <a:latin typeface="Times New Roman" pitchFamily="18" charset="0"/>
                <a:cs typeface="Times New Roman" pitchFamily="18" charset="0"/>
              </a:rPr>
              <a:t>succesiunea</a:t>
            </a:r>
            <a:r>
              <a:rPr lang="en-US" b="1" dirty="0">
                <a:solidFill>
                  <a:schemeClr val="tx1"/>
                </a:solidFill>
                <a:latin typeface="Times New Roman" pitchFamily="18" charset="0"/>
                <a:cs typeface="Times New Roman" pitchFamily="18" charset="0"/>
              </a:rPr>
              <a:t> de </a:t>
            </a:r>
            <a:r>
              <a:rPr lang="en-US" b="1" dirty="0" err="1">
                <a:solidFill>
                  <a:schemeClr val="tx1"/>
                </a:solidFill>
                <a:latin typeface="Times New Roman" pitchFamily="18" charset="0"/>
                <a:cs typeface="Times New Roman" pitchFamily="18" charset="0"/>
              </a:rPr>
              <a:t>acţiuni</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Odată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ce</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soluţia</a:t>
            </a:r>
            <a:r>
              <a:rPr lang="en-US" b="1" dirty="0">
                <a:solidFill>
                  <a:schemeClr val="tx1"/>
                </a:solidFill>
                <a:latin typeface="Times New Roman" pitchFamily="18" charset="0"/>
                <a:cs typeface="Times New Roman" pitchFamily="18" charset="0"/>
              </a:rPr>
              <a:t> a </a:t>
            </a:r>
            <a:r>
              <a:rPr lang="en-US" b="1" dirty="0" err="1">
                <a:solidFill>
                  <a:schemeClr val="tx1"/>
                </a:solidFill>
                <a:latin typeface="Times New Roman" pitchFamily="18" charset="0"/>
                <a:cs typeface="Times New Roman" pitchFamily="18" charset="0"/>
              </a:rPr>
              <a:t>fost</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executată</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agentul</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va</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găsi</a:t>
            </a:r>
            <a:r>
              <a:rPr lang="en-US" b="1" dirty="0">
                <a:solidFill>
                  <a:schemeClr val="tx1"/>
                </a:solidFill>
                <a:latin typeface="Times New Roman" pitchFamily="18" charset="0"/>
                <a:cs typeface="Times New Roman" pitchFamily="18" charset="0"/>
              </a:rPr>
              <a:t> un </a:t>
            </a:r>
            <a:r>
              <a:rPr lang="en-US" b="1" dirty="0" err="1">
                <a:solidFill>
                  <a:schemeClr val="tx1"/>
                </a:solidFill>
                <a:latin typeface="Times New Roman" pitchFamily="18" charset="0"/>
                <a:cs typeface="Times New Roman" pitchFamily="18" charset="0"/>
              </a:rPr>
              <a:t>nou</a:t>
            </a:r>
            <a:r>
              <a:rPr lang="en-US" b="1" dirty="0">
                <a:solidFill>
                  <a:schemeClr val="tx1"/>
                </a:solidFill>
                <a:latin typeface="Times New Roman" pitchFamily="18" charset="0"/>
                <a:cs typeface="Times New Roman" pitchFamily="18" charset="0"/>
              </a:rPr>
              <a:t> </a:t>
            </a:r>
            <a:r>
              <a:rPr lang="en-US" b="1" dirty="0" err="1">
                <a:solidFill>
                  <a:schemeClr val="tx1"/>
                </a:solidFill>
                <a:latin typeface="Times New Roman" pitchFamily="18" charset="0"/>
                <a:cs typeface="Times New Roman" pitchFamily="18" charset="0"/>
              </a:rPr>
              <a:t>scop</a:t>
            </a:r>
            <a:r>
              <a:rPr lang="en-US"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01312283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p:txBody>
          <a:bodyPr/>
          <a:lstStyle/>
          <a:p>
            <a:endParaRPr lang="en-US"/>
          </a:p>
        </p:txBody>
      </p:sp>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6951" y="830493"/>
            <a:ext cx="5630098" cy="5197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3611159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fontScale="85000" lnSpcReduction="10000"/>
              </a:bodyPr>
              <a:lstStyle/>
              <a:p>
                <a:pPr algn="just">
                  <a:lnSpc>
                    <a:spcPct val="130000"/>
                  </a:lnSpc>
                </a:pPr>
                <a:r>
                  <a:rPr lang="ro-RO" b="1" dirty="0" smtClean="0">
                    <a:solidFill>
                      <a:schemeClr val="tx1"/>
                    </a:solidFill>
                    <a:latin typeface="Times New Roman" pitchFamily="18" charset="0"/>
                    <a:cs typeface="Times New Roman" pitchFamily="18" charset="0"/>
                  </a:rPr>
                  <a:t>În stadiile iniţiale, procesul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este mai activ, deoarece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dirty="0">
                    <a:solidFill>
                      <a:schemeClr val="tx1"/>
                    </a:solidFill>
                    <a:latin typeface="Times New Roman" pitchFamily="18" charset="0"/>
                    <a:cs typeface="Times New Roman" pitchFamily="18" charset="0"/>
                  </a:rPr>
                  <a:t>- valorile de-a lungul căii corespunzătoare lui sunt mai mici decât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valorile de-a lungul celeilalte căi. Atunci când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explorează </a:t>
                </a:r>
                <a:r>
                  <a:rPr lang="ro-RO" b="1" i="1" dirty="0">
                    <a:solidFill>
                      <a:schemeClr val="tx1"/>
                    </a:solidFill>
                    <a:latin typeface="Times New Roman" pitchFamily="18" charset="0"/>
                    <a:cs typeface="Times New Roman" pitchFamily="18" charset="0"/>
                  </a:rPr>
                  <a:t>c</a:t>
                </a:r>
                <a:r>
                  <a:rPr lang="ro-RO" b="1" dirty="0">
                    <a:solidFill>
                      <a:schemeClr val="tx1"/>
                    </a:solidFill>
                    <a:latin typeface="Times New Roman" pitchFamily="18" charset="0"/>
                    <a:cs typeface="Times New Roman" pitchFamily="18" charset="0"/>
                  </a:rPr>
                  <a:t>, iar procesul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este încă la </a:t>
                </a:r>
                <a:r>
                  <a:rPr lang="ro-RO" b="1" i="1" dirty="0">
                    <a:solidFill>
                      <a:schemeClr val="tx1"/>
                    </a:solidFill>
                    <a:latin typeface="Times New Roman" pitchFamily="18" charset="0"/>
                    <a:cs typeface="Times New Roman" pitchFamily="18" charset="0"/>
                  </a:rPr>
                  <a:t>e</a:t>
                </a:r>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𝒄</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𝟔</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𝟒</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𝟏𝟎</m:t>
                    </m:r>
                  </m:oMath>
                </a14:m>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𝒈</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acc>
                      <m:accPr>
                        <m:chr m:val="̂"/>
                        <m:ctrlPr>
                          <a:rPr lang="ro-RO" b="1" i="1">
                            <a:solidFill>
                              <a:schemeClr val="tx1"/>
                            </a:solidFill>
                            <a:latin typeface="Cambria Math"/>
                            <a:cs typeface="Times New Roman" pitchFamily="18" charset="0"/>
                          </a:rPr>
                        </m:ctrlPr>
                      </m:accPr>
                      <m:e>
                        <m:r>
                          <a:rPr lang="ro-RO" b="1" i="1" smtClean="0">
                            <a:solidFill>
                              <a:schemeClr val="tx1"/>
                            </a:solidFill>
                            <a:latin typeface="Cambria Math"/>
                            <a:cs typeface="Times New Roman" pitchFamily="18" charset="0"/>
                          </a:rPr>
                          <m:t>𝒉</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𝒆</m:t>
                        </m:r>
                      </m:e>
                    </m:d>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𝟐</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𝟕</m:t>
                    </m:r>
                    <m:r>
                      <a:rPr lang="ro-RO" b="1" i="1" smtClean="0">
                        <a:solidFill>
                          <a:schemeClr val="tx1"/>
                        </a:solidFill>
                        <a:latin typeface="Cambria Math"/>
                        <a:cs typeface="Times New Roman" pitchFamily="18" charset="0"/>
                      </a:rPr>
                      <m:t>=</m:t>
                    </m:r>
                    <m:r>
                      <a:rPr lang="ro-RO" b="1" i="1" smtClean="0">
                        <a:solidFill>
                          <a:schemeClr val="tx1"/>
                        </a:solidFill>
                        <a:latin typeface="Cambria Math"/>
                        <a:cs typeface="Times New Roman" pitchFamily="18" charset="0"/>
                      </a:rPr>
                      <m:t>𝟗</m:t>
                    </m:r>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şi deci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ro-RO" b="1" i="1" smtClean="0">
                            <a:solidFill>
                              <a:schemeClr val="tx1"/>
                            </a:solidFill>
                            <a:latin typeface="Cambria Math"/>
                            <a:cs typeface="Times New Roman" pitchFamily="18" charset="0"/>
                          </a:rPr>
                        </m:ctrlPr>
                      </m:dPr>
                      <m:e>
                        <m:r>
                          <a:rPr lang="ro-RO" b="1" i="1" smtClean="0">
                            <a:solidFill>
                              <a:schemeClr val="tx1"/>
                            </a:solidFill>
                            <a:latin typeface="Cambria Math"/>
                            <a:cs typeface="Times New Roman" pitchFamily="18" charset="0"/>
                          </a:rPr>
                          <m:t>𝒆</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a:cs typeface="Times New Roman" pitchFamily="18" charset="0"/>
                          </a:rPr>
                        </m:ctrlPr>
                      </m:accPr>
                      <m:e>
                        <m:r>
                          <a:rPr lang="en-US" b="1" i="1" smtClean="0">
                            <a:solidFill>
                              <a:schemeClr val="tx1"/>
                            </a:solidFill>
                            <a:latin typeface="Cambria Math"/>
                            <a:cs typeface="Times New Roman" pitchFamily="18" charset="0"/>
                          </a:rPr>
                          <m:t>𝒇</m:t>
                        </m:r>
                      </m:e>
                    </m:acc>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𝒄</m:t>
                    </m:r>
                    <m:r>
                      <a:rPr lang="en-US" b="1" i="1" smtClean="0">
                        <a:solidFill>
                          <a:schemeClr val="tx1"/>
                        </a:solidFill>
                        <a:latin typeface="Cambria Math"/>
                        <a:cs typeface="Times New Roman" pitchFamily="18" charset="0"/>
                      </a:rPr>
                      <m:t>)</m:t>
                    </m:r>
                  </m:oMath>
                </a14:m>
                <a:r>
                  <a:rPr lang="ro-RO" b="1" dirty="0">
                    <a:solidFill>
                      <a:schemeClr val="tx1"/>
                    </a:solidFill>
                    <a:latin typeface="Times New Roman" pitchFamily="18" charset="0"/>
                    <a:cs typeface="Times New Roman" pitchFamily="18" charset="0"/>
                  </a:rPr>
                  <a:t>.  În acest moment, situaţia se schimbă: procesul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devine activ, iar procesul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intră în aşteptare. În continuare,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𝟏𝟎</m:t>
                    </m:r>
                  </m:oMath>
                </a14:m>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𝒇</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𝟏𝟏</m:t>
                    </m:r>
                  </m:oMath>
                </a14:m>
                <a:r>
                  <a:rPr lang="ro-RO" b="1" dirty="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𝒄</m:t>
                        </m:r>
                      </m:e>
                    </m:d>
                    <m:r>
                      <a:rPr lang="en-US" b="1" i="1" smtClean="0">
                        <a:solidFill>
                          <a:schemeClr val="tx1"/>
                        </a:solidFill>
                        <a:latin typeface="Cambria Math"/>
                        <a:cs typeface="Times New Roman" pitchFamily="18" charset="0"/>
                      </a:rPr>
                      <m:t>&lt;</m:t>
                    </m:r>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𝒇</m:t>
                        </m:r>
                      </m:e>
                    </m:d>
                  </m:oMath>
                </a14:m>
                <a:r>
                  <a:rPr lang="en-US"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şi deci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devine activ şi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intră în aşteptare. Pentru </a:t>
                </a:r>
                <a:r>
                  <a:rPr lang="ro-RO" b="1" dirty="0" smtClean="0">
                    <a:solidFill>
                      <a:schemeClr val="tx1"/>
                    </a:solidFill>
                    <a:latin typeface="Times New Roman" pitchFamily="18" charset="0"/>
                    <a:cs typeface="Times New Roman" pitchFamily="18" charset="0"/>
                  </a:rPr>
                  <a:t>că</a:t>
                </a:r>
                <a:r>
                  <a:rPr lang="en-US" b="1" dirty="0" smtClean="0">
                    <a:solidFill>
                      <a:schemeClr val="tx1"/>
                    </a:solidFill>
                    <a:latin typeface="Times New Roman" pitchFamily="18" charset="0"/>
                    <a:cs typeface="Times New Roman" pitchFamily="18" charset="0"/>
                  </a:rPr>
                  <a:t>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d>
                      <m:dPr>
                        <m:ctrlPr>
                          <a:rPr lang="en-US" b="1" i="1" smtClean="0">
                            <a:solidFill>
                              <a:schemeClr val="tx1"/>
                            </a:solidFill>
                            <a:latin typeface="Cambria Math"/>
                            <a:cs typeface="Times New Roman" pitchFamily="18" charset="0"/>
                          </a:rPr>
                        </m:ctrlPr>
                      </m:dPr>
                      <m:e>
                        <m:r>
                          <a:rPr lang="en-US" b="1" i="1" smtClean="0">
                            <a:solidFill>
                              <a:schemeClr val="tx1"/>
                            </a:solidFill>
                            <a:latin typeface="Cambria Math"/>
                            <a:cs typeface="Times New Roman" pitchFamily="18" charset="0"/>
                          </a:rPr>
                          <m:t>𝒅</m:t>
                        </m:r>
                      </m:e>
                    </m:d>
                    <m:r>
                      <a:rPr lang="en-US" b="1" i="1" smtClean="0">
                        <a:solidFill>
                          <a:schemeClr val="tx1"/>
                        </a:solidFill>
                        <a:latin typeface="Cambria Math"/>
                        <a:cs typeface="Times New Roman" pitchFamily="18" charset="0"/>
                      </a:rPr>
                      <m:t>=</m:t>
                    </m:r>
                    <m:r>
                      <a:rPr lang="en-US" b="1" i="1" smtClean="0">
                        <a:solidFill>
                          <a:schemeClr val="tx1"/>
                        </a:solidFill>
                        <a:latin typeface="Cambria Math"/>
                        <a:cs typeface="Times New Roman" pitchFamily="18" charset="0"/>
                      </a:rPr>
                      <m:t>𝟏𝟐</m:t>
                    </m:r>
                    <m:r>
                      <a:rPr lang="en-US" b="1" i="1" smtClean="0">
                        <a:solidFill>
                          <a:schemeClr val="tx1"/>
                        </a:solidFill>
                        <a:latin typeface="Cambria Math"/>
                        <a:cs typeface="Times New Roman" pitchFamily="18" charset="0"/>
                      </a:rPr>
                      <m:t>&gt;</m:t>
                    </m:r>
                    <m:r>
                      <a:rPr lang="en-US" b="1" i="1" smtClean="0">
                        <a:solidFill>
                          <a:schemeClr val="tx1"/>
                        </a:solidFill>
                        <a:latin typeface="Cambria Math"/>
                        <a:cs typeface="Times New Roman" pitchFamily="18" charset="0"/>
                      </a:rPr>
                      <m:t>𝟏𝟏</m:t>
                    </m:r>
                  </m:oMath>
                </a14:m>
                <a:r>
                  <a:rPr lang="ro-RO" b="1" dirty="0" smtClean="0">
                    <a:solidFill>
                      <a:schemeClr val="tx1"/>
                    </a:solidFill>
                    <a:latin typeface="Times New Roman" pitchFamily="18" charset="0"/>
                    <a:cs typeface="Times New Roman" pitchFamily="18" charset="0"/>
                  </a:rPr>
                  <a:t>, </a:t>
                </a:r>
                <a:r>
                  <a:rPr lang="ro-RO" b="1" dirty="0">
                    <a:solidFill>
                      <a:schemeClr val="tx1"/>
                    </a:solidFill>
                    <a:latin typeface="Times New Roman" pitchFamily="18" charset="0"/>
                    <a:cs typeface="Times New Roman" pitchFamily="18" charset="0"/>
                  </a:rPr>
                  <a:t>procesul P</a:t>
                </a:r>
                <a:r>
                  <a:rPr lang="ro-RO" b="1" baseline="-25000" dirty="0">
                    <a:solidFill>
                      <a:schemeClr val="tx1"/>
                    </a:solidFill>
                    <a:latin typeface="Times New Roman" pitchFamily="18" charset="0"/>
                    <a:cs typeface="Times New Roman" pitchFamily="18" charset="0"/>
                  </a:rPr>
                  <a:t>1</a:t>
                </a:r>
                <a:r>
                  <a:rPr lang="ro-RO" b="1" dirty="0">
                    <a:solidFill>
                      <a:schemeClr val="tx1"/>
                    </a:solidFill>
                    <a:latin typeface="Times New Roman" pitchFamily="18" charset="0"/>
                    <a:cs typeface="Times New Roman" pitchFamily="18" charset="0"/>
                  </a:rPr>
                  <a:t> va reintra în aşteptare, iar procesul P</a:t>
                </a:r>
                <a:r>
                  <a:rPr lang="ro-RO" b="1" baseline="-25000" dirty="0">
                    <a:solidFill>
                      <a:schemeClr val="tx1"/>
                    </a:solidFill>
                    <a:latin typeface="Times New Roman" pitchFamily="18" charset="0"/>
                    <a:cs typeface="Times New Roman" pitchFamily="18" charset="0"/>
                  </a:rPr>
                  <a:t>2</a:t>
                </a:r>
                <a:r>
                  <a:rPr lang="ro-RO" b="1" dirty="0">
                    <a:solidFill>
                      <a:schemeClr val="tx1"/>
                    </a:solidFill>
                    <a:latin typeface="Times New Roman" pitchFamily="18" charset="0"/>
                    <a:cs typeface="Times New Roman" pitchFamily="18" charset="0"/>
                  </a:rPr>
                  <a:t> va rămâne activ până când se va atinge starea scop </a:t>
                </a:r>
                <a:r>
                  <a:rPr lang="ro-RO" b="1" i="1" dirty="0">
                    <a:solidFill>
                      <a:schemeClr val="tx1"/>
                    </a:solidFill>
                    <a:latin typeface="Times New Roman" pitchFamily="18" charset="0"/>
                    <a:cs typeface="Times New Roman" pitchFamily="18" charset="0"/>
                  </a:rPr>
                  <a:t>t</a:t>
                </a:r>
                <a:r>
                  <a:rPr lang="ro-RO" b="1" dirty="0">
                    <a:solidFill>
                      <a:schemeClr val="tx1"/>
                    </a:solidFill>
                    <a:latin typeface="Times New Roman" pitchFamily="18" charset="0"/>
                    <a:cs typeface="Times New Roman" pitchFamily="18" charset="0"/>
                  </a:rPr>
                  <a:t>.</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298" r="-1366"/>
                </a:stretch>
              </a:blipFill>
            </p:spPr>
            <p:txBody>
              <a:bodyPr/>
              <a:lstStyle/>
              <a:p>
                <a:r>
                  <a:rPr lang="en-US">
                    <a:noFill/>
                  </a:rPr>
                  <a:t> </a:t>
                </a:r>
              </a:p>
            </p:txBody>
          </p:sp>
        </mc:Fallback>
      </mc:AlternateContent>
    </p:spTree>
    <p:extLst>
      <p:ext uri="{BB962C8B-B14F-4D97-AF65-F5344CB8AC3E}">
        <p14:creationId xmlns:p14="http://schemas.microsoft.com/office/powerpoint/2010/main" val="81760462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Subtitle 2"/>
              <p:cNvSpPr>
                <a:spLocks noGrp="1"/>
              </p:cNvSpPr>
              <p:nvPr>
                <p:ph type="subTitle" idx="1"/>
              </p:nvPr>
            </p:nvSpPr>
            <p:spPr>
              <a:xfrm>
                <a:off x="107504" y="116632"/>
                <a:ext cx="8928992" cy="6624736"/>
              </a:xfrm>
            </p:spPr>
            <p:txBody>
              <a:bodyPr anchor="ctr">
                <a:normAutofit/>
              </a:bodyPr>
              <a:lstStyle/>
              <a:p>
                <a:pPr algn="just">
                  <a:lnSpc>
                    <a:spcPct val="110000"/>
                  </a:lnSpc>
                </a:pPr>
                <a:r>
                  <a:rPr lang="ro-RO" b="1" dirty="0">
                    <a:solidFill>
                      <a:schemeClr val="tx1"/>
                    </a:solidFill>
                    <a:latin typeface="Times New Roman" pitchFamily="18" charset="0"/>
                    <a:cs typeface="Times New Roman" pitchFamily="18" charset="0"/>
                  </a:rPr>
                  <a:t>Căutarea schiţată mai sus porneşte din nodul iniţial şi este continuată cu generarea unor noduri noi, conform relaţiei de succesiune. În timpul acestui proces, este generat un arbore de căutare, a cărui rădăcină este nodul de start. Acest arbore este expandat în direcţia cea mai promiţătoare conform </a:t>
                </a:r>
                <a14:m>
                  <m:oMath xmlns:m="http://schemas.openxmlformats.org/officeDocument/2006/math">
                    <m:acc>
                      <m:accPr>
                        <m:chr m:val="̂"/>
                        <m:ctrlPr>
                          <a:rPr lang="ro-RO" b="1" i="1">
                            <a:solidFill>
                              <a:schemeClr val="tx1"/>
                            </a:solidFill>
                            <a:latin typeface="Cambria Math"/>
                            <a:cs typeface="Times New Roman" pitchFamily="18" charset="0"/>
                          </a:rPr>
                        </m:ctrlPr>
                      </m:accPr>
                      <m:e>
                        <m:r>
                          <a:rPr lang="en-US" b="1" i="1">
                            <a:solidFill>
                              <a:schemeClr val="tx1"/>
                            </a:solidFill>
                            <a:latin typeface="Cambria Math"/>
                            <a:cs typeface="Times New Roman" pitchFamily="18" charset="0"/>
                          </a:rPr>
                          <m:t>𝒇</m:t>
                        </m:r>
                      </m:e>
                    </m:acc>
                    <m:r>
                      <a:rPr lang="en-US" b="1" i="1">
                        <a:solidFill>
                          <a:schemeClr val="tx1"/>
                        </a:solidFill>
                        <a:latin typeface="Cambria Math"/>
                        <a:cs typeface="Times New Roman" pitchFamily="18" charset="0"/>
                      </a:rPr>
                      <m:t> </m:t>
                    </m:r>
                  </m:oMath>
                </a14:m>
                <a:r>
                  <a:rPr lang="ro-RO" b="1" dirty="0">
                    <a:solidFill>
                      <a:schemeClr val="tx1"/>
                    </a:solidFill>
                    <a:latin typeface="Times New Roman" pitchFamily="18" charset="0"/>
                    <a:cs typeface="Times New Roman" pitchFamily="18" charset="0"/>
                  </a:rPr>
                  <a:t>- valorilor, până la găsirea unei soluţii.</a:t>
                </a:r>
                <a:endParaRPr lang="en-US" dirty="0">
                  <a:solidFill>
                    <a:schemeClr val="tx1"/>
                  </a:solidFill>
                  <a:latin typeface="Times New Roman" pitchFamily="18" charset="0"/>
                  <a:cs typeface="Times New Roman" pitchFamily="18" charset="0"/>
                </a:endParaRPr>
              </a:p>
            </p:txBody>
          </p:sp>
        </mc:Choice>
        <mc:Fallback xmlns="">
          <p:sp>
            <p:nvSpPr>
              <p:cNvPr id="3" name="Subtitle 2"/>
              <p:cNvSpPr>
                <a:spLocks noGrp="1" noRot="1" noChangeAspect="1" noMove="1" noResize="1" noEditPoints="1" noAdjustHandles="1" noChangeArrowheads="1" noChangeShapeType="1" noTextEdit="1"/>
              </p:cNvSpPr>
              <p:nvPr>
                <p:ph type="subTitle" idx="1"/>
              </p:nvPr>
            </p:nvSpPr>
            <p:spPr>
              <a:xfrm>
                <a:off x="107504" y="116632"/>
                <a:ext cx="8928992" cy="6624736"/>
              </a:xfrm>
              <a:blipFill rotWithShape="1">
                <a:blip r:embed="rId2"/>
                <a:stretch>
                  <a:fillRect l="-1776" r="-1776"/>
                </a:stretch>
              </a:blipFill>
            </p:spPr>
            <p:txBody>
              <a:bodyPr/>
              <a:lstStyle/>
              <a:p>
                <a:r>
                  <a:rPr lang="en-US">
                    <a:noFill/>
                  </a:rPr>
                  <a:t> </a:t>
                </a:r>
              </a:p>
            </p:txBody>
          </p:sp>
        </mc:Fallback>
      </mc:AlternateContent>
    </p:spTree>
    <p:extLst>
      <p:ext uri="{BB962C8B-B14F-4D97-AF65-F5344CB8AC3E}">
        <p14:creationId xmlns:p14="http://schemas.microsoft.com/office/powerpoint/2010/main" val="200737539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Autofit/>
          </a:bodyPr>
          <a:lstStyle/>
          <a:p>
            <a:pPr>
              <a:lnSpc>
                <a:spcPct val="120000"/>
              </a:lnSpc>
            </a:pPr>
            <a:r>
              <a:rPr lang="en-US" sz="2300" b="1" u="sng" dirty="0" err="1">
                <a:solidFill>
                  <a:schemeClr val="tx1"/>
                </a:solidFill>
                <a:latin typeface="Times New Roman" pitchFamily="18" charset="0"/>
                <a:cs typeface="Times New Roman" pitchFamily="18" charset="0"/>
              </a:rPr>
              <a:t>Probleme</a:t>
            </a:r>
            <a:r>
              <a:rPr lang="en-US" sz="2300" b="1" u="sng" dirty="0">
                <a:solidFill>
                  <a:schemeClr val="tx1"/>
                </a:solidFill>
                <a:latin typeface="Times New Roman" pitchFamily="18" charset="0"/>
                <a:cs typeface="Times New Roman" pitchFamily="18" charset="0"/>
              </a:rPr>
              <a:t> </a:t>
            </a:r>
            <a:r>
              <a:rPr lang="en-US" sz="2300" b="1" u="sng" dirty="0" err="1">
                <a:solidFill>
                  <a:schemeClr val="tx1"/>
                </a:solidFill>
                <a:latin typeface="Times New Roman" pitchFamily="18" charset="0"/>
                <a:cs typeface="Times New Roman" pitchFamily="18" charset="0"/>
              </a:rPr>
              <a:t>şi</a:t>
            </a:r>
            <a:r>
              <a:rPr lang="en-US" sz="2300" b="1" u="sng" dirty="0">
                <a:solidFill>
                  <a:schemeClr val="tx1"/>
                </a:solidFill>
                <a:latin typeface="Times New Roman" pitchFamily="18" charset="0"/>
                <a:cs typeface="Times New Roman" pitchFamily="18" charset="0"/>
              </a:rPr>
              <a:t> </a:t>
            </a:r>
            <a:r>
              <a:rPr lang="en-US" sz="2300" b="1" u="sng" dirty="0" err="1">
                <a:solidFill>
                  <a:schemeClr val="tx1"/>
                </a:solidFill>
                <a:latin typeface="Times New Roman" pitchFamily="18" charset="0"/>
                <a:cs typeface="Times New Roman" pitchFamily="18" charset="0"/>
              </a:rPr>
              <a:t>soluţii</a:t>
            </a:r>
            <a:r>
              <a:rPr lang="en-US" sz="2300" b="1" u="sng" dirty="0">
                <a:solidFill>
                  <a:schemeClr val="tx1"/>
                </a:solidFill>
                <a:latin typeface="Times New Roman" pitchFamily="18" charset="0"/>
                <a:cs typeface="Times New Roman" pitchFamily="18" charset="0"/>
              </a:rPr>
              <a:t> </a:t>
            </a:r>
            <a:r>
              <a:rPr lang="en-US" sz="2300" b="1" u="sng" dirty="0" err="1">
                <a:solidFill>
                  <a:schemeClr val="tx1"/>
                </a:solidFill>
                <a:latin typeface="Times New Roman" pitchFamily="18" charset="0"/>
                <a:cs typeface="Times New Roman" pitchFamily="18" charset="0"/>
              </a:rPr>
              <a:t>corect</a:t>
            </a:r>
            <a:r>
              <a:rPr lang="en-US" sz="2300" b="1" u="sng" dirty="0">
                <a:solidFill>
                  <a:schemeClr val="tx1"/>
                </a:solidFill>
                <a:latin typeface="Times New Roman" pitchFamily="18" charset="0"/>
                <a:cs typeface="Times New Roman" pitchFamily="18" charset="0"/>
              </a:rPr>
              <a:t> definite</a:t>
            </a:r>
            <a:endParaRPr lang="en-US" sz="2300" dirty="0">
              <a:solidFill>
                <a:schemeClr val="tx1"/>
              </a:solidFill>
              <a:latin typeface="Times New Roman" pitchFamily="18" charset="0"/>
              <a:cs typeface="Times New Roman" pitchFamily="18" charset="0"/>
            </a:endParaRPr>
          </a:p>
          <a:p>
            <a:pPr algn="just">
              <a:lnSpc>
                <a:spcPct val="120000"/>
              </a:lnSpc>
            </a:pPr>
            <a:r>
              <a:rPr lang="en-US" sz="2300" b="1"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marL="457200" lvl="0" indent="-457200" algn="just">
              <a:lnSpc>
                <a:spcPct val="120000"/>
              </a:lnSpc>
              <a:buFont typeface="Wingdings" pitchFamily="2" charset="2"/>
              <a:buChar char="Ø"/>
            </a:pPr>
            <a:r>
              <a:rPr lang="en-US" sz="2300" b="1" i="1" u="sng" dirty="0" err="1">
                <a:solidFill>
                  <a:schemeClr val="tx1"/>
                </a:solidFill>
                <a:latin typeface="Times New Roman" pitchFamily="18" charset="0"/>
                <a:cs typeface="Times New Roman" pitchFamily="18" charset="0"/>
              </a:rPr>
              <a:t>Probleme</a:t>
            </a:r>
            <a:r>
              <a:rPr lang="en-US" sz="2300" b="1" i="1" u="sng" dirty="0">
                <a:solidFill>
                  <a:schemeClr val="tx1"/>
                </a:solidFill>
                <a:latin typeface="Times New Roman" pitchFamily="18" charset="0"/>
                <a:cs typeface="Times New Roman" pitchFamily="18" charset="0"/>
              </a:rPr>
              <a:t> cu o </a:t>
            </a:r>
            <a:r>
              <a:rPr lang="en-US" sz="2300" b="1" i="1" u="sng" dirty="0" err="1">
                <a:solidFill>
                  <a:schemeClr val="tx1"/>
                </a:solidFill>
                <a:latin typeface="Times New Roman" pitchFamily="18" charset="0"/>
                <a:cs typeface="Times New Roman" pitchFamily="18" charset="0"/>
              </a:rPr>
              <a:t>singură</a:t>
            </a:r>
            <a:r>
              <a:rPr lang="en-US" sz="2300" b="1" i="1" u="sng" dirty="0">
                <a:solidFill>
                  <a:schemeClr val="tx1"/>
                </a:solidFill>
                <a:latin typeface="Times New Roman" pitchFamily="18" charset="0"/>
                <a:cs typeface="Times New Roman" pitchFamily="18" charset="0"/>
              </a:rPr>
              <a:t> stare</a:t>
            </a:r>
            <a:endParaRPr lang="en-US" sz="2300" dirty="0">
              <a:solidFill>
                <a:schemeClr val="tx1"/>
              </a:solidFill>
              <a:latin typeface="Times New Roman" pitchFamily="18" charset="0"/>
              <a:cs typeface="Times New Roman" pitchFamily="18" charset="0"/>
            </a:endParaRPr>
          </a:p>
          <a:p>
            <a:pPr algn="just">
              <a:lnSpc>
                <a:spcPct val="120000"/>
              </a:lnSpc>
            </a:pPr>
            <a:endParaRPr lang="en-US" sz="2300" dirty="0">
              <a:solidFill>
                <a:schemeClr val="tx1"/>
              </a:solidFill>
              <a:latin typeface="Times New Roman" pitchFamily="18" charset="0"/>
              <a:cs typeface="Times New Roman" pitchFamily="18" charset="0"/>
            </a:endParaRPr>
          </a:p>
          <a:p>
            <a:pPr indent="441325" algn="just">
              <a:lnSpc>
                <a:spcPct val="120000"/>
              </a:lnSpc>
            </a:pPr>
            <a:r>
              <a:rPr lang="en-US" sz="2300" b="1" dirty="0" err="1" smtClean="0">
                <a:solidFill>
                  <a:schemeClr val="tx1"/>
                </a:solidFill>
                <a:latin typeface="Times New Roman" pitchFamily="18" charset="0"/>
                <a:cs typeface="Times New Roman" pitchFamily="18" charset="0"/>
              </a:rPr>
              <a:t>Elementele</a:t>
            </a:r>
            <a:r>
              <a:rPr lang="en-US" sz="2300" b="1" dirty="0" smtClean="0">
                <a:solidFill>
                  <a:schemeClr val="tx1"/>
                </a:solidFill>
                <a:latin typeface="Times New Roman" pitchFamily="18" charset="0"/>
                <a:cs typeface="Times New Roman" pitchFamily="18" charset="0"/>
              </a:rPr>
              <a:t> </a:t>
            </a:r>
            <a:r>
              <a:rPr lang="en-US" sz="2300" b="1" dirty="0">
                <a:solidFill>
                  <a:schemeClr val="tx1"/>
                </a:solidFill>
                <a:latin typeface="Times New Roman" pitchFamily="18" charset="0"/>
                <a:cs typeface="Times New Roman" pitchFamily="18" charset="0"/>
              </a:rPr>
              <a:t>de </a:t>
            </a:r>
            <a:r>
              <a:rPr lang="en-US" sz="2300" b="1" dirty="0" err="1">
                <a:solidFill>
                  <a:schemeClr val="tx1"/>
                </a:solidFill>
                <a:latin typeface="Times New Roman" pitchFamily="18" charset="0"/>
                <a:cs typeface="Times New Roman" pitchFamily="18" charset="0"/>
              </a:rPr>
              <a:t>bază</a:t>
            </a:r>
            <a:r>
              <a:rPr lang="en-US" sz="2300" b="1" dirty="0">
                <a:solidFill>
                  <a:schemeClr val="tx1"/>
                </a:solidFill>
                <a:latin typeface="Times New Roman" pitchFamily="18" charset="0"/>
                <a:cs typeface="Times New Roman" pitchFamily="18" charset="0"/>
              </a:rPr>
              <a:t> ale </a:t>
            </a:r>
            <a:r>
              <a:rPr lang="en-US" sz="2300" b="1" dirty="0" err="1">
                <a:solidFill>
                  <a:schemeClr val="tx1"/>
                </a:solidFill>
                <a:latin typeface="Times New Roman" pitchFamily="18" charset="0"/>
                <a:cs typeface="Times New Roman" pitchFamily="18" charset="0"/>
              </a:rPr>
              <a:t>definirii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unei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probleme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sunt</a:t>
            </a:r>
            <a:r>
              <a:rPr lang="en-US" sz="2300" b="1" dirty="0">
                <a:solidFill>
                  <a:schemeClr val="tx1"/>
                </a:solidFill>
                <a:latin typeface="Times New Roman" pitchFamily="18" charset="0"/>
                <a:cs typeface="Times New Roman" pitchFamily="18" charset="0"/>
              </a:rPr>
              <a:t> </a:t>
            </a:r>
            <a:r>
              <a:rPr lang="en-US" sz="2300" b="1" i="1" dirty="0" err="1">
                <a:solidFill>
                  <a:schemeClr val="tx1"/>
                </a:solidFill>
                <a:latin typeface="Times New Roman" pitchFamily="18" charset="0"/>
                <a:cs typeface="Times New Roman" pitchFamily="18" charset="0"/>
              </a:rPr>
              <a:t>stările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şi</a:t>
            </a:r>
            <a:r>
              <a:rPr lang="en-US" sz="2300" b="1" dirty="0">
                <a:solidFill>
                  <a:schemeClr val="tx1"/>
                </a:solidFill>
                <a:latin typeface="Times New Roman" pitchFamily="18" charset="0"/>
                <a:cs typeface="Times New Roman" pitchFamily="18" charset="0"/>
              </a:rPr>
              <a:t> </a:t>
            </a:r>
            <a:r>
              <a:rPr lang="en-US" sz="2300" b="1" i="1" dirty="0" err="1">
                <a:solidFill>
                  <a:schemeClr val="tx1"/>
                </a:solidFill>
                <a:latin typeface="Times New Roman" pitchFamily="18" charset="0"/>
                <a:cs typeface="Times New Roman" pitchFamily="18" charset="0"/>
              </a:rPr>
              <a:t>acţiunile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Pentru</a:t>
            </a:r>
            <a:r>
              <a:rPr lang="en-US" sz="2300" b="1" dirty="0">
                <a:solidFill>
                  <a:schemeClr val="tx1"/>
                </a:solidFill>
                <a:latin typeface="Times New Roman" pitchFamily="18" charset="0"/>
                <a:cs typeface="Times New Roman" pitchFamily="18" charset="0"/>
              </a:rPr>
              <a:t> a </a:t>
            </a:r>
            <a:r>
              <a:rPr lang="en-US" sz="2300" b="1" dirty="0" err="1">
                <a:solidFill>
                  <a:schemeClr val="tx1"/>
                </a:solidFill>
                <a:latin typeface="Times New Roman" pitchFamily="18" charset="0"/>
                <a:cs typeface="Times New Roman" pitchFamily="18" charset="0"/>
              </a:rPr>
              <a:t>descrie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stările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şi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acţiunile</a:t>
            </a:r>
            <a:r>
              <a:rPr lang="en-US" sz="2300" b="1" dirty="0">
                <a:solidFill>
                  <a:schemeClr val="tx1"/>
                </a:solidFill>
                <a:latin typeface="Times New Roman" pitchFamily="18" charset="0"/>
                <a:cs typeface="Times New Roman" pitchFamily="18" charset="0"/>
              </a:rPr>
              <a:t>, din </a:t>
            </a:r>
            <a:r>
              <a:rPr lang="en-US" sz="2300" b="1" dirty="0" err="1">
                <a:solidFill>
                  <a:schemeClr val="tx1"/>
                </a:solidFill>
                <a:latin typeface="Times New Roman" pitchFamily="18" charset="0"/>
                <a:cs typeface="Times New Roman" pitchFamily="18" charset="0"/>
              </a:rPr>
              <a:t>punct</a:t>
            </a:r>
            <a:r>
              <a:rPr lang="en-US" sz="2300" b="1" dirty="0">
                <a:solidFill>
                  <a:schemeClr val="tx1"/>
                </a:solidFill>
                <a:latin typeface="Times New Roman" pitchFamily="18" charset="0"/>
                <a:cs typeface="Times New Roman" pitchFamily="18" charset="0"/>
              </a:rPr>
              <a:t> de </a:t>
            </a:r>
            <a:r>
              <a:rPr lang="en-US" sz="2300" b="1" dirty="0" err="1">
                <a:solidFill>
                  <a:schemeClr val="tx1"/>
                </a:solidFill>
                <a:latin typeface="Times New Roman" pitchFamily="18" charset="0"/>
                <a:cs typeface="Times New Roman" pitchFamily="18" charset="0"/>
              </a:rPr>
              <a:t>vedere</a:t>
            </a:r>
            <a:r>
              <a:rPr lang="en-US" sz="2300" b="1" dirty="0">
                <a:solidFill>
                  <a:schemeClr val="tx1"/>
                </a:solidFill>
                <a:latin typeface="Times New Roman" pitchFamily="18" charset="0"/>
                <a:cs typeface="Times New Roman" pitchFamily="18" charset="0"/>
              </a:rPr>
              <a:t> formal, </a:t>
            </a:r>
            <a:r>
              <a:rPr lang="en-US" sz="2300" b="1" dirty="0" err="1">
                <a:solidFill>
                  <a:schemeClr val="tx1"/>
                </a:solidFill>
                <a:latin typeface="Times New Roman" pitchFamily="18" charset="0"/>
                <a:cs typeface="Times New Roman" pitchFamily="18" charset="0"/>
              </a:rPr>
              <a:t>este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nevoie</a:t>
            </a:r>
            <a:r>
              <a:rPr lang="en-US" sz="2300" b="1" dirty="0">
                <a:solidFill>
                  <a:schemeClr val="tx1"/>
                </a:solidFill>
                <a:latin typeface="Times New Roman" pitchFamily="18" charset="0"/>
                <a:cs typeface="Times New Roman" pitchFamily="18" charset="0"/>
              </a:rPr>
              <a:t> de </a:t>
            </a:r>
            <a:r>
              <a:rPr lang="en-US" sz="2300" b="1" dirty="0" err="1">
                <a:solidFill>
                  <a:schemeClr val="tx1"/>
                </a:solidFill>
                <a:latin typeface="Times New Roman" pitchFamily="18" charset="0"/>
                <a:cs typeface="Times New Roman" pitchFamily="18" charset="0"/>
              </a:rPr>
              <a:t>următoarele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elemente</a:t>
            </a:r>
            <a:r>
              <a:rPr lang="en-US" sz="2300" b="1" dirty="0">
                <a:solidFill>
                  <a:schemeClr val="tx1"/>
                </a:solidFill>
                <a:latin typeface="Times New Roman" pitchFamily="18" charset="0"/>
                <a:cs typeface="Times New Roman" pitchFamily="18" charset="0"/>
              </a:rPr>
              <a:t>:</a:t>
            </a:r>
            <a:endParaRPr lang="en-US" sz="2300" dirty="0">
              <a:solidFill>
                <a:schemeClr val="tx1"/>
              </a:solidFill>
              <a:latin typeface="Times New Roman" pitchFamily="18" charset="0"/>
              <a:cs typeface="Times New Roman" pitchFamily="18" charset="0"/>
            </a:endParaRPr>
          </a:p>
          <a:p>
            <a:pPr marL="457200" lvl="0" indent="-457200" algn="just">
              <a:lnSpc>
                <a:spcPct val="120000"/>
              </a:lnSpc>
              <a:buFont typeface="Arial" pitchFamily="34" charset="0"/>
              <a:buChar char="•"/>
            </a:pPr>
            <a:r>
              <a:rPr lang="en-US" sz="2300" b="1" i="1" u="sng" dirty="0" err="1">
                <a:solidFill>
                  <a:schemeClr val="tx1"/>
                </a:solidFill>
                <a:latin typeface="Times New Roman" pitchFamily="18" charset="0"/>
                <a:cs typeface="Times New Roman" pitchFamily="18" charset="0"/>
              </a:rPr>
              <a:t>Starea</a:t>
            </a:r>
            <a:r>
              <a:rPr lang="en-US" sz="2300" b="1" i="1" u="sng" dirty="0">
                <a:solidFill>
                  <a:schemeClr val="tx1"/>
                </a:solidFill>
                <a:latin typeface="Times New Roman" pitchFamily="18" charset="0"/>
                <a:cs typeface="Times New Roman" pitchFamily="18" charset="0"/>
              </a:rPr>
              <a:t> </a:t>
            </a:r>
            <a:r>
              <a:rPr lang="en-US" sz="2300" b="1" i="1" u="sng" dirty="0" err="1">
                <a:solidFill>
                  <a:schemeClr val="tx1"/>
                </a:solidFill>
                <a:latin typeface="Times New Roman" pitchFamily="18" charset="0"/>
                <a:cs typeface="Times New Roman" pitchFamily="18" charset="0"/>
              </a:rPr>
              <a:t>iniţială</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a:t>
            </a:r>
            <a:r>
              <a:rPr lang="en-US" sz="2300" b="1" dirty="0">
                <a:solidFill>
                  <a:schemeClr val="tx1"/>
                </a:solidFill>
                <a:latin typeface="Times New Roman" pitchFamily="18" charset="0"/>
                <a:cs typeface="Times New Roman" pitchFamily="18" charset="0"/>
              </a:rPr>
              <a:t> care </a:t>
            </a:r>
            <a:r>
              <a:rPr lang="en-US" sz="2300" b="1" dirty="0" err="1">
                <a:solidFill>
                  <a:schemeClr val="tx1"/>
                </a:solidFill>
                <a:latin typeface="Times New Roman" pitchFamily="18" charset="0"/>
                <a:cs typeface="Times New Roman" pitchFamily="18" charset="0"/>
              </a:rPr>
              <a:t>agentul</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ştie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că</a:t>
            </a:r>
            <a:r>
              <a:rPr lang="en-US" sz="2300" b="1" dirty="0">
                <a:solidFill>
                  <a:schemeClr val="tx1"/>
                </a:solidFill>
                <a:latin typeface="Times New Roman" pitchFamily="18" charset="0"/>
                <a:cs typeface="Times New Roman" pitchFamily="18" charset="0"/>
              </a:rPr>
              <a:t> se </a:t>
            </a:r>
            <a:r>
              <a:rPr lang="en-US" sz="2300" b="1" dirty="0" err="1">
                <a:solidFill>
                  <a:schemeClr val="tx1"/>
                </a:solidFill>
                <a:latin typeface="Times New Roman" pitchFamily="18" charset="0"/>
                <a:cs typeface="Times New Roman" pitchFamily="18" charset="0"/>
              </a:rPr>
              <a:t>află</a:t>
            </a:r>
            <a:r>
              <a:rPr lang="en-US" sz="2300" b="1" dirty="0">
                <a:solidFill>
                  <a:schemeClr val="tx1"/>
                </a:solidFill>
                <a:latin typeface="Times New Roman" pitchFamily="18" charset="0"/>
                <a:cs typeface="Times New Roman" pitchFamily="18" charset="0"/>
              </a:rPr>
              <a:t>.</a:t>
            </a:r>
            <a:endParaRPr lang="en-US" sz="2300" dirty="0">
              <a:solidFill>
                <a:schemeClr val="tx1"/>
              </a:solidFill>
              <a:latin typeface="Times New Roman" pitchFamily="18" charset="0"/>
              <a:cs typeface="Times New Roman" pitchFamily="18" charset="0"/>
            </a:endParaRPr>
          </a:p>
          <a:p>
            <a:pPr marL="457200" indent="-457200" algn="just">
              <a:lnSpc>
                <a:spcPct val="120000"/>
              </a:lnSpc>
              <a:buFont typeface="Arial" pitchFamily="34" charset="0"/>
              <a:buChar char="•"/>
            </a:pPr>
            <a:r>
              <a:rPr lang="en-US" sz="2300" b="1" dirty="0" err="1">
                <a:solidFill>
                  <a:schemeClr val="tx1"/>
                </a:solidFill>
                <a:latin typeface="Times New Roman" pitchFamily="18" charset="0"/>
                <a:cs typeface="Times New Roman" pitchFamily="18" charset="0"/>
              </a:rPr>
              <a:t>Mulţimea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acţiunilor</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posibile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disponibile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agentului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Termenul</a:t>
            </a:r>
            <a:r>
              <a:rPr lang="en-US" sz="2300" b="1" dirty="0">
                <a:solidFill>
                  <a:schemeClr val="tx1"/>
                </a:solidFill>
                <a:latin typeface="Times New Roman" pitchFamily="18" charset="0"/>
                <a:cs typeface="Times New Roman" pitchFamily="18" charset="0"/>
              </a:rPr>
              <a:t> de </a:t>
            </a:r>
            <a:r>
              <a:rPr lang="en-US" sz="2300" b="1" i="1" u="sng" dirty="0">
                <a:solidFill>
                  <a:schemeClr val="tx1"/>
                </a:solidFill>
                <a:latin typeface="Times New Roman" pitchFamily="18" charset="0"/>
                <a:cs typeface="Times New Roman" pitchFamily="18" charset="0"/>
              </a:rPr>
              <a:t>operator</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este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folosit</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pentru</a:t>
            </a:r>
            <a:r>
              <a:rPr lang="en-US" sz="2300" b="1" dirty="0">
                <a:solidFill>
                  <a:schemeClr val="tx1"/>
                </a:solidFill>
                <a:latin typeface="Times New Roman" pitchFamily="18" charset="0"/>
                <a:cs typeface="Times New Roman" pitchFamily="18" charset="0"/>
              </a:rPr>
              <a:t> a </a:t>
            </a:r>
            <a:r>
              <a:rPr lang="en-US" sz="2300" b="1" dirty="0" err="1">
                <a:solidFill>
                  <a:schemeClr val="tx1"/>
                </a:solidFill>
                <a:latin typeface="Times New Roman" pitchFamily="18" charset="0"/>
                <a:cs typeface="Times New Roman" pitchFamily="18" charset="0"/>
              </a:rPr>
              <a:t>desemna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descrierea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unei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prin</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specificarea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stării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a:t>
            </a:r>
            <a:r>
              <a:rPr lang="en-US" sz="2300" b="1" dirty="0">
                <a:solidFill>
                  <a:schemeClr val="tx1"/>
                </a:solidFill>
                <a:latin typeface="Times New Roman" pitchFamily="18" charset="0"/>
                <a:cs typeface="Times New Roman" pitchFamily="18" charset="0"/>
              </a:rPr>
              <a:t> care se </a:t>
            </a:r>
            <a:r>
              <a:rPr lang="en-US" sz="2300" b="1" dirty="0" err="1">
                <a:solidFill>
                  <a:schemeClr val="tx1"/>
                </a:solidFill>
                <a:latin typeface="Times New Roman" pitchFamily="18" charset="0"/>
                <a:cs typeface="Times New Roman" pitchFamily="18" charset="0"/>
              </a:rPr>
              <a:t>va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ajunge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ca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urmare</a:t>
            </a:r>
            <a:r>
              <a:rPr lang="en-US" sz="2300" b="1" dirty="0">
                <a:solidFill>
                  <a:schemeClr val="tx1"/>
                </a:solidFill>
                <a:latin typeface="Times New Roman" pitchFamily="18" charset="0"/>
                <a:cs typeface="Times New Roman" pitchFamily="18" charset="0"/>
              </a:rPr>
              <a:t> a </a:t>
            </a:r>
            <a:r>
              <a:rPr lang="en-US" sz="2300" b="1" dirty="0" err="1">
                <a:solidFill>
                  <a:schemeClr val="tx1"/>
                </a:solidFill>
                <a:latin typeface="Times New Roman" pitchFamily="18" charset="0"/>
                <a:cs typeface="Times New Roman" pitchFamily="18" charset="0"/>
              </a:rPr>
              <a:t>îndeplinirii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acţiunii</a:t>
            </a:r>
            <a:r>
              <a:rPr lang="en-US" sz="2300" b="1" dirty="0">
                <a:solidFill>
                  <a:schemeClr val="tx1"/>
                </a:solidFill>
                <a:latin typeface="Times New Roman" pitchFamily="18" charset="0"/>
                <a:cs typeface="Times New Roman" pitchFamily="18" charset="0"/>
              </a:rPr>
              <a:t> respective, </a:t>
            </a:r>
            <a:r>
              <a:rPr lang="en-US" sz="2300" b="1" dirty="0" err="1">
                <a:solidFill>
                  <a:schemeClr val="tx1"/>
                </a:solidFill>
                <a:latin typeface="Times New Roman" pitchFamily="18" charset="0"/>
                <a:cs typeface="Times New Roman" pitchFamily="18" charset="0"/>
              </a:rPr>
              <a:t>atunci</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când</a:t>
            </a:r>
            <a:r>
              <a:rPr lang="en-US" sz="2300" b="1" dirty="0">
                <a:solidFill>
                  <a:schemeClr val="tx1"/>
                </a:solidFill>
                <a:latin typeface="Times New Roman" pitchFamily="18" charset="0"/>
                <a:cs typeface="Times New Roman" pitchFamily="18" charset="0"/>
              </a:rPr>
              <a:t> ne </a:t>
            </a:r>
            <a:r>
              <a:rPr lang="en-US" sz="2300" b="1" dirty="0" err="1">
                <a:solidFill>
                  <a:schemeClr val="tx1"/>
                </a:solidFill>
                <a:latin typeface="Times New Roman" pitchFamily="18" charset="0"/>
                <a:cs typeface="Times New Roman" pitchFamily="18" charset="0"/>
              </a:rPr>
              <a:t>aflăm</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într</a:t>
            </a:r>
            <a:r>
              <a:rPr lang="en-US" sz="2300" b="1" dirty="0">
                <a:solidFill>
                  <a:schemeClr val="tx1"/>
                </a:solidFill>
                <a:latin typeface="Times New Roman" pitchFamily="18" charset="0"/>
                <a:cs typeface="Times New Roman" pitchFamily="18" charset="0"/>
              </a:rPr>
              <a:t>-o </a:t>
            </a:r>
            <a:r>
              <a:rPr lang="en-US" sz="2300" b="1" dirty="0" err="1">
                <a:solidFill>
                  <a:schemeClr val="tx1"/>
                </a:solidFill>
                <a:latin typeface="Times New Roman" pitchFamily="18" charset="0"/>
                <a:cs typeface="Times New Roman" pitchFamily="18" charset="0"/>
              </a:rPr>
              <a:t>anumită</a:t>
            </a:r>
            <a:r>
              <a:rPr lang="en-US" sz="2300" b="1" dirty="0">
                <a:solidFill>
                  <a:schemeClr val="tx1"/>
                </a:solidFill>
                <a:latin typeface="Times New Roman" pitchFamily="18" charset="0"/>
                <a:cs typeface="Times New Roman" pitchFamily="18" charset="0"/>
              </a:rPr>
              <a:t> stare. (O </a:t>
            </a:r>
            <a:r>
              <a:rPr lang="en-US" sz="2300" b="1" dirty="0" err="1">
                <a:solidFill>
                  <a:schemeClr val="tx1"/>
                </a:solidFill>
                <a:latin typeface="Times New Roman" pitchFamily="18" charset="0"/>
                <a:cs typeface="Times New Roman" pitchFamily="18" charset="0"/>
              </a:rPr>
              <a:t>formulare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alternativă</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foloseşte</a:t>
            </a:r>
            <a:r>
              <a:rPr lang="en-US" sz="2300" b="1" dirty="0">
                <a:solidFill>
                  <a:schemeClr val="tx1"/>
                </a:solidFill>
                <a:latin typeface="Times New Roman" pitchFamily="18" charset="0"/>
                <a:cs typeface="Times New Roman" pitchFamily="18" charset="0"/>
              </a:rPr>
              <a:t> o </a:t>
            </a:r>
            <a:r>
              <a:rPr lang="en-US" sz="2300" b="1" i="1" dirty="0" err="1">
                <a:solidFill>
                  <a:schemeClr val="tx1"/>
                </a:solidFill>
                <a:latin typeface="Times New Roman" pitchFamily="18" charset="0"/>
                <a:cs typeface="Times New Roman" pitchFamily="18" charset="0"/>
              </a:rPr>
              <a:t>funcţie</a:t>
            </a:r>
            <a:r>
              <a:rPr lang="en-US" sz="2300" b="1" i="1" dirty="0">
                <a:solidFill>
                  <a:schemeClr val="tx1"/>
                </a:solidFill>
                <a:latin typeface="Times New Roman" pitchFamily="18" charset="0"/>
                <a:cs typeface="Times New Roman" pitchFamily="18" charset="0"/>
              </a:rPr>
              <a:t> </a:t>
            </a:r>
            <a:r>
              <a:rPr lang="en-US" sz="2300" b="1" i="1" dirty="0" err="1">
                <a:solidFill>
                  <a:schemeClr val="tx1"/>
                </a:solidFill>
                <a:latin typeface="Times New Roman" pitchFamily="18" charset="0"/>
                <a:cs typeface="Times New Roman" pitchFamily="18" charset="0"/>
              </a:rPr>
              <a:t>succesor</a:t>
            </a:r>
            <a:r>
              <a:rPr lang="en-US" sz="2300" b="1" dirty="0">
                <a:solidFill>
                  <a:schemeClr val="tx1"/>
                </a:solidFill>
                <a:latin typeface="Times New Roman" pitchFamily="18" charset="0"/>
                <a:cs typeface="Times New Roman" pitchFamily="18" charset="0"/>
              </a:rPr>
              <a:t> </a:t>
            </a:r>
            <a:r>
              <a:rPr lang="en-US" sz="2300" b="1" i="1" dirty="0">
                <a:solidFill>
                  <a:schemeClr val="tx1"/>
                </a:solidFill>
                <a:latin typeface="Times New Roman" pitchFamily="18" charset="0"/>
                <a:cs typeface="Times New Roman" pitchFamily="18" charset="0"/>
              </a:rPr>
              <a:t>S</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Fiind</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dată</a:t>
            </a:r>
            <a:r>
              <a:rPr lang="en-US" sz="2300" b="1" dirty="0">
                <a:solidFill>
                  <a:schemeClr val="tx1"/>
                </a:solidFill>
                <a:latin typeface="Times New Roman" pitchFamily="18" charset="0"/>
                <a:cs typeface="Times New Roman" pitchFamily="18" charset="0"/>
              </a:rPr>
              <a:t> o </a:t>
            </a:r>
            <a:r>
              <a:rPr lang="en-US" sz="2300" b="1" dirty="0" err="1">
                <a:solidFill>
                  <a:schemeClr val="tx1"/>
                </a:solidFill>
                <a:latin typeface="Times New Roman" pitchFamily="18" charset="0"/>
                <a:cs typeface="Times New Roman" pitchFamily="18" charset="0"/>
              </a:rPr>
              <a:t>anumită</a:t>
            </a:r>
            <a:r>
              <a:rPr lang="en-US" sz="2300" b="1" dirty="0">
                <a:solidFill>
                  <a:schemeClr val="tx1"/>
                </a:solidFill>
                <a:latin typeface="Times New Roman" pitchFamily="18" charset="0"/>
                <a:cs typeface="Times New Roman" pitchFamily="18" charset="0"/>
              </a:rPr>
              <a:t> stare </a:t>
            </a:r>
            <a:r>
              <a:rPr lang="en-US" sz="2300" b="1" i="1" dirty="0">
                <a:solidFill>
                  <a:schemeClr val="tx1"/>
                </a:solidFill>
                <a:latin typeface="Times New Roman" pitchFamily="18" charset="0"/>
                <a:cs typeface="Times New Roman" pitchFamily="18" charset="0"/>
              </a:rPr>
              <a:t>x</a:t>
            </a:r>
            <a:r>
              <a:rPr lang="en-US" sz="2300" b="1" dirty="0">
                <a:solidFill>
                  <a:schemeClr val="tx1"/>
                </a:solidFill>
                <a:latin typeface="Times New Roman" pitchFamily="18" charset="0"/>
                <a:cs typeface="Times New Roman" pitchFamily="18" charset="0"/>
              </a:rPr>
              <a:t>, </a:t>
            </a:r>
            <a:r>
              <a:rPr lang="en-US" sz="2300" b="1" i="1" dirty="0">
                <a:solidFill>
                  <a:schemeClr val="tx1"/>
                </a:solidFill>
                <a:latin typeface="Times New Roman" pitchFamily="18" charset="0"/>
                <a:cs typeface="Times New Roman" pitchFamily="18" charset="0"/>
              </a:rPr>
              <a:t>S(x)</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întoarce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mulţimea</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stărilor</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în</a:t>
            </a:r>
            <a:r>
              <a:rPr lang="en-US" sz="2300" b="1" dirty="0">
                <a:solidFill>
                  <a:schemeClr val="tx1"/>
                </a:solidFill>
                <a:latin typeface="Times New Roman" pitchFamily="18" charset="0"/>
                <a:cs typeface="Times New Roman" pitchFamily="18" charset="0"/>
              </a:rPr>
              <a:t> care se </a:t>
            </a:r>
            <a:r>
              <a:rPr lang="en-US" sz="2300" b="1" dirty="0" err="1">
                <a:solidFill>
                  <a:schemeClr val="tx1"/>
                </a:solidFill>
                <a:latin typeface="Times New Roman" pitchFamily="18" charset="0"/>
                <a:cs typeface="Times New Roman" pitchFamily="18" charset="0"/>
              </a:rPr>
              <a:t>poate</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ajunge</a:t>
            </a:r>
            <a:r>
              <a:rPr lang="en-US" sz="2300" b="1" dirty="0">
                <a:solidFill>
                  <a:schemeClr val="tx1"/>
                </a:solidFill>
                <a:latin typeface="Times New Roman" pitchFamily="18" charset="0"/>
                <a:cs typeface="Times New Roman" pitchFamily="18" charset="0"/>
              </a:rPr>
              <a:t> din </a:t>
            </a:r>
            <a:r>
              <a:rPr lang="en-US" sz="2300" b="1" i="1" dirty="0">
                <a:solidFill>
                  <a:schemeClr val="tx1"/>
                </a:solidFill>
                <a:latin typeface="Times New Roman" pitchFamily="18" charset="0"/>
                <a:cs typeface="Times New Roman" pitchFamily="18" charset="0"/>
              </a:rPr>
              <a:t>x</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printr</a:t>
            </a:r>
            <a:r>
              <a:rPr lang="en-US" sz="2300" b="1" dirty="0">
                <a:solidFill>
                  <a:schemeClr val="tx1"/>
                </a:solidFill>
                <a:latin typeface="Times New Roman" pitchFamily="18" charset="0"/>
                <a:cs typeface="Times New Roman" pitchFamily="18" charset="0"/>
              </a:rPr>
              <a:t>-o </a:t>
            </a:r>
            <a:r>
              <a:rPr lang="en-US" sz="2300" b="1" dirty="0" err="1">
                <a:solidFill>
                  <a:schemeClr val="tx1"/>
                </a:solidFill>
                <a:latin typeface="Times New Roman" pitchFamily="18" charset="0"/>
                <a:cs typeface="Times New Roman" pitchFamily="18" charset="0"/>
              </a:rPr>
              <a:t>unică</a:t>
            </a:r>
            <a:r>
              <a:rPr lang="en-US" sz="2300" b="1" dirty="0">
                <a:solidFill>
                  <a:schemeClr val="tx1"/>
                </a:solidFill>
                <a:latin typeface="Times New Roman" pitchFamily="18" charset="0"/>
                <a:cs typeface="Times New Roman" pitchFamily="18" charset="0"/>
              </a:rPr>
              <a:t> </a:t>
            </a:r>
            <a:r>
              <a:rPr lang="en-US" sz="2300" b="1" dirty="0" err="1">
                <a:solidFill>
                  <a:schemeClr val="tx1"/>
                </a:solidFill>
                <a:latin typeface="Times New Roman" pitchFamily="18" charset="0"/>
                <a:cs typeface="Times New Roman" pitchFamily="18" charset="0"/>
              </a:rPr>
              <a:t>acţiune</a:t>
            </a:r>
            <a:r>
              <a:rPr lang="en-US" sz="2300" b="1" dirty="0">
                <a:solidFill>
                  <a:schemeClr val="tx1"/>
                </a:solidFill>
                <a:latin typeface="Times New Roman" pitchFamily="18" charset="0"/>
                <a:cs typeface="Times New Roman" pitchFamily="18" charset="0"/>
              </a:rPr>
              <a:t>).</a:t>
            </a:r>
            <a:endParaRPr lang="en-US" sz="2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58233788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fontScale="92500"/>
          </a:bodyPr>
          <a:lstStyle/>
          <a:p>
            <a:pPr marL="342900" lvl="0" indent="-342900" algn="just">
              <a:lnSpc>
                <a:spcPct val="110000"/>
              </a:lnSpc>
              <a:buFont typeface="Arial" pitchFamily="34" charset="0"/>
              <a:buChar char="•"/>
            </a:pPr>
            <a:r>
              <a:rPr lang="en-US" sz="2400" b="1" i="1" u="sng" dirty="0" err="1">
                <a:solidFill>
                  <a:schemeClr val="tx1"/>
                </a:solidFill>
                <a:latin typeface="Times New Roman" pitchFamily="18" charset="0"/>
                <a:cs typeface="Times New Roman" pitchFamily="18" charset="0"/>
              </a:rPr>
              <a:t>Spaţiul</a:t>
            </a:r>
            <a:r>
              <a:rPr lang="en-US" sz="2400" b="1" i="1" u="sng" dirty="0">
                <a:solidFill>
                  <a:schemeClr val="tx1"/>
                </a:solidFill>
                <a:latin typeface="Times New Roman" pitchFamily="18" charset="0"/>
                <a:cs typeface="Times New Roman" pitchFamily="18" charset="0"/>
              </a:rPr>
              <a:t> de </a:t>
            </a:r>
            <a:r>
              <a:rPr lang="en-US" sz="2400" b="1" i="1" u="sng" dirty="0" err="1">
                <a:solidFill>
                  <a:schemeClr val="tx1"/>
                </a:solidFill>
                <a:latin typeface="Times New Roman" pitchFamily="18" charset="0"/>
                <a:cs typeface="Times New Roman" pitchFamily="18" charset="0"/>
              </a:rPr>
              <a:t>stăr</a:t>
            </a:r>
            <a:r>
              <a:rPr lang="en-US" sz="2400" b="1" i="1" dirty="0" err="1">
                <a:solidFill>
                  <a:schemeClr val="tx1"/>
                </a:solidFill>
                <a:latin typeface="Times New Roman" pitchFamily="18" charset="0"/>
                <a:cs typeface="Times New Roman" pitchFamily="18" charset="0"/>
              </a:rPr>
              <a:t>i</a:t>
            </a:r>
            <a:r>
              <a:rPr lang="en-US" sz="2400" b="1" dirty="0">
                <a:solidFill>
                  <a:schemeClr val="tx1"/>
                </a:solidFill>
                <a:latin typeface="Times New Roman" pitchFamily="18" charset="0"/>
                <a:cs typeface="Times New Roman" pitchFamily="18" charset="0"/>
              </a:rPr>
              <a:t>  al </a:t>
            </a:r>
            <a:r>
              <a:rPr lang="en-US" sz="2400" b="1" dirty="0" err="1">
                <a:solidFill>
                  <a:schemeClr val="tx1"/>
                </a:solidFill>
                <a:latin typeface="Times New Roman" pitchFamily="18" charset="0"/>
                <a:cs typeface="Times New Roman" pitchFamily="18" charset="0"/>
              </a:rPr>
              <a:t>unei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probleme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reprezintă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mulţimea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tuturor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stărilor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care se </a:t>
            </a:r>
            <a:r>
              <a:rPr lang="en-US" sz="2400" b="1" dirty="0" err="1">
                <a:solidFill>
                  <a:schemeClr val="tx1"/>
                </a:solidFill>
                <a:latin typeface="Times New Roman" pitchFamily="18" charset="0"/>
                <a:cs typeface="Times New Roman" pitchFamily="18" charset="0"/>
              </a:rPr>
              <a:t>poate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ajunge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plecând</a:t>
            </a:r>
            <a:r>
              <a:rPr lang="en-US" sz="2400" b="1" dirty="0">
                <a:solidFill>
                  <a:schemeClr val="tx1"/>
                </a:solidFill>
                <a:latin typeface="Times New Roman" pitchFamily="18" charset="0"/>
                <a:cs typeface="Times New Roman" pitchFamily="18" charset="0"/>
              </a:rPr>
              <a:t> din </a:t>
            </a:r>
            <a:r>
              <a:rPr lang="en-US" sz="2400" b="1" dirty="0" err="1">
                <a:solidFill>
                  <a:schemeClr val="tx1"/>
                </a:solidFill>
                <a:latin typeface="Times New Roman" pitchFamily="18" charset="0"/>
                <a:cs typeface="Times New Roman" pitchFamily="18" charset="0"/>
              </a:rPr>
              <a:t>starea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iniţială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intermediul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oricărei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secvenţe</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acţiuni</a:t>
            </a:r>
            <a:r>
              <a:rPr lang="en-US" sz="2400" b="1" dirty="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dirty="0">
                <a:solidFill>
                  <a:schemeClr val="tx1"/>
                </a:solidFill>
                <a:latin typeface="Times New Roman" pitchFamily="18" charset="0"/>
                <a:cs typeface="Times New Roman" pitchFamily="18" charset="0"/>
              </a:rPr>
              <a:t>Un </a:t>
            </a:r>
            <a:r>
              <a:rPr lang="en-US" sz="2400" b="1" i="1" u="sng" dirty="0">
                <a:solidFill>
                  <a:schemeClr val="tx1"/>
                </a:solidFill>
                <a:latin typeface="Times New Roman" pitchFamily="18" charset="0"/>
                <a:cs typeface="Times New Roman" pitchFamily="18" charset="0"/>
              </a:rPr>
              <a:t>drum</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spaţiul</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stări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orice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secvenţă</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acţiuni</a:t>
            </a:r>
            <a:r>
              <a:rPr lang="en-US" sz="2400" b="1" dirty="0">
                <a:solidFill>
                  <a:schemeClr val="tx1"/>
                </a:solidFill>
                <a:latin typeface="Times New Roman" pitchFamily="18" charset="0"/>
                <a:cs typeface="Times New Roman" pitchFamily="18" charset="0"/>
              </a:rPr>
              <a:t> care conduce de la o stare la </a:t>
            </a:r>
            <a:r>
              <a:rPr lang="en-US" sz="2400" b="1" dirty="0" err="1">
                <a:solidFill>
                  <a:schemeClr val="tx1"/>
                </a:solidFill>
                <a:latin typeface="Times New Roman" pitchFamily="18" charset="0"/>
                <a:cs typeface="Times New Roman" pitchFamily="18" charset="0"/>
              </a:rPr>
              <a:t>alta.</a:t>
            </a:r>
            <a:endParaRPr lang="en-US" sz="2400" dirty="0">
              <a:solidFill>
                <a:schemeClr val="tx1"/>
              </a:solidFill>
              <a:latin typeface="Times New Roman" pitchFamily="18" charset="0"/>
              <a:cs typeface="Times New Roman" pitchFamily="18" charset="0"/>
            </a:endParaRPr>
          </a:p>
          <a:p>
            <a:pPr marL="342900" lvl="0" indent="-342900" algn="just">
              <a:lnSpc>
                <a:spcPct val="110000"/>
              </a:lnSpc>
              <a:buFont typeface="Arial" pitchFamily="34" charset="0"/>
              <a:buChar char="•"/>
            </a:pPr>
            <a:r>
              <a:rPr lang="en-US" sz="2400" b="1" i="1" u="sng" dirty="0" err="1">
                <a:solidFill>
                  <a:schemeClr val="tx1"/>
                </a:solidFill>
                <a:latin typeface="Times New Roman" pitchFamily="18" charset="0"/>
                <a:cs typeface="Times New Roman" pitchFamily="18" charset="0"/>
              </a:rPr>
              <a:t>Testul</a:t>
            </a:r>
            <a:r>
              <a:rPr lang="en-US" sz="2400" b="1" i="1" u="sng" dirty="0">
                <a:solidFill>
                  <a:schemeClr val="tx1"/>
                </a:solidFill>
                <a:latin typeface="Times New Roman" pitchFamily="18" charset="0"/>
                <a:cs typeface="Times New Roman" pitchFamily="18" charset="0"/>
              </a:rPr>
              <a:t> </a:t>
            </a:r>
            <a:r>
              <a:rPr lang="en-US" sz="2400" b="1" i="1" u="sng" dirty="0" err="1">
                <a:solidFill>
                  <a:schemeClr val="tx1"/>
                </a:solidFill>
                <a:latin typeface="Times New Roman" pitchFamily="18" charset="0"/>
                <a:cs typeface="Times New Roman" pitchFamily="18" charset="0"/>
              </a:rPr>
              <a:t>scop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testul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pe</a:t>
            </a:r>
            <a:r>
              <a:rPr lang="en-US" sz="2400" b="1" dirty="0">
                <a:solidFill>
                  <a:schemeClr val="tx1"/>
                </a:solidFill>
                <a:latin typeface="Times New Roman" pitchFamily="18" charset="0"/>
                <a:cs typeface="Times New Roman" pitchFamily="18" charset="0"/>
              </a:rPr>
              <a:t> care un agent </a:t>
            </a:r>
            <a:r>
              <a:rPr lang="en-US" sz="2400" b="1" dirty="0" err="1">
                <a:solidFill>
                  <a:schemeClr val="tx1"/>
                </a:solidFill>
                <a:latin typeface="Times New Roman" pitchFamily="18" charset="0"/>
                <a:cs typeface="Times New Roman" pitchFamily="18" charset="0"/>
              </a:rPr>
              <a:t>îl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poate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aplica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singure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descrieri</a:t>
            </a:r>
            <a:r>
              <a:rPr lang="en-US" sz="2400" b="1" dirty="0">
                <a:solidFill>
                  <a:schemeClr val="tx1"/>
                </a:solidFill>
                <a:latin typeface="Times New Roman" pitchFamily="18" charset="0"/>
                <a:cs typeface="Times New Roman" pitchFamily="18" charset="0"/>
              </a:rPr>
              <a:t> de stare </a:t>
            </a:r>
            <a:r>
              <a:rPr lang="en-US" sz="2400" b="1" dirty="0" err="1">
                <a:solidFill>
                  <a:schemeClr val="tx1"/>
                </a:solidFill>
                <a:latin typeface="Times New Roman" pitchFamily="18" charset="0"/>
                <a:cs typeface="Times New Roman" pitchFamily="18" charset="0"/>
              </a:rPr>
              <a:t>pentru</a:t>
            </a:r>
            <a:r>
              <a:rPr lang="en-US" sz="2400" b="1" dirty="0">
                <a:solidFill>
                  <a:schemeClr val="tx1"/>
                </a:solidFill>
                <a:latin typeface="Times New Roman" pitchFamily="18" charset="0"/>
                <a:cs typeface="Times New Roman" pitchFamily="18" charset="0"/>
              </a:rPr>
              <a:t> a </a:t>
            </a:r>
            <a:r>
              <a:rPr lang="en-US" sz="2400" b="1" dirty="0" err="1">
                <a:solidFill>
                  <a:schemeClr val="tx1"/>
                </a:solidFill>
                <a:latin typeface="Times New Roman" pitchFamily="18" charset="0"/>
                <a:cs typeface="Times New Roman" pitchFamily="18" charset="0"/>
              </a:rPr>
              <a:t>determina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dacă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o </a:t>
            </a:r>
            <a:r>
              <a:rPr lang="en-US" sz="2400" b="1" i="1" u="sng" dirty="0">
                <a:solidFill>
                  <a:schemeClr val="tx1"/>
                </a:solidFill>
                <a:latin typeface="Times New Roman" pitchFamily="18" charset="0"/>
                <a:cs typeface="Times New Roman" pitchFamily="18" charset="0"/>
              </a:rPr>
              <a:t>stare de tip </a:t>
            </a:r>
            <a:r>
              <a:rPr lang="en-US" sz="2400" b="1" i="1" u="sng" dirty="0" err="1">
                <a:solidFill>
                  <a:schemeClr val="tx1"/>
                </a:solidFill>
                <a:latin typeface="Times New Roman" pitchFamily="18" charset="0"/>
                <a:cs typeface="Times New Roman" pitchFamily="18" charset="0"/>
              </a:rPr>
              <a:t>scop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adică</a:t>
            </a:r>
            <a:r>
              <a:rPr lang="en-US" sz="2400" b="1" dirty="0">
                <a:solidFill>
                  <a:schemeClr val="tx1"/>
                </a:solidFill>
                <a:latin typeface="Times New Roman" pitchFamily="18" charset="0"/>
                <a:cs typeface="Times New Roman" pitchFamily="18" charset="0"/>
              </a:rPr>
              <a:t> o stare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scopul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atins</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sau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realizat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Uneori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există</a:t>
            </a:r>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mulţime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explicită</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stări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scop</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posibile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testul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efectuat</a:t>
            </a:r>
            <a:r>
              <a:rPr lang="en-US" sz="2400" b="1" dirty="0">
                <a:solidFill>
                  <a:schemeClr val="tx1"/>
                </a:solidFill>
                <a:latin typeface="Times New Roman" pitchFamily="18" charset="0"/>
                <a:cs typeface="Times New Roman" pitchFamily="18" charset="0"/>
              </a:rPr>
              <a:t> nu face </a:t>
            </a:r>
            <a:r>
              <a:rPr lang="en-US" sz="2400" b="1" dirty="0" err="1">
                <a:solidFill>
                  <a:schemeClr val="tx1"/>
                </a:solidFill>
                <a:latin typeface="Times New Roman" pitchFamily="18" charset="0"/>
                <a:cs typeface="Times New Roman" pitchFamily="18" charset="0"/>
              </a:rPr>
              <a:t>decât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verifice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dacă</a:t>
            </a:r>
            <a:r>
              <a:rPr lang="en-US" sz="2400" b="1" dirty="0">
                <a:solidFill>
                  <a:schemeClr val="tx1"/>
                </a:solidFill>
                <a:latin typeface="Times New Roman" pitchFamily="18" charset="0"/>
                <a:cs typeface="Times New Roman" pitchFamily="18" charset="0"/>
              </a:rPr>
              <a:t> s-a </a:t>
            </a:r>
            <a:r>
              <a:rPr lang="en-US" sz="2400" b="1" dirty="0" err="1">
                <a:solidFill>
                  <a:schemeClr val="tx1"/>
                </a:solidFill>
                <a:latin typeface="Times New Roman" pitchFamily="18" charset="0"/>
                <a:cs typeface="Times New Roman" pitchFamily="18" charset="0"/>
              </a:rPr>
              <a:t>ajuns</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dintre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Alteori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scopul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specificat</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printr</a:t>
            </a:r>
            <a:r>
              <a:rPr lang="en-US" sz="2400" b="1" dirty="0">
                <a:solidFill>
                  <a:schemeClr val="tx1"/>
                </a:solidFill>
                <a:latin typeface="Times New Roman" pitchFamily="18" charset="0"/>
                <a:cs typeface="Times New Roman" pitchFamily="18" charset="0"/>
              </a:rPr>
              <a:t>-o </a:t>
            </a:r>
            <a:r>
              <a:rPr lang="en-US" sz="2400" b="1" dirty="0" err="1">
                <a:solidFill>
                  <a:schemeClr val="tx1"/>
                </a:solidFill>
                <a:latin typeface="Times New Roman" pitchFamily="18" charset="0"/>
                <a:cs typeface="Times New Roman" pitchFamily="18" charset="0"/>
              </a:rPr>
              <a:t>proprietate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abstractă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şi</a:t>
            </a:r>
            <a:r>
              <a:rPr lang="en-US" sz="2400" b="1" dirty="0">
                <a:solidFill>
                  <a:schemeClr val="tx1"/>
                </a:solidFill>
                <a:latin typeface="Times New Roman" pitchFamily="18" charset="0"/>
                <a:cs typeface="Times New Roman" pitchFamily="18" charset="0"/>
              </a:rPr>
              <a:t> nu </a:t>
            </a:r>
            <a:r>
              <a:rPr lang="en-US" sz="2400" b="1" dirty="0" err="1">
                <a:solidFill>
                  <a:schemeClr val="tx1"/>
                </a:solidFill>
                <a:latin typeface="Times New Roman" pitchFamily="18" charset="0"/>
                <a:cs typeface="Times New Roman" pitchFamily="18" charset="0"/>
              </a:rPr>
              <a:t>prin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enumerarea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unei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mulţimi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stări</a:t>
            </a:r>
            <a:r>
              <a:rPr lang="en-US" sz="2400" b="1" dirty="0">
                <a:solidFill>
                  <a:schemeClr val="tx1"/>
                </a:solidFill>
                <a:latin typeface="Times New Roman" pitchFamily="18" charset="0"/>
                <a:cs typeface="Times New Roman" pitchFamily="18" charset="0"/>
              </a:rPr>
              <a:t>. De </a:t>
            </a:r>
            <a:r>
              <a:rPr lang="en-US" sz="2400" b="1" dirty="0" err="1">
                <a:solidFill>
                  <a:schemeClr val="tx1"/>
                </a:solidFill>
                <a:latin typeface="Times New Roman" pitchFamily="18" charset="0"/>
                <a:cs typeface="Times New Roman" pitchFamily="18" charset="0"/>
              </a:rPr>
              <a:t>exemplu</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şah</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scopul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este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se </a:t>
            </a:r>
            <a:r>
              <a:rPr lang="en-US" sz="2400" b="1" dirty="0" err="1">
                <a:solidFill>
                  <a:schemeClr val="tx1"/>
                </a:solidFill>
                <a:latin typeface="Times New Roman" pitchFamily="18" charset="0"/>
                <a:cs typeface="Times New Roman" pitchFamily="18" charset="0"/>
              </a:rPr>
              <a:t>ajungă</a:t>
            </a:r>
            <a:r>
              <a:rPr lang="en-US" sz="2400" b="1" dirty="0">
                <a:solidFill>
                  <a:schemeClr val="tx1"/>
                </a:solidFill>
                <a:latin typeface="Times New Roman" pitchFamily="18" charset="0"/>
                <a:cs typeface="Times New Roman" pitchFamily="18" charset="0"/>
              </a:rPr>
              <a:t> la o stare </a:t>
            </a:r>
            <a:r>
              <a:rPr lang="en-US" sz="2400" b="1" dirty="0" err="1">
                <a:solidFill>
                  <a:schemeClr val="tx1"/>
                </a:solidFill>
                <a:latin typeface="Times New Roman" pitchFamily="18" charset="0"/>
                <a:cs typeface="Times New Roman" pitchFamily="18" charset="0"/>
              </a:rPr>
              <a:t>numită</a:t>
            </a:r>
            <a:r>
              <a:rPr lang="en-US" sz="2400" b="1" dirty="0">
                <a:solidFill>
                  <a:schemeClr val="tx1"/>
                </a:solidFill>
                <a:latin typeface="Times New Roman" pitchFamily="18" charset="0"/>
                <a:cs typeface="Times New Roman" pitchFamily="18" charset="0"/>
              </a:rPr>
              <a:t> </a:t>
            </a:r>
            <a:r>
              <a:rPr lang="fr-FR" sz="2400" b="1" dirty="0">
                <a:solidFill>
                  <a:schemeClr val="tx1"/>
                </a:solidFill>
                <a:latin typeface="Times New Roman" pitchFamily="18" charset="0"/>
                <a:cs typeface="Times New Roman" pitchFamily="18" charset="0"/>
              </a:rPr>
              <a:t>“</a:t>
            </a:r>
            <a:r>
              <a:rPr lang="en-US" sz="2400" b="1" dirty="0" err="1">
                <a:solidFill>
                  <a:schemeClr val="tx1"/>
                </a:solidFill>
                <a:latin typeface="Times New Roman" pitchFamily="18" charset="0"/>
                <a:cs typeface="Times New Roman" pitchFamily="18" charset="0"/>
              </a:rPr>
              <a:t>şah</a:t>
            </a:r>
            <a:r>
              <a:rPr lang="en-US" sz="2400" b="1" dirty="0">
                <a:solidFill>
                  <a:schemeClr val="tx1"/>
                </a:solidFill>
                <a:latin typeface="Times New Roman" pitchFamily="18" charset="0"/>
                <a:cs typeface="Times New Roman" pitchFamily="18" charset="0"/>
              </a:rPr>
              <a:t> mat”, </a:t>
            </a:r>
            <a:r>
              <a:rPr lang="en-US" sz="2400" b="1" dirty="0" err="1">
                <a:solidFill>
                  <a:schemeClr val="tx1"/>
                </a:solidFill>
                <a:latin typeface="Times New Roman" pitchFamily="18" charset="0"/>
                <a:cs typeface="Times New Roman" pitchFamily="18" charset="0"/>
              </a:rPr>
              <a:t>în</a:t>
            </a:r>
            <a:r>
              <a:rPr lang="en-US" sz="2400" b="1" dirty="0">
                <a:solidFill>
                  <a:schemeClr val="tx1"/>
                </a:solidFill>
                <a:latin typeface="Times New Roman" pitchFamily="18" charset="0"/>
                <a:cs typeface="Times New Roman" pitchFamily="18" charset="0"/>
              </a:rPr>
              <a:t> care </a:t>
            </a:r>
            <a:r>
              <a:rPr lang="en-US" sz="2400" b="1" dirty="0" err="1">
                <a:solidFill>
                  <a:schemeClr val="tx1"/>
                </a:solidFill>
                <a:latin typeface="Times New Roman" pitchFamily="18" charset="0"/>
                <a:cs typeface="Times New Roman" pitchFamily="18" charset="0"/>
              </a:rPr>
              <a:t>regele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adversarului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poate</a:t>
            </a:r>
            <a:r>
              <a:rPr lang="en-US" sz="2400" b="1" dirty="0">
                <a:solidFill>
                  <a:schemeClr val="tx1"/>
                </a:solidFill>
                <a:latin typeface="Times New Roman" pitchFamily="18" charset="0"/>
                <a:cs typeface="Times New Roman" pitchFamily="18" charset="0"/>
              </a:rPr>
              <a:t> fi </a:t>
            </a:r>
            <a:r>
              <a:rPr lang="en-US" sz="2400" b="1" dirty="0" err="1">
                <a:solidFill>
                  <a:schemeClr val="tx1"/>
                </a:solidFill>
                <a:latin typeface="Times New Roman" pitchFamily="18" charset="0"/>
                <a:cs typeface="Times New Roman" pitchFamily="18" charset="0"/>
              </a:rPr>
              <a:t>capturat</a:t>
            </a:r>
            <a:r>
              <a:rPr lang="en-US" sz="2400" b="1" dirty="0">
                <a:solidFill>
                  <a:schemeClr val="tx1"/>
                </a:solidFill>
                <a:latin typeface="Times New Roman" pitchFamily="18" charset="0"/>
                <a:cs typeface="Times New Roman" pitchFamily="18" charset="0"/>
              </a:rPr>
              <a:t> la </a:t>
            </a:r>
            <a:r>
              <a:rPr lang="en-US" sz="2400" b="1" dirty="0" err="1">
                <a:solidFill>
                  <a:schemeClr val="tx1"/>
                </a:solidFill>
                <a:latin typeface="Times New Roman" pitchFamily="18" charset="0"/>
                <a:cs typeface="Times New Roman" pitchFamily="18" charset="0"/>
              </a:rPr>
              <a:t>următoarea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mutare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orice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ar</a:t>
            </a:r>
            <a:r>
              <a:rPr lang="en-US" sz="2400" b="1" dirty="0">
                <a:solidFill>
                  <a:schemeClr val="tx1"/>
                </a:solidFill>
                <a:latin typeface="Times New Roman" pitchFamily="18" charset="0"/>
                <a:cs typeface="Times New Roman" pitchFamily="18" charset="0"/>
              </a:rPr>
              <a:t> face </a:t>
            </a:r>
            <a:r>
              <a:rPr lang="en-US" sz="2400" b="1" dirty="0" err="1">
                <a:solidFill>
                  <a:schemeClr val="tx1"/>
                </a:solidFill>
                <a:latin typeface="Times New Roman" pitchFamily="18" charset="0"/>
                <a:cs typeface="Times New Roman" pitchFamily="18" charset="0"/>
              </a:rPr>
              <a:t>adversarul</a:t>
            </a:r>
            <a:r>
              <a:rPr lang="en-US" sz="2400" b="1" dirty="0">
                <a:solidFill>
                  <a:schemeClr val="tx1"/>
                </a:solidFill>
                <a:latin typeface="Times New Roman" pitchFamily="18" charset="0"/>
                <a:cs typeface="Times New Roman" pitchFamily="18" charset="0"/>
              </a:rPr>
              <a:t>. S-</a:t>
            </a:r>
            <a:r>
              <a:rPr lang="en-US" sz="2400" b="1" dirty="0" err="1">
                <a:solidFill>
                  <a:schemeClr val="tx1"/>
                </a:solidFill>
                <a:latin typeface="Times New Roman" pitchFamily="18" charset="0"/>
                <a:cs typeface="Times New Roman" pitchFamily="18" charset="0"/>
              </a:rPr>
              <a:t>ar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putea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întâmpla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ca</a:t>
            </a:r>
            <a:r>
              <a:rPr lang="en-US" sz="2400" b="1" dirty="0">
                <a:solidFill>
                  <a:schemeClr val="tx1"/>
                </a:solidFill>
                <a:latin typeface="Times New Roman" pitchFamily="18" charset="0"/>
                <a:cs typeface="Times New Roman" pitchFamily="18" charset="0"/>
              </a:rPr>
              <a:t> o </a:t>
            </a:r>
            <a:r>
              <a:rPr lang="en-US" sz="2400" b="1" dirty="0" err="1">
                <a:solidFill>
                  <a:schemeClr val="tx1"/>
                </a:solidFill>
                <a:latin typeface="Times New Roman" pitchFamily="18" charset="0"/>
                <a:cs typeface="Times New Roman" pitchFamily="18" charset="0"/>
              </a:rPr>
              <a:t>soluţie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să</a:t>
            </a:r>
            <a:r>
              <a:rPr lang="en-US" sz="2400" b="1" dirty="0">
                <a:solidFill>
                  <a:schemeClr val="tx1"/>
                </a:solidFill>
                <a:latin typeface="Times New Roman" pitchFamily="18" charset="0"/>
                <a:cs typeface="Times New Roman" pitchFamily="18" charset="0"/>
              </a:rPr>
              <a:t> fie </a:t>
            </a:r>
            <a:r>
              <a:rPr lang="en-US" sz="2400" b="1" dirty="0" err="1">
                <a:solidFill>
                  <a:schemeClr val="tx1"/>
                </a:solidFill>
                <a:latin typeface="Times New Roman" pitchFamily="18" charset="0"/>
                <a:cs typeface="Times New Roman" pitchFamily="18" charset="0"/>
              </a:rPr>
              <a:t>preferabilă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alteia</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chiar</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dacă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amândouă</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ating</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scopul</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Spre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exemplu</a:t>
            </a:r>
            <a:r>
              <a:rPr lang="en-US" sz="2400" b="1" dirty="0">
                <a:solidFill>
                  <a:schemeClr val="tx1"/>
                </a:solidFill>
                <a:latin typeface="Times New Roman" pitchFamily="18" charset="0"/>
                <a:cs typeface="Times New Roman" pitchFamily="18" charset="0"/>
              </a:rPr>
              <a:t>, pot fi </a:t>
            </a:r>
            <a:r>
              <a:rPr lang="en-US" sz="2400" b="1" dirty="0" err="1">
                <a:solidFill>
                  <a:schemeClr val="tx1"/>
                </a:solidFill>
                <a:latin typeface="Times New Roman" pitchFamily="18" charset="0"/>
                <a:cs typeface="Times New Roman" pitchFamily="18" charset="0"/>
              </a:rPr>
              <a:t>preferate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drumuri</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puţine</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acţiuni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sau</a:t>
            </a:r>
            <a:r>
              <a:rPr lang="en-US" sz="2400" b="1" dirty="0">
                <a:solidFill>
                  <a:schemeClr val="tx1"/>
                </a:solidFill>
                <a:latin typeface="Times New Roman" pitchFamily="18" charset="0"/>
                <a:cs typeface="Times New Roman" pitchFamily="18" charset="0"/>
              </a:rPr>
              <a:t> cu </a:t>
            </a:r>
            <a:r>
              <a:rPr lang="en-US" sz="2400" b="1" dirty="0" err="1">
                <a:solidFill>
                  <a:schemeClr val="tx1"/>
                </a:solidFill>
                <a:latin typeface="Times New Roman" pitchFamily="18" charset="0"/>
                <a:cs typeface="Times New Roman" pitchFamily="18" charset="0"/>
              </a:rPr>
              <a:t>acţiuni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mai</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puţin</a:t>
            </a:r>
            <a:r>
              <a:rPr lang="en-US" sz="2400" b="1" dirty="0">
                <a:solidFill>
                  <a:schemeClr val="tx1"/>
                </a:solidFill>
                <a:latin typeface="Times New Roman" pitchFamily="18" charset="0"/>
                <a:cs typeface="Times New Roman" pitchFamily="18" charset="0"/>
              </a:rPr>
              <a:t> </a:t>
            </a:r>
            <a:r>
              <a:rPr lang="en-US" sz="2400" b="1" dirty="0" err="1">
                <a:solidFill>
                  <a:schemeClr val="tx1"/>
                </a:solidFill>
                <a:latin typeface="Times New Roman" pitchFamily="18" charset="0"/>
                <a:cs typeface="Times New Roman" pitchFamily="18" charset="0"/>
              </a:rPr>
              <a:t>costisitoare</a:t>
            </a:r>
            <a:r>
              <a:rPr lang="en-US" sz="2400" b="1" dirty="0" smtClean="0">
                <a:solidFill>
                  <a:schemeClr val="tx1"/>
                </a:solidFill>
                <a:latin typeface="Times New Roman" pitchFamily="18" charset="0"/>
                <a:cs typeface="Times New Roman" pitchFamily="18" charset="0"/>
              </a:rPr>
              <a:t>.</a:t>
            </a:r>
            <a:endParaRPr lang="en-US" sz="24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39302216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342900" lvl="0" indent="-342900" algn="just">
              <a:buFont typeface="Arial" pitchFamily="34" charset="0"/>
              <a:buChar char="•"/>
            </a:pPr>
            <a:r>
              <a:rPr lang="en-US" sz="2800" b="1" i="1" u="sng" dirty="0" err="1">
                <a:solidFill>
                  <a:schemeClr val="tx1"/>
                </a:solidFill>
                <a:latin typeface="Times New Roman" pitchFamily="18" charset="0"/>
                <a:cs typeface="Times New Roman" pitchFamily="18" charset="0"/>
              </a:rPr>
              <a:t>Funcţia</a:t>
            </a:r>
            <a:r>
              <a:rPr lang="en-US" sz="2800" b="1" i="1" u="sng" dirty="0">
                <a:solidFill>
                  <a:schemeClr val="tx1"/>
                </a:solidFill>
                <a:latin typeface="Times New Roman" pitchFamily="18" charset="0"/>
                <a:cs typeface="Times New Roman" pitchFamily="18" charset="0"/>
              </a:rPr>
              <a:t> de cost a </a:t>
            </a:r>
            <a:r>
              <a:rPr lang="en-US" sz="2800" b="1" i="1" u="sng" dirty="0" err="1">
                <a:solidFill>
                  <a:schemeClr val="tx1"/>
                </a:solidFill>
                <a:latin typeface="Times New Roman" pitchFamily="18" charset="0"/>
                <a:cs typeface="Times New Roman" pitchFamily="18" charset="0"/>
              </a:rPr>
              <a:t>unui</a:t>
            </a:r>
            <a:r>
              <a:rPr lang="en-US" sz="2800" b="1" i="1" u="sng" dirty="0">
                <a:solidFill>
                  <a:schemeClr val="tx1"/>
                </a:solidFill>
                <a:latin typeface="Times New Roman" pitchFamily="18" charset="0"/>
                <a:cs typeface="Times New Roman" pitchFamily="18" charset="0"/>
              </a:rPr>
              <a:t> drum</a:t>
            </a:r>
            <a:r>
              <a:rPr lang="en-US" sz="2800" b="1" dirty="0">
                <a:solidFill>
                  <a:schemeClr val="tx1"/>
                </a:solidFill>
                <a:latin typeface="Times New Roman" pitchFamily="18" charset="0"/>
                <a:cs typeface="Times New Roman" pitchFamily="18" charset="0"/>
              </a:rPr>
              <a:t> </a:t>
            </a:r>
            <a:r>
              <a:rPr lang="en-US" sz="2800" b="1" dirty="0" err="1" smtClean="0">
                <a:solidFill>
                  <a:schemeClr val="tx1"/>
                </a:solidFill>
                <a:latin typeface="Times New Roman" pitchFamily="18" charset="0"/>
                <a:cs typeface="Times New Roman" pitchFamily="18" charset="0"/>
              </a:rPr>
              <a:t>este</a:t>
            </a:r>
            <a:r>
              <a:rPr lang="en-US" sz="2800" b="1" dirty="0" smtClean="0">
                <a:solidFill>
                  <a:schemeClr val="tx1"/>
                </a:solidFill>
                <a:latin typeface="Times New Roman" pitchFamily="18" charset="0"/>
                <a:cs typeface="Times New Roman" pitchFamily="18" charset="0"/>
              </a:rPr>
              <a:t> o </a:t>
            </a:r>
            <a:r>
              <a:rPr lang="en-US" sz="2800" b="1" dirty="0" err="1">
                <a:solidFill>
                  <a:schemeClr val="tx1"/>
                </a:solidFill>
                <a:latin typeface="Times New Roman" pitchFamily="18" charset="0"/>
                <a:cs typeface="Times New Roman" pitchFamily="18" charset="0"/>
              </a:rPr>
              <a:t>funcţie</a:t>
            </a:r>
            <a:r>
              <a:rPr lang="en-US" sz="2800" b="1" dirty="0">
                <a:solidFill>
                  <a:schemeClr val="tx1"/>
                </a:solidFill>
                <a:latin typeface="Times New Roman" pitchFamily="18" charset="0"/>
                <a:cs typeface="Times New Roman" pitchFamily="18" charset="0"/>
              </a:rPr>
              <a:t> </a:t>
            </a:r>
            <a:r>
              <a:rPr lang="en-US" sz="2800" b="1" dirty="0" smtClean="0">
                <a:solidFill>
                  <a:schemeClr val="tx1"/>
                </a:solidFill>
                <a:latin typeface="Times New Roman" pitchFamily="18" charset="0"/>
                <a:cs typeface="Times New Roman" pitchFamily="18" charset="0"/>
              </a:rPr>
              <a:t>care  </a:t>
            </a:r>
            <a:r>
              <a:rPr lang="en-US" sz="2800" b="1" dirty="0" err="1">
                <a:solidFill>
                  <a:schemeClr val="tx1"/>
                </a:solidFill>
                <a:latin typeface="Times New Roman" pitchFamily="18" charset="0"/>
                <a:cs typeface="Times New Roman" pitchFamily="18" charset="0"/>
              </a:rPr>
              <a:t>atribuie</a:t>
            </a:r>
            <a:r>
              <a:rPr lang="en-US" sz="2800" b="1" dirty="0">
                <a:solidFill>
                  <a:schemeClr val="tx1"/>
                </a:solidFill>
                <a:latin typeface="Times New Roman" pitchFamily="18" charset="0"/>
                <a:cs typeface="Times New Roman" pitchFamily="18" charset="0"/>
              </a:rPr>
              <a:t>  un cost </a:t>
            </a:r>
            <a:r>
              <a:rPr lang="en-US" sz="2800" b="1" dirty="0" err="1">
                <a:solidFill>
                  <a:schemeClr val="tx1"/>
                </a:solidFill>
                <a:latin typeface="Times New Roman" pitchFamily="18" charset="0"/>
                <a:cs typeface="Times New Roman" pitchFamily="18" charset="0"/>
              </a:rPr>
              <a:t>unui</a:t>
            </a:r>
            <a:r>
              <a:rPr lang="en-US" sz="2800" b="1" dirty="0">
                <a:solidFill>
                  <a:schemeClr val="tx1"/>
                </a:solidFill>
                <a:latin typeface="Times New Roman" pitchFamily="18" charset="0"/>
                <a:cs typeface="Times New Roman" pitchFamily="18" charset="0"/>
              </a:rPr>
              <a:t> drum. </a:t>
            </a:r>
            <a:r>
              <a:rPr lang="en-US" sz="2800" b="1" dirty="0" err="1">
                <a:solidFill>
                  <a:schemeClr val="tx1"/>
                </a:solidFill>
                <a:latin typeface="Times New Roman" pitchFamily="18" charset="0"/>
                <a:cs typeface="Times New Roman" pitchFamily="18" charset="0"/>
              </a:rPr>
              <a:t>Ea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este</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adeseori</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notată</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prin</a:t>
            </a:r>
            <a:r>
              <a:rPr lang="en-US" sz="2800" b="1" dirty="0">
                <a:solidFill>
                  <a:schemeClr val="tx1"/>
                </a:solidFill>
                <a:latin typeface="Times New Roman" pitchFamily="18" charset="0"/>
                <a:cs typeface="Times New Roman" pitchFamily="18" charset="0"/>
              </a:rPr>
              <a:t> </a:t>
            </a:r>
            <a:r>
              <a:rPr lang="en-US" sz="2800" b="1" i="1" dirty="0">
                <a:solidFill>
                  <a:schemeClr val="tx1"/>
                </a:solidFill>
                <a:latin typeface="Times New Roman" pitchFamily="18" charset="0"/>
                <a:cs typeface="Times New Roman" pitchFamily="18" charset="0"/>
              </a:rPr>
              <a:t>g</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Vom</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considera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costul</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unui</a:t>
            </a:r>
            <a:r>
              <a:rPr lang="en-US" sz="2800" b="1" dirty="0">
                <a:solidFill>
                  <a:schemeClr val="tx1"/>
                </a:solidFill>
                <a:latin typeface="Times New Roman" pitchFamily="18" charset="0"/>
                <a:cs typeface="Times New Roman" pitchFamily="18" charset="0"/>
              </a:rPr>
              <a:t> drum </a:t>
            </a:r>
            <a:r>
              <a:rPr lang="en-US" sz="2800" b="1" dirty="0" err="1">
                <a:solidFill>
                  <a:schemeClr val="tx1"/>
                </a:solidFill>
                <a:latin typeface="Times New Roman" pitchFamily="18" charset="0"/>
                <a:cs typeface="Times New Roman" pitchFamily="18" charset="0"/>
              </a:rPr>
              <a:t>ca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fiind</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suma</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costurilor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acţiunilor</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individuale</a:t>
            </a:r>
            <a:r>
              <a:rPr lang="en-US" sz="2800" b="1" dirty="0">
                <a:solidFill>
                  <a:schemeClr val="tx1"/>
                </a:solidFill>
                <a:latin typeface="Times New Roman" pitchFamily="18" charset="0"/>
                <a:cs typeface="Times New Roman" pitchFamily="18" charset="0"/>
              </a:rPr>
              <a:t> care </a:t>
            </a:r>
            <a:r>
              <a:rPr lang="en-US" sz="2800" b="1" dirty="0" err="1">
                <a:solidFill>
                  <a:schemeClr val="tx1"/>
                </a:solidFill>
                <a:latin typeface="Times New Roman" pitchFamily="18" charset="0"/>
                <a:cs typeface="Times New Roman" pitchFamily="18" charset="0"/>
              </a:rPr>
              <a:t>compun</a:t>
            </a:r>
            <a:r>
              <a:rPr lang="en-US" sz="2800" b="1" dirty="0">
                <a:solidFill>
                  <a:schemeClr val="tx1"/>
                </a:solidFill>
                <a:latin typeface="Times New Roman" pitchFamily="18" charset="0"/>
                <a:cs typeface="Times New Roman" pitchFamily="18" charset="0"/>
              </a:rPr>
              <a:t> </a:t>
            </a:r>
            <a:r>
              <a:rPr lang="en-US" sz="2800" b="1" dirty="0" err="1">
                <a:solidFill>
                  <a:schemeClr val="tx1"/>
                </a:solidFill>
                <a:latin typeface="Times New Roman" pitchFamily="18" charset="0"/>
                <a:cs typeface="Times New Roman" pitchFamily="18" charset="0"/>
              </a:rPr>
              <a:t>drumul</a:t>
            </a:r>
            <a:r>
              <a:rPr lang="en-US" sz="2800" b="1"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a:p>
            <a:pPr algn="just"/>
            <a:r>
              <a:rPr lang="en-US" sz="2800" b="1" dirty="0">
                <a:solidFill>
                  <a:schemeClr val="tx1"/>
                </a:solidFill>
                <a:latin typeface="Times New Roman" pitchFamily="18" charset="0"/>
                <a:cs typeface="Times New Roman" pitchFamily="18" charset="0"/>
              </a:rPr>
              <a:t> </a:t>
            </a:r>
            <a:endParaRPr lang="en-US" sz="2800" dirty="0">
              <a:solidFill>
                <a:schemeClr val="tx1"/>
              </a:solidFill>
              <a:latin typeface="Times New Roman" pitchFamily="18" charset="0"/>
              <a:cs typeface="Times New Roman" pitchFamily="18" charset="0"/>
            </a:endParaRPr>
          </a:p>
          <a:p>
            <a:pPr indent="365125" algn="just"/>
            <a:r>
              <a:rPr lang="en-US" sz="2800" b="1" u="sng" dirty="0" err="1">
                <a:solidFill>
                  <a:schemeClr val="tx1"/>
                </a:solidFill>
                <a:latin typeface="Times New Roman" pitchFamily="18" charset="0"/>
                <a:cs typeface="Times New Roman" pitchFamily="18" charset="0"/>
              </a:rPr>
              <a:t>Împreună</a:t>
            </a:r>
            <a:r>
              <a:rPr lang="en-US" sz="2800" b="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starea</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iniţială</a:t>
            </a:r>
            <a:r>
              <a:rPr lang="en-US" sz="2800" b="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mulţimea</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operatorilor</a:t>
            </a:r>
            <a:r>
              <a:rPr lang="en-US" sz="2800" b="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testul</a:t>
            </a:r>
            <a:r>
              <a:rPr lang="en-US" sz="2800" b="1" i="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scop</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şi</a:t>
            </a:r>
            <a:r>
              <a:rPr lang="en-US" sz="2800" b="1" u="sng" dirty="0">
                <a:solidFill>
                  <a:schemeClr val="tx1"/>
                </a:solidFill>
                <a:latin typeface="Times New Roman" pitchFamily="18" charset="0"/>
                <a:cs typeface="Times New Roman" pitchFamily="18" charset="0"/>
              </a:rPr>
              <a:t> </a:t>
            </a:r>
            <a:r>
              <a:rPr lang="en-US" sz="2800" b="1" i="1" u="sng" dirty="0" err="1">
                <a:solidFill>
                  <a:schemeClr val="tx1"/>
                </a:solidFill>
                <a:latin typeface="Times New Roman" pitchFamily="18" charset="0"/>
                <a:cs typeface="Times New Roman" pitchFamily="18" charset="0"/>
              </a:rPr>
              <a:t>funcţia</a:t>
            </a:r>
            <a:r>
              <a:rPr lang="en-US" sz="2800" b="1" i="1" u="sng" dirty="0">
                <a:solidFill>
                  <a:schemeClr val="tx1"/>
                </a:solidFill>
                <a:latin typeface="Times New Roman" pitchFamily="18" charset="0"/>
                <a:cs typeface="Times New Roman" pitchFamily="18" charset="0"/>
              </a:rPr>
              <a:t> de cost a </a:t>
            </a:r>
            <a:r>
              <a:rPr lang="en-US" sz="2800" b="1" i="1" u="sng" dirty="0" err="1">
                <a:solidFill>
                  <a:schemeClr val="tx1"/>
                </a:solidFill>
                <a:latin typeface="Times New Roman" pitchFamily="18" charset="0"/>
                <a:cs typeface="Times New Roman" pitchFamily="18" charset="0"/>
              </a:rPr>
              <a:t>unui</a:t>
            </a:r>
            <a:r>
              <a:rPr lang="en-US" sz="2800" b="1" i="1" u="sng" dirty="0">
                <a:solidFill>
                  <a:schemeClr val="tx1"/>
                </a:solidFill>
                <a:latin typeface="Times New Roman" pitchFamily="18" charset="0"/>
                <a:cs typeface="Times New Roman" pitchFamily="18" charset="0"/>
              </a:rPr>
              <a:t> drum</a:t>
            </a:r>
            <a:r>
              <a:rPr lang="en-US" sz="2800" b="1" u="sng" dirty="0">
                <a:solidFill>
                  <a:schemeClr val="tx1"/>
                </a:solidFill>
                <a:latin typeface="Times New Roman" pitchFamily="18" charset="0"/>
                <a:cs typeface="Times New Roman" pitchFamily="18" charset="0"/>
              </a:rPr>
              <a:t> </a:t>
            </a:r>
            <a:r>
              <a:rPr lang="en-US" sz="2800" b="1" u="sng" dirty="0" err="1">
                <a:solidFill>
                  <a:schemeClr val="tx1"/>
                </a:solidFill>
                <a:latin typeface="Times New Roman" pitchFamily="18" charset="0"/>
                <a:cs typeface="Times New Roman" pitchFamily="18" charset="0"/>
              </a:rPr>
              <a:t>definesc</a:t>
            </a:r>
            <a:r>
              <a:rPr lang="en-US" sz="2800" b="1" u="sng" dirty="0">
                <a:solidFill>
                  <a:schemeClr val="tx1"/>
                </a:solidFill>
                <a:latin typeface="Times New Roman" pitchFamily="18" charset="0"/>
                <a:cs typeface="Times New Roman" pitchFamily="18" charset="0"/>
              </a:rPr>
              <a:t> o </a:t>
            </a:r>
            <a:r>
              <a:rPr lang="en-US" sz="2800" b="1" i="1" u="sng" dirty="0" err="1">
                <a:solidFill>
                  <a:schemeClr val="tx1"/>
                </a:solidFill>
                <a:latin typeface="Times New Roman" pitchFamily="18" charset="0"/>
                <a:cs typeface="Times New Roman" pitchFamily="18" charset="0"/>
              </a:rPr>
              <a:t>problemă</a:t>
            </a:r>
            <a:r>
              <a:rPr lang="en-US" sz="2800" b="1" u="sng" dirty="0">
                <a:solidFill>
                  <a:schemeClr val="tx1"/>
                </a:solidFill>
                <a:latin typeface="Times New Roman" pitchFamily="18" charset="0"/>
                <a:cs typeface="Times New Roman" pitchFamily="18" charset="0"/>
              </a:rPr>
              <a:t>.</a:t>
            </a:r>
            <a:endParaRPr lang="en-US" sz="28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96274637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07504" y="116632"/>
            <a:ext cx="8928992" cy="6624736"/>
          </a:xfrm>
        </p:spPr>
        <p:txBody>
          <a:bodyPr anchor="ctr">
            <a:normAutofit/>
          </a:bodyPr>
          <a:lstStyle/>
          <a:p>
            <a:pPr marL="457200" lvl="0" indent="-457200" algn="just">
              <a:buFont typeface="Wingdings" pitchFamily="2" charset="2"/>
              <a:buChar char="Ø"/>
            </a:pPr>
            <a:r>
              <a:rPr lang="ro-RO" sz="2300" b="1" i="1" u="sng" dirty="0">
                <a:solidFill>
                  <a:schemeClr val="tx1"/>
                </a:solidFill>
                <a:latin typeface="Times New Roman" pitchFamily="18" charset="0"/>
                <a:cs typeface="Times New Roman" pitchFamily="18" charset="0"/>
              </a:rPr>
              <a:t>Probleme cu stări multiple</a:t>
            </a:r>
            <a:endParaRPr lang="en-US" sz="2300" dirty="0">
              <a:solidFill>
                <a:schemeClr val="tx1"/>
              </a:solidFill>
              <a:latin typeface="Times New Roman" pitchFamily="18" charset="0"/>
              <a:cs typeface="Times New Roman" pitchFamily="18" charset="0"/>
            </a:endParaRPr>
          </a:p>
          <a:p>
            <a:pPr algn="just"/>
            <a:r>
              <a:rPr lang="ro-RO" sz="2300"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algn="just"/>
            <a:r>
              <a:rPr lang="ro-RO" sz="2300" b="1" dirty="0">
                <a:solidFill>
                  <a:schemeClr val="tx1"/>
                </a:solidFill>
                <a:latin typeface="Times New Roman" pitchFamily="18" charset="0"/>
                <a:cs typeface="Times New Roman" pitchFamily="18" charset="0"/>
              </a:rPr>
              <a:t>Pentru definirea unei astfel de probleme trebuie specificate:</a:t>
            </a:r>
            <a:endParaRPr lang="en-US" sz="23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dirty="0">
                <a:solidFill>
                  <a:schemeClr val="tx1"/>
                </a:solidFill>
                <a:latin typeface="Times New Roman" pitchFamily="18" charset="0"/>
                <a:cs typeface="Times New Roman" pitchFamily="18" charset="0"/>
              </a:rPr>
              <a:t>o </a:t>
            </a:r>
            <a:r>
              <a:rPr lang="ro-RO" sz="2300" b="1" i="1" u="sng" dirty="0">
                <a:solidFill>
                  <a:schemeClr val="tx1"/>
                </a:solidFill>
                <a:latin typeface="Times New Roman" pitchFamily="18" charset="0"/>
                <a:cs typeface="Times New Roman" pitchFamily="18" charset="0"/>
              </a:rPr>
              <a:t>mulţime</a:t>
            </a:r>
            <a:r>
              <a:rPr lang="ro-RO" sz="2300" b="1" dirty="0">
                <a:solidFill>
                  <a:schemeClr val="tx1"/>
                </a:solidFill>
                <a:latin typeface="Times New Roman" pitchFamily="18" charset="0"/>
                <a:cs typeface="Times New Roman" pitchFamily="18" charset="0"/>
              </a:rPr>
              <a:t> de stări iniţiale;</a:t>
            </a:r>
            <a:endParaRPr lang="en-US" sz="23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dirty="0">
                <a:solidFill>
                  <a:schemeClr val="tx1"/>
                </a:solidFill>
                <a:latin typeface="Times New Roman" pitchFamily="18" charset="0"/>
                <a:cs typeface="Times New Roman" pitchFamily="18" charset="0"/>
              </a:rPr>
              <a:t>o mulţime de operatori care indică, în cazul fiecărei acţiuni, mulţimea stărilor în care se ajunge plecând de la orice stare dată;</a:t>
            </a:r>
            <a:endParaRPr lang="en-US" sz="23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dirty="0">
                <a:solidFill>
                  <a:schemeClr val="tx1"/>
                </a:solidFill>
                <a:latin typeface="Times New Roman" pitchFamily="18" charset="0"/>
                <a:cs typeface="Times New Roman" pitchFamily="18" charset="0"/>
              </a:rPr>
              <a:t>un test scop (la fel ca la problema cu o singură stare);</a:t>
            </a:r>
            <a:endParaRPr lang="en-US" sz="2300" dirty="0">
              <a:solidFill>
                <a:schemeClr val="tx1"/>
              </a:solidFill>
              <a:latin typeface="Times New Roman" pitchFamily="18" charset="0"/>
              <a:cs typeface="Times New Roman" pitchFamily="18" charset="0"/>
            </a:endParaRPr>
          </a:p>
          <a:p>
            <a:pPr marL="457200" lvl="0" indent="-457200" algn="just">
              <a:buFont typeface="Arial" pitchFamily="34" charset="0"/>
              <a:buChar char="•"/>
            </a:pPr>
            <a:r>
              <a:rPr lang="ro-RO" sz="2300" b="1" dirty="0">
                <a:solidFill>
                  <a:schemeClr val="tx1"/>
                </a:solidFill>
                <a:latin typeface="Times New Roman" pitchFamily="18" charset="0"/>
                <a:cs typeface="Times New Roman" pitchFamily="18" charset="0"/>
              </a:rPr>
              <a:t>funcţia de cost a unui drum (la fel ca la problema cu o singură stare).</a:t>
            </a:r>
            <a:endParaRPr lang="en-US" sz="2300" dirty="0">
              <a:solidFill>
                <a:schemeClr val="tx1"/>
              </a:solidFill>
              <a:latin typeface="Times New Roman" pitchFamily="18" charset="0"/>
              <a:cs typeface="Times New Roman" pitchFamily="18" charset="0"/>
            </a:endParaRPr>
          </a:p>
          <a:p>
            <a:pPr algn="just"/>
            <a:r>
              <a:rPr lang="ro-RO" sz="2300" b="1"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dirty="0">
                <a:solidFill>
                  <a:schemeClr val="tx1"/>
                </a:solidFill>
                <a:latin typeface="Times New Roman" pitchFamily="18" charset="0"/>
                <a:cs typeface="Times New Roman" pitchFamily="18" charset="0"/>
              </a:rPr>
              <a:t>Un </a:t>
            </a:r>
            <a:r>
              <a:rPr lang="ro-RO" sz="2300" b="1" i="1" u="sng" dirty="0">
                <a:solidFill>
                  <a:schemeClr val="tx1"/>
                </a:solidFill>
                <a:latin typeface="Times New Roman" pitchFamily="18" charset="0"/>
                <a:cs typeface="Times New Roman" pitchFamily="18" charset="0"/>
              </a:rPr>
              <a:t>operator</a:t>
            </a:r>
            <a:r>
              <a:rPr lang="ro-RO" sz="2300" b="1" dirty="0">
                <a:solidFill>
                  <a:schemeClr val="tx1"/>
                </a:solidFill>
                <a:latin typeface="Times New Roman" pitchFamily="18" charset="0"/>
                <a:cs typeface="Times New Roman" pitchFamily="18" charset="0"/>
              </a:rPr>
              <a:t> se aplică unei mulţimi de stări prin reunirea rezultatelor aplicării operatorului fiecărei stări din mulţime. </a:t>
            </a:r>
            <a:endParaRPr lang="en-US" sz="2300" dirty="0">
              <a:solidFill>
                <a:schemeClr val="tx1"/>
              </a:solidFill>
              <a:latin typeface="Times New Roman" pitchFamily="18" charset="0"/>
              <a:cs typeface="Times New Roman" pitchFamily="18" charset="0"/>
            </a:endParaRPr>
          </a:p>
          <a:p>
            <a:pPr marL="457200" lvl="0" indent="-457200" algn="just">
              <a:buFont typeface="Wingdings" pitchFamily="2" charset="2"/>
              <a:buChar char="ü"/>
            </a:pPr>
            <a:r>
              <a:rPr lang="ro-RO" sz="2300" b="1" dirty="0">
                <a:solidFill>
                  <a:schemeClr val="tx1"/>
                </a:solidFill>
                <a:latin typeface="Times New Roman" pitchFamily="18" charset="0"/>
                <a:cs typeface="Times New Roman" pitchFamily="18" charset="0"/>
              </a:rPr>
              <a:t>Aici un </a:t>
            </a:r>
            <a:r>
              <a:rPr lang="ro-RO" sz="2300" b="1" i="1" u="sng" dirty="0">
                <a:solidFill>
                  <a:schemeClr val="tx1"/>
                </a:solidFill>
                <a:latin typeface="Times New Roman" pitchFamily="18" charset="0"/>
                <a:cs typeface="Times New Roman" pitchFamily="18" charset="0"/>
              </a:rPr>
              <a:t>drum</a:t>
            </a:r>
            <a:r>
              <a:rPr lang="ro-RO" sz="2300" b="1" dirty="0">
                <a:solidFill>
                  <a:schemeClr val="tx1"/>
                </a:solidFill>
                <a:latin typeface="Times New Roman" pitchFamily="18" charset="0"/>
                <a:cs typeface="Times New Roman" pitchFamily="18" charset="0"/>
              </a:rPr>
              <a:t> leagă </a:t>
            </a:r>
            <a:r>
              <a:rPr lang="ro-RO" sz="2300" b="1" i="1" dirty="0">
                <a:solidFill>
                  <a:schemeClr val="tx1"/>
                </a:solidFill>
                <a:latin typeface="Times New Roman" pitchFamily="18" charset="0"/>
                <a:cs typeface="Times New Roman" pitchFamily="18" charset="0"/>
              </a:rPr>
              <a:t>mulţimi</a:t>
            </a:r>
            <a:r>
              <a:rPr lang="ro-RO" sz="2300" b="1" dirty="0">
                <a:solidFill>
                  <a:schemeClr val="tx1"/>
                </a:solidFill>
                <a:latin typeface="Times New Roman" pitchFamily="18" charset="0"/>
                <a:cs typeface="Times New Roman" pitchFamily="18" charset="0"/>
              </a:rPr>
              <a:t> </a:t>
            </a:r>
            <a:r>
              <a:rPr lang="ro-RO" sz="2300" b="1" i="1" dirty="0">
                <a:solidFill>
                  <a:schemeClr val="tx1"/>
                </a:solidFill>
                <a:latin typeface="Times New Roman" pitchFamily="18" charset="0"/>
                <a:cs typeface="Times New Roman" pitchFamily="18" charset="0"/>
              </a:rPr>
              <a:t>de stări</a:t>
            </a:r>
            <a:r>
              <a:rPr lang="ro-RO" sz="2300" b="1" dirty="0">
                <a:solidFill>
                  <a:schemeClr val="tx1"/>
                </a:solidFill>
                <a:latin typeface="Times New Roman" pitchFamily="18" charset="0"/>
                <a:cs typeface="Times New Roman" pitchFamily="18" charset="0"/>
              </a:rPr>
              <a:t>, iar o </a:t>
            </a:r>
            <a:r>
              <a:rPr lang="ro-RO" sz="2300" b="1" i="1" u="sng" dirty="0">
                <a:solidFill>
                  <a:schemeClr val="tx1"/>
                </a:solidFill>
                <a:latin typeface="Times New Roman" pitchFamily="18" charset="0"/>
                <a:cs typeface="Times New Roman" pitchFamily="18" charset="0"/>
              </a:rPr>
              <a:t>soluţie</a:t>
            </a:r>
            <a:r>
              <a:rPr lang="ro-RO" sz="2300" b="1" dirty="0">
                <a:solidFill>
                  <a:schemeClr val="tx1"/>
                </a:solidFill>
                <a:latin typeface="Times New Roman" pitchFamily="18" charset="0"/>
                <a:cs typeface="Times New Roman" pitchFamily="18" charset="0"/>
              </a:rPr>
              <a:t> este un drum care conduce la o </a:t>
            </a:r>
            <a:r>
              <a:rPr lang="ro-RO" sz="2300" b="1" i="1" dirty="0">
                <a:solidFill>
                  <a:schemeClr val="tx1"/>
                </a:solidFill>
                <a:latin typeface="Times New Roman" pitchFamily="18" charset="0"/>
                <a:cs typeface="Times New Roman" pitchFamily="18" charset="0"/>
              </a:rPr>
              <a:t>mulţime de stări</a:t>
            </a:r>
            <a:r>
              <a:rPr lang="ro-RO" sz="2300" b="1" dirty="0">
                <a:solidFill>
                  <a:schemeClr val="tx1"/>
                </a:solidFill>
                <a:latin typeface="Times New Roman" pitchFamily="18" charset="0"/>
                <a:cs typeface="Times New Roman" pitchFamily="18" charset="0"/>
              </a:rPr>
              <a:t>, dintre care </a:t>
            </a:r>
            <a:r>
              <a:rPr lang="ro-RO" sz="2300" b="1" i="1" dirty="0">
                <a:solidFill>
                  <a:schemeClr val="tx1"/>
                </a:solidFill>
                <a:latin typeface="Times New Roman" pitchFamily="18" charset="0"/>
                <a:cs typeface="Times New Roman" pitchFamily="18" charset="0"/>
              </a:rPr>
              <a:t>toate</a:t>
            </a:r>
            <a:r>
              <a:rPr lang="ro-RO" sz="2300" b="1" dirty="0">
                <a:solidFill>
                  <a:schemeClr val="tx1"/>
                </a:solidFill>
                <a:latin typeface="Times New Roman" pitchFamily="18" charset="0"/>
                <a:cs typeface="Times New Roman" pitchFamily="18" charset="0"/>
              </a:rPr>
              <a:t> </a:t>
            </a:r>
            <a:r>
              <a:rPr lang="ro-RO" sz="2300" b="1" i="1" dirty="0">
                <a:solidFill>
                  <a:schemeClr val="tx1"/>
                </a:solidFill>
                <a:latin typeface="Times New Roman" pitchFamily="18" charset="0"/>
                <a:cs typeface="Times New Roman" pitchFamily="18" charset="0"/>
              </a:rPr>
              <a:t>sunt</a:t>
            </a:r>
            <a:r>
              <a:rPr lang="ro-RO" sz="2300" b="1" dirty="0">
                <a:solidFill>
                  <a:schemeClr val="tx1"/>
                </a:solidFill>
                <a:latin typeface="Times New Roman" pitchFamily="18" charset="0"/>
                <a:cs typeface="Times New Roman" pitchFamily="18" charset="0"/>
              </a:rPr>
              <a:t> </a:t>
            </a:r>
            <a:r>
              <a:rPr lang="ro-RO" sz="2300" b="1" i="1" dirty="0">
                <a:solidFill>
                  <a:schemeClr val="tx1"/>
                </a:solidFill>
                <a:latin typeface="Times New Roman" pitchFamily="18" charset="0"/>
                <a:cs typeface="Times New Roman" pitchFamily="18" charset="0"/>
              </a:rPr>
              <a:t>stări</a:t>
            </a:r>
            <a:r>
              <a:rPr lang="ro-RO" sz="2300" b="1" dirty="0">
                <a:solidFill>
                  <a:schemeClr val="tx1"/>
                </a:solidFill>
                <a:latin typeface="Times New Roman" pitchFamily="18" charset="0"/>
                <a:cs typeface="Times New Roman" pitchFamily="18" charset="0"/>
              </a:rPr>
              <a:t> </a:t>
            </a:r>
            <a:r>
              <a:rPr lang="ro-RO" sz="2300" b="1" i="1" dirty="0">
                <a:solidFill>
                  <a:schemeClr val="tx1"/>
                </a:solidFill>
                <a:latin typeface="Times New Roman" pitchFamily="18" charset="0"/>
                <a:cs typeface="Times New Roman" pitchFamily="18" charset="0"/>
              </a:rPr>
              <a:t>scop</a:t>
            </a:r>
            <a:r>
              <a:rPr lang="ro-RO" sz="2300" b="1"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algn="just"/>
            <a:r>
              <a:rPr lang="ro-RO" sz="2300" b="1" dirty="0">
                <a:solidFill>
                  <a:schemeClr val="tx1"/>
                </a:solidFill>
                <a:latin typeface="Times New Roman" pitchFamily="18" charset="0"/>
                <a:cs typeface="Times New Roman" pitchFamily="18" charset="0"/>
              </a:rPr>
              <a:t> </a:t>
            </a:r>
            <a:endParaRPr lang="en-US" sz="2300" dirty="0">
              <a:solidFill>
                <a:schemeClr val="tx1"/>
              </a:solidFill>
              <a:latin typeface="Times New Roman" pitchFamily="18" charset="0"/>
              <a:cs typeface="Times New Roman" pitchFamily="18" charset="0"/>
            </a:endParaRPr>
          </a:p>
          <a:p>
            <a:pPr marL="457200" lvl="0" indent="-457200" algn="just">
              <a:buFont typeface="Wingdings" pitchFamily="2" charset="2"/>
              <a:buChar char="Ø"/>
            </a:pPr>
            <a:r>
              <a:rPr lang="ro-RO" sz="2300" b="1" dirty="0">
                <a:solidFill>
                  <a:schemeClr val="tx1"/>
                </a:solidFill>
                <a:latin typeface="Times New Roman" pitchFamily="18" charset="0"/>
                <a:cs typeface="Times New Roman" pitchFamily="18" charset="0"/>
              </a:rPr>
              <a:t>Spaţiul de stări este aici înlocuit  de</a:t>
            </a:r>
            <a:r>
              <a:rPr lang="ro-RO" sz="2300" b="1" i="1" dirty="0">
                <a:solidFill>
                  <a:schemeClr val="tx1"/>
                </a:solidFill>
                <a:latin typeface="Times New Roman" pitchFamily="18" charset="0"/>
                <a:cs typeface="Times New Roman" pitchFamily="18" charset="0"/>
              </a:rPr>
              <a:t> </a:t>
            </a:r>
            <a:r>
              <a:rPr lang="ro-RO" sz="2300" b="1" i="1" u="sng" dirty="0">
                <a:solidFill>
                  <a:schemeClr val="tx1"/>
                </a:solidFill>
                <a:latin typeface="Times New Roman" pitchFamily="18" charset="0"/>
                <a:cs typeface="Times New Roman" pitchFamily="18" charset="0"/>
              </a:rPr>
              <a:t>spaţiul mulţimii de stări</a:t>
            </a:r>
            <a:r>
              <a:rPr lang="ro-RO" sz="2300" b="1" dirty="0">
                <a:solidFill>
                  <a:schemeClr val="tx1"/>
                </a:solidFill>
                <a:latin typeface="Times New Roman" pitchFamily="18" charset="0"/>
                <a:cs typeface="Times New Roman" pitchFamily="18" charset="0"/>
              </a:rPr>
              <a:t>.</a:t>
            </a:r>
            <a:endParaRPr lang="en-US" sz="23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022217205"/>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CCF56973E0EEC408CAD847378223082" ma:contentTypeVersion="0" ma:contentTypeDescription="Create a new document." ma:contentTypeScope="" ma:versionID="e8ff91dbdda5d0ef985e03c7c4e8221f">
  <xsd:schema xmlns:xsd="http://www.w3.org/2001/XMLSchema" xmlns:xs="http://www.w3.org/2001/XMLSchema" xmlns:p="http://schemas.microsoft.com/office/2006/metadata/properties" targetNamespace="http://schemas.microsoft.com/office/2006/metadata/properties" ma:root="true" ma:fieldsID="b764bea3eb9b1a5be8fd57fac5fb459b">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835B15-59C5-40D2-9141-2C9538FF2562}"/>
</file>

<file path=customXml/itemProps2.xml><?xml version="1.0" encoding="utf-8"?>
<ds:datastoreItem xmlns:ds="http://schemas.openxmlformats.org/officeDocument/2006/customXml" ds:itemID="{85AEA91D-799F-44EF-96FF-58F66062447B}"/>
</file>

<file path=customXml/itemProps3.xml><?xml version="1.0" encoding="utf-8"?>
<ds:datastoreItem xmlns:ds="http://schemas.openxmlformats.org/officeDocument/2006/customXml" ds:itemID="{EAA9D676-C3F0-4A98-B241-BC94E6D317C7}"/>
</file>

<file path=docProps/app.xml><?xml version="1.0" encoding="utf-8"?>
<Properties xmlns="http://schemas.openxmlformats.org/officeDocument/2006/extended-properties" xmlns:vt="http://schemas.openxmlformats.org/officeDocument/2006/docPropsVTypes">
  <Template>Austin</Template>
  <TotalTime>635</TotalTime>
  <Words>2644</Words>
  <Application>Microsoft Office PowerPoint</Application>
  <PresentationFormat>On-screen Show (4:3)</PresentationFormat>
  <Paragraphs>257</Paragraphs>
  <Slides>52</Slides>
  <Notes>0</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Cristian Stanescu</dc:creator>
  <cp:lastModifiedBy>Cristian Stanescu</cp:lastModifiedBy>
  <cp:revision>134</cp:revision>
  <cp:lastPrinted>2021-02-08T16:14:01Z</cp:lastPrinted>
  <dcterms:created xsi:type="dcterms:W3CDTF">2021-02-04T13:39:53Z</dcterms:created>
  <dcterms:modified xsi:type="dcterms:W3CDTF">2021-02-21T18:38:29Z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0x0101008CCF56973E0EEC408CAD847378223082</vt:lpwstr>
  </property>
</Properties>
</file>