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91" r:id="rId11"/>
    <p:sldId id="262" r:id="rId12"/>
    <p:sldId id="263" r:id="rId13"/>
    <p:sldId id="264" r:id="rId14"/>
    <p:sldId id="265" r:id="rId15"/>
    <p:sldId id="290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FFDD4-B55B-58CD-4415-0499D7A94DF2}" v="5" dt="2024-03-23T16:23:51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16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OS IONUT MARCU" userId="S::dragos-ionut.marcu@s.unibuc.ro::21b8b937-6ac1-4f7b-8491-521f1f3aa3b6" providerId="AD" clId="Web-{668FFDD4-B55B-58CD-4415-0499D7A94DF2}"/>
    <pc:docChg chg="modSld">
      <pc:chgData name="DRAGOS IONUT MARCU" userId="S::dragos-ionut.marcu@s.unibuc.ro::21b8b937-6ac1-4f7b-8491-521f1f3aa3b6" providerId="AD" clId="Web-{668FFDD4-B55B-58CD-4415-0499D7A94DF2}" dt="2024-03-23T16:23:49.256" v="3" actId="20577"/>
      <pc:docMkLst>
        <pc:docMk/>
      </pc:docMkLst>
      <pc:sldChg chg="modSp">
        <pc:chgData name="DRAGOS IONUT MARCU" userId="S::dragos-ionut.marcu@s.unibuc.ro::21b8b937-6ac1-4f7b-8491-521f1f3aa3b6" providerId="AD" clId="Web-{668FFDD4-B55B-58CD-4415-0499D7A94DF2}" dt="2024-03-23T16:23:49.256" v="3" actId="20577"/>
        <pc:sldMkLst>
          <pc:docMk/>
          <pc:sldMk cId="1959922095" sldId="256"/>
        </pc:sldMkLst>
        <pc:spChg chg="mod">
          <ac:chgData name="DRAGOS IONUT MARCU" userId="S::dragos-ionut.marcu@s.unibuc.ro::21b8b937-6ac1-4f7b-8491-521f1f3aa3b6" providerId="AD" clId="Web-{668FFDD4-B55B-58CD-4415-0499D7A94DF2}" dt="2024-03-23T16:23:49.256" v="3" actId="20577"/>
          <ac:spMkLst>
            <pc:docMk/>
            <pc:sldMk cId="1959922095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0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6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1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1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0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7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40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2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10BC-748A-462B-9759-1AA312F97DF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867FA-3C65-4001-8D81-FB1A0A03E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43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 CA PROBLEME DE C</a:t>
            </a:r>
            <a:r>
              <a:rPr lang="ro-RO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UTARE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sunt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complicate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existenţei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ostil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imprevizibil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sunt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aduc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dificultăţi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dezvoltarea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ştie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niciodată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pasul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trateze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contingenţă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sensul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92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o-RO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întregul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obţine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Deplasează-te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înapoi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arbore, de la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nodurile-frunze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Propagarea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niveluri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succesive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MAX,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14388" lvl="0" indent="-3429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starea-părinte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nod de tip MIN,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atribuie-i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+mj-lt"/>
              <a:buAutoNum type="arabicPeriod" startAt="4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Ajuns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conduce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48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Wingdings" pitchFamily="2" charset="2"/>
              <a:buChar char="§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decizia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maximizează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ipoteza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joacă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perfect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arbore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conform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ultimul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determinate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numesc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interne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calculate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dinamic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manieră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bottom-up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nivel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nodul-rădăcină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a-b.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răspuns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b-d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poartă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denumirea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</a:t>
            </a:r>
            <a:r>
              <a:rPr lang="en-US" sz="24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</a:t>
            </a:r>
            <a:r>
              <a:rPr lang="en-US" sz="24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</a:t>
            </a:r>
            <a:r>
              <a:rPr lang="en-US" sz="24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263" y="1078081"/>
            <a:ext cx="47339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78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lungul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conservă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baseline="30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depth-first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sugerată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recursivitate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coadă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sale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spaţiu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liniare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21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cerinţele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total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nepractice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analizei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matematice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41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Observa</a:t>
            </a:r>
            <a:r>
              <a:rPr lang="ro-RO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ţ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alcătuit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diverse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majoritatea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cazurilor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obicei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02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indent="-457200" algn="just">
              <a:lnSpc>
                <a:spcPct val="11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amendat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terminal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înlocuit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98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directă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deţinerii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controlului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cantităţii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se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fixa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tăiere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aibă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adâncime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cantitatea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permit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robustă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aplică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iterative deepening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expiră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programul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adâncă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2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endParaRPr lang="en-US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441325"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estimaţie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utilităţii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aşteptate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părţi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calculării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caracteristicilor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Performanţa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program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dependentă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calitatea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utilizate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170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intervine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introdusă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pildă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aruncarea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încerca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benignă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zarul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vremea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scopurile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agentului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Complexitatea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introduce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incertitudinea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lipseşte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datorită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faptului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are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calculeze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consecinţele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oricărei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aseamănă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lumea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7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625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îndeplinească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evidente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concorde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priveşte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ü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şansele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efective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acoperă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laolaltă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pion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un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şamd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deschidere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prima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reuşeşte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captureze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nebun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grupate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etichetată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“3”). </a:t>
            </a:r>
            <a:endParaRPr lang="ro-RO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reflecte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şansa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aleasă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întâmplare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-o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categorie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experienţei</a:t>
            </a:r>
            <a:r>
              <a:rPr lang="en-US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anterioare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(VEZI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nv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ăţ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are).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2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 marL="457200" lvl="0" indent="-457200" algn="just">
                  <a:lnSpc>
                    <a:spcPct val="130000"/>
                  </a:lnSpc>
                  <a:buFont typeface="Wingdings" pitchFamily="2" charset="2"/>
                  <a:buChar char="Ø"/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 de evaluare cel mai frecvent utilizată presupune că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valoarea unei piese poate fi stabilită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independent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celelalte piese existente pe tablă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Un asemenea tip de funcţie de evaluare se numeşte </a:t>
                </a:r>
                <a:r>
                  <a:rPr lang="vi-VN" b="1" i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 liniară ponderată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întrucât are o expresie de forma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1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2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+ ...+ 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450850" algn="just">
                  <a:lnSpc>
                    <a:spcPct val="130000"/>
                  </a:lnSpc>
                </a:pP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unde valorile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 smtClean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reprezintă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ponderile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ro-RO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 </a:t>
                </a:r>
                <a:r>
                  <a:rPr lang="vi-VN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caracteristicile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unei anumite poziţii. În cazul jocului de şah, spre exemplu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vi-VN" b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putea fi valorile pieselor (1 pentru pion, 3 pentru nebun etc.), iar </a:t>
                </a:r>
                <a:r>
                  <a:rPr lang="vi-VN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</a:t>
                </a:r>
                <a:r>
                  <a:rPr lang="vi-VN" b="1" i="1" baseline="-25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𝒊</m:t>
                    </m:r>
                    <m:r>
                      <a:rPr lang="ro-RO" b="1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o-RO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ro-RO" b="1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vi-VN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 reprezenta numărul pieselor de un anumit tip aflate pe tabla de şah.</a:t>
                </a:r>
                <a:endParaRPr lang="vi-VN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161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081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construirea formulei liniare trebuie mai întâi alese caracteristicile, operaţie urmată de ajustarea ponderilor până în momentul în care programul joacă suficient de bine. Această a doua operaţie poate fi automatizată punând programul să joace multe partide cu el însuşi, dar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alegerea unor caracteristici adecvate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a fost încă realizată în mod automat.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(caracteristica ≡ feature)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implementare eficientă a principiului Minimax: Algoritmul Alpha-Beta</a:t>
            </a: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 pe care o vom examina, în cele ce urmează, este numită în literatura de specialitate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prunning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alpha-beta retezare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”). Atunci când este aplicată unui arbore de tip minimax standard, ea va întoarce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ar furniza-o şi Algoritmul Minimax, dar într-un timp mai scurt, întrucât realizează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retezare a unor ramuri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 arborelui care nu pot influenţa decizia finală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094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 general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acestei tehnici constă în a considera un nod oarecare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arborelui, astfel încât jucătorul poate alege să facă o mutare la acel nod. Dacă acelaşi jucător dispune de o alegere mai avantajoasă,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la nivelul nodului părinte al 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fie în orice punct de decizie aflat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 sus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în arbore, atunci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va fi niciodată atins în timpul jocului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Prin urmare, de îndată ce, în urma examinării unora dintre descendenţii nodului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ajungem să deţinem suficientă informaţie relativ la acesta, îl putem înlătura.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29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0000" lnSpcReduction="200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tehnicii de alpha-beta retezare: a găsi o mutare “suficient de bună”, nu neapărat cea mai bună, dar suficient de bună pentru a se lua decizia corectă. Această idee poate fi formalizată prin introducerea a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 limite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şi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reprezentând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limitări ale valorii de tip minimax corespunzătoare unui nod intern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Semnificaţia acestor limite este următoarea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minimă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pe care este deja garantat că o va obţine MAX;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98525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maximă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 care MAX poate spera să o atingă.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punctul de vedere al jucătorului MIN, beta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valoarea cea mai nefavorabilă pentru MIN pe care acesta o va atinge.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efectivă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va fi găsită se află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187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alpha, asociată nodurilor de tip MAX, nu poate niciodată să descrească, iar valoarea beta, asociată nodurilor de tip MIN, nu poate niciodată să crească.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Alpha este scorul cel mai prost pe care îl poate obţine MAX, presupunând că MIN joacă perfect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2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spre exemplu,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alpha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 de tip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este 6, atunci MAX nu mai trebuie să ia în cosideraţie nici o valoare internă mai mică sau egală cu 6 care este asociată oricărui nod de tip MIN situat sub el. În mod similar, dacă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6, el nu mai trebuie să ia în consideraţie nici un nod de tip MAX situat sub el care are valoarea 6 sau o valoare mai mare decât acest număr.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42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marL="457200" lvl="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 două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 pentru încheierea căutării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bazată pe valori alpha şi beta, sunt: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r>
              <a:rPr lang="vi-VN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MIN care are o valoare beta mai mică sau egală cu valoarea alpha a oricăruia dintre strămoşii săi de tip MAX.</a:t>
            </a:r>
            <a:endParaRPr lang="ro-RO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lvl="1" indent="-514350" algn="just">
              <a:lnSpc>
                <a:spcPct val="110000"/>
              </a:lnSpc>
              <a:buFont typeface="+mj-lt"/>
              <a:buAutoNum type="arabicPeriod"/>
            </a:pP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987425" indent="-514350" algn="just">
              <a:lnSpc>
                <a:spcPct val="110000"/>
              </a:lnSpc>
              <a:buFont typeface="+mj-lt"/>
              <a:buAutoNum type="arabicPeriod" startAt="2"/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 poate fi oprită dedesubtul oricărui nod de tip MAX care are o valoare alpha mai mare sau egală cu valoarea beta a oricăruia dintre strămoşii săi de tip MIN.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33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Dacă, referitor la o poziţie, se arată că valoarea corespunzătoare ei se află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 afara intervalului alpha-beta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atunci această informaţie este suficientă pentru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şti că poziţia respectivă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 se află de-a lungul </a:t>
            </a:r>
            <a:r>
              <a:rPr lang="vi-VN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variaţiei principale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chiar dacă nu este cunoscută valoarea </a:t>
            </a:r>
            <a:r>
              <a:rPr lang="vi-VN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corespunzătoare ei.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Wingdings" pitchFamily="2" charset="2"/>
              <a:buChar char="Ø"/>
            </a:pP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Cunoaşterea valorii exacte a unei poziţii este necesară numai atunci când această valoare se află între alpha şi beta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 punct de vedere formal, putem defini o </a:t>
            </a:r>
            <a:r>
              <a:rPr lang="vi-VN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 de tip minimax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unui nod intern, P, V(P, alpha, beta), ca fiind “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 de bună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vi-VN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satisface următoarele cerinţe: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&lt; alpha,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V( P ) &lt; alpha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= V( P ),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alpha ≤ V( P ) ≤ beta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alpha, beta ) &gt; beta,</a:t>
            </a:r>
            <a:r>
              <a:rPr lang="ro-RO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 V ( P ) &gt; beta,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 prin V( P ) am notat valoarea de tip minimax corespunzătoare unui nod intern. </a:t>
            </a: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 exactă a unui nod-rădăcină P poate fi întotdeauna calculată prin setarea limitelor după cum urmează: 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/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V( P, -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+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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vi-VN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= V( P ).</a:t>
            </a:r>
            <a:endParaRPr lang="vi-VN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1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 DE DOUA PERSOANE CU INFORMATIE COMPLETA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cum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41325"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interesante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rezultaţi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complecşi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exhaustivă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abordări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diferită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metodele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„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principiul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sub forma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Alpha-Beta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aşa-numita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alpha-beta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Figura urm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ă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toare ilustrează acţiunea Algoritmului Alpha-Beta în cazul arborelui anterior. Aşa cum se vede în figură, unele dintre valorile de tip minimax ale nodurilor interne sunt aproximative.</a:t>
            </a:r>
            <a:r>
              <a:rPr lang="ro-RO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Totuşi, aceste aproximări sunt suficiente pentru </a:t>
            </a:r>
            <a:r>
              <a:rPr lang="vi-VN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se determina în mod exact valoarea rădăcinii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Se observă că Algoritmul Alpha-Beta reduce complexitatea căutării de la 8 evaluări statice la numai 5 evaluări de acest tip.</a:t>
            </a:r>
            <a:endParaRPr lang="vi-VN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4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3872089"/>
            <a:ext cx="8928992" cy="2869278"/>
          </a:xfrm>
        </p:spPr>
        <p:txBody>
          <a:bodyPr anchor="b"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alpha-beta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figurate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discontinuu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câteva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dintre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intermediare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făcute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variaţia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exact.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956" y="126471"/>
            <a:ext cx="5396089" cy="408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15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10000"/>
          </a:bodyPr>
          <a:lstStyle/>
          <a:p>
            <a:pPr algn="just">
              <a:lnSpc>
                <a:spcPct val="130000"/>
              </a:lnSpc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figură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procesul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decurge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succesorilor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V(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) = 4.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lvl="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Întoarce-te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3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moment, MAX,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cărui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garantată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aflându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celelalte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alternative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plecând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suficientă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realizeze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la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inferioară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concluzie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trasă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cunoaşte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exactă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de-al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doilea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succesor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neglijat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atribui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aproximativă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</a:t>
            </a:r>
            <a:endParaRPr lang="vi-VN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538124"/>
          </a:xfrm>
        </p:spPr>
        <p:txBody>
          <a:bodyPr anchor="t">
            <a:normAutofit/>
          </a:bodyPr>
          <a:lstStyle/>
          <a:p>
            <a:r>
              <a:rPr lang="ro-RO" sz="2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alt exemplu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092" y="616655"/>
            <a:ext cx="4337363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167" y="3735639"/>
            <a:ext cx="4355212" cy="269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07504" y="3280828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1 (Alg. </a:t>
            </a:r>
            <a:r>
              <a:rPr lang="en-US" sz="1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07504" y="6317562"/>
            <a:ext cx="8928992" cy="4219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 2 (Alg. Alpha-Beta)</a:t>
            </a:r>
          </a:p>
        </p:txBody>
      </p:sp>
    </p:spTree>
    <p:extLst>
      <p:ext uri="{BB962C8B-B14F-4D97-AF65-F5344CB8AC3E}">
        <p14:creationId xmlns:p14="http://schemas.microsoft.com/office/powerpoint/2010/main" val="18903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Fig. 2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depăşi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b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5 &gt;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3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3);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deoarece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2 &lt; 3;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795463" indent="-1795463" algn="just">
              <a:lnSpc>
                <a:spcPct val="11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	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3.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6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Consideraţii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privitoare</a:t>
                </a:r>
                <a:r>
                  <a:rPr lang="en-US" sz="28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la </a:t>
                </a:r>
                <a:r>
                  <a:rPr lang="en-US" sz="28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eficienţă</a:t>
                </a:r>
                <a:endParaRPr lang="en-US" sz="2800" b="1" u="sng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2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 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450850" algn="just">
                  <a:lnSpc>
                    <a:spcPct val="120000"/>
                  </a:lnSpc>
                </a:pP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Eficienţa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depinde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ordinea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sunt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Este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preferabil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examinaţi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despre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crede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evident,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lucru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întregime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el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posibil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ordonează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succesorii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utilizată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se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juca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perfect.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ipoteza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care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realizată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trebuie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examineze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alege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bună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baseline="30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/2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O(</a:t>
                </a:r>
                <a:r>
                  <a:rPr lang="en-US" sz="2800" b="1" i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i="1" baseline="30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Aceasta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arată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factorul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ramificare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efectiv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𝒃</m:t>
                        </m:r>
                      </m:e>
                    </m:rad>
                  </m:oMath>
                </a14:m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–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jocului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şah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6,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loc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35. Cu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cuvinte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“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privi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” la o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faţă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pentru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găsi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8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acelaşi</a:t>
                </a:r>
                <a:r>
                  <a:rPr lang="en-US" sz="28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cost.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r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30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</p:spPr>
            <p:txBody>
              <a:bodyPr anchor="ctr">
                <a:normAutofit lnSpcReduction="10000"/>
              </a:bodyPr>
              <a:lstStyle/>
              <a:p>
                <a:pPr indent="450850" algn="just">
                  <a:lnSpc>
                    <a:spcPct val="120000"/>
                  </a:lnSpc>
                </a:pP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neprevăzute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dubla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adâncimea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spaţiului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(Nilsson 1980).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anumită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nodurilor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acest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urmare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nefavorabil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oferi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nici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avantaj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comparaţie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exhaustivă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tip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unei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ordonări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însă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dacă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notăm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prin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numărul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căutare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terminale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evaluate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către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Minimax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s-a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arătat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bun,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adică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atunci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când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puternică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este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prima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luată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consideraţie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Algoritmul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Alpha-Beta nu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va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evalua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mod static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decât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poziţii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practică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o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funcţie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ordonare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relativ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simplă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(cum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fi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încercarea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întâi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capturilor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ameninţărilor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mutărilor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înainte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celor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înapoi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ne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poate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apropia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suficient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mult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rezultatul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obţinut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în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cazul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cel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mai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u="sng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favorabil</a:t>
                </a:r>
                <a:r>
                  <a:rPr lang="en-US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8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07504" y="116632"/>
                <a:ext cx="8928992" cy="6624736"/>
              </a:xfrm>
              <a:blipFill rotWithShape="1">
                <a:blip r:embed="rId2"/>
                <a:stretch>
                  <a:fillRect l="-1093" t="-92" r="-1093" b="-1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24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 lnSpcReduction="20000"/>
          </a:bodyPr>
          <a:lstStyle/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Întrucât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cadrul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penalizează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ineficienţa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extrem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sever.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implementare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căutării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tip A*,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satisfăcătoare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 program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10%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puţin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eficient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disponibil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duce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partidei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studiul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nostru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concentra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tehnicilor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cănd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limitat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Tehnica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retezare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ignorăm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porţiuni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nu pot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nici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stabilirea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alegerii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finale,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funcţiile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evaluare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euristice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aproximăm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fără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95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formală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algn="just">
              <a:lnSpc>
                <a:spcPct val="130000"/>
              </a:lnSpc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care ne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continuare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acela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două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persoane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perfectă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astfel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există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efectuează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ambii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asupra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situaţiei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curente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Wingdings" pitchFamily="2" charset="2"/>
              <a:buChar char="Ø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încheie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atinsă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calificată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“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către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regulile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“mat”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asemenea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printr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-un </a:t>
            </a:r>
            <a:r>
              <a:rPr lang="en-US" sz="28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 de </a:t>
            </a:r>
            <a:r>
              <a:rPr lang="en-US" sz="28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nodurile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arcele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rădăcină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frunzele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arborelui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poziţiilor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33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indent="441325" algn="just">
              <a:lnSpc>
                <a:spcPct val="110000"/>
              </a:lnSpc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mod formal,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fiind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tip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având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următoarele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starea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iniţială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include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poziţia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tabla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indicaţie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referitoare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cine face prima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mulţime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operatori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definesc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mişcările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permise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(“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legale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test terminal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momentul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lvl="0" indent="-3429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numerică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şah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exemplu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rezultatul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</a:t>
            </a:r>
            <a:r>
              <a:rPr lang="en-US" sz="26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pierdere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remiză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pot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valorile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1, -1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0.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4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/>
          </a:bodyPr>
          <a:lstStyle/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consideraţie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cazul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general al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respectiv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face prima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după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jucătorii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până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când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sfârşit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1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puncte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vor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acordate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anumite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penalizări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pierdut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9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92500"/>
          </a:bodyPr>
          <a:lstStyle/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joc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standard 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atunci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căutarea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conduc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reprezentând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(conform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funcţiei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utilitate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efectuarea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aparţinând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acestei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secvenţe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interacţionează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MAX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trebuie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găsească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conduce la o stare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terminală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câştigătoare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indiferent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acţiunea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MIN.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Această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include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corectă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fiecărei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mutări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posibile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30000"/>
              </a:lnSpc>
              <a:buFont typeface="Arial" pitchFamily="34" charset="0"/>
              <a:buChar char="•"/>
            </a:pP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cele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urmează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arăta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cum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găsită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6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raţională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deşi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realitate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nu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vom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dispune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timpul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necesar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o </a:t>
            </a:r>
            <a:r>
              <a:rPr lang="en-US" sz="26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calcula</a:t>
            </a: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0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16632"/>
            <a:ext cx="8928992" cy="6624736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endParaRPr lang="en-US" sz="2800" b="1" u="sng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JUCATORI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reprezintă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jucătorul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câştige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maximizeze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avantajul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oponentul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minimizeze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scorul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presupune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MIN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foloseşte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aceeaşi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informaţie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încearcă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întotdeauna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mute la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stare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nefavorabilă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MAX.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120000"/>
              </a:lnSpc>
              <a:buFont typeface="Wingdings" pitchFamily="2" charset="2"/>
              <a:buChar char="Ø"/>
            </a:pP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Algoritmul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conceput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determina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strategia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MAX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acest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fel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 decide care </a:t>
            </a:r>
            <a:r>
              <a:rPr lang="en-US" sz="28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cea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bună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primă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mutare</a:t>
            </a: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7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CF56973E0EEC408CAD847378223082" ma:contentTypeVersion="4" ma:contentTypeDescription="Create a new document." ma:contentTypeScope="" ma:versionID="aaf5d43bed861656a4f9f9c0e97f2a21">
  <xsd:schema xmlns:xsd="http://www.w3.org/2001/XMLSchema" xmlns:xs="http://www.w3.org/2001/XMLSchema" xmlns:p="http://schemas.microsoft.com/office/2006/metadata/properties" xmlns:ns2="193b0210-761b-4e09-bc6b-41b516b7d0d6" targetNamespace="http://schemas.microsoft.com/office/2006/metadata/properties" ma:root="true" ma:fieldsID="8822e960c0ca4d1de98b1558a0f2c6d5" ns2:_="">
    <xsd:import namespace="193b0210-761b-4e09-bc6b-41b516b7d0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3b0210-761b-4e09-bc6b-41b516b7d0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729B3F-ED4D-47A5-ABCA-B204BE99B0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3b0210-761b-4e09-bc6b-41b516b7d0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4DCED-9021-43FD-95EE-BC7E685DD1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FB8139F-2EA8-419F-81DB-1E17546A7A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917</TotalTime>
  <Words>2321</Words>
  <Application>Microsoft Office PowerPoint</Application>
  <PresentationFormat>On-screen Show (4:3)</PresentationFormat>
  <Paragraphs>160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Cristian Stanescu</dc:creator>
  <cp:lastModifiedBy>Cristian Stanescu</cp:lastModifiedBy>
  <cp:revision>181</cp:revision>
  <cp:lastPrinted>2021-03-01T22:00:09Z</cp:lastPrinted>
  <dcterms:created xsi:type="dcterms:W3CDTF">2021-02-04T13:39:53Z</dcterms:created>
  <dcterms:modified xsi:type="dcterms:W3CDTF">2024-03-23T16:23:55Z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0x0101008CCF56973E0EEC408CAD847378223082</vt:lpwstr>
  </property>
</Properties>
</file>