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70" y="1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6666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38100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0164" y="135636"/>
            <a:ext cx="11641836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5592" y="0"/>
            <a:ext cx="370840" cy="271780"/>
          </a:xfrm>
          <a:custGeom>
            <a:avLst/>
            <a:gdLst/>
            <a:ahLst/>
            <a:cxnLst/>
            <a:rect l="l" t="t" r="r" b="b"/>
            <a:pathLst>
              <a:path w="370840" h="271780">
                <a:moveTo>
                  <a:pt x="184404" y="135648"/>
                </a:moveTo>
                <a:lnTo>
                  <a:pt x="0" y="135648"/>
                </a:lnTo>
                <a:lnTo>
                  <a:pt x="0" y="271272"/>
                </a:lnTo>
                <a:lnTo>
                  <a:pt x="184404" y="271272"/>
                </a:lnTo>
                <a:lnTo>
                  <a:pt x="184404" y="135648"/>
                </a:lnTo>
                <a:close/>
              </a:path>
              <a:path w="370840" h="271780">
                <a:moveTo>
                  <a:pt x="370332" y="0"/>
                </a:moveTo>
                <a:lnTo>
                  <a:pt x="184404" y="0"/>
                </a:lnTo>
                <a:lnTo>
                  <a:pt x="184404" y="135648"/>
                </a:lnTo>
                <a:lnTo>
                  <a:pt x="370332" y="135648"/>
                </a:lnTo>
                <a:lnTo>
                  <a:pt x="37033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9996" y="135636"/>
            <a:ext cx="186055" cy="140335"/>
          </a:xfrm>
          <a:custGeom>
            <a:avLst/>
            <a:gdLst/>
            <a:ahLst/>
            <a:cxnLst/>
            <a:rect l="l" t="t" r="r" b="b"/>
            <a:pathLst>
              <a:path w="186055" h="140335">
                <a:moveTo>
                  <a:pt x="185928" y="0"/>
                </a:moveTo>
                <a:lnTo>
                  <a:pt x="0" y="0"/>
                </a:lnTo>
                <a:lnTo>
                  <a:pt x="0" y="140207"/>
                </a:lnTo>
                <a:lnTo>
                  <a:pt x="185928" y="140207"/>
                </a:lnTo>
                <a:lnTo>
                  <a:pt x="185928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65760" y="274320"/>
            <a:ext cx="190500" cy="135890"/>
          </a:xfrm>
          <a:custGeom>
            <a:avLst/>
            <a:gdLst/>
            <a:ahLst/>
            <a:cxnLst/>
            <a:rect l="l" t="t" r="r" b="b"/>
            <a:pathLst>
              <a:path w="190500" h="135890">
                <a:moveTo>
                  <a:pt x="0" y="135635"/>
                </a:moveTo>
                <a:lnTo>
                  <a:pt x="190499" y="135635"/>
                </a:lnTo>
                <a:lnTo>
                  <a:pt x="190499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5260" y="137160"/>
            <a:ext cx="189230" cy="137160"/>
          </a:xfrm>
          <a:custGeom>
            <a:avLst/>
            <a:gdLst/>
            <a:ahLst/>
            <a:cxnLst/>
            <a:rect l="l" t="t" r="r" b="b"/>
            <a:pathLst>
              <a:path w="189229" h="137160">
                <a:moveTo>
                  <a:pt x="188976" y="0"/>
                </a:moveTo>
                <a:lnTo>
                  <a:pt x="0" y="0"/>
                </a:lnTo>
                <a:lnTo>
                  <a:pt x="0" y="137159"/>
                </a:lnTo>
                <a:lnTo>
                  <a:pt x="188976" y="137159"/>
                </a:lnTo>
                <a:lnTo>
                  <a:pt x="188976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5760" y="271271"/>
            <a:ext cx="364490" cy="274320"/>
          </a:xfrm>
          <a:custGeom>
            <a:avLst/>
            <a:gdLst/>
            <a:ahLst/>
            <a:cxnLst/>
            <a:rect l="l" t="t" r="r" b="b"/>
            <a:pathLst>
              <a:path w="364490" h="274320">
                <a:moveTo>
                  <a:pt x="364236" y="0"/>
                </a:moveTo>
                <a:lnTo>
                  <a:pt x="179832" y="0"/>
                </a:lnTo>
                <a:lnTo>
                  <a:pt x="179832" y="138684"/>
                </a:lnTo>
                <a:lnTo>
                  <a:pt x="0" y="138684"/>
                </a:lnTo>
                <a:lnTo>
                  <a:pt x="0" y="274320"/>
                </a:lnTo>
                <a:lnTo>
                  <a:pt x="190500" y="274320"/>
                </a:lnTo>
                <a:lnTo>
                  <a:pt x="190500" y="138684"/>
                </a:lnTo>
                <a:lnTo>
                  <a:pt x="364236" y="138684"/>
                </a:lnTo>
                <a:lnTo>
                  <a:pt x="364236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779729"/>
            <a:ext cx="288544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474889"/>
            <a:ext cx="10116185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rgbClr val="6666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jsmith@seas.upenn.ed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desktop/guides/getting-started/authenticating-to-github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desktop/guides/getting-started/configuring-git-for-github-desktop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desktop/guides/contributing/adding-a-repository-from-your-local-computer-to-github-desktop/" TargetMode="External"/><Relationship Id="rId2" Type="http://schemas.openxmlformats.org/officeDocument/2006/relationships/hyperlink" Target="https://help.github.com/articles/create-a-rep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desktop/guides/contributing/committing-and-reviewing-changes-to-your-project/" TargetMode="External"/><Relationship Id="rId2" Type="http://schemas.openxmlformats.org/officeDocument/2006/relationships/hyperlink" Target="https://help.github.com/articles/create-a-rep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desktop/guides/contributing/creating-a-branch-for-your-work/" TargetMode="External"/><Relationship Id="rId2" Type="http://schemas.openxmlformats.org/officeDocument/2006/relationships/hyperlink" Target="https://help.github.com/articles/creating-and-deleting-branches-within-your-repository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desktop/guides/contributing/" TargetMode="External"/><Relationship Id="rId2" Type="http://schemas.openxmlformats.org/officeDocument/2006/relationships/hyperlink" Target="https://help.github.com/desktop/guides/getting-start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is.upenn.edu/~matuszek/cit591-2012/Lectures/git.ppt" TargetMode="External"/><Relationship Id="rId4" Type="http://schemas.openxmlformats.org/officeDocument/2006/relationships/hyperlink" Target="https://help.github.com/categories/collaborat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19545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906114"/>
            <a:ext cx="8206740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Why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use </a:t>
            </a:r>
            <a:r>
              <a:rPr sz="3200" dirty="0">
                <a:latin typeface="Arial MT"/>
                <a:cs typeface="Arial MT"/>
              </a:rPr>
              <a:t>Version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(Source)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Control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Systems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What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GitHub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Basic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Commands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Fundamentals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GitHub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Using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GitHub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Project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Implementation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908" y="4427042"/>
            <a:ext cx="5775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BASIC</a:t>
            </a:r>
            <a:r>
              <a:rPr sz="4000" b="1" spc="-2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GIT</a:t>
            </a:r>
            <a:r>
              <a:rPr sz="4000" b="1" spc="-30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COMMANDS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5964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Introduce</a:t>
            </a:r>
            <a:r>
              <a:rPr spc="-20" dirty="0"/>
              <a:t> </a:t>
            </a:r>
            <a:r>
              <a:rPr dirty="0"/>
              <a:t>yourself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Git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53714"/>
            <a:ext cx="10234295" cy="49155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computer,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open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"/>
                <a:cs typeface="Arial"/>
              </a:rPr>
              <a:t>Git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Shell </a:t>
            </a:r>
            <a:r>
              <a:rPr sz="3200" spc="-5" dirty="0">
                <a:latin typeface="Arial MT"/>
                <a:cs typeface="Arial MT"/>
              </a:rPr>
              <a:t>application.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Enter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these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lines</a:t>
            </a:r>
            <a:r>
              <a:rPr sz="3200" dirty="0">
                <a:latin typeface="Arial MT"/>
                <a:cs typeface="Arial MT"/>
              </a:rPr>
              <a:t> (with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appropriate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changes):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59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solidFill>
                  <a:srgbClr val="00007C"/>
                </a:solidFill>
                <a:latin typeface="Consolas"/>
                <a:cs typeface="Consolas"/>
              </a:rPr>
              <a:t>git</a:t>
            </a:r>
            <a:r>
              <a:rPr sz="2000" spc="-1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07C"/>
                </a:solidFill>
                <a:latin typeface="Consolas"/>
                <a:cs typeface="Consolas"/>
              </a:rPr>
              <a:t>config</a:t>
            </a:r>
            <a:r>
              <a:rPr sz="2000" spc="-1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nsolas"/>
                <a:cs typeface="Consolas"/>
              </a:rPr>
              <a:t>--global</a:t>
            </a:r>
            <a:r>
              <a:rPr sz="2000" dirty="0">
                <a:solidFill>
                  <a:srgbClr val="00007C"/>
                </a:solidFill>
                <a:latin typeface="Consolas"/>
                <a:cs typeface="Consolas"/>
              </a:rPr>
              <a:t> user.name</a:t>
            </a:r>
            <a:r>
              <a:rPr sz="2000" spc="-1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nsolas"/>
                <a:cs typeface="Consolas"/>
              </a:rPr>
              <a:t>"John</a:t>
            </a:r>
            <a:r>
              <a:rPr sz="2000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nsolas"/>
                <a:cs typeface="Consolas"/>
              </a:rPr>
              <a:t>Smith"</a:t>
            </a:r>
            <a:endParaRPr sz="20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solidFill>
                  <a:srgbClr val="00007C"/>
                </a:solidFill>
                <a:latin typeface="Consolas"/>
                <a:cs typeface="Consolas"/>
              </a:rPr>
              <a:t>git config </a:t>
            </a:r>
            <a:r>
              <a:rPr sz="2000" spc="-5" dirty="0">
                <a:solidFill>
                  <a:srgbClr val="00007C"/>
                </a:solidFill>
                <a:latin typeface="Consolas"/>
                <a:cs typeface="Consolas"/>
              </a:rPr>
              <a:t>--global</a:t>
            </a:r>
            <a:r>
              <a:rPr sz="2000" spc="20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Consolas"/>
                <a:cs typeface="Consolas"/>
              </a:rPr>
              <a:t>user.email</a:t>
            </a:r>
            <a:r>
              <a:rPr sz="2000" spc="20" dirty="0">
                <a:solidFill>
                  <a:srgbClr val="666699"/>
                </a:solidFill>
                <a:latin typeface="Consolas"/>
                <a:cs typeface="Consolas"/>
              </a:rPr>
              <a:t> </a:t>
            </a:r>
            <a:r>
              <a:rPr sz="2000" u="heavy" spc="-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Consolas"/>
                <a:cs typeface="Consolas"/>
                <a:hlinkClick r:id="rId2"/>
              </a:rPr>
              <a:t>jsmith@seas.upenn.edu</a:t>
            </a:r>
            <a:endParaRPr sz="20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only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need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once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If you want to </a:t>
            </a:r>
            <a:r>
              <a:rPr sz="3200" spc="-5" dirty="0">
                <a:latin typeface="Arial MT"/>
                <a:cs typeface="Arial MT"/>
              </a:rPr>
              <a:t>use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different name/email address </a:t>
            </a:r>
            <a:r>
              <a:rPr sz="3200" dirty="0">
                <a:latin typeface="Arial MT"/>
                <a:cs typeface="Arial MT"/>
              </a:rPr>
              <a:t>for 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particular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project,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change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just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project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10" dirty="0">
                <a:solidFill>
                  <a:srgbClr val="00007C"/>
                </a:solidFill>
                <a:latin typeface="Consolas"/>
                <a:cs typeface="Consolas"/>
              </a:rPr>
              <a:t>c</a:t>
            </a:r>
            <a:r>
              <a:rPr sz="2800" spc="-5" dirty="0">
                <a:solidFill>
                  <a:srgbClr val="00007C"/>
                </a:solidFill>
                <a:latin typeface="Consolas"/>
                <a:cs typeface="Consolas"/>
              </a:rPr>
              <a:t>d</a:t>
            </a:r>
            <a:r>
              <a:rPr sz="2800" spc="-76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latin typeface="Arial MT"/>
                <a:cs typeface="Arial MT"/>
              </a:rPr>
              <a:t>to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</a:t>
            </a:r>
            <a:r>
              <a:rPr sz="2800" spc="5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dirty="0">
                <a:latin typeface="Arial MT"/>
                <a:cs typeface="Arial MT"/>
              </a:rPr>
              <a:t>j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c</a:t>
            </a:r>
            <a:r>
              <a:rPr sz="2800" spc="-5" dirty="0">
                <a:latin typeface="Arial MT"/>
                <a:cs typeface="Arial MT"/>
              </a:rPr>
              <a:t>t dir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c</a:t>
            </a:r>
            <a:r>
              <a:rPr sz="2800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dirty="0">
                <a:latin typeface="Arial MT"/>
                <a:cs typeface="Arial MT"/>
              </a:rPr>
              <a:t>r</a:t>
            </a:r>
            <a:r>
              <a:rPr sz="2800" spc="-5" dirty="0">
                <a:latin typeface="Arial MT"/>
                <a:cs typeface="Arial MT"/>
              </a:rPr>
              <a:t>y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Use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above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commands,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but leave</a:t>
            </a:r>
            <a:r>
              <a:rPr sz="2800" dirty="0">
                <a:latin typeface="Arial MT"/>
                <a:cs typeface="Arial MT"/>
              </a:rPr>
              <a:t> out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65" dirty="0"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0007C"/>
                </a:solidFill>
                <a:latin typeface="Consolas"/>
                <a:cs typeface="Consolas"/>
              </a:rPr>
              <a:t>--global</a:t>
            </a:r>
            <a:endParaRPr sz="2800">
              <a:latin typeface="Consolas"/>
              <a:cs typeface="Consolas"/>
            </a:endParaRPr>
          </a:p>
          <a:p>
            <a:pPr marL="581660" algn="ctr">
              <a:lnSpc>
                <a:spcPct val="100000"/>
              </a:lnSpc>
              <a:spcBef>
                <a:spcPts val="780"/>
              </a:spcBef>
            </a:pPr>
            <a:r>
              <a:rPr sz="1400" spc="-5" dirty="0">
                <a:latin typeface="Arial MT"/>
                <a:cs typeface="Arial MT"/>
              </a:rPr>
              <a:t>12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3600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84363"/>
            <a:ext cx="10759440" cy="49847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top-level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working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directory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contains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everything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about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project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directory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probably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contains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subdirectories—source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code,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binaries,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documentation,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files,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subdirectories,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named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99CC"/>
                </a:solidFill>
                <a:latin typeface="Trebuchet MS"/>
                <a:cs typeface="Trebuchet MS"/>
              </a:rPr>
              <a:t>.git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your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repository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dirty="0">
                <a:latin typeface="Arial MT"/>
                <a:cs typeface="Arial MT"/>
              </a:rPr>
              <a:t> time,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 a “snapshot”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everything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(or </a:t>
            </a:r>
            <a:r>
              <a:rPr sz="2400" spc="-5" dirty="0">
                <a:latin typeface="Arial MT"/>
                <a:cs typeface="Arial MT"/>
              </a:rPr>
              <a:t>selected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things) </a:t>
            </a:r>
            <a:r>
              <a:rPr sz="2400" spc="-5" dirty="0">
                <a:latin typeface="Arial MT"/>
                <a:cs typeface="Arial MT"/>
              </a:rPr>
              <a:t>in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 </a:t>
            </a:r>
            <a:r>
              <a:rPr sz="2400" spc="-5" dirty="0">
                <a:latin typeface="Arial MT"/>
                <a:cs typeface="Arial MT"/>
              </a:rPr>
              <a:t>directory,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put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repository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“snapshot”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called 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commit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object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object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contains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(1)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(2)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references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“parents”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commit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object,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(3)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unique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“SHA1”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name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Commit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not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require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huge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amounts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endParaRPr sz="2000">
              <a:latin typeface="Arial MT"/>
              <a:cs typeface="Arial MT"/>
            </a:endParaRPr>
          </a:p>
          <a:p>
            <a:pPr marL="355600" marR="1286510" indent="-342900">
              <a:lnSpc>
                <a:spcPts val="2820"/>
              </a:lnSpc>
              <a:spcBef>
                <a:spcPts val="71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like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directory,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repository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isn</a:t>
            </a:r>
            <a:r>
              <a:rPr sz="2400" spc="-10" dirty="0">
                <a:latin typeface="Arial MT"/>
                <a:cs typeface="Arial MT"/>
              </a:rPr>
              <a:t>’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update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unti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Consolas"/>
                <a:cs typeface="Consolas"/>
              </a:rPr>
              <a:t>commi</a:t>
            </a:r>
            <a:r>
              <a:rPr sz="2400" dirty="0">
                <a:solidFill>
                  <a:srgbClr val="00007C"/>
                </a:solidFill>
                <a:latin typeface="Consolas"/>
                <a:cs typeface="Consolas"/>
              </a:rPr>
              <a:t>t</a:t>
            </a:r>
            <a:r>
              <a:rPr sz="2400" spc="-62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Arial MT"/>
                <a:cs typeface="Arial MT"/>
              </a:rPr>
              <a:t>someth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ng</a:t>
            </a:r>
            <a:endParaRPr sz="2400">
              <a:latin typeface="Arial MT"/>
              <a:cs typeface="Arial MT"/>
            </a:endParaRPr>
          </a:p>
          <a:p>
            <a:pPr marL="56515" algn="ctr">
              <a:lnSpc>
                <a:spcPct val="100000"/>
              </a:lnSpc>
              <a:spcBef>
                <a:spcPts val="2010"/>
              </a:spcBef>
            </a:pPr>
            <a:r>
              <a:rPr sz="1400" spc="-5" dirty="0">
                <a:latin typeface="Arial MT"/>
                <a:cs typeface="Arial MT"/>
              </a:rPr>
              <a:t>13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8205"/>
            <a:ext cx="6541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00FF"/>
                </a:solidFill>
                <a:latin typeface="Trebuchet MS"/>
                <a:cs typeface="Trebuchet MS"/>
              </a:rPr>
              <a:t>init</a:t>
            </a:r>
            <a:r>
              <a:rPr spc="-140" dirty="0">
                <a:solidFill>
                  <a:srgbClr val="3300FF"/>
                </a:solidFill>
                <a:latin typeface="Trebuchet MS"/>
                <a:cs typeface="Trebuchet MS"/>
              </a:rPr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>
                <a:solidFill>
                  <a:srgbClr val="3300FF"/>
                </a:solidFill>
                <a:latin typeface="Trebuchet MS"/>
                <a:cs typeface="Trebuchet MS"/>
              </a:rPr>
              <a:t>.git </a:t>
            </a:r>
            <a:r>
              <a:rPr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993519"/>
            <a:ext cx="10555605" cy="38906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683260" indent="-342900">
              <a:lnSpc>
                <a:spcPct val="101000"/>
              </a:lnSpc>
              <a:spcBef>
                <a:spcPts val="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When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said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007C"/>
                </a:solidFill>
                <a:latin typeface="Consolas"/>
                <a:cs typeface="Consolas"/>
              </a:rPr>
              <a:t>git</a:t>
            </a:r>
            <a:r>
              <a:rPr sz="3200" spc="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007C"/>
                </a:solidFill>
                <a:latin typeface="Consolas"/>
                <a:cs typeface="Consolas"/>
              </a:rPr>
              <a:t>init</a:t>
            </a:r>
            <a:r>
              <a:rPr sz="3200" spc="-88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Arial MT"/>
                <a:cs typeface="Arial MT"/>
              </a:rPr>
              <a:t>in </a:t>
            </a:r>
            <a:r>
              <a:rPr sz="3200" spc="5" dirty="0">
                <a:latin typeface="Arial MT"/>
                <a:cs typeface="Arial MT"/>
              </a:rPr>
              <a:t>y</a:t>
            </a:r>
            <a:r>
              <a:rPr sz="3200" dirty="0">
                <a:latin typeface="Arial MT"/>
                <a:cs typeface="Arial MT"/>
              </a:rPr>
              <a:t>our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proj</a:t>
            </a:r>
            <a:r>
              <a:rPr sz="3200" spc="-1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ct </a:t>
            </a:r>
            <a:r>
              <a:rPr sz="3200" spc="-15" dirty="0">
                <a:latin typeface="Arial MT"/>
                <a:cs typeface="Arial MT"/>
              </a:rPr>
              <a:t>d</a:t>
            </a:r>
            <a:r>
              <a:rPr sz="3200" dirty="0">
                <a:latin typeface="Arial MT"/>
                <a:cs typeface="Arial MT"/>
              </a:rPr>
              <a:t>irectory,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  when you cloned an existing project, you created a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repository</a:t>
            </a:r>
            <a:endParaRPr sz="3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repository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subdirectory</a:t>
            </a:r>
            <a:r>
              <a:rPr sz="2800" spc="-5" dirty="0">
                <a:latin typeface="Arial MT"/>
                <a:cs typeface="Arial MT"/>
              </a:rPr>
              <a:t> named</a:t>
            </a:r>
            <a:r>
              <a:rPr sz="2800" spc="5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999CC"/>
                </a:solidFill>
                <a:latin typeface="Trebuchet MS"/>
                <a:cs typeface="Trebuchet MS"/>
              </a:rPr>
              <a:t>.git</a:t>
            </a:r>
            <a:r>
              <a:rPr sz="2800" dirty="0">
                <a:solidFill>
                  <a:srgbClr val="9999CC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latin typeface="Arial MT"/>
                <a:cs typeface="Arial MT"/>
              </a:rPr>
              <a:t>containing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various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files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indicates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“hidden”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directory</a:t>
            </a:r>
            <a:endParaRPr sz="2800">
              <a:latin typeface="Arial MT"/>
              <a:cs typeface="Arial MT"/>
            </a:endParaRPr>
          </a:p>
          <a:p>
            <a:pPr marL="756285" marR="572770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You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i="1" spc="-5" dirty="0">
                <a:latin typeface="Arial"/>
                <a:cs typeface="Arial"/>
              </a:rPr>
              <a:t>not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work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directly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contents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directory;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various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git</a:t>
            </a:r>
            <a:r>
              <a:rPr sz="2800" spc="-5" dirty="0">
                <a:latin typeface="Arial MT"/>
                <a:cs typeface="Arial MT"/>
              </a:rPr>
              <a:t> commands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that for you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4494" y="6428943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14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4067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Making</a:t>
            </a:r>
            <a:r>
              <a:rPr spc="-65" dirty="0"/>
              <a:t> </a:t>
            </a:r>
            <a:r>
              <a:rPr dirty="0"/>
              <a:t>commits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418" y="1642084"/>
            <a:ext cx="10471785" cy="41973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your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directory,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usual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and/or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folders,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not tracked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unless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</a:t>
            </a:r>
            <a:endParaRPr sz="20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10" dirty="0">
                <a:solidFill>
                  <a:srgbClr val="00007C"/>
                </a:solidFill>
                <a:latin typeface="Consolas"/>
                <a:cs typeface="Consolas"/>
              </a:rPr>
              <a:t>git</a:t>
            </a:r>
            <a:r>
              <a:rPr sz="1800" spc="-1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Consolas"/>
                <a:cs typeface="Consolas"/>
              </a:rPr>
              <a:t>add </a:t>
            </a:r>
            <a:r>
              <a:rPr sz="1800" i="1" spc="-5" dirty="0">
                <a:solidFill>
                  <a:srgbClr val="00007C"/>
                </a:solidFill>
                <a:latin typeface="Consolas"/>
                <a:cs typeface="Consolas"/>
              </a:rPr>
              <a:t>newFile1</a:t>
            </a:r>
            <a:r>
              <a:rPr sz="1800" i="1" spc="-10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00007C"/>
                </a:solidFill>
                <a:latin typeface="Consolas"/>
                <a:cs typeface="Consolas"/>
              </a:rPr>
              <a:t>newFolder1</a:t>
            </a:r>
            <a:r>
              <a:rPr sz="1800" i="1" spc="-1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00007C"/>
                </a:solidFill>
                <a:latin typeface="Consolas"/>
                <a:cs typeface="Consolas"/>
              </a:rPr>
              <a:t>newFolder2</a:t>
            </a:r>
            <a:r>
              <a:rPr sz="1800" i="1" spc="-20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00007C"/>
                </a:solidFill>
                <a:latin typeface="Consolas"/>
                <a:cs typeface="Consolas"/>
              </a:rPr>
              <a:t>newFile2</a:t>
            </a:r>
            <a:endParaRPr sz="18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Committing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“snapshot”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everything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tracked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your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repository</a:t>
            </a:r>
            <a:endParaRPr sz="20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44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message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telling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what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you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required</a:t>
            </a:r>
            <a:endParaRPr sz="18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375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10" dirty="0">
                <a:solidFill>
                  <a:srgbClr val="00007C"/>
                </a:solidFill>
                <a:latin typeface="Consolas"/>
                <a:cs typeface="Consolas"/>
              </a:rPr>
              <a:t>git</a:t>
            </a:r>
            <a:r>
              <a:rPr sz="1800" spc="-1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Consolas"/>
                <a:cs typeface="Consolas"/>
              </a:rPr>
              <a:t>commit</a:t>
            </a:r>
            <a:r>
              <a:rPr sz="1800" spc="-1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7C"/>
                </a:solidFill>
                <a:latin typeface="Consolas"/>
                <a:cs typeface="Consolas"/>
              </a:rPr>
              <a:t>–m</a:t>
            </a:r>
            <a:r>
              <a:rPr sz="1800" spc="-20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Consolas"/>
                <a:cs typeface="Consolas"/>
              </a:rPr>
              <a:t>“Uncrevulated</a:t>
            </a:r>
            <a:r>
              <a:rPr sz="1800" spc="-1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Consolas"/>
                <a:cs typeface="Consolas"/>
              </a:rPr>
              <a:t>the conundrum</a:t>
            </a:r>
            <a:r>
              <a:rPr sz="1800" spc="-10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Consolas"/>
                <a:cs typeface="Consolas"/>
              </a:rPr>
              <a:t>bar”</a:t>
            </a:r>
            <a:endParaRPr sz="1800">
              <a:latin typeface="Consolas"/>
              <a:cs typeface="Consolas"/>
            </a:endParaRPr>
          </a:p>
          <a:p>
            <a:pPr marL="756285" lvl="1" indent="-287655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10" dirty="0">
                <a:solidFill>
                  <a:srgbClr val="00007C"/>
                </a:solidFill>
                <a:latin typeface="Consolas"/>
                <a:cs typeface="Consolas"/>
              </a:rPr>
              <a:t>git</a:t>
            </a:r>
            <a:r>
              <a:rPr sz="1800" spc="-60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7C"/>
                </a:solidFill>
                <a:latin typeface="Consolas"/>
                <a:cs typeface="Consolas"/>
              </a:rPr>
              <a:t>commit</a:t>
            </a:r>
            <a:endParaRPr sz="1800">
              <a:latin typeface="Consolas"/>
              <a:cs typeface="Consolas"/>
            </a:endParaRPr>
          </a:p>
          <a:p>
            <a:pPr marL="1155700" lvl="2" indent="-229870">
              <a:lnSpc>
                <a:spcPct val="100000"/>
              </a:lnSpc>
              <a:spcBef>
                <a:spcPts val="495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editor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10" dirty="0">
                <a:latin typeface="Arial MT"/>
                <a:cs typeface="Arial MT"/>
              </a:rPr>
              <a:t>you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enter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5" dirty="0">
                <a:latin typeface="Arial MT"/>
                <a:cs typeface="Arial MT"/>
              </a:rPr>
              <a:t> message</a:t>
            </a:r>
            <a:endParaRPr sz="1800">
              <a:latin typeface="Arial MT"/>
              <a:cs typeface="Arial MT"/>
            </a:endParaRPr>
          </a:p>
          <a:p>
            <a:pPr marL="1155700" lvl="2" indent="-229870">
              <a:lnSpc>
                <a:spcPct val="100000"/>
              </a:lnSpc>
              <a:spcBef>
                <a:spcPts val="434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5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finish, save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quit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editor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Format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commit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message</a:t>
            </a:r>
            <a:endParaRPr sz="24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445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complete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summary</a:t>
            </a:r>
            <a:endParaRPr sz="18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second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blank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4494" y="6428943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15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5184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Commits</a:t>
            </a:r>
            <a:r>
              <a:rPr spc="-5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995" y="1550034"/>
            <a:ext cx="10486390" cy="511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7480" indent="-342900">
              <a:lnSpc>
                <a:spcPct val="100000"/>
              </a:lnSpc>
              <a:spcBef>
                <a:spcPts val="1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commit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tell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git</a:t>
            </a:r>
            <a:r>
              <a:rPr sz="2400" dirty="0">
                <a:latin typeface="Arial MT"/>
                <a:cs typeface="Arial MT"/>
              </a:rPr>
              <a:t> 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change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addition)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ready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included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project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dirty="0">
                <a:latin typeface="Arial MT"/>
                <a:cs typeface="Arial MT"/>
              </a:rPr>
              <a:t> commit</a:t>
            </a:r>
            <a:r>
              <a:rPr sz="2400" spc="-5" dirty="0">
                <a:latin typeface="Arial MT"/>
                <a:cs typeface="Arial MT"/>
              </a:rPr>
              <a:t> your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change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git,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creates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commit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object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represents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including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 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very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first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commit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object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“parents”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Usually,</a:t>
            </a:r>
            <a:r>
              <a:rPr sz="2000" spc="-5" dirty="0">
                <a:latin typeface="Arial MT"/>
                <a:cs typeface="Arial MT"/>
              </a:rPr>
              <a:t> you </a:t>
            </a:r>
            <a:r>
              <a:rPr sz="2000" dirty="0">
                <a:latin typeface="Arial MT"/>
                <a:cs typeface="Arial MT"/>
              </a:rPr>
              <a:t>take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commit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changes,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commit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object;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original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commit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commit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spc="-5" dirty="0">
                <a:latin typeface="Arial MT"/>
                <a:cs typeface="Arial MT"/>
              </a:rPr>
              <a:t>Hence,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objects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single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parent</a:t>
            </a:r>
            <a:endParaRPr sz="1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7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merge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two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new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endParaRPr sz="20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440"/>
              </a:spcBef>
              <a:buClr>
                <a:srgbClr val="00007C"/>
              </a:buClr>
              <a:buSzPct val="63888"/>
              <a:buFont typeface="Wingdings"/>
              <a:buChar char=""/>
              <a:tabLst>
                <a:tab pos="115633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commit object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parents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Hence,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commit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objects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forms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directed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graph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Clr>
                <a:srgbClr val="9999CC"/>
              </a:buClr>
              <a:buSzPct val="79545"/>
              <a:buFont typeface="Wingdings"/>
              <a:buChar char="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Git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 </a:t>
            </a:r>
            <a:r>
              <a:rPr sz="2200" spc="-5" dirty="0">
                <a:latin typeface="Arial MT"/>
                <a:cs typeface="Arial MT"/>
              </a:rPr>
              <a:t>about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using 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manipulating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graph</a:t>
            </a:r>
            <a:endParaRPr sz="2200">
              <a:latin typeface="Arial MT"/>
              <a:cs typeface="Arial MT"/>
            </a:endParaRPr>
          </a:p>
          <a:p>
            <a:pPr marL="208279" algn="ctr">
              <a:lnSpc>
                <a:spcPct val="100000"/>
              </a:lnSpc>
              <a:spcBef>
                <a:spcPts val="785"/>
              </a:spcBef>
            </a:pPr>
            <a:r>
              <a:rPr sz="1400" spc="-5" dirty="0">
                <a:latin typeface="Arial MT"/>
                <a:cs typeface="Arial MT"/>
              </a:rPr>
              <a:t>16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4656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Commit</a:t>
            </a:r>
            <a:r>
              <a:rPr spc="-70" dirty="0"/>
              <a:t> </a:t>
            </a:r>
            <a:r>
              <a:rPr dirty="0"/>
              <a:t>messages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906114"/>
            <a:ext cx="10708640" cy="47631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git, “Commits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 cheap.”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</a:t>
            </a:r>
            <a:r>
              <a:rPr sz="3200" spc="-5" dirty="0">
                <a:latin typeface="Arial MT"/>
                <a:cs typeface="Arial MT"/>
              </a:rPr>
              <a:t> them often.</a:t>
            </a:r>
            <a:endParaRPr sz="3200">
              <a:latin typeface="Arial MT"/>
              <a:cs typeface="Arial MT"/>
            </a:endParaRPr>
          </a:p>
          <a:p>
            <a:pPr marL="355600" marR="123825" indent="-34290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When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commit,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must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provide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10" dirty="0">
                <a:latin typeface="Arial MT"/>
                <a:cs typeface="Arial MT"/>
              </a:rPr>
              <a:t>one-line </a:t>
            </a:r>
            <a:r>
              <a:rPr sz="3200" dirty="0">
                <a:latin typeface="Arial MT"/>
                <a:cs typeface="Arial MT"/>
              </a:rPr>
              <a:t>message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stating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what you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have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done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Terrible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message: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“Fixed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bunch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things”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Better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message: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“Corrected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calculation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median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scores”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Commit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messages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very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helpful,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yourself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well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to</a:t>
            </a:r>
            <a:r>
              <a:rPr sz="3200" dirty="0">
                <a:latin typeface="Arial MT"/>
                <a:cs typeface="Arial MT"/>
              </a:rPr>
              <a:t> your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team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members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can’t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say</a:t>
            </a:r>
            <a:r>
              <a:rPr sz="3200" spc="-5" dirty="0">
                <a:latin typeface="Arial MT"/>
                <a:cs typeface="Arial MT"/>
              </a:rPr>
              <a:t> much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one line,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 commit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often</a:t>
            </a:r>
            <a:endParaRPr sz="3200">
              <a:latin typeface="Arial MT"/>
              <a:cs typeface="Arial MT"/>
            </a:endParaRPr>
          </a:p>
          <a:p>
            <a:pPr marL="106680" algn="ctr">
              <a:lnSpc>
                <a:spcPct val="100000"/>
              </a:lnSpc>
              <a:spcBef>
                <a:spcPts val="1440"/>
              </a:spcBef>
            </a:pPr>
            <a:r>
              <a:rPr sz="1400" spc="-5" dirty="0">
                <a:latin typeface="Arial MT"/>
                <a:cs typeface="Arial MT"/>
              </a:rPr>
              <a:t>17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4128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Typical</a:t>
            </a:r>
            <a:r>
              <a:rPr spc="-70" dirty="0"/>
              <a:t> </a:t>
            </a:r>
            <a:r>
              <a:rPr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23954"/>
            <a:ext cx="6188075" cy="340867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solidFill>
                  <a:srgbClr val="00007C"/>
                </a:solidFill>
                <a:latin typeface="Consolas"/>
                <a:cs typeface="Consolas"/>
              </a:rPr>
              <a:t>git</a:t>
            </a:r>
            <a:r>
              <a:rPr sz="3200" spc="-50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007C"/>
                </a:solidFill>
                <a:latin typeface="Consolas"/>
                <a:cs typeface="Consolas"/>
              </a:rPr>
              <a:t>status</a:t>
            </a:r>
            <a:endParaRPr sz="320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spcBef>
                <a:spcPts val="78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See what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thinks</a:t>
            </a:r>
            <a:r>
              <a:rPr sz="2800" spc="-5" dirty="0">
                <a:latin typeface="Arial MT"/>
                <a:cs typeface="Arial MT"/>
              </a:rPr>
              <a:t> 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going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Use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frequently!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Work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files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solidFill>
                  <a:srgbClr val="00007C"/>
                </a:solidFill>
                <a:latin typeface="Consolas"/>
                <a:cs typeface="Consolas"/>
              </a:rPr>
              <a:t>git</a:t>
            </a:r>
            <a:r>
              <a:rPr sz="3200" spc="-20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007C"/>
                </a:solidFill>
                <a:latin typeface="Consolas"/>
                <a:cs typeface="Consolas"/>
              </a:rPr>
              <a:t>add</a:t>
            </a:r>
            <a:r>
              <a:rPr sz="3200" spc="-1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007C"/>
                </a:solidFill>
                <a:latin typeface="Consolas"/>
                <a:cs typeface="Consolas"/>
              </a:rPr>
              <a:t>your</a:t>
            </a:r>
            <a:r>
              <a:rPr sz="3200" spc="-2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007C"/>
                </a:solidFill>
                <a:latin typeface="Consolas"/>
                <a:cs typeface="Consolas"/>
              </a:rPr>
              <a:t>editfiles</a:t>
            </a:r>
            <a:endParaRPr sz="32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solidFill>
                  <a:srgbClr val="00007C"/>
                </a:solidFill>
                <a:latin typeface="Consolas"/>
                <a:cs typeface="Consolas"/>
              </a:rPr>
              <a:t>git</a:t>
            </a:r>
            <a:r>
              <a:rPr sz="3200" spc="-10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00007C"/>
                </a:solidFill>
                <a:latin typeface="Consolas"/>
                <a:cs typeface="Consolas"/>
              </a:rPr>
              <a:t>commit</a:t>
            </a:r>
            <a:r>
              <a:rPr sz="3200" spc="-10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3200" spc="-5" dirty="0">
                <a:solidFill>
                  <a:srgbClr val="00007C"/>
                </a:solidFill>
                <a:latin typeface="Consolas"/>
                <a:cs typeface="Consolas"/>
              </a:rPr>
              <a:t>–m </a:t>
            </a:r>
            <a:r>
              <a:rPr sz="3200" dirty="0">
                <a:solidFill>
                  <a:srgbClr val="00007C"/>
                </a:solidFill>
                <a:latin typeface="Consolas"/>
                <a:cs typeface="Consolas"/>
              </a:rPr>
              <a:t>“</a:t>
            </a:r>
            <a:r>
              <a:rPr sz="3200" i="1" dirty="0">
                <a:solidFill>
                  <a:srgbClr val="00007C"/>
                </a:solidFill>
                <a:latin typeface="Consolas"/>
                <a:cs typeface="Consolas"/>
              </a:rPr>
              <a:t>What</a:t>
            </a:r>
            <a:r>
              <a:rPr sz="3200" i="1" spc="-5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3200" i="1" dirty="0">
                <a:solidFill>
                  <a:srgbClr val="00007C"/>
                </a:solidFill>
                <a:latin typeface="Consolas"/>
                <a:cs typeface="Consolas"/>
              </a:rPr>
              <a:t>I</a:t>
            </a:r>
            <a:r>
              <a:rPr sz="3200" i="1" spc="-10" dirty="0">
                <a:solidFill>
                  <a:srgbClr val="00007C"/>
                </a:solidFill>
                <a:latin typeface="Consolas"/>
                <a:cs typeface="Consolas"/>
              </a:rPr>
              <a:t> </a:t>
            </a:r>
            <a:r>
              <a:rPr sz="3200" i="1" spc="-5" dirty="0">
                <a:solidFill>
                  <a:srgbClr val="00007C"/>
                </a:solidFill>
                <a:latin typeface="Consolas"/>
                <a:cs typeface="Consolas"/>
              </a:rPr>
              <a:t>did</a:t>
            </a:r>
            <a:r>
              <a:rPr sz="3200" spc="-5" dirty="0">
                <a:solidFill>
                  <a:srgbClr val="00007C"/>
                </a:solidFill>
                <a:latin typeface="Consolas"/>
                <a:cs typeface="Consolas"/>
              </a:rPr>
              <a:t>”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4494" y="6428943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18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6419" y="2296022"/>
            <a:ext cx="3797325" cy="22629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4286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Keeping</a:t>
            </a:r>
            <a:r>
              <a:rPr spc="-30" dirty="0"/>
              <a:t> </a:t>
            </a:r>
            <a:r>
              <a:rPr dirty="0"/>
              <a:t>it</a:t>
            </a:r>
            <a:r>
              <a:rPr spc="-30" dirty="0"/>
              <a:t> </a:t>
            </a:r>
            <a:r>
              <a:rPr dirty="0"/>
              <a:t>simple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018" y="1399686"/>
            <a:ext cx="9126855" cy="52692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you:</a:t>
            </a:r>
            <a:endParaRPr sz="24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current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central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repository</a:t>
            </a:r>
            <a:endParaRPr sz="20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improvements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code</a:t>
            </a:r>
            <a:endParaRPr sz="20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Update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central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repository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before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anyone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endParaRPr sz="20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Then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don’t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worry about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resolving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conflicts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</a:t>
            </a:r>
            <a:r>
              <a:rPr sz="2400" spc="-10" dirty="0">
                <a:latin typeface="Arial MT"/>
                <a:cs typeface="Arial MT"/>
              </a:rPr>
              <a:t>working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multiple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branches</a:t>
            </a:r>
            <a:endParaRPr sz="24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All</a:t>
            </a:r>
            <a:r>
              <a:rPr sz="2000" dirty="0">
                <a:latin typeface="Arial MT"/>
                <a:cs typeface="Arial MT"/>
              </a:rPr>
              <a:t> 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complexity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git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dealing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999CC"/>
              </a:buClr>
              <a:buFont typeface="Wingdings"/>
              <a:buChar char=""/>
            </a:pPr>
            <a:endParaRPr sz="255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Therefore:</a:t>
            </a:r>
            <a:endParaRPr sz="24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up-to-date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before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starting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</a:t>
            </a:r>
            <a:endParaRPr sz="20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9999CC"/>
              </a:buClr>
              <a:buSzPct val="80000"/>
              <a:buFont typeface="Wingdings"/>
              <a:buChar char=""/>
              <a:tabLst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Commit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update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central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repository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frequently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999CC"/>
              </a:buClr>
              <a:buFont typeface="Wingdings"/>
              <a:buChar char=""/>
            </a:pPr>
            <a:endParaRPr sz="255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5" dirty="0">
                <a:latin typeface="Arial MT"/>
                <a:cs typeface="Arial MT"/>
              </a:rPr>
              <a:t> you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help:</a:t>
            </a:r>
            <a:r>
              <a:rPr sz="2400" spc="25" dirty="0">
                <a:solidFill>
                  <a:srgbClr val="666699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2"/>
              </a:rPr>
              <a:t>https://help.github.com/</a:t>
            </a:r>
            <a:endParaRPr sz="2400">
              <a:latin typeface="Arial MT"/>
              <a:cs typeface="Arial MT"/>
            </a:endParaRPr>
          </a:p>
          <a:p>
            <a:pPr marL="891540" algn="ctr">
              <a:lnSpc>
                <a:spcPct val="100000"/>
              </a:lnSpc>
              <a:spcBef>
                <a:spcPts val="805"/>
              </a:spcBef>
            </a:pPr>
            <a:r>
              <a:rPr sz="1400" spc="-5" dirty="0">
                <a:latin typeface="Arial MT"/>
                <a:cs typeface="Arial MT"/>
              </a:rPr>
              <a:t>19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9068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More</a:t>
            </a:r>
            <a:r>
              <a:rPr spc="-15" dirty="0"/>
              <a:t> </a:t>
            </a:r>
            <a:r>
              <a:rPr spc="-5" dirty="0"/>
              <a:t>Commands:</a:t>
            </a:r>
            <a:r>
              <a:rPr spc="-20" dirty="0"/>
              <a:t> </a:t>
            </a:r>
            <a:r>
              <a:rPr spc="-5" dirty="0"/>
              <a:t>Don’t</a:t>
            </a:r>
            <a:r>
              <a:rPr spc="-15" dirty="0"/>
              <a:t> </a:t>
            </a:r>
            <a:r>
              <a:rPr dirty="0"/>
              <a:t>Get Scared.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291" y="1644395"/>
            <a:ext cx="10855452" cy="30800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95626" y="5192674"/>
            <a:ext cx="80968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 MT"/>
                <a:cs typeface="Arial MT"/>
              </a:rPr>
              <a:t>GitHub</a:t>
            </a:r>
            <a:r>
              <a:rPr sz="4800" spc="-20" dirty="0">
                <a:latin typeface="Arial MT"/>
                <a:cs typeface="Arial MT"/>
              </a:rPr>
              <a:t> </a:t>
            </a:r>
            <a:r>
              <a:rPr sz="4800" spc="-5" dirty="0">
                <a:latin typeface="Arial MT"/>
                <a:cs typeface="Arial MT"/>
              </a:rPr>
              <a:t>Desktop</a:t>
            </a:r>
            <a:r>
              <a:rPr sz="4800" spc="15" dirty="0">
                <a:latin typeface="Arial MT"/>
                <a:cs typeface="Arial MT"/>
              </a:rPr>
              <a:t> </a:t>
            </a:r>
            <a:r>
              <a:rPr sz="4800" dirty="0">
                <a:latin typeface="Arial MT"/>
                <a:cs typeface="Arial MT"/>
              </a:rPr>
              <a:t>can</a:t>
            </a:r>
            <a:r>
              <a:rPr sz="4800" spc="-10" dirty="0">
                <a:latin typeface="Arial MT"/>
                <a:cs typeface="Arial MT"/>
              </a:rPr>
              <a:t> </a:t>
            </a:r>
            <a:r>
              <a:rPr sz="4800" dirty="0">
                <a:latin typeface="Arial MT"/>
                <a:cs typeface="Arial MT"/>
              </a:rPr>
              <a:t>Help</a:t>
            </a:r>
            <a:r>
              <a:rPr sz="4800" spc="-95" dirty="0">
                <a:latin typeface="Arial MT"/>
                <a:cs typeface="Arial MT"/>
              </a:rPr>
              <a:t> </a:t>
            </a:r>
            <a:r>
              <a:rPr sz="4800" spc="-150" dirty="0">
                <a:latin typeface="Arial MT"/>
                <a:cs typeface="Arial MT"/>
              </a:rPr>
              <a:t>You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0882" y="64612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5248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40" dirty="0"/>
              <a:t> </a:t>
            </a:r>
            <a:r>
              <a:rPr dirty="0"/>
              <a:t>version</a:t>
            </a:r>
            <a:r>
              <a:rPr spc="-25" dirty="0"/>
              <a:t> </a:t>
            </a:r>
            <a:r>
              <a:rPr dirty="0"/>
              <a:t>control?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902506"/>
            <a:ext cx="6173470" cy="41871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Scenario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1: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Your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program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working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You change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“just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thing”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Your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program </a:t>
            </a:r>
            <a:r>
              <a:rPr sz="2800" spc="-5" dirty="0">
                <a:latin typeface="Arial MT"/>
                <a:cs typeface="Arial MT"/>
              </a:rPr>
              <a:t>breaks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You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change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back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Your </a:t>
            </a:r>
            <a:r>
              <a:rPr sz="2800" dirty="0">
                <a:latin typeface="Arial MT"/>
                <a:cs typeface="Arial MT"/>
              </a:rPr>
              <a:t>program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still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broken--</a:t>
            </a:r>
            <a:r>
              <a:rPr sz="2800" i="1" dirty="0">
                <a:latin typeface="Arial"/>
                <a:cs typeface="Arial"/>
              </a:rPr>
              <a:t>why?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999CC"/>
              </a:buClr>
              <a:buFont typeface="Wingdings"/>
              <a:buChar char=""/>
            </a:pPr>
            <a:endParaRPr sz="35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Has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ever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happened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908" y="3302634"/>
            <a:ext cx="718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Arial"/>
                <a:cs typeface="Arial"/>
              </a:rPr>
              <a:t>FUNDAMENTALS</a:t>
            </a:r>
            <a:r>
              <a:rPr sz="4000" b="1" spc="1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OF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GITHUB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6990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Introduce</a:t>
            </a:r>
            <a:r>
              <a:rPr spc="-15" dirty="0"/>
              <a:t> </a:t>
            </a:r>
            <a:r>
              <a:rPr dirty="0"/>
              <a:t>yourself</a:t>
            </a:r>
            <a:r>
              <a:rPr spc="-1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902506"/>
            <a:ext cx="8138795" cy="417702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Register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GitHub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2"/>
              </a:rPr>
              <a:t>https://github.com/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Authenticating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GitHub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Desktop</a:t>
            </a:r>
            <a:endParaRPr sz="3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3"/>
              </a:rPr>
              <a:t>https://help.github.com/desktop/guides/getting- </a:t>
            </a:r>
            <a:r>
              <a:rPr sz="2800" spc="-765" dirty="0">
                <a:solidFill>
                  <a:srgbClr val="6666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3"/>
              </a:rPr>
              <a:t>started/authenticating-to-github/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Configuring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GitHub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Desktop</a:t>
            </a:r>
            <a:endParaRPr sz="3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4"/>
              </a:rPr>
              <a:t>https://help.github.com/desktop/guides/getting- </a:t>
            </a:r>
            <a:r>
              <a:rPr sz="2800" spc="-765" dirty="0">
                <a:solidFill>
                  <a:srgbClr val="666699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4"/>
              </a:rPr>
              <a:t>started/configuring-git-for-github-desktop/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9042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Create</a:t>
            </a:r>
            <a:r>
              <a:rPr spc="-5" dirty="0"/>
              <a:t> or </a:t>
            </a:r>
            <a:r>
              <a:rPr dirty="0"/>
              <a:t>add</a:t>
            </a:r>
            <a:r>
              <a:rPr spc="-5" dirty="0"/>
              <a:t> </a:t>
            </a:r>
            <a:r>
              <a:rPr dirty="0"/>
              <a:t>a repository</a:t>
            </a:r>
            <a:r>
              <a:rPr spc="-2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902506"/>
            <a:ext cx="10397490" cy="410400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Create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new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repository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GitHub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2"/>
              </a:rPr>
              <a:t>https://help.github.com/articles/create-a-repo/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999CC"/>
              </a:buClr>
              <a:buFont typeface="Wingdings"/>
              <a:buChar char=""/>
            </a:pPr>
            <a:endParaRPr sz="41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GitHub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Desktop,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Publish</a:t>
            </a:r>
            <a:r>
              <a:rPr sz="3200" dirty="0">
                <a:latin typeface="Arial MT"/>
                <a:cs typeface="Arial MT"/>
              </a:rPr>
              <a:t> to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GitHub</a:t>
            </a:r>
            <a:endParaRPr sz="3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3"/>
              </a:rPr>
              <a:t>https://help.github.com/desktop/guides/contributing/adding-a- </a:t>
            </a:r>
            <a:r>
              <a:rPr sz="2800" spc="-765" dirty="0">
                <a:solidFill>
                  <a:srgbClr val="6666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3"/>
              </a:rPr>
              <a:t>repository-from-your-local-computer-to-github-desktop/</a:t>
            </a:r>
            <a:endParaRPr sz="2800">
              <a:latin typeface="Arial MT"/>
              <a:cs typeface="Arial MT"/>
            </a:endParaRPr>
          </a:p>
          <a:p>
            <a:pPr marL="756285" marR="411480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Remember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Publish,</a:t>
            </a:r>
            <a:r>
              <a:rPr sz="2800" dirty="0">
                <a:latin typeface="Arial MT"/>
                <a:cs typeface="Arial MT"/>
              </a:rPr>
              <a:t> otherwise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repository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would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appear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GitHub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website.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8136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Commit</a:t>
            </a:r>
            <a:r>
              <a:rPr spc="-30" dirty="0"/>
              <a:t> </a:t>
            </a:r>
            <a:r>
              <a:rPr dirty="0"/>
              <a:t>your</a:t>
            </a:r>
            <a:r>
              <a:rPr spc="-30" dirty="0"/>
              <a:t> </a:t>
            </a:r>
            <a:r>
              <a:rPr dirty="0"/>
              <a:t>changes</a:t>
            </a:r>
            <a:r>
              <a:rPr spc="-1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902506"/>
            <a:ext cx="10731500" cy="31648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GitHub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Website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2"/>
              </a:rPr>
              <a:t>https://help.github.com/articles/create-a-repo/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999CC"/>
              </a:buClr>
              <a:buFont typeface="Wingdings"/>
              <a:buChar char=""/>
            </a:pPr>
            <a:endParaRPr sz="41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GitHub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Desktop</a:t>
            </a:r>
            <a:endParaRPr sz="3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3"/>
              </a:rPr>
              <a:t>https://help.github.com/desktop/guides/contributing/committing- </a:t>
            </a:r>
            <a:r>
              <a:rPr sz="2800" spc="-765" dirty="0">
                <a:solidFill>
                  <a:srgbClr val="6666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8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3"/>
              </a:rPr>
              <a:t>and-reviewing-changes-to-your-project/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7860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branch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your</a:t>
            </a:r>
            <a:r>
              <a:rPr spc="-15" dirty="0"/>
              <a:t> </a:t>
            </a:r>
            <a:r>
              <a:rPr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850263"/>
            <a:ext cx="9645650" cy="420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 branch is a </a:t>
            </a:r>
            <a:r>
              <a:rPr sz="3200" spc="-5" dirty="0">
                <a:latin typeface="Arial MT"/>
                <a:cs typeface="Arial MT"/>
              </a:rPr>
              <a:t>parallel </a:t>
            </a:r>
            <a:r>
              <a:rPr sz="3200" dirty="0">
                <a:latin typeface="Arial MT"/>
                <a:cs typeface="Arial MT"/>
              </a:rPr>
              <a:t>version of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main </a:t>
            </a:r>
            <a:r>
              <a:rPr sz="3200" spc="-5" dirty="0">
                <a:latin typeface="Arial MT"/>
                <a:cs typeface="Arial MT"/>
              </a:rPr>
              <a:t>line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development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repository,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default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branch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(usually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master).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branches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endParaRPr sz="3200">
              <a:latin typeface="Arial MT"/>
              <a:cs typeface="Arial MT"/>
            </a:endParaRPr>
          </a:p>
          <a:p>
            <a:pPr marL="1155700" lvl="1" indent="-229235">
              <a:lnSpc>
                <a:spcPct val="100000"/>
              </a:lnSpc>
              <a:spcBef>
                <a:spcPts val="605"/>
              </a:spcBef>
              <a:buClr>
                <a:srgbClr val="00007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latin typeface="Arial MT"/>
                <a:cs typeface="Arial MT"/>
              </a:rPr>
              <a:t>Develop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</a:t>
            </a:r>
            <a:endParaRPr sz="2400">
              <a:latin typeface="Arial MT"/>
              <a:cs typeface="Arial MT"/>
            </a:endParaRPr>
          </a:p>
          <a:p>
            <a:pPr marL="1155700" lvl="1" indent="-229235">
              <a:lnSpc>
                <a:spcPct val="100000"/>
              </a:lnSpc>
              <a:spcBef>
                <a:spcPts val="580"/>
              </a:spcBef>
              <a:buClr>
                <a:srgbClr val="00007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latin typeface="Arial MT"/>
                <a:cs typeface="Arial MT"/>
              </a:rPr>
              <a:t>Fix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bugs</a:t>
            </a:r>
            <a:endParaRPr sz="2400">
              <a:latin typeface="Arial MT"/>
              <a:cs typeface="Arial MT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Clr>
                <a:srgbClr val="00007C"/>
              </a:buClr>
              <a:buSzPct val="64583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latin typeface="Arial MT"/>
                <a:cs typeface="Arial MT"/>
              </a:rPr>
              <a:t>Safely experiment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new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ideas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GitHub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Website</a:t>
            </a:r>
            <a:endParaRPr sz="200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44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u="heavy" spc="-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2"/>
              </a:rPr>
              <a:t>https://help.github.com/articles/creating-and-deleting-branches-within-your-repository/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GitHub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Desktop</a:t>
            </a:r>
            <a:endParaRPr sz="20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u="heavy" spc="-5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3"/>
              </a:rPr>
              <a:t>https://help.github.com/desktop/guides/contributing/creating-a-branch-for-your-work/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6647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Synchronizing</a:t>
            </a:r>
            <a:r>
              <a:rPr spc="-50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dirty="0"/>
              <a:t>branch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02663"/>
            <a:ext cx="10219055" cy="2430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3020" indent="-342900" algn="just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As commits are pushed to your </a:t>
            </a:r>
            <a:r>
              <a:rPr sz="3200" spc="-5" dirty="0">
                <a:latin typeface="Arial MT"/>
                <a:cs typeface="Arial MT"/>
              </a:rPr>
              <a:t>project </a:t>
            </a:r>
            <a:r>
              <a:rPr sz="3200" spc="-10" dirty="0">
                <a:latin typeface="Arial MT"/>
                <a:cs typeface="Arial MT"/>
              </a:rPr>
              <a:t>on </a:t>
            </a:r>
            <a:r>
              <a:rPr sz="3200" dirty="0">
                <a:latin typeface="Arial MT"/>
                <a:cs typeface="Arial MT"/>
              </a:rPr>
              <a:t>GitHub, you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keep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local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copy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project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sync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with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remote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repository.</a:t>
            </a:r>
            <a:endParaRPr sz="32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8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https://help.github.com/desktop/guides/contributing/syncing-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your-branch/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44753"/>
            <a:ext cx="8823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Viewing</a:t>
            </a:r>
            <a:r>
              <a:rPr spc="-3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history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your commits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02663"/>
            <a:ext cx="10686415" cy="412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When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click 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commit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commit </a:t>
            </a:r>
            <a:r>
              <a:rPr sz="3200" spc="-5" dirty="0">
                <a:latin typeface="Arial MT"/>
                <a:cs typeface="Arial MT"/>
              </a:rPr>
              <a:t>timeline,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see more </a:t>
            </a:r>
            <a:r>
              <a:rPr sz="3200" spc="-5" dirty="0">
                <a:latin typeface="Arial MT"/>
                <a:cs typeface="Arial MT"/>
              </a:rPr>
              <a:t>details about the </a:t>
            </a:r>
            <a:r>
              <a:rPr sz="3200" dirty="0">
                <a:latin typeface="Arial MT"/>
                <a:cs typeface="Arial MT"/>
              </a:rPr>
              <a:t>commit, including a </a:t>
            </a:r>
            <a:r>
              <a:rPr sz="3200" spc="-5" dirty="0">
                <a:latin typeface="Arial MT"/>
                <a:cs typeface="Arial MT"/>
              </a:rPr>
              <a:t>diff of the </a:t>
            </a:r>
            <a:r>
              <a:rPr sz="3200" dirty="0">
                <a:latin typeface="Arial MT"/>
                <a:cs typeface="Arial MT"/>
              </a:rPr>
              <a:t> changes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commit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introduced.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Each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commit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shows: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commit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message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commit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was</a:t>
            </a:r>
            <a:r>
              <a:rPr sz="2800" dirty="0">
                <a:latin typeface="Arial MT"/>
                <a:cs typeface="Arial MT"/>
              </a:rPr>
              <a:t> created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committer's username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profile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photo </a:t>
            </a:r>
            <a:r>
              <a:rPr sz="2800" dirty="0">
                <a:latin typeface="Arial MT"/>
                <a:cs typeface="Arial MT"/>
              </a:rPr>
              <a:t>(if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available)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commit's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SHA-1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hash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unique </a:t>
            </a:r>
            <a:r>
              <a:rPr sz="2800" spc="-5" dirty="0">
                <a:latin typeface="Arial MT"/>
                <a:cs typeface="Arial MT"/>
              </a:rPr>
              <a:t>ID)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4874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Revert</a:t>
            </a:r>
            <a:r>
              <a:rPr spc="-45" dirty="0"/>
              <a:t> </a:t>
            </a:r>
            <a:r>
              <a:rPr dirty="0"/>
              <a:t>your</a:t>
            </a:r>
            <a:r>
              <a:rPr spc="-25" dirty="0"/>
              <a:t> </a:t>
            </a:r>
            <a:r>
              <a:rPr dirty="0"/>
              <a:t>commit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02663"/>
            <a:ext cx="1075118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9235" indent="-3429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If you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change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mind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about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commit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after</a:t>
            </a:r>
            <a:r>
              <a:rPr sz="3200" dirty="0">
                <a:latin typeface="Arial MT"/>
                <a:cs typeface="Arial MT"/>
              </a:rPr>
              <a:t> you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create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 revert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commit.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When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revert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 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previous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commit,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revert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 also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commit. In </a:t>
            </a:r>
            <a:r>
              <a:rPr sz="3200" spc="-5" dirty="0">
                <a:latin typeface="Arial MT"/>
                <a:cs typeface="Arial MT"/>
              </a:rPr>
              <a:t>addition, the original </a:t>
            </a:r>
            <a:r>
              <a:rPr sz="3200" dirty="0">
                <a:latin typeface="Arial MT"/>
                <a:cs typeface="Arial MT"/>
              </a:rPr>
              <a:t>commit </a:t>
            </a:r>
            <a:r>
              <a:rPr sz="3200" spc="-5" dirty="0">
                <a:latin typeface="Arial MT"/>
                <a:cs typeface="Arial MT"/>
              </a:rPr>
              <a:t>remains </a:t>
            </a:r>
            <a:r>
              <a:rPr sz="3200" dirty="0">
                <a:latin typeface="Arial MT"/>
                <a:cs typeface="Arial MT"/>
              </a:rPr>
              <a:t>in the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repository's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history.</a:t>
            </a:r>
            <a:endParaRPr sz="3200">
              <a:latin typeface="Arial MT"/>
              <a:cs typeface="Arial MT"/>
            </a:endParaRPr>
          </a:p>
          <a:p>
            <a:pPr marL="355600" marR="889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https://help.github.com/desktop/guides/contributing/reverti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ng-a-commit/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8542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Fork</a:t>
            </a:r>
            <a:r>
              <a:rPr spc="-2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Pull: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Collaborative</a:t>
            </a:r>
            <a:r>
              <a:rPr spc="-2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977" y="1541526"/>
            <a:ext cx="10743565" cy="507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fork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copy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of</a:t>
            </a:r>
            <a:r>
              <a:rPr sz="3200" dirty="0">
                <a:latin typeface="Arial MT"/>
                <a:cs typeface="Arial MT"/>
              </a:rPr>
              <a:t> a</a:t>
            </a:r>
            <a:r>
              <a:rPr sz="3200" spc="-5" dirty="0">
                <a:latin typeface="Arial MT"/>
                <a:cs typeface="Arial MT"/>
              </a:rPr>
              <a:t> repository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dirty="0">
                <a:latin typeface="Arial MT"/>
                <a:cs typeface="Arial MT"/>
              </a:rPr>
              <a:t> you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manage.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Forks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let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 </a:t>
            </a:r>
            <a:r>
              <a:rPr sz="3200" spc="-5" dirty="0">
                <a:latin typeface="Arial MT"/>
                <a:cs typeface="Arial MT"/>
              </a:rPr>
              <a:t>make changes </a:t>
            </a:r>
            <a:r>
              <a:rPr sz="3200" dirty="0">
                <a:latin typeface="Arial MT"/>
                <a:cs typeface="Arial MT"/>
              </a:rPr>
              <a:t>to a </a:t>
            </a:r>
            <a:r>
              <a:rPr sz="3200" spc="-5" dirty="0">
                <a:latin typeface="Arial MT"/>
                <a:cs typeface="Arial MT"/>
              </a:rPr>
              <a:t>project without affecting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original repository. </a:t>
            </a:r>
            <a:r>
              <a:rPr sz="3200" dirty="0">
                <a:latin typeface="Arial MT"/>
                <a:cs typeface="Arial MT"/>
              </a:rPr>
              <a:t>You can </a:t>
            </a:r>
            <a:r>
              <a:rPr sz="3200" spc="-5" dirty="0">
                <a:latin typeface="Arial MT"/>
                <a:cs typeface="Arial MT"/>
              </a:rPr>
              <a:t>fetch updates </a:t>
            </a:r>
            <a:r>
              <a:rPr sz="3200" dirty="0">
                <a:latin typeface="Arial MT"/>
                <a:cs typeface="Arial MT"/>
              </a:rPr>
              <a:t>from or </a:t>
            </a:r>
            <a:r>
              <a:rPr sz="3200" spc="-5" dirty="0">
                <a:latin typeface="Arial MT"/>
                <a:cs typeface="Arial MT"/>
              </a:rPr>
              <a:t>submit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changes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original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repository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with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pull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requests.</a:t>
            </a:r>
            <a:endParaRPr sz="3200">
              <a:latin typeface="Arial MT"/>
              <a:cs typeface="Arial MT"/>
            </a:endParaRPr>
          </a:p>
          <a:p>
            <a:pPr marL="355600" marR="231140" indent="-343535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great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example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using </a:t>
            </a:r>
            <a:r>
              <a:rPr sz="3200" dirty="0">
                <a:latin typeface="Arial MT"/>
                <a:cs typeface="Arial MT"/>
              </a:rPr>
              <a:t>forks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5" dirty="0">
                <a:latin typeface="Arial MT"/>
                <a:cs typeface="Arial MT"/>
              </a:rPr>
              <a:t> propose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changes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bug fixes. </a:t>
            </a:r>
            <a:r>
              <a:rPr sz="3200" dirty="0">
                <a:latin typeface="Arial MT"/>
                <a:cs typeface="Arial MT"/>
              </a:rPr>
              <a:t>Rather </a:t>
            </a:r>
            <a:r>
              <a:rPr sz="3200" spc="-5" dirty="0">
                <a:latin typeface="Arial MT"/>
                <a:cs typeface="Arial MT"/>
              </a:rPr>
              <a:t>than logging </a:t>
            </a:r>
            <a:r>
              <a:rPr sz="3200" spc="-10" dirty="0">
                <a:latin typeface="Arial MT"/>
                <a:cs typeface="Arial MT"/>
              </a:rPr>
              <a:t>an </a:t>
            </a:r>
            <a:r>
              <a:rPr sz="3200" spc="-5" dirty="0">
                <a:latin typeface="Arial MT"/>
                <a:cs typeface="Arial MT"/>
              </a:rPr>
              <a:t>issue </a:t>
            </a:r>
            <a:r>
              <a:rPr sz="3200" dirty="0">
                <a:latin typeface="Arial MT"/>
                <a:cs typeface="Arial MT"/>
              </a:rPr>
              <a:t>for a </a:t>
            </a:r>
            <a:r>
              <a:rPr sz="3200" spc="-5" dirty="0">
                <a:latin typeface="Arial MT"/>
                <a:cs typeface="Arial MT"/>
              </a:rPr>
              <a:t>bug </a:t>
            </a:r>
            <a:r>
              <a:rPr sz="3200" dirty="0">
                <a:latin typeface="Arial MT"/>
                <a:cs typeface="Arial MT"/>
              </a:rPr>
              <a:t>you've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found,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can: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Fork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repository.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Make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fix.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Submit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i="1" dirty="0">
                <a:latin typeface="Arial"/>
                <a:cs typeface="Arial"/>
              </a:rPr>
              <a:t>pull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request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the project</a:t>
            </a:r>
            <a:r>
              <a:rPr sz="2800" spc="-5" dirty="0">
                <a:latin typeface="Arial MT"/>
                <a:cs typeface="Arial MT"/>
              </a:rPr>
              <a:t> owner.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9818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 </a:t>
            </a:r>
            <a:r>
              <a:rPr spc="-5" dirty="0"/>
              <a:t>GitHub</a:t>
            </a:r>
            <a:r>
              <a:rPr spc="-15" dirty="0"/>
              <a:t> </a:t>
            </a:r>
            <a:r>
              <a:rPr dirty="0"/>
              <a:t>in Project 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02663"/>
            <a:ext cx="9747250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MT"/>
                <a:cs typeface="Arial MT"/>
              </a:rPr>
              <a:t>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section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project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implementation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project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report,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describe: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GitHub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project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version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control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helps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quality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management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collaborate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with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teammate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GitHub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0882" y="64612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7203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25" dirty="0"/>
              <a:t> </a:t>
            </a:r>
            <a:r>
              <a:rPr dirty="0"/>
              <a:t>version</a:t>
            </a:r>
            <a:r>
              <a:rPr spc="-10" dirty="0"/>
              <a:t> </a:t>
            </a:r>
            <a:r>
              <a:rPr dirty="0"/>
              <a:t>control?</a:t>
            </a:r>
            <a:r>
              <a:rPr spc="-30" dirty="0"/>
              <a:t> </a:t>
            </a:r>
            <a:r>
              <a:rPr dirty="0"/>
              <a:t>(part</a:t>
            </a:r>
            <a:r>
              <a:rPr spc="-10" dirty="0"/>
              <a:t> </a:t>
            </a:r>
            <a:r>
              <a:rPr spc="-5"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906114"/>
            <a:ext cx="8429625" cy="33667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program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worked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well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enough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yesterday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made</a:t>
            </a:r>
            <a:r>
              <a:rPr sz="3200" dirty="0">
                <a:latin typeface="Arial MT"/>
                <a:cs typeface="Arial MT"/>
              </a:rPr>
              <a:t> a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lot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improvements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last </a:t>
            </a:r>
            <a:r>
              <a:rPr sz="3200" spc="-5" dirty="0">
                <a:latin typeface="Arial MT"/>
                <a:cs typeface="Arial MT"/>
              </a:rPr>
              <a:t>night...</a:t>
            </a:r>
            <a:endParaRPr sz="3200">
              <a:latin typeface="Arial MT"/>
              <a:cs typeface="Arial MT"/>
            </a:endParaRPr>
          </a:p>
          <a:p>
            <a:pPr marL="287020" marR="1169670" lvl="1" indent="-287020" algn="r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287020" algn="l"/>
              </a:tabLst>
            </a:pPr>
            <a:r>
              <a:rPr sz="2800" dirty="0">
                <a:latin typeface="Arial MT"/>
                <a:cs typeface="Arial MT"/>
              </a:rPr>
              <a:t>...but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you</a:t>
            </a:r>
            <a:r>
              <a:rPr sz="2800" dirty="0">
                <a:latin typeface="Arial MT"/>
                <a:cs typeface="Arial MT"/>
              </a:rPr>
              <a:t> haven't</a:t>
            </a:r>
            <a:r>
              <a:rPr sz="2800" spc="-5" dirty="0">
                <a:latin typeface="Arial MT"/>
                <a:cs typeface="Arial MT"/>
              </a:rPr>
              <a:t> gotten</a:t>
            </a:r>
            <a:r>
              <a:rPr sz="2800" dirty="0">
                <a:latin typeface="Arial MT"/>
                <a:cs typeface="Arial MT"/>
              </a:rPr>
              <a:t> them</a:t>
            </a:r>
            <a:r>
              <a:rPr sz="2800" spc="-5" dirty="0">
                <a:latin typeface="Arial MT"/>
                <a:cs typeface="Arial MT"/>
              </a:rPr>
              <a:t> 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yet</a:t>
            </a:r>
            <a:endParaRPr sz="2800">
              <a:latin typeface="Arial MT"/>
              <a:cs typeface="Arial MT"/>
            </a:endParaRPr>
          </a:p>
          <a:p>
            <a:pPr marL="355600" marR="1256665" indent="-355600" algn="r">
              <a:lnSpc>
                <a:spcPct val="100000"/>
              </a:lnSpc>
              <a:spcBef>
                <a:spcPts val="75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need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turn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program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i="1" spc="-10" dirty="0">
                <a:latin typeface="Arial"/>
                <a:cs typeface="Arial"/>
              </a:rPr>
              <a:t>now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7C"/>
              </a:buClr>
              <a:buFont typeface="Wingdings"/>
              <a:buChar char=""/>
            </a:pPr>
            <a:endParaRPr sz="4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Has</a:t>
            </a:r>
            <a:r>
              <a:rPr sz="3200" spc="-5" dirty="0">
                <a:latin typeface="Arial MT"/>
                <a:cs typeface="Arial MT"/>
              </a:rPr>
              <a:t> this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ever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happened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Refere</a:t>
            </a:r>
            <a:r>
              <a:rPr spc="-15" dirty="0"/>
              <a:t>n</a:t>
            </a:r>
            <a:r>
              <a:rPr dirty="0"/>
              <a:t>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pc="-5" dirty="0">
                <a:hlinkClick r:id="rId2"/>
              </a:rPr>
              <a:t>Some</a:t>
            </a:r>
            <a:r>
              <a:rPr spc="-10" dirty="0">
                <a:hlinkClick r:id="rId2"/>
              </a:rPr>
              <a:t> </a:t>
            </a:r>
            <a:r>
              <a:rPr spc="-5" dirty="0">
                <a:hlinkClick r:id="rId2"/>
              </a:rPr>
              <a:t>content</a:t>
            </a:r>
            <a:r>
              <a:rPr spc="-20" dirty="0">
                <a:hlinkClick r:id="rId2"/>
              </a:rPr>
              <a:t> </a:t>
            </a:r>
            <a:r>
              <a:rPr dirty="0">
                <a:hlinkClick r:id="rId2"/>
              </a:rPr>
              <a:t>of</a:t>
            </a:r>
            <a:r>
              <a:rPr spc="-10" dirty="0">
                <a:hlinkClick r:id="rId2"/>
              </a:rPr>
              <a:t> </a:t>
            </a:r>
            <a:r>
              <a:rPr spc="-5" dirty="0">
                <a:hlinkClick r:id="rId2"/>
              </a:rPr>
              <a:t>the</a:t>
            </a:r>
            <a:r>
              <a:rPr spc="-20" dirty="0">
                <a:hlinkClick r:id="rId2"/>
              </a:rPr>
              <a:t> </a:t>
            </a:r>
            <a:r>
              <a:rPr spc="-5" dirty="0">
                <a:hlinkClick r:id="rId2"/>
              </a:rPr>
              <a:t>slides</a:t>
            </a:r>
            <a:r>
              <a:rPr spc="-10" dirty="0">
                <a:hlinkClick r:id="rId2"/>
              </a:rPr>
              <a:t> </a:t>
            </a:r>
            <a:r>
              <a:rPr dirty="0">
                <a:hlinkClick r:id="rId2"/>
              </a:rPr>
              <a:t>are</a:t>
            </a:r>
            <a:r>
              <a:rPr spc="-15" dirty="0">
                <a:hlinkClick r:id="rId2"/>
              </a:rPr>
              <a:t> </a:t>
            </a:r>
            <a:r>
              <a:rPr spc="-5" dirty="0">
                <a:hlinkClick r:id="rId2"/>
              </a:rPr>
              <a:t>adapted</a:t>
            </a:r>
            <a:r>
              <a:rPr spc="-25" dirty="0">
                <a:hlinkClick r:id="rId2"/>
              </a:rPr>
              <a:t> </a:t>
            </a:r>
            <a:r>
              <a:rPr dirty="0">
                <a:hlinkClick r:id="rId2"/>
              </a:rPr>
              <a:t>from: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pc="-5" dirty="0">
                <a:hlinkClick r:id="rId2"/>
              </a:rPr>
              <a:t>https://help.github.com/desktop/guides/getting-started/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pc="-5" dirty="0">
                <a:hlinkClick r:id="rId3"/>
              </a:rPr>
              <a:t>https://help.github.com/desktop/guides/contributing/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pc="-5" dirty="0">
                <a:hlinkClick r:id="rId4"/>
              </a:rPr>
              <a:t>https://help.github.com/categories/collaborating/</a:t>
            </a:r>
          </a:p>
          <a:p>
            <a:pPr marL="355600" marR="1794510" indent="-342900">
              <a:lnSpc>
                <a:spcPct val="100000"/>
              </a:lnSpc>
              <a:spcBef>
                <a:spcPts val="7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pc="-5" dirty="0">
                <a:hlinkClick r:id="rId5"/>
              </a:rPr>
              <a:t>http://www.cis.upenn.edu/~matuszek/cit591- </a:t>
            </a:r>
            <a:r>
              <a:rPr u="none" spc="-875" dirty="0">
                <a:hlinkClick r:id="rId5"/>
              </a:rPr>
              <a:t> </a:t>
            </a:r>
            <a:r>
              <a:rPr spc="-5" dirty="0">
                <a:hlinkClick r:id="rId5"/>
              </a:rPr>
              <a:t>2012/Lectures/git.ppt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0882" y="64612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6242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Version</a:t>
            </a:r>
            <a:r>
              <a:rPr spc="-20" dirty="0"/>
              <a:t> </a:t>
            </a:r>
            <a:r>
              <a:rPr dirty="0"/>
              <a:t>control</a:t>
            </a:r>
            <a:r>
              <a:rPr spc="-2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teams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902506"/>
            <a:ext cx="10386695" cy="36036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Scenario: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You </a:t>
            </a:r>
            <a:r>
              <a:rPr sz="2800" dirty="0">
                <a:latin typeface="Arial MT"/>
                <a:cs typeface="Arial MT"/>
              </a:rPr>
              <a:t>change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one</a:t>
            </a:r>
            <a:r>
              <a:rPr sz="2800" dirty="0">
                <a:latin typeface="Arial MT"/>
                <a:cs typeface="Arial MT"/>
              </a:rPr>
              <a:t> part</a:t>
            </a:r>
            <a:r>
              <a:rPr sz="2800" spc="-5" dirty="0">
                <a:latin typeface="Arial MT"/>
                <a:cs typeface="Arial MT"/>
              </a:rPr>
              <a:t> of a</a:t>
            </a:r>
            <a:r>
              <a:rPr sz="2800" dirty="0">
                <a:latin typeface="Arial MT"/>
                <a:cs typeface="Arial MT"/>
              </a:rPr>
              <a:t> program--it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works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Your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co-worker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changes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another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part--it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You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put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them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together--it</a:t>
            </a:r>
            <a:r>
              <a:rPr sz="2800" spc="-5" dirty="0">
                <a:latin typeface="Arial MT"/>
                <a:cs typeface="Arial MT"/>
              </a:rPr>
              <a:t> doesn’t work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Some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change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one part</a:t>
            </a:r>
            <a:r>
              <a:rPr sz="2800" spc="-5" dirty="0">
                <a:latin typeface="Arial MT"/>
                <a:cs typeface="Arial MT"/>
              </a:rPr>
              <a:t> must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broken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something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other part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What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 the</a:t>
            </a:r>
            <a:r>
              <a:rPr sz="2800" dirty="0">
                <a:latin typeface="Arial MT"/>
                <a:cs typeface="Arial MT"/>
              </a:rPr>
              <a:t> changes?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0882" y="64612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3693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Teams</a:t>
            </a:r>
            <a:r>
              <a:rPr spc="-30" dirty="0"/>
              <a:t> </a:t>
            </a:r>
            <a:r>
              <a:rPr spc="-5" dirty="0"/>
              <a:t>(part</a:t>
            </a:r>
            <a:r>
              <a:rPr spc="-30" dirty="0"/>
              <a:t> </a:t>
            </a:r>
            <a:r>
              <a:rPr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6794" y="1740962"/>
            <a:ext cx="7719059" cy="30778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Scenario:</a:t>
            </a:r>
            <a:endParaRPr sz="3200">
              <a:latin typeface="Arial MT"/>
              <a:cs typeface="Arial MT"/>
            </a:endParaRPr>
          </a:p>
          <a:p>
            <a:pPr marL="756285" marR="3244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You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make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number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improvements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class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Your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co-worker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makes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i="1" spc="-5" dirty="0">
                <a:latin typeface="Arial"/>
                <a:cs typeface="Arial"/>
              </a:rPr>
              <a:t>different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improvements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i="1" dirty="0">
                <a:latin typeface="Arial"/>
                <a:cs typeface="Arial"/>
              </a:rPr>
              <a:t>same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class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 </a:t>
            </a:r>
            <a:r>
              <a:rPr sz="3200" spc="-5" dirty="0">
                <a:latin typeface="Arial MT"/>
                <a:cs typeface="Arial MT"/>
              </a:rPr>
              <a:t>merge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these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changes?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0882" y="646125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5963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Version</a:t>
            </a:r>
            <a:r>
              <a:rPr spc="-30" dirty="0"/>
              <a:t> </a:t>
            </a:r>
            <a:r>
              <a:rPr dirty="0"/>
              <a:t>control</a:t>
            </a:r>
            <a:r>
              <a:rPr spc="-25" dirty="0"/>
              <a:t> </a:t>
            </a:r>
            <a:r>
              <a:rPr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2002663"/>
            <a:ext cx="10266680" cy="3905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87045" indent="-3429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version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control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system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(often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called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source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code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control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system)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does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these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things:</a:t>
            </a:r>
            <a:endParaRPr sz="3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Keeps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multiple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(older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newer)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versions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everything </a:t>
            </a:r>
            <a:r>
              <a:rPr sz="2800" spc="-5" dirty="0">
                <a:latin typeface="Arial MT"/>
                <a:cs typeface="Arial MT"/>
              </a:rPr>
              <a:t>(not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just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source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code)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Requests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comments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regarding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every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change</a:t>
            </a:r>
            <a:endParaRPr sz="2800">
              <a:latin typeface="Arial MT"/>
              <a:cs typeface="Arial MT"/>
            </a:endParaRPr>
          </a:p>
          <a:p>
            <a:pPr marL="756285" marR="68580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Allows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“check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in” 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“check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out”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files </a:t>
            </a:r>
            <a:r>
              <a:rPr sz="2800" spc="-5" dirty="0">
                <a:latin typeface="Arial MT"/>
                <a:cs typeface="Arial MT"/>
              </a:rPr>
              <a:t>so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you</a:t>
            </a:r>
            <a:r>
              <a:rPr sz="2800" dirty="0">
                <a:latin typeface="Arial MT"/>
                <a:cs typeface="Arial MT"/>
              </a:rPr>
              <a:t> know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which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files</a:t>
            </a:r>
            <a:r>
              <a:rPr sz="2800" spc="-5" dirty="0">
                <a:latin typeface="Arial MT"/>
                <a:cs typeface="Arial MT"/>
              </a:rPr>
              <a:t> someone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else is </a:t>
            </a:r>
            <a:r>
              <a:rPr sz="2800" spc="-5" dirty="0">
                <a:latin typeface="Arial MT"/>
                <a:cs typeface="Arial MT"/>
              </a:rPr>
              <a:t>working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Displays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differences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between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versions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6462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Benefits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version</a:t>
            </a:r>
            <a:r>
              <a:rPr spc="-20" dirty="0"/>
              <a:t> </a:t>
            </a:r>
            <a:r>
              <a:rPr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74502"/>
            <a:ext cx="10679430" cy="31661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For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working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yourself: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Gives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you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“time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machine”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going</a:t>
            </a:r>
            <a:r>
              <a:rPr sz="2800" dirty="0">
                <a:latin typeface="Arial MT"/>
                <a:cs typeface="Arial MT"/>
              </a:rPr>
              <a:t> back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earlier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versions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Gives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you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great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support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 different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versions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(standalone,</a:t>
            </a:r>
            <a:r>
              <a:rPr sz="2800" spc="-5" dirty="0">
                <a:latin typeface="Arial MT"/>
                <a:cs typeface="Arial MT"/>
              </a:rPr>
              <a:t> web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etc.)</a:t>
            </a:r>
            <a:r>
              <a:rPr sz="2800" spc="-5" dirty="0">
                <a:latin typeface="Arial MT"/>
                <a:cs typeface="Arial MT"/>
              </a:rPr>
              <a:t> 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same basic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For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working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with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others: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9999CC"/>
              </a:buClr>
              <a:buSzPct val="80357"/>
              <a:buFont typeface="Wingdings"/>
              <a:buChar char="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Greatly </a:t>
            </a:r>
            <a:r>
              <a:rPr sz="2800" dirty="0">
                <a:latin typeface="Arial MT"/>
                <a:cs typeface="Arial MT"/>
              </a:rPr>
              <a:t>simplifies concurrent work,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merging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changes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4785" y="6428943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6149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15" dirty="0"/>
              <a:t> </a:t>
            </a:r>
            <a:r>
              <a:rPr spc="-5" dirty="0"/>
              <a:t>are</a:t>
            </a:r>
            <a:r>
              <a:rPr dirty="0"/>
              <a:t> Git</a:t>
            </a:r>
            <a:r>
              <a:rPr spc="-2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02663"/>
            <a:ext cx="10610215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Git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free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open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source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distributed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"/>
                <a:cs typeface="Arial"/>
              </a:rPr>
              <a:t>version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control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system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designed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handle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everything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small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very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large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projects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with speed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efficiency</a:t>
            </a:r>
            <a:endParaRPr sz="3200">
              <a:latin typeface="Arial MT"/>
              <a:cs typeface="Arial MT"/>
            </a:endParaRPr>
          </a:p>
          <a:p>
            <a:pPr marL="355600" marR="302260" indent="-342900">
              <a:lnSpc>
                <a:spcPct val="100000"/>
              </a:lnSpc>
              <a:spcBef>
                <a:spcPts val="76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GitHub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 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"/>
                <a:cs typeface="Arial"/>
              </a:rPr>
              <a:t>web-based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Git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repository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"/>
                <a:cs typeface="Arial"/>
              </a:rPr>
              <a:t>hosting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service</a:t>
            </a:r>
            <a:r>
              <a:rPr sz="3200" spc="-5" dirty="0">
                <a:latin typeface="Arial MT"/>
                <a:cs typeface="Arial MT"/>
              </a:rPr>
              <a:t>,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which </a:t>
            </a:r>
            <a:r>
              <a:rPr sz="3200" spc="-5" dirty="0">
                <a:latin typeface="Arial MT"/>
                <a:cs typeface="Arial MT"/>
              </a:rPr>
              <a:t>offers all </a:t>
            </a:r>
            <a:r>
              <a:rPr sz="3200" dirty="0">
                <a:latin typeface="Arial MT"/>
                <a:cs typeface="Arial MT"/>
              </a:rPr>
              <a:t>of the distributed revision control and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source code </a:t>
            </a:r>
            <a:r>
              <a:rPr sz="3200" spc="-5" dirty="0">
                <a:latin typeface="Arial MT"/>
                <a:cs typeface="Arial MT"/>
              </a:rPr>
              <a:t>management </a:t>
            </a:r>
            <a:r>
              <a:rPr sz="3200" dirty="0">
                <a:latin typeface="Arial MT"/>
                <a:cs typeface="Arial MT"/>
              </a:rPr>
              <a:t>(SCM) </a:t>
            </a:r>
            <a:r>
              <a:rPr sz="3200" spc="-5" dirty="0">
                <a:latin typeface="Arial MT"/>
                <a:cs typeface="Arial MT"/>
              </a:rPr>
              <a:t>functionality </a:t>
            </a:r>
            <a:r>
              <a:rPr sz="3200" dirty="0">
                <a:latin typeface="Arial MT"/>
                <a:cs typeface="Arial MT"/>
              </a:rPr>
              <a:t>of Git as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well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 adding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own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features.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9729"/>
            <a:ext cx="7146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setup</a:t>
            </a:r>
            <a:r>
              <a:rPr spc="5" dirty="0"/>
              <a:t> </a:t>
            </a:r>
            <a:r>
              <a:rPr dirty="0"/>
              <a:t>Git</a:t>
            </a:r>
            <a:r>
              <a:rPr spc="-10" dirty="0"/>
              <a:t> </a:t>
            </a:r>
            <a:r>
              <a:rPr spc="-5" dirty="0"/>
              <a:t>and </a:t>
            </a:r>
            <a:r>
              <a:rPr dirty="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02663"/>
            <a:ext cx="10589895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  <a:hlinkClick r:id="rId2"/>
              </a:rPr>
              <a:t>Download and install the </a:t>
            </a:r>
            <a:r>
              <a:rPr sz="3200" spc="-5" dirty="0">
                <a:latin typeface="Arial MT"/>
                <a:cs typeface="Arial MT"/>
                <a:hlinkClick r:id="rId2"/>
              </a:rPr>
              <a:t>latest </a:t>
            </a:r>
            <a:r>
              <a:rPr sz="3200" dirty="0">
                <a:latin typeface="Arial MT"/>
                <a:cs typeface="Arial MT"/>
                <a:hlinkClick r:id="rId2"/>
              </a:rPr>
              <a:t>version of</a:t>
            </a:r>
            <a:r>
              <a:rPr sz="3200" dirty="0">
                <a:solidFill>
                  <a:srgbClr val="6666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2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2"/>
              </a:rPr>
              <a:t>GitHub </a:t>
            </a:r>
            <a:r>
              <a:rPr sz="3200" spc="5" dirty="0">
                <a:solidFill>
                  <a:srgbClr val="6666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200" u="heavy" dirty="0">
                <a:solidFill>
                  <a:srgbClr val="666699"/>
                </a:solidFill>
                <a:uFill>
                  <a:solidFill>
                    <a:srgbClr val="666699"/>
                  </a:solidFill>
                </a:uFill>
                <a:latin typeface="Arial MT"/>
                <a:cs typeface="Arial MT"/>
                <a:hlinkClick r:id="rId2"/>
              </a:rPr>
              <a:t>Desktop</a:t>
            </a:r>
            <a:r>
              <a:rPr sz="3200" dirty="0">
                <a:latin typeface="Arial MT"/>
                <a:cs typeface="Arial MT"/>
                <a:hlinkClick r:id="rId2"/>
              </a:rPr>
              <a:t>.</a:t>
            </a:r>
            <a:r>
              <a:rPr sz="3200" spc="-30" dirty="0">
                <a:latin typeface="Arial MT"/>
                <a:cs typeface="Arial MT"/>
                <a:hlinkClick r:id="rId2"/>
              </a:rPr>
              <a:t> </a:t>
            </a:r>
            <a:r>
              <a:rPr sz="3200" dirty="0">
                <a:latin typeface="Arial MT"/>
                <a:cs typeface="Arial MT"/>
                <a:hlinkClick r:id="rId2"/>
              </a:rPr>
              <a:t>This</a:t>
            </a:r>
            <a:r>
              <a:rPr sz="3200" spc="-15" dirty="0">
                <a:latin typeface="Arial MT"/>
                <a:cs typeface="Arial MT"/>
                <a:hlinkClick r:id="rId2"/>
              </a:rPr>
              <a:t> </a:t>
            </a:r>
            <a:r>
              <a:rPr sz="3200" dirty="0">
                <a:latin typeface="Arial MT"/>
                <a:cs typeface="Arial MT"/>
                <a:hlinkClick r:id="rId2"/>
              </a:rPr>
              <a:t>will</a:t>
            </a:r>
            <a:r>
              <a:rPr sz="3200" spc="-10" dirty="0">
                <a:latin typeface="Arial MT"/>
                <a:cs typeface="Arial MT"/>
                <a:hlinkClick r:id="rId2"/>
              </a:rPr>
              <a:t> </a:t>
            </a:r>
            <a:r>
              <a:rPr sz="3200" spc="-5" dirty="0">
                <a:latin typeface="Arial MT"/>
                <a:cs typeface="Arial MT"/>
                <a:hlinkClick r:id="rId2"/>
              </a:rPr>
              <a:t>automatically</a:t>
            </a:r>
            <a:r>
              <a:rPr sz="3200" spc="-15" dirty="0">
                <a:latin typeface="Arial MT"/>
                <a:cs typeface="Arial MT"/>
                <a:hlinkClick r:id="rId2"/>
              </a:rPr>
              <a:t> </a:t>
            </a:r>
            <a:r>
              <a:rPr sz="3200" dirty="0">
                <a:latin typeface="Arial MT"/>
                <a:cs typeface="Arial MT"/>
                <a:hlinkClick r:id="rId2"/>
              </a:rPr>
              <a:t>install</a:t>
            </a:r>
            <a:r>
              <a:rPr sz="3200" spc="-15" dirty="0">
                <a:latin typeface="Arial MT"/>
                <a:cs typeface="Arial MT"/>
                <a:hlinkClick r:id="rId2"/>
              </a:rPr>
              <a:t> </a:t>
            </a:r>
            <a:r>
              <a:rPr sz="3200" dirty="0">
                <a:latin typeface="Arial MT"/>
                <a:cs typeface="Arial MT"/>
                <a:hlinkClick r:id="rId2"/>
              </a:rPr>
              <a:t>Git</a:t>
            </a:r>
            <a:r>
              <a:rPr sz="3200" spc="-5" dirty="0">
                <a:latin typeface="Arial MT"/>
                <a:cs typeface="Arial MT"/>
                <a:hlinkClick r:id="rId2"/>
              </a:rPr>
              <a:t> </a:t>
            </a:r>
            <a:r>
              <a:rPr sz="3200" i="1" spc="-5" dirty="0">
                <a:latin typeface="Arial"/>
                <a:cs typeface="Arial"/>
                <a:hlinkClick r:id="rId2"/>
              </a:rPr>
              <a:t>and</a:t>
            </a:r>
            <a:r>
              <a:rPr sz="3200" i="1" spc="-10" dirty="0">
                <a:latin typeface="Arial"/>
                <a:cs typeface="Arial"/>
                <a:hlinkClick r:id="rId2"/>
              </a:rPr>
              <a:t> </a:t>
            </a:r>
            <a:r>
              <a:rPr sz="3200" dirty="0">
                <a:latin typeface="Arial MT"/>
                <a:cs typeface="Arial MT"/>
              </a:rPr>
              <a:t>keep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up-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to-date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7C"/>
              </a:buClr>
              <a:buFont typeface="Wingdings"/>
              <a:buChar char=""/>
            </a:pPr>
            <a:endParaRPr sz="46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https://help.github.com/articles/set-up-git/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1665</Words>
  <Application>Microsoft Office PowerPoint</Application>
  <PresentationFormat>Custom</PresentationFormat>
  <Paragraphs>210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Agenda</vt:lpstr>
      <vt:lpstr>Why version control?</vt:lpstr>
      <vt:lpstr>Why version control? (part 2)</vt:lpstr>
      <vt:lpstr>Version control for teams</vt:lpstr>
      <vt:lpstr>Teams (part 2)</vt:lpstr>
      <vt:lpstr>Version control systems</vt:lpstr>
      <vt:lpstr>Benefits of version control</vt:lpstr>
      <vt:lpstr>What are Git and GitHub</vt:lpstr>
      <vt:lpstr>How to setup Git and GitHub</vt:lpstr>
      <vt:lpstr>BASIC GIT COMMANDS</vt:lpstr>
      <vt:lpstr>Introduce yourself to Git</vt:lpstr>
      <vt:lpstr>The repository</vt:lpstr>
      <vt:lpstr>init and the .git repository</vt:lpstr>
      <vt:lpstr>Making commits</vt:lpstr>
      <vt:lpstr>Commits and graphs</vt:lpstr>
      <vt:lpstr>Commit messages</vt:lpstr>
      <vt:lpstr>Typical workflow</vt:lpstr>
      <vt:lpstr>Keeping it simple</vt:lpstr>
      <vt:lpstr>More Commands: Don’t Get Scared.</vt:lpstr>
      <vt:lpstr>FUNDAMENTALS OF GITHUB</vt:lpstr>
      <vt:lpstr>Introduce yourself to GitHub</vt:lpstr>
      <vt:lpstr>Create or add a repository to GitHub</vt:lpstr>
      <vt:lpstr>Commit your changes on GitHub</vt:lpstr>
      <vt:lpstr>Creating a branch for your work</vt:lpstr>
      <vt:lpstr>Synchronizing your branch</vt:lpstr>
      <vt:lpstr>Viewing the history of your commits</vt:lpstr>
      <vt:lpstr>Revert your commit</vt:lpstr>
      <vt:lpstr>Fork &amp; Pull: A Collaborative model</vt:lpstr>
      <vt:lpstr>Using GitHub in Project Implementation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for GitHub</dc:title>
  <cp:lastModifiedBy>Swarnendu Bhattacharya</cp:lastModifiedBy>
  <cp:revision>1</cp:revision>
  <dcterms:created xsi:type="dcterms:W3CDTF">2021-07-02T07:44:24Z</dcterms:created>
  <dcterms:modified xsi:type="dcterms:W3CDTF">2021-07-02T17:18:03Z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2021-07-02T00:00:00Z</vt:filetime>
  </property>
</Properties>
</file>