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95" r:id="rId2"/>
    <p:sldId id="400" r:id="rId3"/>
    <p:sldId id="396" r:id="rId4"/>
    <p:sldId id="39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A5D11C"/>
    <a:srgbClr val="FF9966"/>
    <a:srgbClr val="4B4B4B"/>
    <a:srgbClr val="2A2A2A"/>
    <a:srgbClr val="008E40"/>
    <a:srgbClr val="414141"/>
    <a:srgbClr val="008000"/>
    <a:srgbClr val="006600"/>
    <a:srgbClr val="FF11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443" autoAdjust="0"/>
  </p:normalViewPr>
  <p:slideViewPr>
    <p:cSldViewPr>
      <p:cViewPr varScale="1">
        <p:scale>
          <a:sx n="69" d="100"/>
          <a:sy n="69" d="100"/>
        </p:scale>
        <p:origin x="778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7AEFE-1327-4844-B4B5-F41F35B17512}" type="datetimeFigureOut">
              <a:rPr lang="en-GB" smtClean="0"/>
              <a:t>16/04/2020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008A0-A5CA-4B69-B859-66A8C9EEDC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628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9E08-BB37-41FD-BEA8-F976E813BFC7}" type="datetimeFigureOut">
              <a:rPr lang="en-GB" smtClean="0"/>
              <a:t>16/04/2020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E2857-F5BF-413D-BF82-CFFBCB30BED7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3" descr="C:\Users\alvinsh\Desktop\Marketing NYP Logo_Reverse copy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6243880"/>
            <a:ext cx="1992351" cy="58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alvinsh\Desktop\SIDM_NYP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6199222"/>
            <a:ext cx="1296144" cy="50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985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9E08-BB37-41FD-BEA8-F976E813BFC7}" type="datetimeFigureOut">
              <a:rPr lang="en-GB" smtClean="0"/>
              <a:t>16/04/2020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E2857-F5BF-413D-BF82-CFFBCB30BED7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3" descr="C:\Users\alvinsh\Desktop\Marketing NYP Logo_Reverse copy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6243880"/>
            <a:ext cx="1992351" cy="58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51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9E08-BB37-41FD-BEA8-F976E813BFC7}" type="datetimeFigureOut">
              <a:rPr lang="en-GB" smtClean="0"/>
              <a:t>16/04/2020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E2857-F5BF-413D-BF82-CFFBCB30BED7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3" descr="C:\Users\alvinsh\Desktop\Marketing NYP Logo_Reverse copy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6243880"/>
            <a:ext cx="1992351" cy="58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590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9E08-BB37-41FD-BEA8-F976E813BFC7}" type="datetimeFigureOut">
              <a:rPr lang="en-GB" smtClean="0"/>
              <a:t>16/04/2020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E2857-F5BF-413D-BF82-CFFBCB30BED7}" type="slidenum">
              <a:rPr lang="en-GB" smtClean="0"/>
              <a:t>‹#›</a:t>
            </a:fld>
            <a:endParaRPr lang="en-GB"/>
          </a:p>
        </p:txBody>
      </p:sp>
      <p:pic>
        <p:nvPicPr>
          <p:cNvPr id="11" name="Picture 3" descr="C:\Users\alvinsh\Desktop\Marketing NYP Logo_Reverse copy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447" y="6537358"/>
            <a:ext cx="996176" cy="29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801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9E08-BB37-41FD-BEA8-F976E813BFC7}" type="datetimeFigureOut">
              <a:rPr lang="en-GB" smtClean="0"/>
              <a:t>16/04/2020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E2857-F5BF-413D-BF82-CFFBCB30BED7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3" descr="C:\Users\alvinsh\Desktop\Marketing NYP Logo_Reverse copy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6243880"/>
            <a:ext cx="1992351" cy="58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3551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9E08-BB37-41FD-BEA8-F976E813BFC7}" type="datetimeFigureOut">
              <a:rPr lang="en-GB" smtClean="0"/>
              <a:t>16/04/2020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E2857-F5BF-413D-BF82-CFFBCB30BED7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3" descr="C:\Users\alvinsh\Desktop\Marketing NYP Logo_Reverse copy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6243880"/>
            <a:ext cx="1992351" cy="58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519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9E08-BB37-41FD-BEA8-F976E813BFC7}" type="datetimeFigureOut">
              <a:rPr lang="en-GB" smtClean="0"/>
              <a:t>16/04/2020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E2857-F5BF-413D-BF82-CFFBCB30BED7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3" descr="C:\Users\alvinsh\Desktop\Marketing NYP Logo_Reverse copy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6243880"/>
            <a:ext cx="1992351" cy="58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951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9E08-BB37-41FD-BEA8-F976E813BFC7}" type="datetimeFigureOut">
              <a:rPr lang="en-GB" smtClean="0"/>
              <a:t>16/04/2020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E2857-F5BF-413D-BF82-CFFBCB30BED7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3" descr="C:\Users\alvinsh\Desktop\Marketing NYP Logo_Reverse copy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6243880"/>
            <a:ext cx="1992351" cy="58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957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9E08-BB37-41FD-BEA8-F976E813BFC7}" type="datetimeFigureOut">
              <a:rPr lang="en-GB" smtClean="0"/>
              <a:t>16/04/2020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E2857-F5BF-413D-BF82-CFFBCB30BED7}" type="slidenum">
              <a:rPr lang="en-GB" smtClean="0"/>
              <a:t>‹#›</a:t>
            </a:fld>
            <a:endParaRPr lang="en-GB"/>
          </a:p>
        </p:txBody>
      </p:sp>
      <p:pic>
        <p:nvPicPr>
          <p:cNvPr id="5" name="Picture 3" descr="C:\Users\alvinsh\Desktop\Marketing NYP Logo_Reverse copy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6243880"/>
            <a:ext cx="1992351" cy="58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6233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9E08-BB37-41FD-BEA8-F976E813BFC7}" type="datetimeFigureOut">
              <a:rPr lang="en-GB" smtClean="0"/>
              <a:t>16/04/2020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E2857-F5BF-413D-BF82-CFFBCB30BED7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3" descr="C:\Users\alvinsh\Desktop\Marketing NYP Logo_Reverse copy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6243880"/>
            <a:ext cx="1992351" cy="58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380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9E08-BB37-41FD-BEA8-F976E813BFC7}" type="datetimeFigureOut">
              <a:rPr lang="en-GB" smtClean="0"/>
              <a:t>16/04/2020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E2857-F5BF-413D-BF82-CFFBCB30BED7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3" descr="C:\Users\alvinsh\Desktop\Marketing NYP Logo_Reverse copy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6243880"/>
            <a:ext cx="1992351" cy="58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494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19E08-BB37-41FD-BEA8-F976E813BFC7}" type="datetimeFigureOut">
              <a:rPr lang="en-GB" smtClean="0"/>
              <a:t>16/04/2020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E2857-F5BF-413D-BF82-CFFBCB30BE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132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A5D1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3-Act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268760"/>
            <a:ext cx="8229602" cy="41249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>
                <a:solidFill>
                  <a:srgbClr val="FF6600"/>
                </a:solidFill>
                <a:latin typeface="Century Gothic" panose="020B0502020202020204" pitchFamily="34" charset="0"/>
              </a:rPr>
              <a:t>TITLE OF STORY</a:t>
            </a:r>
          </a:p>
          <a:p>
            <a:pPr marL="457200" indent="-457200">
              <a:buFont typeface="+mj-lt"/>
              <a:buAutoNum type="arabicPeriod"/>
            </a:pPr>
            <a:endParaRPr lang="en-GB" sz="2400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GB" sz="2400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GB" sz="2400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  <a:p>
            <a:endParaRPr lang="en-US" sz="1800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3607" y="1772816"/>
            <a:ext cx="698477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894029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268760"/>
            <a:ext cx="8229602" cy="41249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100" b="1" dirty="0">
                <a:solidFill>
                  <a:srgbClr val="FF6600"/>
                </a:solidFill>
                <a:latin typeface="Century Gothic" panose="020B0502020202020204" pitchFamily="34" charset="0"/>
              </a:rPr>
              <a:t>Act 1 (Set Up)</a:t>
            </a:r>
          </a:p>
          <a:p>
            <a:pPr marL="0" indent="0">
              <a:buNone/>
            </a:pPr>
            <a:r>
              <a:rPr lang="en-GB" sz="2100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1. Introduction, Opening, Exposition </a:t>
            </a:r>
            <a:br>
              <a:rPr lang="en-GB" sz="2100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</a:br>
            <a:r>
              <a:rPr lang="en-GB" sz="2100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- Background information</a:t>
            </a:r>
          </a:p>
          <a:p>
            <a:pPr marL="0" indent="0">
              <a:buNone/>
            </a:pPr>
            <a:endParaRPr lang="en-GB" sz="2100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GB" sz="2100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GB" sz="2100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2. Inciting Incident </a:t>
            </a:r>
          </a:p>
          <a:p>
            <a:pPr marL="0" indent="0">
              <a:buNone/>
            </a:pPr>
            <a:r>
              <a:rPr lang="en-GB" sz="2100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- Something out of ordinary happened</a:t>
            </a:r>
          </a:p>
          <a:p>
            <a:pPr marL="0" indent="0">
              <a:buNone/>
            </a:pPr>
            <a:endParaRPr lang="en-GB" sz="2100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GB" sz="2100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GB" sz="2100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3. Plot 1</a:t>
            </a:r>
            <a:br>
              <a:rPr lang="en-GB" sz="2100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</a:br>
            <a:r>
              <a:rPr lang="en-GB" sz="2100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- Introduce the Problem</a:t>
            </a:r>
          </a:p>
          <a:p>
            <a:pPr marL="0" indent="0">
              <a:buNone/>
            </a:pPr>
            <a:endParaRPr lang="en-GB" sz="2100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E5FFE75C-FF47-41BE-9C8F-03305A0C3BB6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rgbClr val="A5D1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3-Act Structure</a:t>
            </a:r>
            <a:endParaRPr lang="en-US" b="1" dirty="0">
              <a:solidFill>
                <a:srgbClr val="A5D1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C654BA-8FB6-4182-959F-8B2E8E115AB2}"/>
              </a:ext>
            </a:extLst>
          </p:cNvPr>
          <p:cNvSpPr txBox="1"/>
          <p:nvPr/>
        </p:nvSpPr>
        <p:spPr>
          <a:xfrm>
            <a:off x="755576" y="2402304"/>
            <a:ext cx="748883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</a:rPr>
              <a:t>???</a:t>
            </a:r>
          </a:p>
          <a:p>
            <a:r>
              <a:rPr lang="en-US" sz="1200" dirty="0">
                <a:latin typeface="Century Gothic" panose="020B0502020202020204" pitchFamily="34" charset="0"/>
              </a:rPr>
              <a:t>???</a:t>
            </a:r>
          </a:p>
          <a:p>
            <a:r>
              <a:rPr lang="en-US" sz="1200" dirty="0">
                <a:latin typeface="Century Gothic" panose="020B0502020202020204" pitchFamily="34" charset="0"/>
              </a:rPr>
              <a:t>???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78D933-322C-4ED8-9667-1F84848E26C9}"/>
              </a:ext>
            </a:extLst>
          </p:cNvPr>
          <p:cNvSpPr txBox="1"/>
          <p:nvPr/>
        </p:nvSpPr>
        <p:spPr>
          <a:xfrm>
            <a:off x="755576" y="3934797"/>
            <a:ext cx="748883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</a:rPr>
              <a:t>???</a:t>
            </a:r>
          </a:p>
          <a:p>
            <a:r>
              <a:rPr lang="en-US" sz="1200" dirty="0">
                <a:latin typeface="Century Gothic" panose="020B0502020202020204" pitchFamily="34" charset="0"/>
              </a:rPr>
              <a:t>???</a:t>
            </a:r>
          </a:p>
          <a:p>
            <a:r>
              <a:rPr lang="en-US" sz="1200" dirty="0">
                <a:latin typeface="Century Gothic" panose="020B0502020202020204" pitchFamily="34" charset="0"/>
              </a:rPr>
              <a:t>???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62573B-7C5E-413E-A907-352DDBC8E4BD}"/>
              </a:ext>
            </a:extLst>
          </p:cNvPr>
          <p:cNvSpPr txBox="1"/>
          <p:nvPr/>
        </p:nvSpPr>
        <p:spPr>
          <a:xfrm>
            <a:off x="755576" y="5393713"/>
            <a:ext cx="748883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</a:rPr>
              <a:t>???</a:t>
            </a:r>
          </a:p>
          <a:p>
            <a:r>
              <a:rPr lang="en-US" sz="1200" dirty="0">
                <a:latin typeface="Century Gothic" panose="020B0502020202020204" pitchFamily="34" charset="0"/>
              </a:rPr>
              <a:t>???</a:t>
            </a:r>
          </a:p>
          <a:p>
            <a:r>
              <a:rPr lang="en-US" sz="1200" dirty="0">
                <a:latin typeface="Century Gothic" panose="020B0502020202020204" pitchFamily="34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2731194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268760"/>
            <a:ext cx="8229602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100" b="1" dirty="0">
                <a:solidFill>
                  <a:srgbClr val="FF6600"/>
                </a:solidFill>
                <a:latin typeface="Century Gothic" panose="020B0502020202020204" pitchFamily="34" charset="0"/>
              </a:rPr>
              <a:t>Act 2 (Confrontation)</a:t>
            </a:r>
          </a:p>
          <a:p>
            <a:pPr marL="0" indent="0">
              <a:buNone/>
            </a:pPr>
            <a:r>
              <a:rPr lang="en-GB" sz="2100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4. Pinch 1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- Sets the seriousness of the conflict</a:t>
            </a:r>
            <a:endParaRPr lang="en-GB" sz="2100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GB" sz="2100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GB" sz="2100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GB" sz="2100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5. Midpoint </a:t>
            </a:r>
          </a:p>
          <a:p>
            <a:pPr marL="0" indent="0">
              <a:buNone/>
            </a:pPr>
            <a:r>
              <a:rPr lang="en-GB" sz="2100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- </a:t>
            </a:r>
            <a:r>
              <a:rPr lang="en-US" sz="2100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Character is close to solve the problem BUT…</a:t>
            </a:r>
            <a:endParaRPr lang="en-GB" sz="2100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GB" sz="2100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GB" sz="2100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GB" sz="2100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6. Pinch 2 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- Conflict that provokes and reverses midpoint</a:t>
            </a:r>
            <a:endParaRPr lang="en-GB" sz="2100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GB" sz="2100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GB" sz="2100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  <a:p>
            <a:endParaRPr lang="en-US" sz="2100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BFE2E9F1-EEFD-4C45-AAA8-53A2F0435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A5D1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3-Act Structure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A5CFE1-1682-4D81-982A-930D56C037D6}"/>
              </a:ext>
            </a:extLst>
          </p:cNvPr>
          <p:cNvSpPr txBox="1"/>
          <p:nvPr/>
        </p:nvSpPr>
        <p:spPr>
          <a:xfrm>
            <a:off x="755576" y="2455556"/>
            <a:ext cx="748883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</a:rPr>
              <a:t>???</a:t>
            </a:r>
          </a:p>
          <a:p>
            <a:r>
              <a:rPr lang="en-US" sz="1200" dirty="0">
                <a:latin typeface="Century Gothic" panose="020B0502020202020204" pitchFamily="34" charset="0"/>
              </a:rPr>
              <a:t>???</a:t>
            </a:r>
          </a:p>
          <a:p>
            <a:r>
              <a:rPr lang="en-US" sz="1200" dirty="0">
                <a:latin typeface="Century Gothic" panose="020B0502020202020204" pitchFamily="34" charset="0"/>
              </a:rPr>
              <a:t>???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0DF93C-1AA7-416A-9F49-147229EE15BB}"/>
              </a:ext>
            </a:extLst>
          </p:cNvPr>
          <p:cNvSpPr txBox="1"/>
          <p:nvPr/>
        </p:nvSpPr>
        <p:spPr>
          <a:xfrm>
            <a:off x="755576" y="3988049"/>
            <a:ext cx="748883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</a:rPr>
              <a:t>???</a:t>
            </a:r>
          </a:p>
          <a:p>
            <a:r>
              <a:rPr lang="en-US" sz="1200" dirty="0">
                <a:latin typeface="Century Gothic" panose="020B0502020202020204" pitchFamily="34" charset="0"/>
              </a:rPr>
              <a:t>???</a:t>
            </a:r>
          </a:p>
          <a:p>
            <a:r>
              <a:rPr lang="en-US" sz="1200" dirty="0">
                <a:latin typeface="Century Gothic" panose="020B0502020202020204" pitchFamily="34" charset="0"/>
              </a:rPr>
              <a:t>???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ED554B-D081-4478-BC00-3B31257A1273}"/>
              </a:ext>
            </a:extLst>
          </p:cNvPr>
          <p:cNvSpPr txBox="1"/>
          <p:nvPr/>
        </p:nvSpPr>
        <p:spPr>
          <a:xfrm>
            <a:off x="755576" y="5518973"/>
            <a:ext cx="748883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</a:rPr>
              <a:t>???</a:t>
            </a:r>
          </a:p>
          <a:p>
            <a:r>
              <a:rPr lang="en-US" sz="1200" dirty="0">
                <a:latin typeface="Century Gothic" panose="020B0502020202020204" pitchFamily="34" charset="0"/>
              </a:rPr>
              <a:t>???</a:t>
            </a:r>
          </a:p>
          <a:p>
            <a:r>
              <a:rPr lang="en-US" sz="1200" dirty="0">
                <a:latin typeface="Century Gothic" panose="020B0502020202020204" pitchFamily="34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958170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268760"/>
            <a:ext cx="8229602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100" b="1" dirty="0">
                <a:solidFill>
                  <a:srgbClr val="FF6600"/>
                </a:solidFill>
                <a:latin typeface="Century Gothic" panose="020B0502020202020204" pitchFamily="34" charset="0"/>
              </a:rPr>
              <a:t>Act 3 (Climax/Resolution)</a:t>
            </a:r>
          </a:p>
          <a:p>
            <a:pPr marL="0" indent="0">
              <a:buNone/>
            </a:pPr>
            <a:r>
              <a:rPr lang="en-GB" sz="2100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7. Climax</a:t>
            </a:r>
          </a:p>
          <a:p>
            <a:pPr marL="0" indent="0">
              <a:buNone/>
            </a:pPr>
            <a:r>
              <a:rPr lang="en-GB" sz="2100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- </a:t>
            </a:r>
            <a:r>
              <a:rPr lang="en-SG" sz="2100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The final moments of the conflict</a:t>
            </a:r>
            <a:endParaRPr lang="en-US" sz="2100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2100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2100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GB" sz="2100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8. </a:t>
            </a:r>
            <a:r>
              <a:rPr lang="en-US" sz="2100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Resolution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- Wrapping up the story</a:t>
            </a:r>
          </a:p>
          <a:p>
            <a:pPr marL="0" indent="0">
              <a:buNone/>
            </a:pPr>
            <a:endParaRPr lang="en-GB" sz="2100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GB" sz="2100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GB" sz="2100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GB" sz="2100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* Combining the white boxes = Synopsis of story</a:t>
            </a:r>
          </a:p>
          <a:p>
            <a:pPr marL="457200" indent="-457200">
              <a:buFont typeface="+mj-lt"/>
              <a:buAutoNum type="arabicPeriod"/>
            </a:pPr>
            <a:endParaRPr lang="en-GB" sz="2100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GB" sz="2100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  <a:p>
            <a:endParaRPr lang="en-US" sz="2000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1F1B99DD-F80D-467A-A355-8A3BBD5B3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A5D1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3-Act Structure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5DE2E8-4902-4DB2-BE41-6DE7EEF2FBC0}"/>
              </a:ext>
            </a:extLst>
          </p:cNvPr>
          <p:cNvSpPr txBox="1"/>
          <p:nvPr/>
        </p:nvSpPr>
        <p:spPr>
          <a:xfrm>
            <a:off x="755576" y="2474312"/>
            <a:ext cx="748883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</a:rPr>
              <a:t>???</a:t>
            </a:r>
          </a:p>
          <a:p>
            <a:r>
              <a:rPr lang="en-US" sz="1200" dirty="0">
                <a:latin typeface="Century Gothic" panose="020B0502020202020204" pitchFamily="34" charset="0"/>
              </a:rPr>
              <a:t>???</a:t>
            </a:r>
          </a:p>
          <a:p>
            <a:r>
              <a:rPr lang="en-US" sz="1200" dirty="0">
                <a:latin typeface="Century Gothic" panose="020B0502020202020204" pitchFamily="34" charset="0"/>
              </a:rPr>
              <a:t>???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B1D565-990B-432C-83D6-939754270BBB}"/>
              </a:ext>
            </a:extLst>
          </p:cNvPr>
          <p:cNvSpPr txBox="1"/>
          <p:nvPr/>
        </p:nvSpPr>
        <p:spPr>
          <a:xfrm>
            <a:off x="755576" y="4006805"/>
            <a:ext cx="748883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</a:rPr>
              <a:t>???</a:t>
            </a:r>
          </a:p>
          <a:p>
            <a:r>
              <a:rPr lang="en-US" sz="1200" dirty="0">
                <a:latin typeface="Century Gothic" panose="020B0502020202020204" pitchFamily="34" charset="0"/>
              </a:rPr>
              <a:t>???</a:t>
            </a:r>
          </a:p>
          <a:p>
            <a:r>
              <a:rPr lang="en-US" sz="1200" dirty="0">
                <a:latin typeface="Century Gothic" panose="020B0502020202020204" pitchFamily="34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935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5336</TotalTime>
  <Words>123</Words>
  <Application>Microsoft Office PowerPoint</Application>
  <PresentationFormat>On-screen Show (4:3)</PresentationFormat>
  <Paragraphs>65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Century Gothic</vt:lpstr>
      <vt:lpstr>Office Theme</vt:lpstr>
      <vt:lpstr>3-Act Structure</vt:lpstr>
      <vt:lpstr>PowerPoint Presentation</vt:lpstr>
      <vt:lpstr>3-Act Structure</vt:lpstr>
      <vt:lpstr>3-Act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SNG LEX</dc:creator>
  <cp:lastModifiedBy>SNG LEX</cp:lastModifiedBy>
  <cp:revision>12</cp:revision>
  <dcterms:modified xsi:type="dcterms:W3CDTF">2020-04-16T03:20:10Z</dcterms:modified>
</cp:coreProperties>
</file>