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74" r:id="rId7"/>
    <p:sldId id="275" r:id="rId8"/>
    <p:sldId id="276" r:id="rId9"/>
    <p:sldId id="277" r:id="rId10"/>
    <p:sldId id="261" r:id="rId11"/>
    <p:sldId id="262" r:id="rId12"/>
    <p:sldId id="264" r:id="rId13"/>
    <p:sldId id="265" r:id="rId14"/>
    <p:sldId id="266" r:id="rId15"/>
    <p:sldId id="267" r:id="rId16"/>
    <p:sldId id="268" r:id="rId17"/>
    <p:sldId id="269" r:id="rId18"/>
    <p:sldId id="270" r:id="rId19"/>
    <p:sldId id="271" r:id="rId20"/>
    <p:sldId id="272" r:id="rId21"/>
    <p:sldId id="273"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097678-C4A2-4E3B-BA54-CEEC463799BA}">
          <p14:sldIdLst>
            <p14:sldId id="257"/>
            <p14:sldId id="258"/>
            <p14:sldId id="259"/>
            <p14:sldId id="260"/>
            <p14:sldId id="263"/>
            <p14:sldId id="274"/>
          </p14:sldIdLst>
        </p14:section>
        <p14:section name="synopsis" id="{C7C15D6F-7BCF-444B-8010-B7E801A5A524}">
          <p14:sldIdLst>
            <p14:sldId id="275"/>
            <p14:sldId id="276"/>
            <p14:sldId id="277"/>
          </p14:sldIdLst>
        </p14:section>
        <p14:section name="3 act structure" id="{AC3BA5A6-C285-4717-A709-1196B44E9B9B}">
          <p14:sldIdLst>
            <p14:sldId id="261"/>
            <p14:sldId id="262"/>
            <p14:sldId id="264"/>
          </p14:sldIdLst>
        </p14:section>
        <p14:section name="core events" id="{089E5B83-9685-4C49-B012-6204EC1587F6}">
          <p14:sldIdLst>
            <p14:sldId id="265"/>
            <p14:sldId id="266"/>
          </p14:sldIdLst>
        </p14:section>
        <p14:section name="diverging storyline" id="{DCCC0021-335F-47AE-B6B2-15B6416EF6AF}">
          <p14:sldIdLst>
            <p14:sldId id="267"/>
            <p14:sldId id="268"/>
            <p14:sldId id="269"/>
            <p14:sldId id="270"/>
            <p14:sldId id="271"/>
            <p14:sldId id="272"/>
            <p14:sldId id="273"/>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91E"/>
    <a:srgbClr val="2B1114"/>
    <a:srgbClr val="200D25"/>
    <a:srgbClr val="17033F"/>
    <a:srgbClr val="140A52"/>
    <a:srgbClr val="FF6600"/>
    <a:srgbClr val="130C0D"/>
    <a:srgbClr val="2A0C26"/>
    <a:srgbClr val="261399"/>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41" autoAdjust="0"/>
  </p:normalViewPr>
  <p:slideViewPr>
    <p:cSldViewPr snapToGrid="0">
      <p:cViewPr varScale="1">
        <p:scale>
          <a:sx n="78" d="100"/>
          <a:sy n="78" d="100"/>
        </p:scale>
        <p:origin x="1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782C-FD6E-417F-67E4-15D0CD7B2F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F512470-03B7-3E47-B9E5-48A7EFF18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315E0A1-EB54-A52E-BE5B-C0CD0F7425D4}"/>
              </a:ext>
            </a:extLst>
          </p:cNvPr>
          <p:cNvSpPr>
            <a:spLocks noGrp="1"/>
          </p:cNvSpPr>
          <p:nvPr>
            <p:ph type="dt" sz="half" idx="10"/>
          </p:nvPr>
        </p:nvSpPr>
        <p:spPr/>
        <p:txBody>
          <a:bodyPr/>
          <a:lstStyle/>
          <a:p>
            <a:fld id="{D4D1F9FB-FF89-4818-9C57-AD969FB9737B}" type="datetimeFigureOut">
              <a:rPr lang="en-SG" smtClean="0"/>
              <a:t>19/7/2024</a:t>
            </a:fld>
            <a:endParaRPr lang="en-SG"/>
          </a:p>
        </p:txBody>
      </p:sp>
      <p:sp>
        <p:nvSpPr>
          <p:cNvPr id="5" name="Footer Placeholder 4">
            <a:extLst>
              <a:ext uri="{FF2B5EF4-FFF2-40B4-BE49-F238E27FC236}">
                <a16:creationId xmlns:a16="http://schemas.microsoft.com/office/drawing/2014/main" id="{073EA4E8-E54C-1021-7C16-09219E8986C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9600166-41FA-2DCB-B848-39AFE8CCEDF0}"/>
              </a:ext>
            </a:extLst>
          </p:cNvPr>
          <p:cNvSpPr>
            <a:spLocks noGrp="1"/>
          </p:cNvSpPr>
          <p:nvPr>
            <p:ph type="sldNum" sz="quarter" idx="12"/>
          </p:nvPr>
        </p:nvSpPr>
        <p:spPr/>
        <p:txBody>
          <a:bodyPr/>
          <a:lstStyle/>
          <a:p>
            <a:fld id="{C8031C5B-E349-4344-BD75-BBBE9D79C1E4}" type="slidenum">
              <a:rPr lang="en-SG" smtClean="0"/>
              <a:t>‹#›</a:t>
            </a:fld>
            <a:endParaRPr lang="en-SG"/>
          </a:p>
        </p:txBody>
      </p:sp>
    </p:spTree>
    <p:extLst>
      <p:ext uri="{BB962C8B-B14F-4D97-AF65-F5344CB8AC3E}">
        <p14:creationId xmlns:p14="http://schemas.microsoft.com/office/powerpoint/2010/main" val="2641389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F1E2-6D5D-FE1B-ED74-63B13855F57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F9C50E5-33DE-110D-2FB2-3637A8DF0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FDE59C3-F4BA-FC28-7F8F-34ACADEB573D}"/>
              </a:ext>
            </a:extLst>
          </p:cNvPr>
          <p:cNvSpPr>
            <a:spLocks noGrp="1"/>
          </p:cNvSpPr>
          <p:nvPr>
            <p:ph type="dt" sz="half" idx="10"/>
          </p:nvPr>
        </p:nvSpPr>
        <p:spPr/>
        <p:txBody>
          <a:bodyPr/>
          <a:lstStyle/>
          <a:p>
            <a:fld id="{D4D1F9FB-FF89-4818-9C57-AD969FB9737B}" type="datetimeFigureOut">
              <a:rPr lang="en-SG" smtClean="0"/>
              <a:t>19/7/2024</a:t>
            </a:fld>
            <a:endParaRPr lang="en-SG"/>
          </a:p>
        </p:txBody>
      </p:sp>
      <p:sp>
        <p:nvSpPr>
          <p:cNvPr id="5" name="Footer Placeholder 4">
            <a:extLst>
              <a:ext uri="{FF2B5EF4-FFF2-40B4-BE49-F238E27FC236}">
                <a16:creationId xmlns:a16="http://schemas.microsoft.com/office/drawing/2014/main" id="{F6B3B3D0-3CD5-CB8E-DE4A-B701598BDCE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E4485EC-834C-BFAC-9F07-47C02DDAFA20}"/>
              </a:ext>
            </a:extLst>
          </p:cNvPr>
          <p:cNvSpPr>
            <a:spLocks noGrp="1"/>
          </p:cNvSpPr>
          <p:nvPr>
            <p:ph type="sldNum" sz="quarter" idx="12"/>
          </p:nvPr>
        </p:nvSpPr>
        <p:spPr/>
        <p:txBody>
          <a:bodyPr/>
          <a:lstStyle/>
          <a:p>
            <a:fld id="{C8031C5B-E349-4344-BD75-BBBE9D79C1E4}" type="slidenum">
              <a:rPr lang="en-SG" smtClean="0"/>
              <a:t>‹#›</a:t>
            </a:fld>
            <a:endParaRPr lang="en-SG"/>
          </a:p>
        </p:txBody>
      </p:sp>
    </p:spTree>
    <p:extLst>
      <p:ext uri="{BB962C8B-B14F-4D97-AF65-F5344CB8AC3E}">
        <p14:creationId xmlns:p14="http://schemas.microsoft.com/office/powerpoint/2010/main" val="282746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CCC80-F5B5-C28C-DCFA-726CFF2176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9265A93-B9CC-D08F-5E03-D0A90FCFF1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9E2CD70-B6C8-E1CF-73D8-1266CBD5E853}"/>
              </a:ext>
            </a:extLst>
          </p:cNvPr>
          <p:cNvSpPr>
            <a:spLocks noGrp="1"/>
          </p:cNvSpPr>
          <p:nvPr>
            <p:ph type="dt" sz="half" idx="10"/>
          </p:nvPr>
        </p:nvSpPr>
        <p:spPr/>
        <p:txBody>
          <a:bodyPr/>
          <a:lstStyle/>
          <a:p>
            <a:fld id="{D4D1F9FB-FF89-4818-9C57-AD969FB9737B}" type="datetimeFigureOut">
              <a:rPr lang="en-SG" smtClean="0"/>
              <a:t>19/7/2024</a:t>
            </a:fld>
            <a:endParaRPr lang="en-SG"/>
          </a:p>
        </p:txBody>
      </p:sp>
      <p:sp>
        <p:nvSpPr>
          <p:cNvPr id="5" name="Footer Placeholder 4">
            <a:extLst>
              <a:ext uri="{FF2B5EF4-FFF2-40B4-BE49-F238E27FC236}">
                <a16:creationId xmlns:a16="http://schemas.microsoft.com/office/drawing/2014/main" id="{7583C656-FBB2-D955-2400-CC65DD85577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1D2B9DD-CA2C-D73E-E9ED-9246116F6BA7}"/>
              </a:ext>
            </a:extLst>
          </p:cNvPr>
          <p:cNvSpPr>
            <a:spLocks noGrp="1"/>
          </p:cNvSpPr>
          <p:nvPr>
            <p:ph type="sldNum" sz="quarter" idx="12"/>
          </p:nvPr>
        </p:nvSpPr>
        <p:spPr/>
        <p:txBody>
          <a:bodyPr/>
          <a:lstStyle/>
          <a:p>
            <a:fld id="{C8031C5B-E349-4344-BD75-BBBE9D79C1E4}" type="slidenum">
              <a:rPr lang="en-SG" smtClean="0"/>
              <a:t>‹#›</a:t>
            </a:fld>
            <a:endParaRPr lang="en-SG"/>
          </a:p>
        </p:txBody>
      </p:sp>
    </p:spTree>
    <p:extLst>
      <p:ext uri="{BB962C8B-B14F-4D97-AF65-F5344CB8AC3E}">
        <p14:creationId xmlns:p14="http://schemas.microsoft.com/office/powerpoint/2010/main" val="167479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DD7D-9047-18F1-2152-DCF5CBCEE5C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0DBB631-9961-A7B0-6960-78BEE28F8C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CC211A4-E71B-CEC8-A1A1-FD48001F5EEA}"/>
              </a:ext>
            </a:extLst>
          </p:cNvPr>
          <p:cNvSpPr>
            <a:spLocks noGrp="1"/>
          </p:cNvSpPr>
          <p:nvPr>
            <p:ph type="dt" sz="half" idx="10"/>
          </p:nvPr>
        </p:nvSpPr>
        <p:spPr/>
        <p:txBody>
          <a:bodyPr/>
          <a:lstStyle/>
          <a:p>
            <a:fld id="{D4D1F9FB-FF89-4818-9C57-AD969FB9737B}" type="datetimeFigureOut">
              <a:rPr lang="en-SG" smtClean="0"/>
              <a:t>19/7/2024</a:t>
            </a:fld>
            <a:endParaRPr lang="en-SG"/>
          </a:p>
        </p:txBody>
      </p:sp>
      <p:sp>
        <p:nvSpPr>
          <p:cNvPr id="5" name="Footer Placeholder 4">
            <a:extLst>
              <a:ext uri="{FF2B5EF4-FFF2-40B4-BE49-F238E27FC236}">
                <a16:creationId xmlns:a16="http://schemas.microsoft.com/office/drawing/2014/main" id="{DF257FB9-0554-07D6-AB13-6477D6A6748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AA0F4E5-7AE6-4274-3547-13B3F557CCBC}"/>
              </a:ext>
            </a:extLst>
          </p:cNvPr>
          <p:cNvSpPr>
            <a:spLocks noGrp="1"/>
          </p:cNvSpPr>
          <p:nvPr>
            <p:ph type="sldNum" sz="quarter" idx="12"/>
          </p:nvPr>
        </p:nvSpPr>
        <p:spPr/>
        <p:txBody>
          <a:bodyPr/>
          <a:lstStyle/>
          <a:p>
            <a:fld id="{C8031C5B-E349-4344-BD75-BBBE9D79C1E4}" type="slidenum">
              <a:rPr lang="en-SG" smtClean="0"/>
              <a:t>‹#›</a:t>
            </a:fld>
            <a:endParaRPr lang="en-SG"/>
          </a:p>
        </p:txBody>
      </p:sp>
    </p:spTree>
    <p:extLst>
      <p:ext uri="{BB962C8B-B14F-4D97-AF65-F5344CB8AC3E}">
        <p14:creationId xmlns:p14="http://schemas.microsoft.com/office/powerpoint/2010/main" val="3831974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487C-FF43-41E5-4ACB-A0027CC79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EF3E46A-AAF7-78AD-741A-5D9FEF5BDA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49D613-496D-842A-8FFC-3D9F812A2967}"/>
              </a:ext>
            </a:extLst>
          </p:cNvPr>
          <p:cNvSpPr>
            <a:spLocks noGrp="1"/>
          </p:cNvSpPr>
          <p:nvPr>
            <p:ph type="dt" sz="half" idx="10"/>
          </p:nvPr>
        </p:nvSpPr>
        <p:spPr/>
        <p:txBody>
          <a:bodyPr/>
          <a:lstStyle/>
          <a:p>
            <a:fld id="{D4D1F9FB-FF89-4818-9C57-AD969FB9737B}" type="datetimeFigureOut">
              <a:rPr lang="en-SG" smtClean="0"/>
              <a:t>19/7/2024</a:t>
            </a:fld>
            <a:endParaRPr lang="en-SG"/>
          </a:p>
        </p:txBody>
      </p:sp>
      <p:sp>
        <p:nvSpPr>
          <p:cNvPr id="5" name="Footer Placeholder 4">
            <a:extLst>
              <a:ext uri="{FF2B5EF4-FFF2-40B4-BE49-F238E27FC236}">
                <a16:creationId xmlns:a16="http://schemas.microsoft.com/office/drawing/2014/main" id="{732E6AF7-515F-FA8B-8AB5-ADE87035D09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73AE58-AF2A-A32E-B3EE-268FD2734C34}"/>
              </a:ext>
            </a:extLst>
          </p:cNvPr>
          <p:cNvSpPr>
            <a:spLocks noGrp="1"/>
          </p:cNvSpPr>
          <p:nvPr>
            <p:ph type="sldNum" sz="quarter" idx="12"/>
          </p:nvPr>
        </p:nvSpPr>
        <p:spPr/>
        <p:txBody>
          <a:bodyPr/>
          <a:lstStyle/>
          <a:p>
            <a:fld id="{C8031C5B-E349-4344-BD75-BBBE9D79C1E4}" type="slidenum">
              <a:rPr lang="en-SG" smtClean="0"/>
              <a:t>‹#›</a:t>
            </a:fld>
            <a:endParaRPr lang="en-SG"/>
          </a:p>
        </p:txBody>
      </p:sp>
    </p:spTree>
    <p:extLst>
      <p:ext uri="{BB962C8B-B14F-4D97-AF65-F5344CB8AC3E}">
        <p14:creationId xmlns:p14="http://schemas.microsoft.com/office/powerpoint/2010/main" val="339064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B5F2-E395-A187-E5F8-31F8E3B04D1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337BADB-47BC-BB23-4D51-2B51A6F964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3B7F71E-23E5-A62E-7A73-135DE25F9B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87B2C43-B260-82CE-A6B9-06DB67682C0E}"/>
              </a:ext>
            </a:extLst>
          </p:cNvPr>
          <p:cNvSpPr>
            <a:spLocks noGrp="1"/>
          </p:cNvSpPr>
          <p:nvPr>
            <p:ph type="dt" sz="half" idx="10"/>
          </p:nvPr>
        </p:nvSpPr>
        <p:spPr/>
        <p:txBody>
          <a:bodyPr/>
          <a:lstStyle/>
          <a:p>
            <a:fld id="{D4D1F9FB-FF89-4818-9C57-AD969FB9737B}" type="datetimeFigureOut">
              <a:rPr lang="en-SG" smtClean="0"/>
              <a:t>19/7/2024</a:t>
            </a:fld>
            <a:endParaRPr lang="en-SG"/>
          </a:p>
        </p:txBody>
      </p:sp>
      <p:sp>
        <p:nvSpPr>
          <p:cNvPr id="6" name="Footer Placeholder 5">
            <a:extLst>
              <a:ext uri="{FF2B5EF4-FFF2-40B4-BE49-F238E27FC236}">
                <a16:creationId xmlns:a16="http://schemas.microsoft.com/office/drawing/2014/main" id="{8B1A6E4B-7C96-7D33-1673-6D5469379E5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4CDFF6D-210B-C872-3CBB-3C522A872EB8}"/>
              </a:ext>
            </a:extLst>
          </p:cNvPr>
          <p:cNvSpPr>
            <a:spLocks noGrp="1"/>
          </p:cNvSpPr>
          <p:nvPr>
            <p:ph type="sldNum" sz="quarter" idx="12"/>
          </p:nvPr>
        </p:nvSpPr>
        <p:spPr/>
        <p:txBody>
          <a:bodyPr/>
          <a:lstStyle/>
          <a:p>
            <a:fld id="{C8031C5B-E349-4344-BD75-BBBE9D79C1E4}" type="slidenum">
              <a:rPr lang="en-SG" smtClean="0"/>
              <a:t>‹#›</a:t>
            </a:fld>
            <a:endParaRPr lang="en-SG"/>
          </a:p>
        </p:txBody>
      </p:sp>
    </p:spTree>
    <p:extLst>
      <p:ext uri="{BB962C8B-B14F-4D97-AF65-F5344CB8AC3E}">
        <p14:creationId xmlns:p14="http://schemas.microsoft.com/office/powerpoint/2010/main" val="11210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E4FA-0832-5019-C9AC-C9B27CDF405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8489475-A77A-D309-C0C8-4AF455B09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F3D32-D985-B9FC-30CD-175A00B90C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BB672FD-51A8-9F8A-0969-4044737C5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100DCE-4EEE-A40B-0D57-BE39CEC7E4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2631BCBF-6909-4694-0BAA-76F2052A8A0C}"/>
              </a:ext>
            </a:extLst>
          </p:cNvPr>
          <p:cNvSpPr>
            <a:spLocks noGrp="1"/>
          </p:cNvSpPr>
          <p:nvPr>
            <p:ph type="dt" sz="half" idx="10"/>
          </p:nvPr>
        </p:nvSpPr>
        <p:spPr/>
        <p:txBody>
          <a:bodyPr/>
          <a:lstStyle/>
          <a:p>
            <a:fld id="{D4D1F9FB-FF89-4818-9C57-AD969FB9737B}" type="datetimeFigureOut">
              <a:rPr lang="en-SG" smtClean="0"/>
              <a:t>19/7/2024</a:t>
            </a:fld>
            <a:endParaRPr lang="en-SG"/>
          </a:p>
        </p:txBody>
      </p:sp>
      <p:sp>
        <p:nvSpPr>
          <p:cNvPr id="8" name="Footer Placeholder 7">
            <a:extLst>
              <a:ext uri="{FF2B5EF4-FFF2-40B4-BE49-F238E27FC236}">
                <a16:creationId xmlns:a16="http://schemas.microsoft.com/office/drawing/2014/main" id="{7A4D18ED-832B-4AF2-92A0-2A85219988C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3D597AD-BC5E-608E-038E-20F236568005}"/>
              </a:ext>
            </a:extLst>
          </p:cNvPr>
          <p:cNvSpPr>
            <a:spLocks noGrp="1"/>
          </p:cNvSpPr>
          <p:nvPr>
            <p:ph type="sldNum" sz="quarter" idx="12"/>
          </p:nvPr>
        </p:nvSpPr>
        <p:spPr/>
        <p:txBody>
          <a:bodyPr/>
          <a:lstStyle/>
          <a:p>
            <a:fld id="{C8031C5B-E349-4344-BD75-BBBE9D79C1E4}" type="slidenum">
              <a:rPr lang="en-SG" smtClean="0"/>
              <a:t>‹#›</a:t>
            </a:fld>
            <a:endParaRPr lang="en-SG"/>
          </a:p>
        </p:txBody>
      </p:sp>
    </p:spTree>
    <p:extLst>
      <p:ext uri="{BB962C8B-B14F-4D97-AF65-F5344CB8AC3E}">
        <p14:creationId xmlns:p14="http://schemas.microsoft.com/office/powerpoint/2010/main" val="130115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2DFF-9A0E-1BE1-0800-FE136C120A0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A47B4F8-8EF2-46C3-3355-7430EC0A6D9D}"/>
              </a:ext>
            </a:extLst>
          </p:cNvPr>
          <p:cNvSpPr>
            <a:spLocks noGrp="1"/>
          </p:cNvSpPr>
          <p:nvPr>
            <p:ph type="dt" sz="half" idx="10"/>
          </p:nvPr>
        </p:nvSpPr>
        <p:spPr/>
        <p:txBody>
          <a:bodyPr/>
          <a:lstStyle/>
          <a:p>
            <a:fld id="{D4D1F9FB-FF89-4818-9C57-AD969FB9737B}" type="datetimeFigureOut">
              <a:rPr lang="en-SG" smtClean="0"/>
              <a:t>19/7/2024</a:t>
            </a:fld>
            <a:endParaRPr lang="en-SG"/>
          </a:p>
        </p:txBody>
      </p:sp>
      <p:sp>
        <p:nvSpPr>
          <p:cNvPr id="4" name="Footer Placeholder 3">
            <a:extLst>
              <a:ext uri="{FF2B5EF4-FFF2-40B4-BE49-F238E27FC236}">
                <a16:creationId xmlns:a16="http://schemas.microsoft.com/office/drawing/2014/main" id="{43A0F7E5-F389-6AD8-5F2A-F7E4D179880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8B2C971-9854-E242-F1B9-B103DCE2FD89}"/>
              </a:ext>
            </a:extLst>
          </p:cNvPr>
          <p:cNvSpPr>
            <a:spLocks noGrp="1"/>
          </p:cNvSpPr>
          <p:nvPr>
            <p:ph type="sldNum" sz="quarter" idx="12"/>
          </p:nvPr>
        </p:nvSpPr>
        <p:spPr/>
        <p:txBody>
          <a:bodyPr/>
          <a:lstStyle/>
          <a:p>
            <a:fld id="{C8031C5B-E349-4344-BD75-BBBE9D79C1E4}" type="slidenum">
              <a:rPr lang="en-SG" smtClean="0"/>
              <a:t>‹#›</a:t>
            </a:fld>
            <a:endParaRPr lang="en-SG"/>
          </a:p>
        </p:txBody>
      </p:sp>
    </p:spTree>
    <p:extLst>
      <p:ext uri="{BB962C8B-B14F-4D97-AF65-F5344CB8AC3E}">
        <p14:creationId xmlns:p14="http://schemas.microsoft.com/office/powerpoint/2010/main" val="238137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DEDBD-F155-F06A-E31C-7CBEB0C0C367}"/>
              </a:ext>
            </a:extLst>
          </p:cNvPr>
          <p:cNvSpPr>
            <a:spLocks noGrp="1"/>
          </p:cNvSpPr>
          <p:nvPr>
            <p:ph type="dt" sz="half" idx="10"/>
          </p:nvPr>
        </p:nvSpPr>
        <p:spPr/>
        <p:txBody>
          <a:bodyPr/>
          <a:lstStyle/>
          <a:p>
            <a:fld id="{D4D1F9FB-FF89-4818-9C57-AD969FB9737B}" type="datetimeFigureOut">
              <a:rPr lang="en-SG" smtClean="0"/>
              <a:t>19/7/2024</a:t>
            </a:fld>
            <a:endParaRPr lang="en-SG"/>
          </a:p>
        </p:txBody>
      </p:sp>
      <p:sp>
        <p:nvSpPr>
          <p:cNvPr id="3" name="Footer Placeholder 2">
            <a:extLst>
              <a:ext uri="{FF2B5EF4-FFF2-40B4-BE49-F238E27FC236}">
                <a16:creationId xmlns:a16="http://schemas.microsoft.com/office/drawing/2014/main" id="{1B1CE6A8-AD8A-41F6-8A90-C8EEA331209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0FA8642-68EE-DED2-2A74-C165E2C04795}"/>
              </a:ext>
            </a:extLst>
          </p:cNvPr>
          <p:cNvSpPr>
            <a:spLocks noGrp="1"/>
          </p:cNvSpPr>
          <p:nvPr>
            <p:ph type="sldNum" sz="quarter" idx="12"/>
          </p:nvPr>
        </p:nvSpPr>
        <p:spPr/>
        <p:txBody>
          <a:bodyPr/>
          <a:lstStyle/>
          <a:p>
            <a:fld id="{C8031C5B-E349-4344-BD75-BBBE9D79C1E4}" type="slidenum">
              <a:rPr lang="en-SG" smtClean="0"/>
              <a:t>‹#›</a:t>
            </a:fld>
            <a:endParaRPr lang="en-SG"/>
          </a:p>
        </p:txBody>
      </p:sp>
    </p:spTree>
    <p:extLst>
      <p:ext uri="{BB962C8B-B14F-4D97-AF65-F5344CB8AC3E}">
        <p14:creationId xmlns:p14="http://schemas.microsoft.com/office/powerpoint/2010/main" val="412634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F024-89D4-15FA-7AEE-2BDCF0A4C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1F3C6F8-A920-E9D3-27F4-8E20C4E77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5096119-2184-18B4-22AC-CA481164F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2D2C25-24B3-DB0C-9BD9-85B48C7644E0}"/>
              </a:ext>
            </a:extLst>
          </p:cNvPr>
          <p:cNvSpPr>
            <a:spLocks noGrp="1"/>
          </p:cNvSpPr>
          <p:nvPr>
            <p:ph type="dt" sz="half" idx="10"/>
          </p:nvPr>
        </p:nvSpPr>
        <p:spPr/>
        <p:txBody>
          <a:bodyPr/>
          <a:lstStyle/>
          <a:p>
            <a:fld id="{D4D1F9FB-FF89-4818-9C57-AD969FB9737B}" type="datetimeFigureOut">
              <a:rPr lang="en-SG" smtClean="0"/>
              <a:t>19/7/2024</a:t>
            </a:fld>
            <a:endParaRPr lang="en-SG"/>
          </a:p>
        </p:txBody>
      </p:sp>
      <p:sp>
        <p:nvSpPr>
          <p:cNvPr id="6" name="Footer Placeholder 5">
            <a:extLst>
              <a:ext uri="{FF2B5EF4-FFF2-40B4-BE49-F238E27FC236}">
                <a16:creationId xmlns:a16="http://schemas.microsoft.com/office/drawing/2014/main" id="{8E31A475-EE32-69C5-29D8-1C00CD5CB34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91B25AA-D164-CCFD-E88D-0E25D62928AD}"/>
              </a:ext>
            </a:extLst>
          </p:cNvPr>
          <p:cNvSpPr>
            <a:spLocks noGrp="1"/>
          </p:cNvSpPr>
          <p:nvPr>
            <p:ph type="sldNum" sz="quarter" idx="12"/>
          </p:nvPr>
        </p:nvSpPr>
        <p:spPr/>
        <p:txBody>
          <a:bodyPr/>
          <a:lstStyle/>
          <a:p>
            <a:fld id="{C8031C5B-E349-4344-BD75-BBBE9D79C1E4}" type="slidenum">
              <a:rPr lang="en-SG" smtClean="0"/>
              <a:t>‹#›</a:t>
            </a:fld>
            <a:endParaRPr lang="en-SG"/>
          </a:p>
        </p:txBody>
      </p:sp>
    </p:spTree>
    <p:extLst>
      <p:ext uri="{BB962C8B-B14F-4D97-AF65-F5344CB8AC3E}">
        <p14:creationId xmlns:p14="http://schemas.microsoft.com/office/powerpoint/2010/main" val="3023714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A4A4-E051-E22B-5A71-E793C3AC8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32BE7337-CBB8-EE21-EA65-20572F623F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A7CBCC4-ADC2-6E89-9D4A-DE6679B93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2179F-A89A-ADB3-B054-BE23EE3C6497}"/>
              </a:ext>
            </a:extLst>
          </p:cNvPr>
          <p:cNvSpPr>
            <a:spLocks noGrp="1"/>
          </p:cNvSpPr>
          <p:nvPr>
            <p:ph type="dt" sz="half" idx="10"/>
          </p:nvPr>
        </p:nvSpPr>
        <p:spPr/>
        <p:txBody>
          <a:bodyPr/>
          <a:lstStyle/>
          <a:p>
            <a:fld id="{D4D1F9FB-FF89-4818-9C57-AD969FB9737B}" type="datetimeFigureOut">
              <a:rPr lang="en-SG" smtClean="0"/>
              <a:t>19/7/2024</a:t>
            </a:fld>
            <a:endParaRPr lang="en-SG"/>
          </a:p>
        </p:txBody>
      </p:sp>
      <p:sp>
        <p:nvSpPr>
          <p:cNvPr id="6" name="Footer Placeholder 5">
            <a:extLst>
              <a:ext uri="{FF2B5EF4-FFF2-40B4-BE49-F238E27FC236}">
                <a16:creationId xmlns:a16="http://schemas.microsoft.com/office/drawing/2014/main" id="{7D6EA608-8CF2-F634-3E09-7A5DE4EC549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C37D607-9C8F-84CF-06D2-EE5B06C0828C}"/>
              </a:ext>
            </a:extLst>
          </p:cNvPr>
          <p:cNvSpPr>
            <a:spLocks noGrp="1"/>
          </p:cNvSpPr>
          <p:nvPr>
            <p:ph type="sldNum" sz="quarter" idx="12"/>
          </p:nvPr>
        </p:nvSpPr>
        <p:spPr/>
        <p:txBody>
          <a:bodyPr/>
          <a:lstStyle/>
          <a:p>
            <a:fld id="{C8031C5B-E349-4344-BD75-BBBE9D79C1E4}" type="slidenum">
              <a:rPr lang="en-SG" smtClean="0"/>
              <a:t>‹#›</a:t>
            </a:fld>
            <a:endParaRPr lang="en-SG"/>
          </a:p>
        </p:txBody>
      </p:sp>
    </p:spTree>
    <p:extLst>
      <p:ext uri="{BB962C8B-B14F-4D97-AF65-F5344CB8AC3E}">
        <p14:creationId xmlns:p14="http://schemas.microsoft.com/office/powerpoint/2010/main" val="49995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DB6EB-52E5-5EF0-7724-3EB406E92E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C414CE3-A040-9DAA-6967-6571DA153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4AE48CF-CCE7-E3A8-37DC-2B0388B54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D1F9FB-FF89-4818-9C57-AD969FB9737B}" type="datetimeFigureOut">
              <a:rPr lang="en-SG" smtClean="0"/>
              <a:t>19/7/2024</a:t>
            </a:fld>
            <a:endParaRPr lang="en-SG"/>
          </a:p>
        </p:txBody>
      </p:sp>
      <p:sp>
        <p:nvSpPr>
          <p:cNvPr id="5" name="Footer Placeholder 4">
            <a:extLst>
              <a:ext uri="{FF2B5EF4-FFF2-40B4-BE49-F238E27FC236}">
                <a16:creationId xmlns:a16="http://schemas.microsoft.com/office/drawing/2014/main" id="{929EA847-010A-D928-05E2-47A3C9B96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CC70F0F6-A5ED-BD43-6669-A11A72E14F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031C5B-E349-4344-BD75-BBBE9D79C1E4}" type="slidenum">
              <a:rPr lang="en-SG" smtClean="0"/>
              <a:t>‹#›</a:t>
            </a:fld>
            <a:endParaRPr lang="en-SG"/>
          </a:p>
        </p:txBody>
      </p:sp>
    </p:spTree>
    <p:extLst>
      <p:ext uri="{BB962C8B-B14F-4D97-AF65-F5344CB8AC3E}">
        <p14:creationId xmlns:p14="http://schemas.microsoft.com/office/powerpoint/2010/main" val="2003973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AD51-0249-BB56-6C64-FB90AA757D86}"/>
              </a:ext>
            </a:extLst>
          </p:cNvPr>
          <p:cNvSpPr>
            <a:spLocks noGrp="1"/>
          </p:cNvSpPr>
          <p:nvPr>
            <p:ph type="title"/>
          </p:nvPr>
        </p:nvSpPr>
        <p:spPr/>
        <p:txBody>
          <a:bodyPr/>
          <a:lstStyle/>
          <a:p>
            <a:r>
              <a:rPr lang="en-SG" strike="sngStrike" dirty="0"/>
              <a:t>Synopsis [1] </a:t>
            </a:r>
            <a:r>
              <a:rPr lang="en-SG" dirty="0"/>
              <a:t>rough storyline</a:t>
            </a:r>
            <a:endParaRPr lang="en-SG" strike="sngStrike" dirty="0"/>
          </a:p>
        </p:txBody>
      </p:sp>
      <p:sp>
        <p:nvSpPr>
          <p:cNvPr id="3" name="Content Placeholder 2">
            <a:extLst>
              <a:ext uri="{FF2B5EF4-FFF2-40B4-BE49-F238E27FC236}">
                <a16:creationId xmlns:a16="http://schemas.microsoft.com/office/drawing/2014/main" id="{2074492D-BCFA-E14B-7A72-60A8A82E670B}"/>
              </a:ext>
            </a:extLst>
          </p:cNvPr>
          <p:cNvSpPr>
            <a:spLocks noGrp="1"/>
          </p:cNvSpPr>
          <p:nvPr>
            <p:ph idx="1"/>
          </p:nvPr>
        </p:nvSpPr>
        <p:spPr/>
        <p:txBody>
          <a:bodyPr/>
          <a:lstStyle/>
          <a:p>
            <a:pPr marL="0" indent="0">
              <a:buNone/>
            </a:pPr>
            <a:r>
              <a:rPr lang="en-SG" dirty="0"/>
              <a:t>The protagonist lives a peaceful village life after the revival of the ancient kingdom, </a:t>
            </a:r>
            <a:r>
              <a:rPr lang="en-SG" dirty="0" err="1"/>
              <a:t>Gravidia</a:t>
            </a:r>
            <a:r>
              <a:rPr lang="en-SG" dirty="0"/>
              <a:t>. </a:t>
            </a:r>
          </a:p>
          <a:p>
            <a:pPr marL="0" indent="0">
              <a:buNone/>
            </a:pPr>
            <a:r>
              <a:rPr lang="en-SG" dirty="0"/>
              <a:t>Suddenly, a violent earthquake occurred, followed by the rise of the ancient castle into the sky. </a:t>
            </a:r>
          </a:p>
          <a:p>
            <a:pPr marL="0" indent="0">
              <a:buNone/>
            </a:pPr>
            <a:r>
              <a:rPr lang="en-SG" dirty="0"/>
              <a:t>The protagonist rushes to check on his fellow villagers, only to see them fall to the ground as their cores detach and fly off towards the floating castle.</a:t>
            </a:r>
          </a:p>
        </p:txBody>
      </p:sp>
    </p:spTree>
    <p:extLst>
      <p:ext uri="{BB962C8B-B14F-4D97-AF65-F5344CB8AC3E}">
        <p14:creationId xmlns:p14="http://schemas.microsoft.com/office/powerpoint/2010/main" val="324411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0C0D"/>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D157E-BF47-9BF7-6200-2E9E600ABDA0}"/>
              </a:ext>
            </a:extLst>
          </p:cNvPr>
          <p:cNvSpPr>
            <a:spLocks noGrp="1"/>
          </p:cNvSpPr>
          <p:nvPr>
            <p:ph type="title"/>
          </p:nvPr>
        </p:nvSpPr>
        <p:spPr>
          <a:xfrm>
            <a:off x="635000" y="640823"/>
            <a:ext cx="3418659" cy="5583148"/>
          </a:xfrm>
        </p:spPr>
        <p:txBody>
          <a:bodyPr anchor="ctr">
            <a:normAutofit/>
          </a:bodyPr>
          <a:lstStyle/>
          <a:p>
            <a:r>
              <a:rPr lang="en-SG" sz="5400" dirty="0">
                <a:solidFill>
                  <a:schemeClr val="bg1"/>
                </a:solidFill>
              </a:rPr>
              <a:t>Three act structure [act 1]</a:t>
            </a:r>
          </a:p>
        </p:txBody>
      </p:sp>
      <p:sp>
        <p:nvSpPr>
          <p:cNvPr id="2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38F6F7-7012-A8E4-CB3F-9194DF693668}"/>
              </a:ext>
            </a:extLst>
          </p:cNvPr>
          <p:cNvSpPr txBox="1"/>
          <p:nvPr/>
        </p:nvSpPr>
        <p:spPr>
          <a:xfrm>
            <a:off x="4611441" y="1736498"/>
            <a:ext cx="2947859" cy="307777"/>
          </a:xfrm>
          <a:prstGeom prst="rect">
            <a:avLst/>
          </a:prstGeom>
          <a:noFill/>
        </p:spPr>
        <p:txBody>
          <a:bodyPr wrap="square" rtlCol="0">
            <a:spAutoFit/>
          </a:bodyPr>
          <a:lstStyle/>
          <a:p>
            <a:pPr defTabSz="603504">
              <a:spcAft>
                <a:spcPts val="600"/>
              </a:spcAft>
            </a:pPr>
            <a:r>
              <a:rPr lang="en-SG" sz="1400" kern="1200" dirty="0">
                <a:solidFill>
                  <a:schemeClr val="bg1"/>
                </a:solidFill>
                <a:latin typeface="+mn-lt"/>
                <a:ea typeface="+mn-ea"/>
                <a:cs typeface="+mn-cs"/>
              </a:rPr>
              <a:t>Introduction</a:t>
            </a:r>
            <a:endParaRPr lang="en-SG" sz="1400" dirty="0">
              <a:solidFill>
                <a:schemeClr val="bg1"/>
              </a:solidFill>
            </a:endParaRPr>
          </a:p>
        </p:txBody>
      </p:sp>
      <p:sp>
        <p:nvSpPr>
          <p:cNvPr id="6" name="TextBox 5">
            <a:extLst>
              <a:ext uri="{FF2B5EF4-FFF2-40B4-BE49-F238E27FC236}">
                <a16:creationId xmlns:a16="http://schemas.microsoft.com/office/drawing/2014/main" id="{0B423B0E-02DE-EF2F-2A82-F09D056AC742}"/>
              </a:ext>
            </a:extLst>
          </p:cNvPr>
          <p:cNvSpPr txBox="1"/>
          <p:nvPr/>
        </p:nvSpPr>
        <p:spPr>
          <a:xfrm>
            <a:off x="4611441" y="2024285"/>
            <a:ext cx="6900512" cy="523220"/>
          </a:xfrm>
          <a:prstGeom prst="rect">
            <a:avLst/>
          </a:prstGeom>
          <a:noFill/>
          <a:ln w="19050">
            <a:solidFill>
              <a:schemeClr val="tx1">
                <a:lumMod val="75000"/>
                <a:lumOff val="25000"/>
              </a:schemeClr>
            </a:solidFill>
          </a:ln>
        </p:spPr>
        <p:txBody>
          <a:bodyPr wrap="square" rtlCol="0">
            <a:spAutoFit/>
          </a:bodyPr>
          <a:lstStyle/>
          <a:p>
            <a:pPr defTabSz="603504">
              <a:spcAft>
                <a:spcPts val="600"/>
              </a:spcAft>
            </a:pPr>
            <a:r>
              <a:rPr lang="en-SG" sz="1400" kern="1200" dirty="0">
                <a:solidFill>
                  <a:schemeClr val="bg1"/>
                </a:solidFill>
                <a:latin typeface="+mn-lt"/>
                <a:ea typeface="+mn-ea"/>
                <a:cs typeface="+mn-cs"/>
              </a:rPr>
              <a:t>The protagonist lives a peaceful village life after the revival of the ancient kingdom, </a:t>
            </a:r>
            <a:r>
              <a:rPr lang="en-SG" sz="1400" kern="1200" dirty="0" err="1">
                <a:solidFill>
                  <a:schemeClr val="bg1"/>
                </a:solidFill>
                <a:latin typeface="+mn-lt"/>
                <a:ea typeface="+mn-ea"/>
                <a:cs typeface="+mn-cs"/>
              </a:rPr>
              <a:t>Gravidia</a:t>
            </a:r>
            <a:r>
              <a:rPr lang="en-SG" sz="1400" kern="1200" dirty="0">
                <a:solidFill>
                  <a:schemeClr val="bg1"/>
                </a:solidFill>
                <a:latin typeface="+mn-lt"/>
                <a:ea typeface="+mn-ea"/>
                <a:cs typeface="+mn-cs"/>
              </a:rPr>
              <a:t>.</a:t>
            </a:r>
            <a:endParaRPr lang="en-SG" sz="1400" dirty="0">
              <a:solidFill>
                <a:schemeClr val="bg1"/>
              </a:solidFill>
            </a:endParaRPr>
          </a:p>
        </p:txBody>
      </p:sp>
      <p:sp>
        <p:nvSpPr>
          <p:cNvPr id="9" name="TextBox 8">
            <a:extLst>
              <a:ext uri="{FF2B5EF4-FFF2-40B4-BE49-F238E27FC236}">
                <a16:creationId xmlns:a16="http://schemas.microsoft.com/office/drawing/2014/main" id="{AF9A998D-5A38-6F23-AC08-5759522744C7}"/>
              </a:ext>
            </a:extLst>
          </p:cNvPr>
          <p:cNvSpPr txBox="1"/>
          <p:nvPr/>
        </p:nvSpPr>
        <p:spPr>
          <a:xfrm>
            <a:off x="4648018" y="2842565"/>
            <a:ext cx="2947859" cy="307777"/>
          </a:xfrm>
          <a:prstGeom prst="rect">
            <a:avLst/>
          </a:prstGeom>
          <a:noFill/>
        </p:spPr>
        <p:txBody>
          <a:bodyPr wrap="square" rtlCol="0">
            <a:spAutoFit/>
          </a:bodyPr>
          <a:lstStyle/>
          <a:p>
            <a:pPr defTabSz="603504">
              <a:spcAft>
                <a:spcPts val="600"/>
              </a:spcAft>
            </a:pPr>
            <a:r>
              <a:rPr lang="en-SG" sz="1400" kern="1200">
                <a:solidFill>
                  <a:schemeClr val="bg1"/>
                </a:solidFill>
                <a:latin typeface="+mn-lt"/>
                <a:ea typeface="+mn-ea"/>
                <a:cs typeface="+mn-cs"/>
              </a:rPr>
              <a:t>Inciting incident</a:t>
            </a:r>
            <a:endParaRPr lang="en-SG" sz="1400">
              <a:solidFill>
                <a:schemeClr val="bg1"/>
              </a:solidFill>
            </a:endParaRPr>
          </a:p>
        </p:txBody>
      </p:sp>
      <p:sp>
        <p:nvSpPr>
          <p:cNvPr id="10" name="TextBox 9">
            <a:extLst>
              <a:ext uri="{FF2B5EF4-FFF2-40B4-BE49-F238E27FC236}">
                <a16:creationId xmlns:a16="http://schemas.microsoft.com/office/drawing/2014/main" id="{4A441A11-5D6A-84B6-C86D-7693325F04D8}"/>
              </a:ext>
            </a:extLst>
          </p:cNvPr>
          <p:cNvSpPr txBox="1"/>
          <p:nvPr/>
        </p:nvSpPr>
        <p:spPr>
          <a:xfrm>
            <a:off x="4648018" y="3089580"/>
            <a:ext cx="6900512" cy="523220"/>
          </a:xfrm>
          <a:prstGeom prst="rect">
            <a:avLst/>
          </a:prstGeom>
          <a:noFill/>
          <a:ln w="19050">
            <a:solidFill>
              <a:schemeClr val="tx1">
                <a:lumMod val="75000"/>
                <a:lumOff val="25000"/>
              </a:schemeClr>
            </a:solidFill>
          </a:ln>
        </p:spPr>
        <p:txBody>
          <a:bodyPr wrap="square" rtlCol="0">
            <a:spAutoFit/>
          </a:bodyPr>
          <a:lstStyle/>
          <a:p>
            <a:pPr defTabSz="603504">
              <a:spcAft>
                <a:spcPts val="600"/>
              </a:spcAft>
            </a:pPr>
            <a:r>
              <a:rPr lang="en-SG" sz="1400" kern="1200" dirty="0">
                <a:solidFill>
                  <a:schemeClr val="bg1"/>
                </a:solidFill>
                <a:latin typeface="+mn-lt"/>
                <a:ea typeface="+mn-ea"/>
                <a:cs typeface="+mn-cs"/>
              </a:rPr>
              <a:t>The village was hit by a sudden earthquake, followed by the ancient </a:t>
            </a:r>
            <a:r>
              <a:rPr lang="en-SG" sz="1400" kern="1200" dirty="0" err="1">
                <a:solidFill>
                  <a:schemeClr val="bg1"/>
                </a:solidFill>
                <a:latin typeface="+mn-lt"/>
                <a:ea typeface="+mn-ea"/>
                <a:cs typeface="+mn-cs"/>
              </a:rPr>
              <a:t>Gravidian</a:t>
            </a:r>
            <a:r>
              <a:rPr lang="en-SG" sz="1400" kern="1200" dirty="0">
                <a:solidFill>
                  <a:schemeClr val="bg1"/>
                </a:solidFill>
                <a:latin typeface="+mn-lt"/>
                <a:ea typeface="+mn-ea"/>
                <a:cs typeface="+mn-cs"/>
              </a:rPr>
              <a:t> castle floating into the sky</a:t>
            </a:r>
            <a:endParaRPr lang="en-SG" sz="1400" dirty="0">
              <a:solidFill>
                <a:schemeClr val="bg1"/>
              </a:solidFill>
            </a:endParaRPr>
          </a:p>
        </p:txBody>
      </p:sp>
      <p:sp>
        <p:nvSpPr>
          <p:cNvPr id="12" name="TextBox 11">
            <a:extLst>
              <a:ext uri="{FF2B5EF4-FFF2-40B4-BE49-F238E27FC236}">
                <a16:creationId xmlns:a16="http://schemas.microsoft.com/office/drawing/2014/main" id="{814E1648-0B6D-4139-9E53-C4DC5C0F705A}"/>
              </a:ext>
            </a:extLst>
          </p:cNvPr>
          <p:cNvSpPr txBox="1"/>
          <p:nvPr/>
        </p:nvSpPr>
        <p:spPr>
          <a:xfrm>
            <a:off x="4611441" y="4323537"/>
            <a:ext cx="6900512" cy="523220"/>
          </a:xfrm>
          <a:prstGeom prst="rect">
            <a:avLst/>
          </a:prstGeom>
          <a:noFill/>
          <a:ln w="19050">
            <a:solidFill>
              <a:schemeClr val="tx1">
                <a:lumMod val="75000"/>
                <a:lumOff val="25000"/>
              </a:schemeClr>
            </a:solidFill>
          </a:ln>
        </p:spPr>
        <p:txBody>
          <a:bodyPr wrap="square" rtlCol="0">
            <a:spAutoFit/>
          </a:bodyPr>
          <a:lstStyle/>
          <a:p>
            <a:pPr defTabSz="603504">
              <a:spcAft>
                <a:spcPts val="600"/>
              </a:spcAft>
            </a:pPr>
            <a:r>
              <a:rPr lang="en-SG" sz="1400" kern="1200" dirty="0">
                <a:solidFill>
                  <a:schemeClr val="bg1"/>
                </a:solidFill>
                <a:latin typeface="+mn-lt"/>
                <a:ea typeface="+mn-ea"/>
                <a:cs typeface="+mn-cs"/>
              </a:rPr>
              <a:t>All the villagers except the protagonist has their cores stolen. Protagonist is tasked by god to defeat the vengeful spirit king and his cult</a:t>
            </a:r>
            <a:endParaRPr lang="en-SG" sz="1400" dirty="0">
              <a:solidFill>
                <a:schemeClr val="bg1"/>
              </a:solidFill>
            </a:endParaRPr>
          </a:p>
        </p:txBody>
      </p:sp>
      <p:sp>
        <p:nvSpPr>
          <p:cNvPr id="15" name="TextBox 14">
            <a:extLst>
              <a:ext uri="{FF2B5EF4-FFF2-40B4-BE49-F238E27FC236}">
                <a16:creationId xmlns:a16="http://schemas.microsoft.com/office/drawing/2014/main" id="{696FFCEF-2840-57D4-9151-E381DD1C5E42}"/>
              </a:ext>
            </a:extLst>
          </p:cNvPr>
          <p:cNvSpPr txBox="1"/>
          <p:nvPr/>
        </p:nvSpPr>
        <p:spPr>
          <a:xfrm>
            <a:off x="4611441" y="4068560"/>
            <a:ext cx="2947859" cy="307777"/>
          </a:xfrm>
          <a:prstGeom prst="rect">
            <a:avLst/>
          </a:prstGeom>
          <a:noFill/>
        </p:spPr>
        <p:txBody>
          <a:bodyPr wrap="square" rtlCol="0">
            <a:spAutoFit/>
          </a:bodyPr>
          <a:lstStyle/>
          <a:p>
            <a:pPr defTabSz="603504">
              <a:spcAft>
                <a:spcPts val="600"/>
              </a:spcAft>
            </a:pPr>
            <a:r>
              <a:rPr lang="en-SG" sz="1400" kern="1200" dirty="0">
                <a:solidFill>
                  <a:schemeClr val="bg1"/>
                </a:solidFill>
                <a:latin typeface="+mn-lt"/>
                <a:ea typeface="+mn-ea"/>
                <a:cs typeface="+mn-cs"/>
              </a:rPr>
              <a:t>The problem</a:t>
            </a:r>
            <a:endParaRPr lang="en-SG" sz="1400" dirty="0">
              <a:solidFill>
                <a:schemeClr val="bg1"/>
              </a:solidFill>
            </a:endParaRPr>
          </a:p>
        </p:txBody>
      </p:sp>
      <p:sp>
        <p:nvSpPr>
          <p:cNvPr id="16" name="TextBox 15">
            <a:extLst>
              <a:ext uri="{FF2B5EF4-FFF2-40B4-BE49-F238E27FC236}">
                <a16:creationId xmlns:a16="http://schemas.microsoft.com/office/drawing/2014/main" id="{D1154604-D5F4-C483-5C1A-99328AC1E96D}"/>
              </a:ext>
            </a:extLst>
          </p:cNvPr>
          <p:cNvSpPr txBox="1"/>
          <p:nvPr/>
        </p:nvSpPr>
        <p:spPr>
          <a:xfrm>
            <a:off x="4611441" y="4840608"/>
            <a:ext cx="6822958" cy="307777"/>
          </a:xfrm>
          <a:prstGeom prst="rect">
            <a:avLst/>
          </a:prstGeom>
          <a:noFill/>
        </p:spPr>
        <p:txBody>
          <a:bodyPr wrap="none" rtlCol="0">
            <a:spAutoFit/>
          </a:bodyPr>
          <a:lstStyle/>
          <a:p>
            <a:pPr defTabSz="603504">
              <a:spcAft>
                <a:spcPts val="600"/>
              </a:spcAft>
            </a:pPr>
            <a:r>
              <a:rPr lang="en-SG" sz="1400" kern="1200">
                <a:solidFill>
                  <a:srgbClr val="00599A"/>
                </a:solidFill>
                <a:latin typeface="+mn-lt"/>
                <a:ea typeface="+mn-ea"/>
                <a:cs typeface="+mn-cs"/>
              </a:rPr>
              <a:t>Idk where to put this, but protagonist got some power and tools to help with expedition</a:t>
            </a:r>
            <a:endParaRPr lang="en-SG" sz="1400">
              <a:solidFill>
                <a:schemeClr val="tx2">
                  <a:lumMod val="50000"/>
                  <a:lumOff val="50000"/>
                </a:schemeClr>
              </a:solidFill>
            </a:endParaRPr>
          </a:p>
        </p:txBody>
      </p:sp>
    </p:spTree>
    <p:extLst>
      <p:ext uri="{BB962C8B-B14F-4D97-AF65-F5344CB8AC3E}">
        <p14:creationId xmlns:p14="http://schemas.microsoft.com/office/powerpoint/2010/main" val="259364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90B0E"/>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D157E-BF47-9BF7-6200-2E9E600ABDA0}"/>
              </a:ext>
            </a:extLst>
          </p:cNvPr>
          <p:cNvSpPr>
            <a:spLocks noGrp="1"/>
          </p:cNvSpPr>
          <p:nvPr>
            <p:ph type="title"/>
          </p:nvPr>
        </p:nvSpPr>
        <p:spPr>
          <a:xfrm>
            <a:off x="838200" y="729521"/>
            <a:ext cx="10515600" cy="1325563"/>
          </a:xfrm>
        </p:spPr>
        <p:txBody>
          <a:bodyPr>
            <a:normAutofit/>
          </a:bodyPr>
          <a:lstStyle/>
          <a:p>
            <a:r>
              <a:rPr lang="en-SG" sz="5400" dirty="0">
                <a:solidFill>
                  <a:schemeClr val="bg1"/>
                </a:solidFill>
              </a:rPr>
              <a:t>Three act structure [act 2]</a:t>
            </a:r>
          </a:p>
        </p:txBody>
      </p:sp>
      <p:sp>
        <p:nvSpPr>
          <p:cNvPr id="2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38F6F7-7012-A8E4-CB3F-9194DF693668}"/>
              </a:ext>
            </a:extLst>
          </p:cNvPr>
          <p:cNvSpPr txBox="1"/>
          <p:nvPr/>
        </p:nvSpPr>
        <p:spPr>
          <a:xfrm>
            <a:off x="1941954" y="2228087"/>
            <a:ext cx="3549169" cy="313932"/>
          </a:xfrm>
          <a:prstGeom prst="rect">
            <a:avLst/>
          </a:prstGeom>
          <a:noFill/>
        </p:spPr>
        <p:txBody>
          <a:bodyPr wrap="square" rtlCol="0">
            <a:spAutoFit/>
          </a:bodyPr>
          <a:lstStyle/>
          <a:p>
            <a:pPr defTabSz="731520">
              <a:spcAft>
                <a:spcPts val="600"/>
              </a:spcAft>
            </a:pPr>
            <a:r>
              <a:rPr lang="en-SG" sz="1440" kern="1200">
                <a:solidFill>
                  <a:schemeClr val="bg1"/>
                </a:solidFill>
                <a:latin typeface="+mn-lt"/>
                <a:ea typeface="+mn-ea"/>
                <a:cs typeface="+mn-cs"/>
              </a:rPr>
              <a:t>Pinch 1</a:t>
            </a:r>
            <a:endParaRPr lang="en-SG">
              <a:solidFill>
                <a:schemeClr val="bg1"/>
              </a:solidFill>
            </a:endParaRPr>
          </a:p>
        </p:txBody>
      </p:sp>
      <p:sp>
        <p:nvSpPr>
          <p:cNvPr id="6" name="TextBox 5">
            <a:extLst>
              <a:ext uri="{FF2B5EF4-FFF2-40B4-BE49-F238E27FC236}">
                <a16:creationId xmlns:a16="http://schemas.microsoft.com/office/drawing/2014/main" id="{0B423B0E-02DE-EF2F-2A82-F09D056AC742}"/>
              </a:ext>
            </a:extLst>
          </p:cNvPr>
          <p:cNvSpPr txBox="1"/>
          <p:nvPr/>
        </p:nvSpPr>
        <p:spPr>
          <a:xfrm>
            <a:off x="1941954" y="2573817"/>
            <a:ext cx="8308092" cy="535531"/>
          </a:xfrm>
          <a:prstGeom prst="rect">
            <a:avLst/>
          </a:prstGeom>
          <a:noFill/>
          <a:ln w="19050">
            <a:solidFill>
              <a:schemeClr val="tx1">
                <a:lumMod val="75000"/>
                <a:lumOff val="25000"/>
              </a:schemeClr>
            </a:solidFill>
          </a:ln>
        </p:spPr>
        <p:txBody>
          <a:bodyPr wrap="square" rtlCol="0">
            <a:spAutoFit/>
          </a:bodyPr>
          <a:lstStyle/>
          <a:p>
            <a:pPr defTabSz="731520">
              <a:spcAft>
                <a:spcPts val="600"/>
              </a:spcAft>
            </a:pPr>
            <a:r>
              <a:rPr lang="en-SG" sz="1440" kern="1200" dirty="0">
                <a:solidFill>
                  <a:schemeClr val="bg1"/>
                </a:solidFill>
                <a:latin typeface="+mn-lt"/>
                <a:ea typeface="+mn-ea"/>
                <a:cs typeface="+mn-cs"/>
              </a:rPr>
              <a:t>Protagonist finds the cult’s hideout and realises he if conflicted about harming seemingly regular people. (insert dumb back n forth with own conscience)</a:t>
            </a:r>
            <a:endParaRPr lang="en-SG" dirty="0">
              <a:solidFill>
                <a:schemeClr val="bg1"/>
              </a:solidFill>
            </a:endParaRPr>
          </a:p>
        </p:txBody>
      </p:sp>
      <p:sp>
        <p:nvSpPr>
          <p:cNvPr id="9" name="TextBox 8">
            <a:extLst>
              <a:ext uri="{FF2B5EF4-FFF2-40B4-BE49-F238E27FC236}">
                <a16:creationId xmlns:a16="http://schemas.microsoft.com/office/drawing/2014/main" id="{AF9A998D-5A38-6F23-AC08-5759522744C7}"/>
              </a:ext>
            </a:extLst>
          </p:cNvPr>
          <p:cNvSpPr txBox="1"/>
          <p:nvPr/>
        </p:nvSpPr>
        <p:spPr>
          <a:xfrm>
            <a:off x="1941954" y="3202938"/>
            <a:ext cx="3549169" cy="313932"/>
          </a:xfrm>
          <a:prstGeom prst="rect">
            <a:avLst/>
          </a:prstGeom>
          <a:noFill/>
        </p:spPr>
        <p:txBody>
          <a:bodyPr wrap="square" rtlCol="0">
            <a:spAutoFit/>
          </a:bodyPr>
          <a:lstStyle/>
          <a:p>
            <a:pPr defTabSz="731520">
              <a:spcAft>
                <a:spcPts val="600"/>
              </a:spcAft>
            </a:pPr>
            <a:r>
              <a:rPr lang="en-SG" sz="1440" kern="1200">
                <a:solidFill>
                  <a:schemeClr val="bg1"/>
                </a:solidFill>
                <a:latin typeface="+mn-lt"/>
                <a:ea typeface="+mn-ea"/>
                <a:cs typeface="+mn-cs"/>
              </a:rPr>
              <a:t>Midpoint </a:t>
            </a:r>
            <a:endParaRPr lang="en-SG">
              <a:solidFill>
                <a:schemeClr val="bg1"/>
              </a:solidFill>
            </a:endParaRPr>
          </a:p>
        </p:txBody>
      </p:sp>
      <p:sp>
        <p:nvSpPr>
          <p:cNvPr id="10" name="TextBox 9">
            <a:extLst>
              <a:ext uri="{FF2B5EF4-FFF2-40B4-BE49-F238E27FC236}">
                <a16:creationId xmlns:a16="http://schemas.microsoft.com/office/drawing/2014/main" id="{4A441A11-5D6A-84B6-C86D-7693325F04D8}"/>
              </a:ext>
            </a:extLst>
          </p:cNvPr>
          <p:cNvSpPr txBox="1"/>
          <p:nvPr/>
        </p:nvSpPr>
        <p:spPr>
          <a:xfrm>
            <a:off x="1941954" y="3500341"/>
            <a:ext cx="8308092" cy="535531"/>
          </a:xfrm>
          <a:prstGeom prst="rect">
            <a:avLst/>
          </a:prstGeom>
          <a:noFill/>
          <a:ln w="19050">
            <a:solidFill>
              <a:schemeClr val="tx1">
                <a:lumMod val="75000"/>
                <a:lumOff val="25000"/>
              </a:schemeClr>
            </a:solidFill>
          </a:ln>
        </p:spPr>
        <p:txBody>
          <a:bodyPr wrap="square" rtlCol="0">
            <a:spAutoFit/>
          </a:bodyPr>
          <a:lstStyle/>
          <a:p>
            <a:pPr defTabSz="731520">
              <a:spcAft>
                <a:spcPts val="600"/>
              </a:spcAft>
            </a:pPr>
            <a:r>
              <a:rPr lang="en-SG" sz="1440" kern="1200" dirty="0">
                <a:solidFill>
                  <a:schemeClr val="bg1"/>
                </a:solidFill>
                <a:latin typeface="+mn-lt"/>
                <a:ea typeface="+mn-ea"/>
                <a:cs typeface="+mn-cs"/>
              </a:rPr>
              <a:t>Protagonist eventually defeat the cult (in one way or another).</a:t>
            </a:r>
            <a:r>
              <a:rPr lang="zh-CN" altLang="en-US" sz="1440" kern="1200" dirty="0">
                <a:solidFill>
                  <a:schemeClr val="bg1"/>
                </a:solidFill>
                <a:latin typeface="+mn-lt"/>
                <a:ea typeface="+mn-ea"/>
                <a:cs typeface="+mn-cs"/>
              </a:rPr>
              <a:t> </a:t>
            </a:r>
            <a:r>
              <a:rPr lang="en-SG" altLang="zh-CN" sz="1440" kern="1200" dirty="0">
                <a:solidFill>
                  <a:schemeClr val="bg1"/>
                </a:solidFill>
                <a:latin typeface="+mn-lt"/>
                <a:ea typeface="+mn-ea"/>
                <a:cs typeface="+mn-cs"/>
              </a:rPr>
              <a:t>He</a:t>
            </a:r>
            <a:r>
              <a:rPr lang="zh-CN" altLang="en-US" sz="1440" kern="1200" dirty="0">
                <a:solidFill>
                  <a:schemeClr val="bg1"/>
                </a:solidFill>
                <a:latin typeface="+mn-lt"/>
                <a:ea typeface="+mn-ea"/>
                <a:cs typeface="+mn-cs"/>
              </a:rPr>
              <a:t> </a:t>
            </a:r>
            <a:r>
              <a:rPr lang="en-SG" altLang="zh-CN" sz="1440" kern="1200" dirty="0">
                <a:solidFill>
                  <a:schemeClr val="bg1"/>
                </a:solidFill>
                <a:latin typeface="+mn-lt"/>
                <a:ea typeface="+mn-ea"/>
                <a:cs typeface="+mn-cs"/>
              </a:rPr>
              <a:t>manages</a:t>
            </a:r>
            <a:r>
              <a:rPr lang="zh-CN" altLang="en-US" sz="1440" kern="1200" dirty="0">
                <a:solidFill>
                  <a:schemeClr val="bg1"/>
                </a:solidFill>
                <a:latin typeface="+mn-lt"/>
                <a:ea typeface="+mn-ea"/>
                <a:cs typeface="+mn-cs"/>
              </a:rPr>
              <a:t> </a:t>
            </a:r>
            <a:r>
              <a:rPr lang="en-SG" altLang="zh-CN" sz="1440" kern="1200" dirty="0">
                <a:solidFill>
                  <a:schemeClr val="bg1"/>
                </a:solidFill>
                <a:latin typeface="+mn-lt"/>
                <a:ea typeface="+mn-ea"/>
                <a:cs typeface="+mn-cs"/>
              </a:rPr>
              <a:t>to</a:t>
            </a:r>
            <a:r>
              <a:rPr lang="zh-CN" altLang="en-US" sz="1440" kern="1200" dirty="0">
                <a:solidFill>
                  <a:schemeClr val="bg1"/>
                </a:solidFill>
                <a:latin typeface="+mn-lt"/>
                <a:ea typeface="+mn-ea"/>
                <a:cs typeface="+mn-cs"/>
              </a:rPr>
              <a:t> </a:t>
            </a:r>
            <a:r>
              <a:rPr lang="en-SG" altLang="zh-CN" sz="1440" kern="1200" dirty="0">
                <a:solidFill>
                  <a:schemeClr val="bg1"/>
                </a:solidFill>
                <a:latin typeface="+mn-lt"/>
                <a:ea typeface="+mn-ea"/>
                <a:cs typeface="+mn-cs"/>
              </a:rPr>
              <a:t>get information out of them about his weaknesses before heading to his castle.</a:t>
            </a:r>
            <a:endParaRPr lang="en-SG" dirty="0">
              <a:solidFill>
                <a:schemeClr val="bg1"/>
              </a:solidFill>
            </a:endParaRPr>
          </a:p>
        </p:txBody>
      </p:sp>
      <p:sp>
        <p:nvSpPr>
          <p:cNvPr id="3" name="TextBox 2">
            <a:extLst>
              <a:ext uri="{FF2B5EF4-FFF2-40B4-BE49-F238E27FC236}">
                <a16:creationId xmlns:a16="http://schemas.microsoft.com/office/drawing/2014/main" id="{3CFB4B85-5EC4-B494-A02D-FB86221F5D0F}"/>
              </a:ext>
            </a:extLst>
          </p:cNvPr>
          <p:cNvSpPr txBox="1"/>
          <p:nvPr/>
        </p:nvSpPr>
        <p:spPr>
          <a:xfrm>
            <a:off x="1941954" y="4169496"/>
            <a:ext cx="3549169" cy="313932"/>
          </a:xfrm>
          <a:prstGeom prst="rect">
            <a:avLst/>
          </a:prstGeom>
          <a:noFill/>
        </p:spPr>
        <p:txBody>
          <a:bodyPr wrap="square" rtlCol="0">
            <a:spAutoFit/>
          </a:bodyPr>
          <a:lstStyle/>
          <a:p>
            <a:pPr defTabSz="731520">
              <a:spcAft>
                <a:spcPts val="600"/>
              </a:spcAft>
            </a:pPr>
            <a:r>
              <a:rPr lang="en-SG" sz="1440" kern="1200">
                <a:solidFill>
                  <a:schemeClr val="bg1"/>
                </a:solidFill>
                <a:latin typeface="+mn-lt"/>
                <a:ea typeface="+mn-ea"/>
                <a:cs typeface="+mn-cs"/>
              </a:rPr>
              <a:t>Pinch 2</a:t>
            </a:r>
            <a:endParaRPr lang="en-SG">
              <a:solidFill>
                <a:schemeClr val="bg1"/>
              </a:solidFill>
            </a:endParaRPr>
          </a:p>
        </p:txBody>
      </p:sp>
      <p:sp>
        <p:nvSpPr>
          <p:cNvPr id="5" name="TextBox 4">
            <a:extLst>
              <a:ext uri="{FF2B5EF4-FFF2-40B4-BE49-F238E27FC236}">
                <a16:creationId xmlns:a16="http://schemas.microsoft.com/office/drawing/2014/main" id="{5C96228C-D104-C02B-843B-9FF7C2481F5A}"/>
              </a:ext>
            </a:extLst>
          </p:cNvPr>
          <p:cNvSpPr txBox="1"/>
          <p:nvPr/>
        </p:nvSpPr>
        <p:spPr>
          <a:xfrm>
            <a:off x="1941954" y="4466899"/>
            <a:ext cx="8308092" cy="535531"/>
          </a:xfrm>
          <a:prstGeom prst="rect">
            <a:avLst/>
          </a:prstGeom>
          <a:noFill/>
          <a:ln w="19050">
            <a:solidFill>
              <a:schemeClr val="tx1">
                <a:lumMod val="75000"/>
                <a:lumOff val="25000"/>
              </a:schemeClr>
            </a:solidFill>
          </a:ln>
        </p:spPr>
        <p:txBody>
          <a:bodyPr wrap="square" rtlCol="0">
            <a:spAutoFit/>
          </a:bodyPr>
          <a:lstStyle/>
          <a:p>
            <a:pPr defTabSz="731520">
              <a:spcAft>
                <a:spcPts val="600"/>
              </a:spcAft>
            </a:pPr>
            <a:r>
              <a:rPr lang="en-SG" sz="1440" kern="1200" dirty="0">
                <a:solidFill>
                  <a:schemeClr val="bg1"/>
                </a:solidFill>
                <a:latin typeface="+mn-lt"/>
                <a:ea typeface="+mn-ea"/>
                <a:cs typeface="+mn-cs"/>
              </a:rPr>
              <a:t>Protagonist reaches the castle and spots the stolen cores (bait, the most obvious bait smh). Before he could free the cores, he was unexpectedly ambushed by the king and suffers a fatal wound.</a:t>
            </a:r>
            <a:endParaRPr lang="en-SG" dirty="0">
              <a:solidFill>
                <a:schemeClr val="bg1"/>
              </a:solidFill>
            </a:endParaRPr>
          </a:p>
        </p:txBody>
      </p:sp>
      <p:sp>
        <p:nvSpPr>
          <p:cNvPr id="11" name="TextBox 10">
            <a:extLst>
              <a:ext uri="{FF2B5EF4-FFF2-40B4-BE49-F238E27FC236}">
                <a16:creationId xmlns:a16="http://schemas.microsoft.com/office/drawing/2014/main" id="{1CAE0E2F-1BF8-4A9A-ED0A-704DD4020BF6}"/>
              </a:ext>
            </a:extLst>
          </p:cNvPr>
          <p:cNvSpPr txBox="1"/>
          <p:nvPr/>
        </p:nvSpPr>
        <p:spPr>
          <a:xfrm>
            <a:off x="1941954" y="5136054"/>
            <a:ext cx="3549169" cy="313932"/>
          </a:xfrm>
          <a:prstGeom prst="rect">
            <a:avLst/>
          </a:prstGeom>
          <a:noFill/>
        </p:spPr>
        <p:txBody>
          <a:bodyPr wrap="square" rtlCol="0">
            <a:spAutoFit/>
          </a:bodyPr>
          <a:lstStyle/>
          <a:p>
            <a:pPr defTabSz="731520">
              <a:spcAft>
                <a:spcPts val="600"/>
              </a:spcAft>
            </a:pPr>
            <a:r>
              <a:rPr lang="en-SG" sz="1440" kern="1200">
                <a:solidFill>
                  <a:schemeClr val="bg1"/>
                </a:solidFill>
                <a:latin typeface="+mn-lt"/>
                <a:ea typeface="+mn-ea"/>
                <a:cs typeface="+mn-cs"/>
              </a:rPr>
              <a:t>Plot 2</a:t>
            </a:r>
            <a:endParaRPr lang="en-SG">
              <a:solidFill>
                <a:schemeClr val="bg1"/>
              </a:solidFill>
            </a:endParaRPr>
          </a:p>
        </p:txBody>
      </p:sp>
      <p:sp>
        <p:nvSpPr>
          <p:cNvPr id="13" name="TextBox 12">
            <a:extLst>
              <a:ext uri="{FF2B5EF4-FFF2-40B4-BE49-F238E27FC236}">
                <a16:creationId xmlns:a16="http://schemas.microsoft.com/office/drawing/2014/main" id="{1C260D10-0CCC-5864-2739-57C0FCE39740}"/>
              </a:ext>
            </a:extLst>
          </p:cNvPr>
          <p:cNvSpPr txBox="1"/>
          <p:nvPr/>
        </p:nvSpPr>
        <p:spPr>
          <a:xfrm>
            <a:off x="1941954" y="5433457"/>
            <a:ext cx="8308092" cy="757130"/>
          </a:xfrm>
          <a:prstGeom prst="rect">
            <a:avLst/>
          </a:prstGeom>
          <a:noFill/>
          <a:ln w="19050">
            <a:solidFill>
              <a:schemeClr val="tx1">
                <a:lumMod val="75000"/>
                <a:lumOff val="25000"/>
              </a:schemeClr>
            </a:solidFill>
          </a:ln>
        </p:spPr>
        <p:txBody>
          <a:bodyPr wrap="square" rtlCol="0">
            <a:spAutoFit/>
          </a:bodyPr>
          <a:lstStyle/>
          <a:p>
            <a:pPr defTabSz="731520">
              <a:spcAft>
                <a:spcPts val="600"/>
              </a:spcAft>
            </a:pPr>
            <a:r>
              <a:rPr lang="en-SG" sz="1440" kern="1200" dirty="0">
                <a:solidFill>
                  <a:schemeClr val="bg1"/>
                </a:solidFill>
                <a:latin typeface="+mn-lt"/>
                <a:ea typeface="+mn-ea"/>
                <a:cs typeface="+mn-cs"/>
              </a:rPr>
              <a:t>The protagonist tries his best to fight against the king despite his injuries, but quickly realizes the vast difference in strength between him and the king. Despite his efforts, he eventually becomes too weak to continue the fight and falls.</a:t>
            </a:r>
            <a:endParaRPr lang="en-SG" dirty="0">
              <a:solidFill>
                <a:schemeClr val="bg1"/>
              </a:solidFill>
            </a:endParaRPr>
          </a:p>
        </p:txBody>
      </p:sp>
    </p:spTree>
    <p:extLst>
      <p:ext uri="{BB962C8B-B14F-4D97-AF65-F5344CB8AC3E}">
        <p14:creationId xmlns:p14="http://schemas.microsoft.com/office/powerpoint/2010/main" val="312073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0D25"/>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D157E-BF47-9BF7-6200-2E9E600ABDA0}"/>
              </a:ext>
            </a:extLst>
          </p:cNvPr>
          <p:cNvSpPr>
            <a:spLocks noGrp="1"/>
          </p:cNvSpPr>
          <p:nvPr>
            <p:ph type="title"/>
          </p:nvPr>
        </p:nvSpPr>
        <p:spPr>
          <a:xfrm>
            <a:off x="836676" y="724357"/>
            <a:ext cx="10515600" cy="1325563"/>
          </a:xfrm>
        </p:spPr>
        <p:txBody>
          <a:bodyPr>
            <a:normAutofit/>
          </a:bodyPr>
          <a:lstStyle/>
          <a:p>
            <a:r>
              <a:rPr lang="en-SG" sz="5400" dirty="0">
                <a:solidFill>
                  <a:schemeClr val="bg1"/>
                </a:solidFill>
              </a:rPr>
              <a:t>Three act structure [act 3]</a:t>
            </a: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38F6F7-7012-A8E4-CB3F-9194DF693668}"/>
              </a:ext>
            </a:extLst>
          </p:cNvPr>
          <p:cNvSpPr txBox="1"/>
          <p:nvPr/>
        </p:nvSpPr>
        <p:spPr>
          <a:xfrm>
            <a:off x="836676" y="2459621"/>
            <a:ext cx="4492204" cy="376424"/>
          </a:xfrm>
          <a:prstGeom prst="rect">
            <a:avLst/>
          </a:prstGeom>
          <a:noFill/>
        </p:spPr>
        <p:txBody>
          <a:bodyPr wrap="square" rtlCol="0">
            <a:spAutoFit/>
          </a:bodyPr>
          <a:lstStyle/>
          <a:p>
            <a:pPr defTabSz="923544">
              <a:spcAft>
                <a:spcPts val="600"/>
              </a:spcAft>
            </a:pPr>
            <a:r>
              <a:rPr lang="en-SG" sz="1818" kern="1200">
                <a:solidFill>
                  <a:schemeClr val="bg1"/>
                </a:solidFill>
                <a:latin typeface="+mn-lt"/>
                <a:ea typeface="+mn-ea"/>
                <a:cs typeface="+mn-cs"/>
              </a:rPr>
              <a:t>Climax</a:t>
            </a:r>
            <a:endParaRPr lang="en-SG">
              <a:solidFill>
                <a:schemeClr val="bg1"/>
              </a:solidFill>
            </a:endParaRPr>
          </a:p>
        </p:txBody>
      </p:sp>
      <p:sp>
        <p:nvSpPr>
          <p:cNvPr id="6" name="TextBox 5">
            <a:extLst>
              <a:ext uri="{FF2B5EF4-FFF2-40B4-BE49-F238E27FC236}">
                <a16:creationId xmlns:a16="http://schemas.microsoft.com/office/drawing/2014/main" id="{0B423B0E-02DE-EF2F-2A82-F09D056AC742}"/>
              </a:ext>
            </a:extLst>
          </p:cNvPr>
          <p:cNvSpPr txBox="1"/>
          <p:nvPr/>
        </p:nvSpPr>
        <p:spPr>
          <a:xfrm>
            <a:off x="836676" y="2898176"/>
            <a:ext cx="10515600" cy="941060"/>
          </a:xfrm>
          <a:prstGeom prst="rect">
            <a:avLst/>
          </a:prstGeom>
          <a:noFill/>
          <a:ln w="19050">
            <a:solidFill>
              <a:schemeClr val="tx1">
                <a:lumMod val="75000"/>
                <a:lumOff val="25000"/>
              </a:schemeClr>
            </a:solidFill>
          </a:ln>
        </p:spPr>
        <p:txBody>
          <a:bodyPr wrap="square" rtlCol="0">
            <a:spAutoFit/>
          </a:bodyPr>
          <a:lstStyle/>
          <a:p>
            <a:pPr defTabSz="923544">
              <a:spcAft>
                <a:spcPts val="600"/>
              </a:spcAft>
            </a:pPr>
            <a:r>
              <a:rPr lang="en-SG" sz="1818" kern="1200" dirty="0">
                <a:solidFill>
                  <a:schemeClr val="bg1"/>
                </a:solidFill>
                <a:latin typeface="+mn-lt"/>
                <a:ea typeface="+mn-ea"/>
                <a:cs typeface="+mn-cs"/>
              </a:rPr>
              <a:t>Having witnessed the protagonist’s efforts, the god heals him and lent a fraction of their power. With god’s power, the protagonist can now fight on par with the king. He uses the king’s weaknesses to his advantage and was able to defeat the spirit king.</a:t>
            </a:r>
            <a:endParaRPr lang="en-SG" dirty="0">
              <a:solidFill>
                <a:schemeClr val="bg1"/>
              </a:solidFill>
            </a:endParaRPr>
          </a:p>
        </p:txBody>
      </p:sp>
      <p:sp>
        <p:nvSpPr>
          <p:cNvPr id="12" name="TextBox 11">
            <a:extLst>
              <a:ext uri="{FF2B5EF4-FFF2-40B4-BE49-F238E27FC236}">
                <a16:creationId xmlns:a16="http://schemas.microsoft.com/office/drawing/2014/main" id="{814E1648-0B6D-4139-9E53-C4DC5C0F705A}"/>
              </a:ext>
            </a:extLst>
          </p:cNvPr>
          <p:cNvSpPr txBox="1"/>
          <p:nvPr/>
        </p:nvSpPr>
        <p:spPr>
          <a:xfrm>
            <a:off x="836676" y="4619869"/>
            <a:ext cx="10515600" cy="376424"/>
          </a:xfrm>
          <a:prstGeom prst="rect">
            <a:avLst/>
          </a:prstGeom>
          <a:noFill/>
          <a:ln w="19050">
            <a:solidFill>
              <a:schemeClr val="tx1">
                <a:lumMod val="75000"/>
                <a:lumOff val="25000"/>
              </a:schemeClr>
            </a:solidFill>
          </a:ln>
        </p:spPr>
        <p:txBody>
          <a:bodyPr wrap="square" rtlCol="0">
            <a:spAutoFit/>
          </a:bodyPr>
          <a:lstStyle/>
          <a:p>
            <a:pPr defTabSz="923544">
              <a:spcAft>
                <a:spcPts val="600"/>
              </a:spcAft>
            </a:pPr>
            <a:r>
              <a:rPr lang="en-SG" sz="1818" kern="1200" dirty="0">
                <a:solidFill>
                  <a:schemeClr val="bg1"/>
                </a:solidFill>
                <a:latin typeface="+mn-lt"/>
                <a:ea typeface="+mn-ea"/>
                <a:cs typeface="+mn-cs"/>
              </a:rPr>
              <a:t>Protagonist frees villagers’ cores, saving them all and becomes the village’s hero.</a:t>
            </a:r>
            <a:endParaRPr lang="en-SG" dirty="0">
              <a:solidFill>
                <a:schemeClr val="bg1"/>
              </a:solidFill>
            </a:endParaRPr>
          </a:p>
        </p:txBody>
      </p:sp>
      <p:sp>
        <p:nvSpPr>
          <p:cNvPr id="15" name="TextBox 14">
            <a:extLst>
              <a:ext uri="{FF2B5EF4-FFF2-40B4-BE49-F238E27FC236}">
                <a16:creationId xmlns:a16="http://schemas.microsoft.com/office/drawing/2014/main" id="{696FFCEF-2840-57D4-9151-E381DD1C5E42}"/>
              </a:ext>
            </a:extLst>
          </p:cNvPr>
          <p:cNvSpPr txBox="1"/>
          <p:nvPr/>
        </p:nvSpPr>
        <p:spPr>
          <a:xfrm>
            <a:off x="836676" y="4231312"/>
            <a:ext cx="4492204" cy="376424"/>
          </a:xfrm>
          <a:prstGeom prst="rect">
            <a:avLst/>
          </a:prstGeom>
          <a:noFill/>
        </p:spPr>
        <p:txBody>
          <a:bodyPr wrap="square" rtlCol="0">
            <a:spAutoFit/>
          </a:bodyPr>
          <a:lstStyle/>
          <a:p>
            <a:pPr defTabSz="923544">
              <a:spcAft>
                <a:spcPts val="600"/>
              </a:spcAft>
            </a:pPr>
            <a:r>
              <a:rPr lang="en-SG" sz="1818" kern="1200">
                <a:solidFill>
                  <a:schemeClr val="bg1"/>
                </a:solidFill>
                <a:latin typeface="+mn-lt"/>
                <a:ea typeface="+mn-ea"/>
                <a:cs typeface="+mn-cs"/>
              </a:rPr>
              <a:t>Resolution</a:t>
            </a:r>
            <a:endParaRPr lang="en-SG">
              <a:solidFill>
                <a:schemeClr val="bg1"/>
              </a:solidFill>
            </a:endParaRPr>
          </a:p>
        </p:txBody>
      </p:sp>
    </p:spTree>
    <p:extLst>
      <p:ext uri="{BB962C8B-B14F-4D97-AF65-F5344CB8AC3E}">
        <p14:creationId xmlns:p14="http://schemas.microsoft.com/office/powerpoint/2010/main" val="104334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1114"/>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solidFill>
                <a:schemeClr val="tx1"/>
              </a:solidFill>
            </a:endParaRPr>
          </a:p>
        </p:txBody>
      </p:sp>
      <p:sp>
        <p:nvSpPr>
          <p:cNvPr id="50" name="Title 1">
            <a:extLst>
              <a:ext uri="{FF2B5EF4-FFF2-40B4-BE49-F238E27FC236}">
                <a16:creationId xmlns:a16="http://schemas.microsoft.com/office/drawing/2014/main" id="{B6FAD9E7-2827-427D-8E4B-B075BC971F74}"/>
              </a:ext>
            </a:extLst>
          </p:cNvPr>
          <p:cNvSpPr>
            <a:spLocks noGrp="1"/>
          </p:cNvSpPr>
          <p:nvPr>
            <p:ph type="title"/>
          </p:nvPr>
        </p:nvSpPr>
        <p:spPr>
          <a:xfrm>
            <a:off x="838200" y="365125"/>
            <a:ext cx="10515600" cy="1325563"/>
          </a:xfrm>
        </p:spPr>
        <p:txBody>
          <a:bodyPr>
            <a:normAutofit/>
          </a:bodyPr>
          <a:lstStyle/>
          <a:p>
            <a:r>
              <a:rPr lang="en-SG" u="sng" dirty="0">
                <a:solidFill>
                  <a:schemeClr val="bg1"/>
                </a:solidFill>
              </a:rPr>
              <a:t>Main</a:t>
            </a:r>
            <a:r>
              <a:rPr lang="en-SG" u="sng" dirty="0">
                <a:solidFill>
                  <a:schemeClr val="bg1">
                    <a:lumMod val="85000"/>
                  </a:schemeClr>
                </a:solidFill>
              </a:rPr>
              <a:t> events</a:t>
            </a:r>
          </a:p>
        </p:txBody>
      </p:sp>
      <p:sp>
        <p:nvSpPr>
          <p:cNvPr id="4" name="Rectangle: Rounded Corners 3">
            <a:extLst>
              <a:ext uri="{FF2B5EF4-FFF2-40B4-BE49-F238E27FC236}">
                <a16:creationId xmlns:a16="http://schemas.microsoft.com/office/drawing/2014/main" id="{F490DAF2-38F9-DD62-1270-58B118CC9B26}"/>
              </a:ext>
            </a:extLst>
          </p:cNvPr>
          <p:cNvSpPr/>
          <p:nvPr/>
        </p:nvSpPr>
        <p:spPr>
          <a:xfrm>
            <a:off x="4192178" y="1482596"/>
            <a:ext cx="3807643" cy="852964"/>
          </a:xfrm>
          <a:prstGeom prst="roundRect">
            <a:avLst>
              <a:gd name="adj" fmla="val 23771"/>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defTabSz="612648">
              <a:spcAft>
                <a:spcPts val="600"/>
              </a:spcAft>
            </a:pPr>
            <a:r>
              <a:rPr lang="en-SG" sz="1400" kern="1200" dirty="0">
                <a:solidFill>
                  <a:schemeClr val="bg1"/>
                </a:solidFill>
                <a:latin typeface="+mn-lt"/>
                <a:ea typeface="+mn-ea"/>
                <a:cs typeface="+mn-cs"/>
              </a:rPr>
              <a:t>The protagonist lives a peaceful village life after the revival of the ancient kingdom, </a:t>
            </a:r>
            <a:r>
              <a:rPr lang="en-SG" sz="1400" kern="1200" dirty="0" err="1">
                <a:solidFill>
                  <a:schemeClr val="bg1"/>
                </a:solidFill>
                <a:latin typeface="+mn-lt"/>
                <a:ea typeface="+mn-ea"/>
                <a:cs typeface="+mn-cs"/>
              </a:rPr>
              <a:t>Gravidia</a:t>
            </a:r>
            <a:r>
              <a:rPr lang="en-SG" sz="1400" kern="1200" dirty="0">
                <a:solidFill>
                  <a:schemeClr val="bg1"/>
                </a:solidFill>
                <a:latin typeface="+mn-lt"/>
                <a:ea typeface="+mn-ea"/>
                <a:cs typeface="+mn-cs"/>
              </a:rPr>
              <a:t>.</a:t>
            </a:r>
            <a:endParaRPr lang="en-SG" sz="1400" dirty="0">
              <a:solidFill>
                <a:schemeClr val="bg1"/>
              </a:solidFill>
            </a:endParaRPr>
          </a:p>
        </p:txBody>
      </p:sp>
      <p:sp>
        <p:nvSpPr>
          <p:cNvPr id="5" name="Rectangle: Rounded Corners 4">
            <a:extLst>
              <a:ext uri="{FF2B5EF4-FFF2-40B4-BE49-F238E27FC236}">
                <a16:creationId xmlns:a16="http://schemas.microsoft.com/office/drawing/2014/main" id="{05E7DCAA-574A-8490-42C9-696A242A0F1B}"/>
              </a:ext>
            </a:extLst>
          </p:cNvPr>
          <p:cNvSpPr/>
          <p:nvPr/>
        </p:nvSpPr>
        <p:spPr>
          <a:xfrm>
            <a:off x="4192178" y="2562697"/>
            <a:ext cx="3807643" cy="817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defTabSz="612648">
              <a:spcAft>
                <a:spcPts val="600"/>
              </a:spcAft>
            </a:pPr>
            <a:r>
              <a:rPr lang="en-SG" sz="1400" kern="1200">
                <a:solidFill>
                  <a:schemeClr val="bg1"/>
                </a:solidFill>
                <a:latin typeface="+mn-lt"/>
                <a:ea typeface="+mn-ea"/>
                <a:cs typeface="+mn-cs"/>
              </a:rPr>
              <a:t>The village was hit by a sudden earthquake, followed by the ancient Gravidian castle floating into the sky</a:t>
            </a:r>
            <a:endParaRPr lang="en-SG" sz="1400">
              <a:solidFill>
                <a:schemeClr val="bg1"/>
              </a:solidFill>
            </a:endParaRPr>
          </a:p>
        </p:txBody>
      </p:sp>
      <p:sp>
        <p:nvSpPr>
          <p:cNvPr id="6" name="Rectangle: Rounded Corners 5">
            <a:extLst>
              <a:ext uri="{FF2B5EF4-FFF2-40B4-BE49-F238E27FC236}">
                <a16:creationId xmlns:a16="http://schemas.microsoft.com/office/drawing/2014/main" id="{2D0C2A29-F0D0-BD5E-D781-45345EEFD2F3}"/>
              </a:ext>
            </a:extLst>
          </p:cNvPr>
          <p:cNvSpPr/>
          <p:nvPr/>
        </p:nvSpPr>
        <p:spPr>
          <a:xfrm>
            <a:off x="4192178" y="3553336"/>
            <a:ext cx="3807643" cy="817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defTabSz="612648">
              <a:spcAft>
                <a:spcPts val="600"/>
              </a:spcAft>
            </a:pPr>
            <a:r>
              <a:rPr lang="en-SG" sz="1400" kern="1200" dirty="0">
                <a:solidFill>
                  <a:schemeClr val="bg1"/>
                </a:solidFill>
                <a:latin typeface="+mn-lt"/>
                <a:ea typeface="+mn-ea"/>
                <a:cs typeface="+mn-cs"/>
              </a:rPr>
              <a:t>All the villagers except the protagonist has their cores stolen. Protagonist is tasked by god to defeat the vengeful spirit king and his cult</a:t>
            </a:r>
            <a:endParaRPr lang="en-SG" sz="1400" dirty="0">
              <a:solidFill>
                <a:schemeClr val="bg1"/>
              </a:solidFill>
            </a:endParaRPr>
          </a:p>
        </p:txBody>
      </p:sp>
      <p:sp>
        <p:nvSpPr>
          <p:cNvPr id="7" name="Rectangle: Rounded Corners 6">
            <a:extLst>
              <a:ext uri="{FF2B5EF4-FFF2-40B4-BE49-F238E27FC236}">
                <a16:creationId xmlns:a16="http://schemas.microsoft.com/office/drawing/2014/main" id="{1ED088E5-1B89-7FD1-A3BF-F50056545B35}"/>
              </a:ext>
            </a:extLst>
          </p:cNvPr>
          <p:cNvSpPr/>
          <p:nvPr/>
        </p:nvSpPr>
        <p:spPr>
          <a:xfrm>
            <a:off x="4192178" y="4558159"/>
            <a:ext cx="3807643" cy="817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defTabSz="612648">
              <a:spcAft>
                <a:spcPts val="600"/>
              </a:spcAft>
            </a:pPr>
            <a:r>
              <a:rPr lang="en-SG" sz="1400" kern="1200">
                <a:solidFill>
                  <a:schemeClr val="bg1"/>
                </a:solidFill>
                <a:latin typeface="+mn-lt"/>
                <a:ea typeface="+mn-ea"/>
                <a:cs typeface="+mn-cs"/>
              </a:rPr>
              <a:t>Protagonist finds the cult’s hideout and realises he if conflicted about harming seemingly regular people</a:t>
            </a:r>
            <a:endParaRPr lang="en-SG" sz="1400">
              <a:solidFill>
                <a:schemeClr val="bg1"/>
              </a:solidFill>
            </a:endParaRPr>
          </a:p>
        </p:txBody>
      </p:sp>
      <p:sp>
        <p:nvSpPr>
          <p:cNvPr id="8" name="Rectangle: Rounded Corners 7">
            <a:extLst>
              <a:ext uri="{FF2B5EF4-FFF2-40B4-BE49-F238E27FC236}">
                <a16:creationId xmlns:a16="http://schemas.microsoft.com/office/drawing/2014/main" id="{D0970585-789C-8A7E-2A95-C37A2BAFD873}"/>
              </a:ext>
            </a:extLst>
          </p:cNvPr>
          <p:cNvSpPr/>
          <p:nvPr/>
        </p:nvSpPr>
        <p:spPr>
          <a:xfrm>
            <a:off x="4192178" y="5640757"/>
            <a:ext cx="3807643" cy="817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defTabSz="612648">
              <a:spcAft>
                <a:spcPts val="600"/>
              </a:spcAft>
            </a:pPr>
            <a:r>
              <a:rPr lang="en-SG" sz="1400" kern="1200">
                <a:solidFill>
                  <a:schemeClr val="bg1"/>
                </a:solidFill>
                <a:latin typeface="+mn-lt"/>
                <a:ea typeface="+mn-ea"/>
                <a:cs typeface="+mn-cs"/>
              </a:rPr>
              <a:t>Protagonist eventually defeat the cult.</a:t>
            </a:r>
            <a:r>
              <a:rPr lang="zh-CN" altLang="en-US" sz="1400" kern="1200">
                <a:solidFill>
                  <a:schemeClr val="bg1"/>
                </a:solidFill>
                <a:latin typeface="+mn-lt"/>
                <a:ea typeface="+mn-ea"/>
                <a:cs typeface="+mn-cs"/>
              </a:rPr>
              <a:t> </a:t>
            </a:r>
            <a:r>
              <a:rPr lang="en-SG" altLang="zh-CN" sz="1400" kern="1200">
                <a:solidFill>
                  <a:schemeClr val="bg1"/>
                </a:solidFill>
                <a:latin typeface="+mn-lt"/>
                <a:ea typeface="+mn-ea"/>
                <a:cs typeface="+mn-cs"/>
              </a:rPr>
              <a:t>He</a:t>
            </a:r>
            <a:r>
              <a:rPr lang="zh-CN" altLang="en-US" sz="1400" kern="1200">
                <a:solidFill>
                  <a:schemeClr val="bg1"/>
                </a:solidFill>
                <a:latin typeface="+mn-lt"/>
                <a:ea typeface="+mn-ea"/>
                <a:cs typeface="+mn-cs"/>
              </a:rPr>
              <a:t> </a:t>
            </a:r>
            <a:r>
              <a:rPr lang="en-SG" altLang="zh-CN" sz="1400" kern="1200">
                <a:solidFill>
                  <a:schemeClr val="bg1"/>
                </a:solidFill>
                <a:latin typeface="+mn-lt"/>
                <a:ea typeface="+mn-ea"/>
                <a:cs typeface="+mn-cs"/>
              </a:rPr>
              <a:t>manages</a:t>
            </a:r>
            <a:r>
              <a:rPr lang="zh-CN" altLang="en-US" sz="1400" kern="1200">
                <a:solidFill>
                  <a:schemeClr val="bg1"/>
                </a:solidFill>
                <a:latin typeface="+mn-lt"/>
                <a:ea typeface="+mn-ea"/>
                <a:cs typeface="+mn-cs"/>
              </a:rPr>
              <a:t> </a:t>
            </a:r>
            <a:r>
              <a:rPr lang="en-SG" altLang="zh-CN" sz="1400" kern="1200">
                <a:solidFill>
                  <a:schemeClr val="bg1"/>
                </a:solidFill>
                <a:latin typeface="+mn-lt"/>
                <a:ea typeface="+mn-ea"/>
                <a:cs typeface="+mn-cs"/>
              </a:rPr>
              <a:t>to</a:t>
            </a:r>
            <a:r>
              <a:rPr lang="zh-CN" altLang="en-US" sz="1400" kern="1200">
                <a:solidFill>
                  <a:schemeClr val="bg1"/>
                </a:solidFill>
                <a:latin typeface="+mn-lt"/>
                <a:ea typeface="+mn-ea"/>
                <a:cs typeface="+mn-cs"/>
              </a:rPr>
              <a:t> </a:t>
            </a:r>
            <a:r>
              <a:rPr lang="en-SG" altLang="zh-CN" sz="1400" kern="1200">
                <a:solidFill>
                  <a:schemeClr val="bg1"/>
                </a:solidFill>
                <a:latin typeface="+mn-lt"/>
                <a:ea typeface="+mn-ea"/>
                <a:cs typeface="+mn-cs"/>
              </a:rPr>
              <a:t>get information out of them about his weaknesses before heading to his castle.</a:t>
            </a:r>
            <a:endParaRPr lang="en-SG" sz="1400">
              <a:solidFill>
                <a:schemeClr val="bg1"/>
              </a:solidFill>
            </a:endParaRPr>
          </a:p>
        </p:txBody>
      </p:sp>
      <p:cxnSp>
        <p:nvCxnSpPr>
          <p:cNvPr id="16" name="Straight Arrow Connector 15">
            <a:extLst>
              <a:ext uri="{FF2B5EF4-FFF2-40B4-BE49-F238E27FC236}">
                <a16:creationId xmlns:a16="http://schemas.microsoft.com/office/drawing/2014/main" id="{8966E409-73BA-A153-047A-099C47B003A5}"/>
              </a:ext>
            </a:extLst>
          </p:cNvPr>
          <p:cNvCxnSpPr>
            <a:cxnSpLocks/>
            <a:stCxn id="4" idx="2"/>
            <a:endCxn id="5" idx="0"/>
          </p:cNvCxnSpPr>
          <p:nvPr/>
        </p:nvCxnSpPr>
        <p:spPr>
          <a:xfrm>
            <a:off x="6096000" y="2335560"/>
            <a:ext cx="0" cy="22713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385EC59-6CEF-94EB-F591-1D7E3E75EF12}"/>
              </a:ext>
            </a:extLst>
          </p:cNvPr>
          <p:cNvCxnSpPr>
            <a:cxnSpLocks/>
            <a:stCxn id="5" idx="2"/>
            <a:endCxn id="6" idx="0"/>
          </p:cNvCxnSpPr>
          <p:nvPr/>
        </p:nvCxnSpPr>
        <p:spPr>
          <a:xfrm>
            <a:off x="6096000" y="3379942"/>
            <a:ext cx="0" cy="173394"/>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17DC3E9-214C-BC22-5CCB-2CA452438469}"/>
              </a:ext>
            </a:extLst>
          </p:cNvPr>
          <p:cNvCxnSpPr>
            <a:cxnSpLocks/>
            <a:stCxn id="6" idx="2"/>
            <a:endCxn id="7" idx="0"/>
          </p:cNvCxnSpPr>
          <p:nvPr/>
        </p:nvCxnSpPr>
        <p:spPr>
          <a:xfrm>
            <a:off x="6096000" y="4370581"/>
            <a:ext cx="0" cy="187578"/>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7AD5636D-3B7E-AD4C-CB36-CDAAD957F25A}"/>
              </a:ext>
            </a:extLst>
          </p:cNvPr>
          <p:cNvCxnSpPr>
            <a:cxnSpLocks/>
            <a:stCxn id="7" idx="2"/>
            <a:endCxn id="8" idx="0"/>
          </p:cNvCxnSpPr>
          <p:nvPr/>
        </p:nvCxnSpPr>
        <p:spPr>
          <a:xfrm>
            <a:off x="6096000" y="5375404"/>
            <a:ext cx="0" cy="265353"/>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9D3A0CE-772F-9C98-FF8D-C85BF258B071}"/>
              </a:ext>
            </a:extLst>
          </p:cNvPr>
          <p:cNvCxnSpPr>
            <a:cxnSpLocks/>
            <a:stCxn id="8" idx="2"/>
          </p:cNvCxnSpPr>
          <p:nvPr/>
        </p:nvCxnSpPr>
        <p:spPr>
          <a:xfrm>
            <a:off x="6096000" y="6458002"/>
            <a:ext cx="0" cy="321624"/>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282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00D25"/>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490DAF2-38F9-DD62-1270-58B118CC9B26}"/>
              </a:ext>
            </a:extLst>
          </p:cNvPr>
          <p:cNvSpPr/>
          <p:nvPr/>
        </p:nvSpPr>
        <p:spPr>
          <a:xfrm>
            <a:off x="3007360" y="719401"/>
            <a:ext cx="6177280" cy="1021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Protagonist reaches the castle and spots the stolen cores. Before he could free the cores, he was unexpectedly ambushed by the king and suffers a fatal wound.</a:t>
            </a:r>
          </a:p>
        </p:txBody>
      </p:sp>
      <p:sp>
        <p:nvSpPr>
          <p:cNvPr id="5" name="Rectangle: Rounded Corners 4">
            <a:extLst>
              <a:ext uri="{FF2B5EF4-FFF2-40B4-BE49-F238E27FC236}">
                <a16:creationId xmlns:a16="http://schemas.microsoft.com/office/drawing/2014/main" id="{05E7DCAA-574A-8490-42C9-696A242A0F1B}"/>
              </a:ext>
            </a:extLst>
          </p:cNvPr>
          <p:cNvSpPr/>
          <p:nvPr/>
        </p:nvSpPr>
        <p:spPr>
          <a:xfrm>
            <a:off x="3007360" y="2066237"/>
            <a:ext cx="6177280" cy="1021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The protagonist tries his best to fight against the king, but the king’s power is too overwhelming. He was defeated despite his efforts.</a:t>
            </a:r>
          </a:p>
        </p:txBody>
      </p:sp>
      <p:sp>
        <p:nvSpPr>
          <p:cNvPr id="2" name="Rectangle: Rounded Corners 1">
            <a:extLst>
              <a:ext uri="{FF2B5EF4-FFF2-40B4-BE49-F238E27FC236}">
                <a16:creationId xmlns:a16="http://schemas.microsoft.com/office/drawing/2014/main" id="{83F0377A-9827-5568-0BAA-929FFAE35A36}"/>
              </a:ext>
            </a:extLst>
          </p:cNvPr>
          <p:cNvSpPr/>
          <p:nvPr/>
        </p:nvSpPr>
        <p:spPr>
          <a:xfrm>
            <a:off x="3007360" y="3413073"/>
            <a:ext cx="6177280" cy="1021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God heals and shares his power with the protagonist. With more power and knowledge of the king’s weaknesses, the protagonist defeats the king. </a:t>
            </a:r>
          </a:p>
        </p:txBody>
      </p:sp>
      <p:sp>
        <p:nvSpPr>
          <p:cNvPr id="3" name="Rectangle: Rounded Corners 2">
            <a:extLst>
              <a:ext uri="{FF2B5EF4-FFF2-40B4-BE49-F238E27FC236}">
                <a16:creationId xmlns:a16="http://schemas.microsoft.com/office/drawing/2014/main" id="{3697957D-DA4F-FD02-1109-4AB48A238839}"/>
              </a:ext>
            </a:extLst>
          </p:cNvPr>
          <p:cNvSpPr/>
          <p:nvPr/>
        </p:nvSpPr>
        <p:spPr>
          <a:xfrm>
            <a:off x="3007360" y="4913142"/>
            <a:ext cx="6177280"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Protagonist frees villagers’ cores, saving them all and becomes the village’s hero.</a:t>
            </a:r>
          </a:p>
        </p:txBody>
      </p:sp>
      <p:cxnSp>
        <p:nvCxnSpPr>
          <p:cNvPr id="35" name="Straight Arrow Connector 34">
            <a:extLst>
              <a:ext uri="{FF2B5EF4-FFF2-40B4-BE49-F238E27FC236}">
                <a16:creationId xmlns:a16="http://schemas.microsoft.com/office/drawing/2014/main" id="{F36433B9-3BF6-A928-03EC-7CD42C666A27}"/>
              </a:ext>
            </a:extLst>
          </p:cNvPr>
          <p:cNvCxnSpPr>
            <a:cxnSpLocks/>
            <a:endCxn id="4" idx="0"/>
          </p:cNvCxnSpPr>
          <p:nvPr/>
        </p:nvCxnSpPr>
        <p:spPr>
          <a:xfrm>
            <a:off x="6096000" y="0"/>
            <a:ext cx="0" cy="719401"/>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5D7BE88-B30A-1006-8247-8A99FD443AFC}"/>
              </a:ext>
            </a:extLst>
          </p:cNvPr>
          <p:cNvCxnSpPr>
            <a:cxnSpLocks/>
            <a:stCxn id="4" idx="2"/>
            <a:endCxn id="5" idx="0"/>
          </p:cNvCxnSpPr>
          <p:nvPr/>
        </p:nvCxnSpPr>
        <p:spPr>
          <a:xfrm>
            <a:off x="6096000" y="1740957"/>
            <a:ext cx="0" cy="325280"/>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48FE5FB-7847-4EDF-C27C-1515F10E33DD}"/>
              </a:ext>
            </a:extLst>
          </p:cNvPr>
          <p:cNvCxnSpPr>
            <a:cxnSpLocks/>
            <a:stCxn id="5" idx="2"/>
            <a:endCxn id="2" idx="0"/>
          </p:cNvCxnSpPr>
          <p:nvPr/>
        </p:nvCxnSpPr>
        <p:spPr>
          <a:xfrm>
            <a:off x="6096000" y="3087793"/>
            <a:ext cx="0" cy="325280"/>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620E6C3-B9CE-8EE2-18C4-8FE40E91A314}"/>
              </a:ext>
            </a:extLst>
          </p:cNvPr>
          <p:cNvCxnSpPr>
            <a:cxnSpLocks/>
            <a:stCxn id="2" idx="2"/>
            <a:endCxn id="3" idx="0"/>
          </p:cNvCxnSpPr>
          <p:nvPr/>
        </p:nvCxnSpPr>
        <p:spPr>
          <a:xfrm>
            <a:off x="6096000" y="4434629"/>
            <a:ext cx="0" cy="478513"/>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3DB36742-A7E1-59FE-54A6-BE57301F3930}"/>
              </a:ext>
            </a:extLst>
          </p:cNvPr>
          <p:cNvSpPr txBox="1"/>
          <p:nvPr/>
        </p:nvSpPr>
        <p:spPr>
          <a:xfrm>
            <a:off x="1877601" y="6106744"/>
            <a:ext cx="8436797" cy="369332"/>
          </a:xfrm>
          <a:prstGeom prst="rect">
            <a:avLst/>
          </a:prstGeom>
          <a:noFill/>
        </p:spPr>
        <p:txBody>
          <a:bodyPr wrap="none" rtlCol="0">
            <a:spAutoFit/>
          </a:bodyPr>
          <a:lstStyle/>
          <a:p>
            <a:r>
              <a:rPr lang="en-SG" dirty="0">
                <a:solidFill>
                  <a:schemeClr val="tx2">
                    <a:lumMod val="50000"/>
                    <a:lumOff val="50000"/>
                  </a:schemeClr>
                </a:solidFill>
              </a:rPr>
              <a:t>Some parts are summarised, honestly because they look too long inside the shapes</a:t>
            </a:r>
          </a:p>
        </p:txBody>
      </p:sp>
    </p:spTree>
    <p:extLst>
      <p:ext uri="{BB962C8B-B14F-4D97-AF65-F5344CB8AC3E}">
        <p14:creationId xmlns:p14="http://schemas.microsoft.com/office/powerpoint/2010/main" val="2298228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30C0D"/>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490DAF2-38F9-DD62-1270-58B118CC9B26}"/>
              </a:ext>
            </a:extLst>
          </p:cNvPr>
          <p:cNvSpPr/>
          <p:nvPr/>
        </p:nvSpPr>
        <p:spPr>
          <a:xfrm>
            <a:off x="3256608" y="1109656"/>
            <a:ext cx="5678784" cy="746343"/>
          </a:xfrm>
          <a:prstGeom prst="roundRect">
            <a:avLst>
              <a:gd name="adj" fmla="val 23771"/>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a:t>1. The protagonist lives a peaceful village life after the revival of the ancient kingdom, Gravidia.</a:t>
            </a:r>
            <a:endParaRPr lang="en-SG" dirty="0"/>
          </a:p>
        </p:txBody>
      </p:sp>
      <p:sp>
        <p:nvSpPr>
          <p:cNvPr id="5" name="Rectangle: Rounded Corners 4">
            <a:extLst>
              <a:ext uri="{FF2B5EF4-FFF2-40B4-BE49-F238E27FC236}">
                <a16:creationId xmlns:a16="http://schemas.microsoft.com/office/drawing/2014/main" id="{05E7DCAA-574A-8490-42C9-696A242A0F1B}"/>
              </a:ext>
            </a:extLst>
          </p:cNvPr>
          <p:cNvSpPr/>
          <p:nvPr/>
        </p:nvSpPr>
        <p:spPr>
          <a:xfrm>
            <a:off x="3256608" y="3427073"/>
            <a:ext cx="5678784"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a:t>3. The village was hit by a sudden earthquake, followed by the ancient Gravidian castle floating into the sky</a:t>
            </a:r>
            <a:endParaRPr lang="en-SG" dirty="0"/>
          </a:p>
        </p:txBody>
      </p:sp>
      <p:cxnSp>
        <p:nvCxnSpPr>
          <p:cNvPr id="16" name="Straight Arrow Connector 15">
            <a:extLst>
              <a:ext uri="{FF2B5EF4-FFF2-40B4-BE49-F238E27FC236}">
                <a16:creationId xmlns:a16="http://schemas.microsoft.com/office/drawing/2014/main" id="{8966E409-73BA-A153-047A-099C47B003A5}"/>
              </a:ext>
            </a:extLst>
          </p:cNvPr>
          <p:cNvCxnSpPr>
            <a:cxnSpLocks/>
            <a:stCxn id="4" idx="2"/>
            <a:endCxn id="3" idx="0"/>
          </p:cNvCxnSpPr>
          <p:nvPr/>
        </p:nvCxnSpPr>
        <p:spPr>
          <a:xfrm flipH="1">
            <a:off x="4110458" y="1855999"/>
            <a:ext cx="1985542" cy="483813"/>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385EC59-6CEF-94EB-F591-1D7E3E75EF12}"/>
              </a:ext>
            </a:extLst>
          </p:cNvPr>
          <p:cNvCxnSpPr>
            <a:cxnSpLocks/>
            <a:stCxn id="5" idx="2"/>
            <a:endCxn id="34" idx="0"/>
          </p:cNvCxnSpPr>
          <p:nvPr/>
        </p:nvCxnSpPr>
        <p:spPr>
          <a:xfrm flipH="1">
            <a:off x="2525335" y="4142162"/>
            <a:ext cx="3570665" cy="525404"/>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0" name="Title 1">
            <a:extLst>
              <a:ext uri="{FF2B5EF4-FFF2-40B4-BE49-F238E27FC236}">
                <a16:creationId xmlns:a16="http://schemas.microsoft.com/office/drawing/2014/main" id="{B6FAD9E7-2827-427D-8E4B-B075BC971F74}"/>
              </a:ext>
            </a:extLst>
          </p:cNvPr>
          <p:cNvSpPr>
            <a:spLocks noGrp="1"/>
          </p:cNvSpPr>
          <p:nvPr>
            <p:ph type="title"/>
          </p:nvPr>
        </p:nvSpPr>
        <p:spPr>
          <a:xfrm>
            <a:off x="838200" y="63987"/>
            <a:ext cx="10515600" cy="1325563"/>
          </a:xfrm>
        </p:spPr>
        <p:txBody>
          <a:bodyPr/>
          <a:lstStyle/>
          <a:p>
            <a:r>
              <a:rPr lang="en-SG" u="sng" dirty="0">
                <a:solidFill>
                  <a:srgbClr val="261399"/>
                </a:solidFill>
              </a:rPr>
              <a:t>Diverging storyline</a:t>
            </a:r>
          </a:p>
        </p:txBody>
      </p:sp>
      <p:sp>
        <p:nvSpPr>
          <p:cNvPr id="3" name="Rectangle: Rounded Corners 2">
            <a:extLst>
              <a:ext uri="{FF2B5EF4-FFF2-40B4-BE49-F238E27FC236}">
                <a16:creationId xmlns:a16="http://schemas.microsoft.com/office/drawing/2014/main" id="{8FE56FD1-2457-1950-57AD-6EE7AC69EC1E}"/>
              </a:ext>
            </a:extLst>
          </p:cNvPr>
          <p:cNvSpPr/>
          <p:nvPr/>
        </p:nvSpPr>
        <p:spPr>
          <a:xfrm>
            <a:off x="2748362" y="2339812"/>
            <a:ext cx="2724191"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a:t>2.1 Protagonist is at home</a:t>
            </a:r>
            <a:endParaRPr lang="en-SG" dirty="0"/>
          </a:p>
        </p:txBody>
      </p:sp>
      <p:sp>
        <p:nvSpPr>
          <p:cNvPr id="9" name="Rectangle: Rounded Corners 8">
            <a:extLst>
              <a:ext uri="{FF2B5EF4-FFF2-40B4-BE49-F238E27FC236}">
                <a16:creationId xmlns:a16="http://schemas.microsoft.com/office/drawing/2014/main" id="{990BD308-110A-70A6-2EF1-6D08322781CF}"/>
              </a:ext>
            </a:extLst>
          </p:cNvPr>
          <p:cNvSpPr/>
          <p:nvPr/>
        </p:nvSpPr>
        <p:spPr>
          <a:xfrm>
            <a:off x="6649064" y="2339811"/>
            <a:ext cx="2724191" cy="71508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a:t>2.2 Protagonist is at the village</a:t>
            </a:r>
            <a:endParaRPr lang="en-SG" dirty="0"/>
          </a:p>
        </p:txBody>
      </p:sp>
      <p:cxnSp>
        <p:nvCxnSpPr>
          <p:cNvPr id="11" name="Straight Arrow Connector 10">
            <a:extLst>
              <a:ext uri="{FF2B5EF4-FFF2-40B4-BE49-F238E27FC236}">
                <a16:creationId xmlns:a16="http://schemas.microsoft.com/office/drawing/2014/main" id="{61A58B21-FCE2-91CA-F1DF-AC5EF1543CC0}"/>
              </a:ext>
            </a:extLst>
          </p:cNvPr>
          <p:cNvCxnSpPr>
            <a:cxnSpLocks/>
            <a:stCxn id="4" idx="2"/>
            <a:endCxn id="9" idx="0"/>
          </p:cNvCxnSpPr>
          <p:nvPr/>
        </p:nvCxnSpPr>
        <p:spPr>
          <a:xfrm>
            <a:off x="6096000" y="1855999"/>
            <a:ext cx="1915160" cy="48381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1AAD223-7030-8ED5-C4F3-2BF6DBD8407B}"/>
              </a:ext>
            </a:extLst>
          </p:cNvPr>
          <p:cNvCxnSpPr>
            <a:cxnSpLocks/>
            <a:stCxn id="3" idx="2"/>
            <a:endCxn id="5" idx="0"/>
          </p:cNvCxnSpPr>
          <p:nvPr/>
        </p:nvCxnSpPr>
        <p:spPr>
          <a:xfrm>
            <a:off x="4110458" y="3054901"/>
            <a:ext cx="1985542" cy="37217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C39F806-6D5D-9BA8-6B28-F3DC5EA0E6B5}"/>
              </a:ext>
            </a:extLst>
          </p:cNvPr>
          <p:cNvCxnSpPr>
            <a:cxnSpLocks/>
            <a:stCxn id="9" idx="2"/>
            <a:endCxn id="5" idx="0"/>
          </p:cNvCxnSpPr>
          <p:nvPr/>
        </p:nvCxnSpPr>
        <p:spPr>
          <a:xfrm flipH="1">
            <a:off x="6096000" y="3054900"/>
            <a:ext cx="1915160" cy="372173"/>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Rounded Corners 33">
            <a:extLst>
              <a:ext uri="{FF2B5EF4-FFF2-40B4-BE49-F238E27FC236}">
                <a16:creationId xmlns:a16="http://schemas.microsoft.com/office/drawing/2014/main" id="{0895F9B7-AF35-DB45-40F6-B3BE9F77D5B0}"/>
              </a:ext>
            </a:extLst>
          </p:cNvPr>
          <p:cNvSpPr/>
          <p:nvPr/>
        </p:nvSpPr>
        <p:spPr>
          <a:xfrm>
            <a:off x="1163239" y="4667566"/>
            <a:ext cx="2724191"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a:t>4.1 Protagonist was unhurt by the event</a:t>
            </a:r>
            <a:endParaRPr lang="en-SG" dirty="0"/>
          </a:p>
        </p:txBody>
      </p:sp>
      <p:sp>
        <p:nvSpPr>
          <p:cNvPr id="37" name="Rectangle: Rounded Corners 36">
            <a:extLst>
              <a:ext uri="{FF2B5EF4-FFF2-40B4-BE49-F238E27FC236}">
                <a16:creationId xmlns:a16="http://schemas.microsoft.com/office/drawing/2014/main" id="{8EFB4AB3-CF4C-9C9F-0A81-7399FC9F4D9A}"/>
              </a:ext>
            </a:extLst>
          </p:cNvPr>
          <p:cNvSpPr/>
          <p:nvPr/>
        </p:nvSpPr>
        <p:spPr>
          <a:xfrm>
            <a:off x="8547343" y="4514332"/>
            <a:ext cx="3311013" cy="1021556"/>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a:t>4.2 Protagonist received minor injuries from falling objects</a:t>
            </a:r>
          </a:p>
          <a:p>
            <a:pPr algn="ctr"/>
            <a:r>
              <a:rPr lang="en-SG"/>
              <a:t>(start -10% health)</a:t>
            </a:r>
            <a:endParaRPr lang="en-SG" dirty="0"/>
          </a:p>
        </p:txBody>
      </p:sp>
      <p:cxnSp>
        <p:nvCxnSpPr>
          <p:cNvPr id="38" name="Straight Arrow Connector 37">
            <a:extLst>
              <a:ext uri="{FF2B5EF4-FFF2-40B4-BE49-F238E27FC236}">
                <a16:creationId xmlns:a16="http://schemas.microsoft.com/office/drawing/2014/main" id="{033115D8-3B76-5F86-C0F0-5566F74DFBFB}"/>
              </a:ext>
            </a:extLst>
          </p:cNvPr>
          <p:cNvCxnSpPr>
            <a:cxnSpLocks/>
            <a:stCxn id="5" idx="2"/>
            <a:endCxn id="37" idx="0"/>
          </p:cNvCxnSpPr>
          <p:nvPr/>
        </p:nvCxnSpPr>
        <p:spPr>
          <a:xfrm>
            <a:off x="6096000" y="4142162"/>
            <a:ext cx="4106850" cy="372170"/>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5" name="Rectangle: Rounded Corners 44">
            <a:extLst>
              <a:ext uri="{FF2B5EF4-FFF2-40B4-BE49-F238E27FC236}">
                <a16:creationId xmlns:a16="http://schemas.microsoft.com/office/drawing/2014/main" id="{9995D484-700A-FB8E-F334-C0E95C5AC7E6}"/>
              </a:ext>
            </a:extLst>
          </p:cNvPr>
          <p:cNvSpPr/>
          <p:nvPr/>
        </p:nvSpPr>
        <p:spPr>
          <a:xfrm>
            <a:off x="4423614" y="4615237"/>
            <a:ext cx="3311013" cy="71508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a:t>4.3 Protagonist was somehow not hit by falling objects</a:t>
            </a:r>
            <a:endParaRPr lang="en-SG" dirty="0"/>
          </a:p>
        </p:txBody>
      </p:sp>
      <p:cxnSp>
        <p:nvCxnSpPr>
          <p:cNvPr id="46" name="Straight Arrow Connector 45">
            <a:extLst>
              <a:ext uri="{FF2B5EF4-FFF2-40B4-BE49-F238E27FC236}">
                <a16:creationId xmlns:a16="http://schemas.microsoft.com/office/drawing/2014/main" id="{F5A3A567-9920-393A-5101-610C7BFC5FA3}"/>
              </a:ext>
            </a:extLst>
          </p:cNvPr>
          <p:cNvCxnSpPr>
            <a:cxnSpLocks/>
            <a:stCxn id="5" idx="2"/>
            <a:endCxn id="45" idx="0"/>
          </p:cNvCxnSpPr>
          <p:nvPr/>
        </p:nvCxnSpPr>
        <p:spPr>
          <a:xfrm flipH="1">
            <a:off x="6079121" y="4142162"/>
            <a:ext cx="16879" cy="473075"/>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03363426-2561-92DD-DA3A-B02F5BB70472}"/>
              </a:ext>
            </a:extLst>
          </p:cNvPr>
          <p:cNvSpPr txBox="1"/>
          <p:nvPr/>
        </p:nvSpPr>
        <p:spPr>
          <a:xfrm>
            <a:off x="1342384" y="4298234"/>
            <a:ext cx="889539" cy="369332"/>
          </a:xfrm>
          <a:prstGeom prst="rect">
            <a:avLst/>
          </a:prstGeom>
          <a:noFill/>
        </p:spPr>
        <p:txBody>
          <a:bodyPr wrap="none" rtlCol="0">
            <a:spAutoFit/>
          </a:bodyPr>
          <a:lstStyle/>
          <a:p>
            <a:r>
              <a:rPr lang="en-SG">
                <a:solidFill>
                  <a:schemeClr val="accent1"/>
                </a:solidFill>
              </a:rPr>
              <a:t>neutral</a:t>
            </a:r>
            <a:endParaRPr lang="en-SG" dirty="0">
              <a:solidFill>
                <a:schemeClr val="accent1"/>
              </a:solidFill>
            </a:endParaRPr>
          </a:p>
        </p:txBody>
      </p:sp>
      <p:sp>
        <p:nvSpPr>
          <p:cNvPr id="52" name="TextBox 51">
            <a:extLst>
              <a:ext uri="{FF2B5EF4-FFF2-40B4-BE49-F238E27FC236}">
                <a16:creationId xmlns:a16="http://schemas.microsoft.com/office/drawing/2014/main" id="{57ED6AF7-B1CA-D003-A142-8104280CFCBD}"/>
              </a:ext>
            </a:extLst>
          </p:cNvPr>
          <p:cNvSpPr txBox="1"/>
          <p:nvPr/>
        </p:nvSpPr>
        <p:spPr>
          <a:xfrm>
            <a:off x="10548099" y="4145000"/>
            <a:ext cx="965008" cy="369332"/>
          </a:xfrm>
          <a:prstGeom prst="rect">
            <a:avLst/>
          </a:prstGeom>
          <a:noFill/>
        </p:spPr>
        <p:txBody>
          <a:bodyPr wrap="none" rtlCol="0">
            <a:spAutoFit/>
          </a:bodyPr>
          <a:lstStyle/>
          <a:p>
            <a:r>
              <a:rPr lang="en-SG">
                <a:solidFill>
                  <a:schemeClr val="accent2">
                    <a:lumMod val="75000"/>
                  </a:schemeClr>
                </a:solidFill>
              </a:rPr>
              <a:t>unlucky</a:t>
            </a:r>
            <a:endParaRPr lang="en-SG" dirty="0">
              <a:solidFill>
                <a:schemeClr val="accent2">
                  <a:lumMod val="75000"/>
                </a:schemeClr>
              </a:solidFill>
            </a:endParaRPr>
          </a:p>
        </p:txBody>
      </p:sp>
      <p:sp>
        <p:nvSpPr>
          <p:cNvPr id="53" name="TextBox 52">
            <a:extLst>
              <a:ext uri="{FF2B5EF4-FFF2-40B4-BE49-F238E27FC236}">
                <a16:creationId xmlns:a16="http://schemas.microsoft.com/office/drawing/2014/main" id="{1BFD0A45-3CC2-3D8E-DCEE-1DFC9765B4D8}"/>
              </a:ext>
            </a:extLst>
          </p:cNvPr>
          <p:cNvSpPr txBox="1"/>
          <p:nvPr/>
        </p:nvSpPr>
        <p:spPr>
          <a:xfrm>
            <a:off x="4977847" y="4298234"/>
            <a:ext cx="710131" cy="369332"/>
          </a:xfrm>
          <a:prstGeom prst="rect">
            <a:avLst/>
          </a:prstGeom>
          <a:noFill/>
        </p:spPr>
        <p:txBody>
          <a:bodyPr wrap="none" rtlCol="0">
            <a:spAutoFit/>
          </a:bodyPr>
          <a:lstStyle/>
          <a:p>
            <a:r>
              <a:rPr lang="en-SG">
                <a:solidFill>
                  <a:schemeClr val="tx2">
                    <a:lumMod val="50000"/>
                    <a:lumOff val="50000"/>
                  </a:schemeClr>
                </a:solidFill>
              </a:rPr>
              <a:t>lucky</a:t>
            </a:r>
            <a:endParaRPr lang="en-SG" dirty="0">
              <a:solidFill>
                <a:schemeClr val="tx2">
                  <a:lumMod val="50000"/>
                  <a:lumOff val="50000"/>
                </a:schemeClr>
              </a:solidFill>
            </a:endParaRPr>
          </a:p>
        </p:txBody>
      </p:sp>
      <p:sp>
        <p:nvSpPr>
          <p:cNvPr id="54" name="Rectangle: Rounded Corners 53">
            <a:extLst>
              <a:ext uri="{FF2B5EF4-FFF2-40B4-BE49-F238E27FC236}">
                <a16:creationId xmlns:a16="http://schemas.microsoft.com/office/drawing/2014/main" id="{1061807C-FE69-074A-A217-5919E5D654D2}"/>
              </a:ext>
            </a:extLst>
          </p:cNvPr>
          <p:cNvSpPr/>
          <p:nvPr/>
        </p:nvSpPr>
        <p:spPr>
          <a:xfrm>
            <a:off x="1163239" y="5748344"/>
            <a:ext cx="2724191" cy="1021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a:t>5.1 Protagonist heads to village to check up on others</a:t>
            </a:r>
            <a:endParaRPr lang="en-SG" dirty="0"/>
          </a:p>
        </p:txBody>
      </p:sp>
      <p:cxnSp>
        <p:nvCxnSpPr>
          <p:cNvPr id="55" name="Straight Arrow Connector 54">
            <a:extLst>
              <a:ext uri="{FF2B5EF4-FFF2-40B4-BE49-F238E27FC236}">
                <a16:creationId xmlns:a16="http://schemas.microsoft.com/office/drawing/2014/main" id="{798FA64D-DB27-4B0F-8C65-F0C7EBCB05E1}"/>
              </a:ext>
            </a:extLst>
          </p:cNvPr>
          <p:cNvCxnSpPr>
            <a:cxnSpLocks/>
            <a:stCxn id="34" idx="2"/>
            <a:endCxn id="54" idx="0"/>
          </p:cNvCxnSpPr>
          <p:nvPr/>
        </p:nvCxnSpPr>
        <p:spPr>
          <a:xfrm>
            <a:off x="2525335" y="5382655"/>
            <a:ext cx="0" cy="365689"/>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8" name="Rectangle: Rounded Corners 57">
            <a:extLst>
              <a:ext uri="{FF2B5EF4-FFF2-40B4-BE49-F238E27FC236}">
                <a16:creationId xmlns:a16="http://schemas.microsoft.com/office/drawing/2014/main" id="{65BABE13-14A6-1254-7DFD-1DD6C57F4870}"/>
              </a:ext>
            </a:extLst>
          </p:cNvPr>
          <p:cNvSpPr/>
          <p:nvPr/>
        </p:nvSpPr>
        <p:spPr>
          <a:xfrm>
            <a:off x="6649063" y="5748344"/>
            <a:ext cx="2724191" cy="102155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a:t>5.2 Protagonist goes around helping injured people</a:t>
            </a:r>
            <a:endParaRPr lang="en-SG" dirty="0"/>
          </a:p>
        </p:txBody>
      </p:sp>
      <p:cxnSp>
        <p:nvCxnSpPr>
          <p:cNvPr id="59" name="Straight Arrow Connector 58">
            <a:extLst>
              <a:ext uri="{FF2B5EF4-FFF2-40B4-BE49-F238E27FC236}">
                <a16:creationId xmlns:a16="http://schemas.microsoft.com/office/drawing/2014/main" id="{F05581C7-B796-2B6B-0E42-8B34519B17F0}"/>
              </a:ext>
            </a:extLst>
          </p:cNvPr>
          <p:cNvCxnSpPr>
            <a:cxnSpLocks/>
            <a:stCxn id="37" idx="2"/>
            <a:endCxn id="58" idx="0"/>
          </p:cNvCxnSpPr>
          <p:nvPr/>
        </p:nvCxnSpPr>
        <p:spPr>
          <a:xfrm flipH="1">
            <a:off x="8011159" y="5535888"/>
            <a:ext cx="2191691" cy="212456"/>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299079A8-06A9-1F96-12A1-7696D6D2B21C}"/>
              </a:ext>
            </a:extLst>
          </p:cNvPr>
          <p:cNvCxnSpPr>
            <a:cxnSpLocks/>
            <a:stCxn id="45" idx="2"/>
            <a:endCxn id="58" idx="0"/>
          </p:cNvCxnSpPr>
          <p:nvPr/>
        </p:nvCxnSpPr>
        <p:spPr>
          <a:xfrm>
            <a:off x="6079121" y="5330326"/>
            <a:ext cx="1932038" cy="418018"/>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89104343-4978-6C56-32E2-1E35DD3A9F8B}"/>
              </a:ext>
            </a:extLst>
          </p:cNvPr>
          <p:cNvCxnSpPr>
            <a:cxnSpLocks/>
            <a:stCxn id="54" idx="2"/>
          </p:cNvCxnSpPr>
          <p:nvPr/>
        </p:nvCxnSpPr>
        <p:spPr>
          <a:xfrm flipH="1">
            <a:off x="2520418" y="6769900"/>
            <a:ext cx="4917" cy="50031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C5885EE3-BE2B-F640-B277-EC045C019F01}"/>
              </a:ext>
            </a:extLst>
          </p:cNvPr>
          <p:cNvCxnSpPr>
            <a:cxnSpLocks/>
            <a:stCxn id="58" idx="2"/>
          </p:cNvCxnSpPr>
          <p:nvPr/>
        </p:nvCxnSpPr>
        <p:spPr>
          <a:xfrm>
            <a:off x="8011159" y="6769900"/>
            <a:ext cx="16879" cy="50031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6869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00D25"/>
        </a:solidFill>
        <a:effectLst/>
      </p:bgPr>
    </p:bg>
    <p:spTree>
      <p:nvGrpSpPr>
        <p:cNvPr id="1" name=""/>
        <p:cNvGrpSpPr/>
        <p:nvPr/>
      </p:nvGrpSpPr>
      <p:grpSpPr>
        <a:xfrm>
          <a:off x="0" y="0"/>
          <a:ext cx="0" cy="0"/>
          <a:chOff x="0" y="0"/>
          <a:chExt cx="0" cy="0"/>
        </a:xfrm>
      </p:grpSpPr>
      <p:sp>
        <p:nvSpPr>
          <p:cNvPr id="70" name="Rectangle: Rounded Corners 69">
            <a:extLst>
              <a:ext uri="{FF2B5EF4-FFF2-40B4-BE49-F238E27FC236}">
                <a16:creationId xmlns:a16="http://schemas.microsoft.com/office/drawing/2014/main" id="{8CF16175-C03D-E2F0-5536-B50BF69420FC}"/>
              </a:ext>
            </a:extLst>
          </p:cNvPr>
          <p:cNvSpPr/>
          <p:nvPr/>
        </p:nvSpPr>
        <p:spPr>
          <a:xfrm>
            <a:off x="6836780" y="255287"/>
            <a:ext cx="2724191" cy="102155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6.2 The villagers starts falling over for no apparent reason</a:t>
            </a:r>
          </a:p>
        </p:txBody>
      </p:sp>
      <p:cxnSp>
        <p:nvCxnSpPr>
          <p:cNvPr id="71" name="Straight Arrow Connector 70">
            <a:extLst>
              <a:ext uri="{FF2B5EF4-FFF2-40B4-BE49-F238E27FC236}">
                <a16:creationId xmlns:a16="http://schemas.microsoft.com/office/drawing/2014/main" id="{C39F5E6F-2AB8-66DB-A8AD-6CCD847FF56E}"/>
              </a:ext>
            </a:extLst>
          </p:cNvPr>
          <p:cNvCxnSpPr>
            <a:cxnSpLocks/>
            <a:endCxn id="15" idx="0"/>
          </p:cNvCxnSpPr>
          <p:nvPr/>
        </p:nvCxnSpPr>
        <p:spPr>
          <a:xfrm flipH="1">
            <a:off x="2631031" y="-200080"/>
            <a:ext cx="4917" cy="45536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6CF0D581-F139-764E-5A1F-57E812675CE0}"/>
              </a:ext>
            </a:extLst>
          </p:cNvPr>
          <p:cNvCxnSpPr>
            <a:cxnSpLocks/>
            <a:endCxn id="70" idx="0"/>
          </p:cNvCxnSpPr>
          <p:nvPr/>
        </p:nvCxnSpPr>
        <p:spPr>
          <a:xfrm>
            <a:off x="8198875" y="-162045"/>
            <a:ext cx="1" cy="41733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C2DC6138-5D6B-AEF4-0654-2785C912B5E1}"/>
              </a:ext>
            </a:extLst>
          </p:cNvPr>
          <p:cNvSpPr/>
          <p:nvPr/>
        </p:nvSpPr>
        <p:spPr>
          <a:xfrm>
            <a:off x="2520091" y="1732210"/>
            <a:ext cx="5678784" cy="1021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7. All the villagers except the protagonist has their cores stolen. Protagonist is tasked by god to defeat the vengeful spirit king and his cult</a:t>
            </a:r>
          </a:p>
        </p:txBody>
      </p:sp>
      <p:cxnSp>
        <p:nvCxnSpPr>
          <p:cNvPr id="10" name="Straight Arrow Connector 9">
            <a:extLst>
              <a:ext uri="{FF2B5EF4-FFF2-40B4-BE49-F238E27FC236}">
                <a16:creationId xmlns:a16="http://schemas.microsoft.com/office/drawing/2014/main" id="{DDD716A1-34A5-E575-F843-9D0DBCA2D20E}"/>
              </a:ext>
            </a:extLst>
          </p:cNvPr>
          <p:cNvCxnSpPr>
            <a:cxnSpLocks/>
            <a:stCxn id="70" idx="2"/>
            <a:endCxn id="9" idx="0"/>
          </p:cNvCxnSpPr>
          <p:nvPr/>
        </p:nvCxnSpPr>
        <p:spPr>
          <a:xfrm flipH="1">
            <a:off x="5359483" y="1276843"/>
            <a:ext cx="2839393" cy="45536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25E4627F-B87A-1B48-23C9-DD25ECE8D85F}"/>
              </a:ext>
            </a:extLst>
          </p:cNvPr>
          <p:cNvSpPr/>
          <p:nvPr/>
        </p:nvSpPr>
        <p:spPr>
          <a:xfrm>
            <a:off x="1268935" y="255287"/>
            <a:ext cx="2724191" cy="1021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6.1 Protagonist arrives and sees villagers are unconscious</a:t>
            </a:r>
          </a:p>
        </p:txBody>
      </p:sp>
      <p:cxnSp>
        <p:nvCxnSpPr>
          <p:cNvPr id="17" name="Straight Arrow Connector 16">
            <a:extLst>
              <a:ext uri="{FF2B5EF4-FFF2-40B4-BE49-F238E27FC236}">
                <a16:creationId xmlns:a16="http://schemas.microsoft.com/office/drawing/2014/main" id="{0C708019-4487-DE85-BA92-5026C11BE9E9}"/>
              </a:ext>
            </a:extLst>
          </p:cNvPr>
          <p:cNvCxnSpPr>
            <a:cxnSpLocks/>
            <a:stCxn id="15" idx="2"/>
            <a:endCxn id="9" idx="0"/>
          </p:cNvCxnSpPr>
          <p:nvPr/>
        </p:nvCxnSpPr>
        <p:spPr>
          <a:xfrm>
            <a:off x="2631031" y="1276843"/>
            <a:ext cx="2728452" cy="45536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054D97C-2AE7-9966-D4E2-9620735F9092}"/>
              </a:ext>
            </a:extLst>
          </p:cNvPr>
          <p:cNvCxnSpPr>
            <a:cxnSpLocks/>
          </p:cNvCxnSpPr>
          <p:nvPr/>
        </p:nvCxnSpPr>
        <p:spPr>
          <a:xfrm>
            <a:off x="5232160" y="2742192"/>
            <a:ext cx="15163" cy="443411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B3EB6DB3-77C4-7460-78E2-0A7CF13859EC}"/>
              </a:ext>
            </a:extLst>
          </p:cNvPr>
          <p:cNvSpPr/>
          <p:nvPr/>
        </p:nvSpPr>
        <p:spPr>
          <a:xfrm>
            <a:off x="7184158" y="3283582"/>
            <a:ext cx="2724191" cy="71508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8.1 Protagonist hesitates to accept the task</a:t>
            </a:r>
          </a:p>
        </p:txBody>
      </p:sp>
      <p:cxnSp>
        <p:nvCxnSpPr>
          <p:cNvPr id="41" name="Straight Arrow Connector 40">
            <a:extLst>
              <a:ext uri="{FF2B5EF4-FFF2-40B4-BE49-F238E27FC236}">
                <a16:creationId xmlns:a16="http://schemas.microsoft.com/office/drawing/2014/main" id="{7E17A138-B65F-DF9F-6999-A26A8A082E3F}"/>
              </a:ext>
            </a:extLst>
          </p:cNvPr>
          <p:cNvCxnSpPr>
            <a:cxnSpLocks/>
            <a:stCxn id="9" idx="2"/>
            <a:endCxn id="40" idx="0"/>
          </p:cNvCxnSpPr>
          <p:nvPr/>
        </p:nvCxnSpPr>
        <p:spPr>
          <a:xfrm>
            <a:off x="5359483" y="2753766"/>
            <a:ext cx="3186771" cy="529816"/>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2" name="Rectangle: Rounded Corners 51">
            <a:extLst>
              <a:ext uri="{FF2B5EF4-FFF2-40B4-BE49-F238E27FC236}">
                <a16:creationId xmlns:a16="http://schemas.microsoft.com/office/drawing/2014/main" id="{C8431FD0-6502-490A-EB22-7A55505CC3EF}"/>
              </a:ext>
            </a:extLst>
          </p:cNvPr>
          <p:cNvSpPr/>
          <p:nvPr/>
        </p:nvSpPr>
        <p:spPr>
          <a:xfrm>
            <a:off x="7184159" y="4379587"/>
            <a:ext cx="2724191" cy="102155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9.1 God tries to convince protagonist with stronger gear</a:t>
            </a:r>
          </a:p>
        </p:txBody>
      </p:sp>
      <p:cxnSp>
        <p:nvCxnSpPr>
          <p:cNvPr id="53" name="Straight Arrow Connector 52">
            <a:extLst>
              <a:ext uri="{FF2B5EF4-FFF2-40B4-BE49-F238E27FC236}">
                <a16:creationId xmlns:a16="http://schemas.microsoft.com/office/drawing/2014/main" id="{C5C9031C-0262-C125-B7CC-84E6DC0839A1}"/>
              </a:ext>
            </a:extLst>
          </p:cNvPr>
          <p:cNvCxnSpPr>
            <a:cxnSpLocks/>
            <a:stCxn id="40" idx="2"/>
            <a:endCxn id="52" idx="0"/>
          </p:cNvCxnSpPr>
          <p:nvPr/>
        </p:nvCxnSpPr>
        <p:spPr>
          <a:xfrm>
            <a:off x="8546254" y="3998671"/>
            <a:ext cx="1" cy="380916"/>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45CFD775-975C-4260-66A7-A359FF247A2E}"/>
              </a:ext>
            </a:extLst>
          </p:cNvPr>
          <p:cNvCxnSpPr>
            <a:cxnSpLocks/>
            <a:stCxn id="52" idx="2"/>
          </p:cNvCxnSpPr>
          <p:nvPr/>
        </p:nvCxnSpPr>
        <p:spPr>
          <a:xfrm flipH="1">
            <a:off x="7095281" y="5401143"/>
            <a:ext cx="1450974" cy="1775161"/>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4940A904-28B6-3C33-E13D-F014421518C8}"/>
              </a:ext>
            </a:extLst>
          </p:cNvPr>
          <p:cNvSpPr/>
          <p:nvPr/>
        </p:nvSpPr>
        <p:spPr>
          <a:xfrm>
            <a:off x="9145788" y="6162975"/>
            <a:ext cx="2724191" cy="408623"/>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10.2 Protagonist refused!</a:t>
            </a:r>
          </a:p>
        </p:txBody>
      </p:sp>
      <p:cxnSp>
        <p:nvCxnSpPr>
          <p:cNvPr id="72" name="Straight Arrow Connector 71">
            <a:extLst>
              <a:ext uri="{FF2B5EF4-FFF2-40B4-BE49-F238E27FC236}">
                <a16:creationId xmlns:a16="http://schemas.microsoft.com/office/drawing/2014/main" id="{7DA3B874-9893-274A-2224-06CC934F49A1}"/>
              </a:ext>
            </a:extLst>
          </p:cNvPr>
          <p:cNvCxnSpPr>
            <a:cxnSpLocks/>
            <a:stCxn id="52" idx="2"/>
            <a:endCxn id="69" idx="0"/>
          </p:cNvCxnSpPr>
          <p:nvPr/>
        </p:nvCxnSpPr>
        <p:spPr>
          <a:xfrm>
            <a:off x="8546255" y="5401143"/>
            <a:ext cx="1961629" cy="76183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9DA6218B-0B7B-CB19-472B-24817A4888A6}"/>
              </a:ext>
            </a:extLst>
          </p:cNvPr>
          <p:cNvCxnSpPr>
            <a:cxnSpLocks/>
            <a:stCxn id="69" idx="2"/>
          </p:cNvCxnSpPr>
          <p:nvPr/>
        </p:nvCxnSpPr>
        <p:spPr>
          <a:xfrm>
            <a:off x="10507884" y="6571598"/>
            <a:ext cx="0" cy="824625"/>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901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033F"/>
        </a:solidFill>
        <a:effectLst/>
      </p:bgPr>
    </p:bg>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DDC6303F-F25F-5FAB-50A8-4ED167F04C5F}"/>
              </a:ext>
            </a:extLst>
          </p:cNvPr>
          <p:cNvSpPr/>
          <p:nvPr/>
        </p:nvSpPr>
        <p:spPr>
          <a:xfrm>
            <a:off x="3700723" y="2070934"/>
            <a:ext cx="2724191"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12.1 Protagonist accepts the task</a:t>
            </a:r>
          </a:p>
        </p:txBody>
      </p:sp>
      <p:cxnSp>
        <p:nvCxnSpPr>
          <p:cNvPr id="36" name="Straight Arrow Connector 35">
            <a:extLst>
              <a:ext uri="{FF2B5EF4-FFF2-40B4-BE49-F238E27FC236}">
                <a16:creationId xmlns:a16="http://schemas.microsoft.com/office/drawing/2014/main" id="{70413582-4451-5A56-62A1-02A4B48671E9}"/>
              </a:ext>
            </a:extLst>
          </p:cNvPr>
          <p:cNvCxnSpPr>
            <a:cxnSpLocks/>
            <a:stCxn id="75" idx="2"/>
            <a:endCxn id="47" idx="0"/>
          </p:cNvCxnSpPr>
          <p:nvPr/>
        </p:nvCxnSpPr>
        <p:spPr>
          <a:xfrm>
            <a:off x="2842146" y="4769657"/>
            <a:ext cx="1" cy="84541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37DB4065-AD4A-AAD8-BE7F-FB5E19747AFB}"/>
              </a:ext>
            </a:extLst>
          </p:cNvPr>
          <p:cNvCxnSpPr>
            <a:cxnSpLocks/>
            <a:endCxn id="28" idx="0"/>
          </p:cNvCxnSpPr>
          <p:nvPr/>
        </p:nvCxnSpPr>
        <p:spPr>
          <a:xfrm>
            <a:off x="5053876" y="-534623"/>
            <a:ext cx="8943" cy="260555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77CCB637-DA0C-82C5-B895-74C64B133196}"/>
              </a:ext>
            </a:extLst>
          </p:cNvPr>
          <p:cNvCxnSpPr>
            <a:cxnSpLocks/>
            <a:endCxn id="28" idx="0"/>
          </p:cNvCxnSpPr>
          <p:nvPr/>
        </p:nvCxnSpPr>
        <p:spPr>
          <a:xfrm flipH="1">
            <a:off x="5062819" y="-887902"/>
            <a:ext cx="1844092" cy="2958836"/>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2B35755E-B542-3CDF-F115-73A7DF48899B}"/>
              </a:ext>
            </a:extLst>
          </p:cNvPr>
          <p:cNvSpPr/>
          <p:nvPr/>
        </p:nvSpPr>
        <p:spPr>
          <a:xfrm>
            <a:off x="9176233" y="372732"/>
            <a:ext cx="2724191" cy="1021556"/>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11.1 The god begs to the protagonist (and gives him a pitiful look)</a:t>
            </a:r>
          </a:p>
        </p:txBody>
      </p:sp>
      <p:cxnSp>
        <p:nvCxnSpPr>
          <p:cNvPr id="12" name="Straight Arrow Connector 11">
            <a:extLst>
              <a:ext uri="{FF2B5EF4-FFF2-40B4-BE49-F238E27FC236}">
                <a16:creationId xmlns:a16="http://schemas.microsoft.com/office/drawing/2014/main" id="{0753F0CB-5E9E-E792-CA6E-E9290E1A0E0D}"/>
              </a:ext>
            </a:extLst>
          </p:cNvPr>
          <p:cNvCxnSpPr>
            <a:cxnSpLocks/>
            <a:endCxn id="11" idx="0"/>
          </p:cNvCxnSpPr>
          <p:nvPr/>
        </p:nvCxnSpPr>
        <p:spPr>
          <a:xfrm>
            <a:off x="10538329" y="-534623"/>
            <a:ext cx="0" cy="907355"/>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87406AD-B5CF-78D0-3907-A10EEF2195E9}"/>
              </a:ext>
            </a:extLst>
          </p:cNvPr>
          <p:cNvCxnSpPr>
            <a:cxnSpLocks/>
            <a:stCxn id="11" idx="2"/>
            <a:endCxn id="28" idx="0"/>
          </p:cNvCxnSpPr>
          <p:nvPr/>
        </p:nvCxnSpPr>
        <p:spPr>
          <a:xfrm flipH="1">
            <a:off x="5062819" y="1394288"/>
            <a:ext cx="5475510" cy="676646"/>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CB1C15E8-F80C-5595-A2FF-8C4C88949166}"/>
              </a:ext>
            </a:extLst>
          </p:cNvPr>
          <p:cNvSpPr/>
          <p:nvPr/>
        </p:nvSpPr>
        <p:spPr>
          <a:xfrm>
            <a:off x="9176233" y="2137033"/>
            <a:ext cx="2724191" cy="71508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12.2 The protagonist dares to refuse the god!</a:t>
            </a:r>
          </a:p>
        </p:txBody>
      </p:sp>
      <p:cxnSp>
        <p:nvCxnSpPr>
          <p:cNvPr id="27" name="Straight Arrow Connector 26">
            <a:extLst>
              <a:ext uri="{FF2B5EF4-FFF2-40B4-BE49-F238E27FC236}">
                <a16:creationId xmlns:a16="http://schemas.microsoft.com/office/drawing/2014/main" id="{5A2A54EB-662F-04FD-2FBD-4C11775FC9AC}"/>
              </a:ext>
            </a:extLst>
          </p:cNvPr>
          <p:cNvCxnSpPr>
            <a:cxnSpLocks/>
            <a:stCxn id="11" idx="2"/>
            <a:endCxn id="26" idx="0"/>
          </p:cNvCxnSpPr>
          <p:nvPr/>
        </p:nvCxnSpPr>
        <p:spPr>
          <a:xfrm>
            <a:off x="10538329" y="1394288"/>
            <a:ext cx="0" cy="742745"/>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3" name="Rectangle: Rounded Corners 32">
            <a:extLst>
              <a:ext uri="{FF2B5EF4-FFF2-40B4-BE49-F238E27FC236}">
                <a16:creationId xmlns:a16="http://schemas.microsoft.com/office/drawing/2014/main" id="{812AEE53-B968-76D0-7A6C-CD342CBE2358}"/>
              </a:ext>
            </a:extLst>
          </p:cNvPr>
          <p:cNvSpPr/>
          <p:nvPr/>
        </p:nvSpPr>
        <p:spPr>
          <a:xfrm>
            <a:off x="9176233" y="3594867"/>
            <a:ext cx="2724191" cy="1021556"/>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13.1 God is furious and casts a curse on the protagonist (misfortune)</a:t>
            </a:r>
          </a:p>
        </p:txBody>
      </p:sp>
      <p:cxnSp>
        <p:nvCxnSpPr>
          <p:cNvPr id="34" name="Straight Arrow Connector 33">
            <a:extLst>
              <a:ext uri="{FF2B5EF4-FFF2-40B4-BE49-F238E27FC236}">
                <a16:creationId xmlns:a16="http://schemas.microsoft.com/office/drawing/2014/main" id="{D49320CD-1509-72DE-2E81-63284821DF37}"/>
              </a:ext>
            </a:extLst>
          </p:cNvPr>
          <p:cNvCxnSpPr>
            <a:cxnSpLocks/>
            <a:stCxn id="26" idx="2"/>
            <a:endCxn id="33" idx="0"/>
          </p:cNvCxnSpPr>
          <p:nvPr/>
        </p:nvCxnSpPr>
        <p:spPr>
          <a:xfrm>
            <a:off x="10538329" y="2852122"/>
            <a:ext cx="0" cy="742745"/>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Rectangle: Rounded Corners 46">
            <a:extLst>
              <a:ext uri="{FF2B5EF4-FFF2-40B4-BE49-F238E27FC236}">
                <a16:creationId xmlns:a16="http://schemas.microsoft.com/office/drawing/2014/main" id="{E31FFA50-C0D3-1DFD-4E92-50D767A6E53C}"/>
              </a:ext>
            </a:extLst>
          </p:cNvPr>
          <p:cNvSpPr/>
          <p:nvPr/>
        </p:nvSpPr>
        <p:spPr>
          <a:xfrm>
            <a:off x="1480051" y="5615069"/>
            <a:ext cx="2724191" cy="1021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14.1 god provides the protagonist standard armour and some tools</a:t>
            </a:r>
          </a:p>
        </p:txBody>
      </p:sp>
      <p:sp>
        <p:nvSpPr>
          <p:cNvPr id="50" name="Rectangle: Rounded Corners 49">
            <a:extLst>
              <a:ext uri="{FF2B5EF4-FFF2-40B4-BE49-F238E27FC236}">
                <a16:creationId xmlns:a16="http://schemas.microsoft.com/office/drawing/2014/main" id="{C3548956-995B-FA81-E9EA-B5565F2A4498}"/>
              </a:ext>
            </a:extLst>
          </p:cNvPr>
          <p:cNvSpPr/>
          <p:nvPr/>
        </p:nvSpPr>
        <p:spPr>
          <a:xfrm>
            <a:off x="5173883" y="5287335"/>
            <a:ext cx="2724191" cy="1634490"/>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14.2 god provides the protagonist stronger armour and some tools as promised (more health)</a:t>
            </a:r>
          </a:p>
        </p:txBody>
      </p:sp>
      <p:cxnSp>
        <p:nvCxnSpPr>
          <p:cNvPr id="58" name="Straight Arrow Connector 57">
            <a:extLst>
              <a:ext uri="{FF2B5EF4-FFF2-40B4-BE49-F238E27FC236}">
                <a16:creationId xmlns:a16="http://schemas.microsoft.com/office/drawing/2014/main" id="{5AE20311-8B60-B4D2-6EE3-9AD76B0C7703}"/>
              </a:ext>
            </a:extLst>
          </p:cNvPr>
          <p:cNvCxnSpPr>
            <a:cxnSpLocks/>
            <a:stCxn id="33" idx="2"/>
            <a:endCxn id="63" idx="0"/>
          </p:cNvCxnSpPr>
          <p:nvPr/>
        </p:nvCxnSpPr>
        <p:spPr>
          <a:xfrm flipH="1">
            <a:off x="10538328" y="4616423"/>
            <a:ext cx="1" cy="84541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3" name="Rectangle: Rounded Corners 62">
            <a:extLst>
              <a:ext uri="{FF2B5EF4-FFF2-40B4-BE49-F238E27FC236}">
                <a16:creationId xmlns:a16="http://schemas.microsoft.com/office/drawing/2014/main" id="{8905404C-2601-BA2E-5AC7-397312F4BC47}"/>
              </a:ext>
            </a:extLst>
          </p:cNvPr>
          <p:cNvSpPr/>
          <p:nvPr/>
        </p:nvSpPr>
        <p:spPr>
          <a:xfrm>
            <a:off x="8989530" y="5461835"/>
            <a:ext cx="3097596" cy="1328023"/>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14.3 god tosses some worn armour to the protagonist and threatens his life with the curse if he fails his task</a:t>
            </a:r>
          </a:p>
        </p:txBody>
      </p:sp>
      <p:sp>
        <p:nvSpPr>
          <p:cNvPr id="75" name="Rectangle: Rounded Corners 74">
            <a:extLst>
              <a:ext uri="{FF2B5EF4-FFF2-40B4-BE49-F238E27FC236}">
                <a16:creationId xmlns:a16="http://schemas.microsoft.com/office/drawing/2014/main" id="{E10CE587-5385-025B-FF05-7A2774EB600F}"/>
              </a:ext>
            </a:extLst>
          </p:cNvPr>
          <p:cNvSpPr/>
          <p:nvPr/>
        </p:nvSpPr>
        <p:spPr>
          <a:xfrm>
            <a:off x="1480050" y="3441634"/>
            <a:ext cx="2724191" cy="13280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12.1 the god is grateful and blesses the protagonist </a:t>
            </a:r>
          </a:p>
          <a:p>
            <a:pPr algn="ctr"/>
            <a:r>
              <a:rPr lang="en-SG" dirty="0"/>
              <a:t>(more </a:t>
            </a:r>
            <a:r>
              <a:rPr lang="en-SG" dirty="0" err="1"/>
              <a:t>defense</a:t>
            </a:r>
            <a:r>
              <a:rPr lang="en-SG" dirty="0"/>
              <a:t>)</a:t>
            </a:r>
          </a:p>
        </p:txBody>
      </p:sp>
      <p:cxnSp>
        <p:nvCxnSpPr>
          <p:cNvPr id="78" name="Straight Arrow Connector 77">
            <a:extLst>
              <a:ext uri="{FF2B5EF4-FFF2-40B4-BE49-F238E27FC236}">
                <a16:creationId xmlns:a16="http://schemas.microsoft.com/office/drawing/2014/main" id="{0E09B7E8-7152-8C26-EEDD-59FBD0830D51}"/>
              </a:ext>
            </a:extLst>
          </p:cNvPr>
          <p:cNvCxnSpPr>
            <a:cxnSpLocks/>
            <a:stCxn id="28" idx="2"/>
            <a:endCxn id="75" idx="0"/>
          </p:cNvCxnSpPr>
          <p:nvPr/>
        </p:nvCxnSpPr>
        <p:spPr>
          <a:xfrm flipH="1">
            <a:off x="2842146" y="2786023"/>
            <a:ext cx="2220673" cy="655611"/>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392838B6-5CBB-DB00-99ED-65BCAF203892}"/>
              </a:ext>
            </a:extLst>
          </p:cNvPr>
          <p:cNvCxnSpPr>
            <a:cxnSpLocks/>
            <a:stCxn id="50" idx="2"/>
          </p:cNvCxnSpPr>
          <p:nvPr/>
        </p:nvCxnSpPr>
        <p:spPr>
          <a:xfrm>
            <a:off x="6535979" y="6921825"/>
            <a:ext cx="0" cy="49754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7289DAA3-E2E1-0BC1-7152-1B26C4627AE6}"/>
              </a:ext>
            </a:extLst>
          </p:cNvPr>
          <p:cNvCxnSpPr>
            <a:cxnSpLocks/>
            <a:stCxn id="47" idx="2"/>
          </p:cNvCxnSpPr>
          <p:nvPr/>
        </p:nvCxnSpPr>
        <p:spPr>
          <a:xfrm>
            <a:off x="2842147" y="6636625"/>
            <a:ext cx="3573824" cy="78274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95A1659F-C411-9B50-0A3A-E83E4BA04CC8}"/>
              </a:ext>
            </a:extLst>
          </p:cNvPr>
          <p:cNvCxnSpPr>
            <a:cxnSpLocks/>
            <a:stCxn id="63" idx="2"/>
          </p:cNvCxnSpPr>
          <p:nvPr/>
        </p:nvCxnSpPr>
        <p:spPr>
          <a:xfrm flipH="1">
            <a:off x="6724891" y="6789858"/>
            <a:ext cx="3813437" cy="629514"/>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B569990A-7AC1-4DA4-79B1-D97AFF45F1F3}"/>
              </a:ext>
            </a:extLst>
          </p:cNvPr>
          <p:cNvCxnSpPr>
            <a:cxnSpLocks/>
            <a:stCxn id="28" idx="2"/>
            <a:endCxn id="50" idx="0"/>
          </p:cNvCxnSpPr>
          <p:nvPr/>
        </p:nvCxnSpPr>
        <p:spPr>
          <a:xfrm>
            <a:off x="5062819" y="2786023"/>
            <a:ext cx="1473160" cy="250131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7DAD2190-98AC-5B8D-D94E-778BCF0F5AA3}"/>
              </a:ext>
            </a:extLst>
          </p:cNvPr>
          <p:cNvSpPr txBox="1"/>
          <p:nvPr/>
        </p:nvSpPr>
        <p:spPr>
          <a:xfrm>
            <a:off x="5857213" y="3767970"/>
            <a:ext cx="3007811" cy="646331"/>
          </a:xfrm>
          <a:prstGeom prst="rect">
            <a:avLst/>
          </a:prstGeom>
          <a:noFill/>
        </p:spPr>
        <p:txBody>
          <a:bodyPr wrap="none" rtlCol="0">
            <a:spAutoFit/>
          </a:bodyPr>
          <a:lstStyle/>
          <a:p>
            <a:pPr algn="ctr"/>
            <a:r>
              <a:rPr lang="en-SG" dirty="0">
                <a:solidFill>
                  <a:schemeClr val="accent1"/>
                </a:solidFill>
              </a:rPr>
              <a:t>Something like roguelike </a:t>
            </a:r>
            <a:r>
              <a:rPr lang="en-SG" dirty="0" err="1">
                <a:solidFill>
                  <a:schemeClr val="accent1"/>
                </a:solidFill>
              </a:rPr>
              <a:t>rpg</a:t>
            </a:r>
            <a:r>
              <a:rPr lang="en-SG" dirty="0">
                <a:solidFill>
                  <a:schemeClr val="accent1"/>
                </a:solidFill>
              </a:rPr>
              <a:t> </a:t>
            </a:r>
          </a:p>
          <a:p>
            <a:pPr algn="ctr"/>
            <a:r>
              <a:rPr lang="en-SG" dirty="0">
                <a:solidFill>
                  <a:schemeClr val="accent1"/>
                </a:solidFill>
              </a:rPr>
              <a:t>and  </a:t>
            </a:r>
            <a:r>
              <a:rPr lang="en-SG" dirty="0" err="1">
                <a:solidFill>
                  <a:schemeClr val="accent1"/>
                </a:solidFill>
              </a:rPr>
              <a:t>teamfight</a:t>
            </a:r>
            <a:r>
              <a:rPr lang="en-SG" dirty="0">
                <a:solidFill>
                  <a:schemeClr val="accent1"/>
                </a:solidFill>
              </a:rPr>
              <a:t> tactics</a:t>
            </a:r>
          </a:p>
        </p:txBody>
      </p:sp>
    </p:spTree>
    <p:extLst>
      <p:ext uri="{BB962C8B-B14F-4D97-AF65-F5344CB8AC3E}">
        <p14:creationId xmlns:p14="http://schemas.microsoft.com/office/powerpoint/2010/main" val="2421586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1091E"/>
        </a:solidFill>
        <a:effectLst/>
      </p:bgPr>
    </p:bg>
    <p:spTree>
      <p:nvGrpSpPr>
        <p:cNvPr id="1" name=""/>
        <p:cNvGrpSpPr/>
        <p:nvPr/>
      </p:nvGrpSpPr>
      <p:grpSpPr>
        <a:xfrm>
          <a:off x="0" y="0"/>
          <a:ext cx="0" cy="0"/>
          <a:chOff x="0" y="0"/>
          <a:chExt cx="0" cy="0"/>
        </a:xfrm>
      </p:grpSpPr>
      <p:sp>
        <p:nvSpPr>
          <p:cNvPr id="112" name="Rectangle: Rounded Corners 111">
            <a:extLst>
              <a:ext uri="{FF2B5EF4-FFF2-40B4-BE49-F238E27FC236}">
                <a16:creationId xmlns:a16="http://schemas.microsoft.com/office/drawing/2014/main" id="{62193986-39DB-BFC5-2E16-09EC925CE1E6}"/>
              </a:ext>
            </a:extLst>
          </p:cNvPr>
          <p:cNvSpPr/>
          <p:nvPr/>
        </p:nvSpPr>
        <p:spPr>
          <a:xfrm>
            <a:off x="5069711" y="295408"/>
            <a:ext cx="3784921"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15.1 the protagonist set off and his journey and finds the cult’s hideout</a:t>
            </a:r>
          </a:p>
        </p:txBody>
      </p:sp>
      <p:cxnSp>
        <p:nvCxnSpPr>
          <p:cNvPr id="113" name="Straight Arrow Connector 112">
            <a:extLst>
              <a:ext uri="{FF2B5EF4-FFF2-40B4-BE49-F238E27FC236}">
                <a16:creationId xmlns:a16="http://schemas.microsoft.com/office/drawing/2014/main" id="{157E19E2-3D72-597A-6123-64D82106CCF1}"/>
              </a:ext>
            </a:extLst>
          </p:cNvPr>
          <p:cNvCxnSpPr>
            <a:cxnSpLocks/>
            <a:endCxn id="112" idx="0"/>
          </p:cNvCxnSpPr>
          <p:nvPr/>
        </p:nvCxnSpPr>
        <p:spPr>
          <a:xfrm>
            <a:off x="6837342" y="-497711"/>
            <a:ext cx="124830" cy="793119"/>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6805C0A-C4FE-C469-BDAA-C08C8DA8F56D}"/>
              </a:ext>
            </a:extLst>
          </p:cNvPr>
          <p:cNvCxnSpPr>
            <a:cxnSpLocks/>
            <a:endCxn id="112" idx="0"/>
          </p:cNvCxnSpPr>
          <p:nvPr/>
        </p:nvCxnSpPr>
        <p:spPr>
          <a:xfrm>
            <a:off x="5266480" y="-497711"/>
            <a:ext cx="1695692" cy="793119"/>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D148DA3-5482-64AF-AD2B-5C0C74EA2F89}"/>
              </a:ext>
            </a:extLst>
          </p:cNvPr>
          <p:cNvCxnSpPr>
            <a:cxnSpLocks/>
            <a:endCxn id="112" idx="0"/>
          </p:cNvCxnSpPr>
          <p:nvPr/>
        </p:nvCxnSpPr>
        <p:spPr>
          <a:xfrm flipH="1">
            <a:off x="6962172" y="-497711"/>
            <a:ext cx="1660967" cy="793119"/>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7D367CCC-036A-3D6D-610B-35440349F754}"/>
              </a:ext>
            </a:extLst>
          </p:cNvPr>
          <p:cNvSpPr txBox="1"/>
          <p:nvPr/>
        </p:nvSpPr>
        <p:spPr>
          <a:xfrm>
            <a:off x="1998957" y="87167"/>
            <a:ext cx="3070754" cy="923330"/>
          </a:xfrm>
          <a:prstGeom prst="rect">
            <a:avLst/>
          </a:prstGeom>
          <a:noFill/>
        </p:spPr>
        <p:txBody>
          <a:bodyPr wrap="square" rtlCol="0">
            <a:spAutoFit/>
          </a:bodyPr>
          <a:lstStyle/>
          <a:p>
            <a:pPr algn="ctr"/>
            <a:r>
              <a:rPr lang="en-SG" dirty="0">
                <a:solidFill>
                  <a:schemeClr val="accent1"/>
                </a:solidFill>
              </a:rPr>
              <a:t>Added bubble so story doesn’t branch off too far (not that it's not already far)</a:t>
            </a:r>
          </a:p>
        </p:txBody>
      </p:sp>
      <p:sp>
        <p:nvSpPr>
          <p:cNvPr id="38" name="Rectangle: Rounded Corners 37">
            <a:extLst>
              <a:ext uri="{FF2B5EF4-FFF2-40B4-BE49-F238E27FC236}">
                <a16:creationId xmlns:a16="http://schemas.microsoft.com/office/drawing/2014/main" id="{F920804E-3061-E9C5-12B5-76E1EB1BE859}"/>
              </a:ext>
            </a:extLst>
          </p:cNvPr>
          <p:cNvSpPr/>
          <p:nvPr/>
        </p:nvSpPr>
        <p:spPr>
          <a:xfrm>
            <a:off x="5069711" y="1287236"/>
            <a:ext cx="3784921" cy="13280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15.1 the protagonist hesitates when he sees intimidating looking  cultists, but eventually finds the courage to attack the cult</a:t>
            </a:r>
          </a:p>
        </p:txBody>
      </p:sp>
      <p:cxnSp>
        <p:nvCxnSpPr>
          <p:cNvPr id="39" name="Straight Arrow Connector 38">
            <a:extLst>
              <a:ext uri="{FF2B5EF4-FFF2-40B4-BE49-F238E27FC236}">
                <a16:creationId xmlns:a16="http://schemas.microsoft.com/office/drawing/2014/main" id="{ACDDAE0A-71B9-72EC-D89A-7EBB56C0780C}"/>
              </a:ext>
            </a:extLst>
          </p:cNvPr>
          <p:cNvCxnSpPr>
            <a:cxnSpLocks/>
            <a:stCxn id="112" idx="2"/>
            <a:endCxn id="38" idx="0"/>
          </p:cNvCxnSpPr>
          <p:nvPr/>
        </p:nvCxnSpPr>
        <p:spPr>
          <a:xfrm>
            <a:off x="6962172" y="1010497"/>
            <a:ext cx="0" cy="276739"/>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4157A7AC-DD70-CA1C-E799-395D3E5CE449}"/>
              </a:ext>
            </a:extLst>
          </p:cNvPr>
          <p:cNvSpPr txBox="1"/>
          <p:nvPr/>
        </p:nvSpPr>
        <p:spPr>
          <a:xfrm>
            <a:off x="1226917" y="1593702"/>
            <a:ext cx="3842794" cy="646331"/>
          </a:xfrm>
          <a:prstGeom prst="rect">
            <a:avLst/>
          </a:prstGeom>
          <a:noFill/>
        </p:spPr>
        <p:txBody>
          <a:bodyPr wrap="square" rtlCol="0">
            <a:spAutoFit/>
          </a:bodyPr>
          <a:lstStyle/>
          <a:p>
            <a:pPr algn="ctr"/>
            <a:r>
              <a:rPr lang="en-SG" dirty="0">
                <a:solidFill>
                  <a:schemeClr val="accent1"/>
                </a:solidFill>
              </a:rPr>
              <a:t>Changing from conflict with conscience to fear to fit story better</a:t>
            </a:r>
          </a:p>
        </p:txBody>
      </p:sp>
      <p:cxnSp>
        <p:nvCxnSpPr>
          <p:cNvPr id="44" name="Straight Arrow Connector 43">
            <a:extLst>
              <a:ext uri="{FF2B5EF4-FFF2-40B4-BE49-F238E27FC236}">
                <a16:creationId xmlns:a16="http://schemas.microsoft.com/office/drawing/2014/main" id="{1DEA9C3D-CCC5-185D-8A34-19A50E4049C5}"/>
              </a:ext>
            </a:extLst>
          </p:cNvPr>
          <p:cNvCxnSpPr>
            <a:cxnSpLocks/>
            <a:stCxn id="38" idx="2"/>
            <a:endCxn id="58" idx="0"/>
          </p:cNvCxnSpPr>
          <p:nvPr/>
        </p:nvCxnSpPr>
        <p:spPr>
          <a:xfrm>
            <a:off x="6962172" y="2615259"/>
            <a:ext cx="0" cy="2723791"/>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8" name="Rectangle: Rounded Corners 57">
            <a:extLst>
              <a:ext uri="{FF2B5EF4-FFF2-40B4-BE49-F238E27FC236}">
                <a16:creationId xmlns:a16="http://schemas.microsoft.com/office/drawing/2014/main" id="{84759125-7165-1C3E-CCB3-FD705686AD80}"/>
              </a:ext>
            </a:extLst>
          </p:cNvPr>
          <p:cNvSpPr/>
          <p:nvPr/>
        </p:nvSpPr>
        <p:spPr>
          <a:xfrm>
            <a:off x="5069711" y="5339050"/>
            <a:ext cx="3784921"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17.1 the protagonist manages to defeat the cult</a:t>
            </a:r>
          </a:p>
        </p:txBody>
      </p:sp>
      <p:sp>
        <p:nvSpPr>
          <p:cNvPr id="65" name="Rectangle: Rounded Corners 64">
            <a:extLst>
              <a:ext uri="{FF2B5EF4-FFF2-40B4-BE49-F238E27FC236}">
                <a16:creationId xmlns:a16="http://schemas.microsoft.com/office/drawing/2014/main" id="{8BF9454C-86C8-2808-0ADA-56D5E8ACB451}"/>
              </a:ext>
            </a:extLst>
          </p:cNvPr>
          <p:cNvSpPr/>
          <p:nvPr/>
        </p:nvSpPr>
        <p:spPr>
          <a:xfrm>
            <a:off x="7247680" y="3313143"/>
            <a:ext cx="3784921" cy="1021556"/>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16.1 the protagonist receive some mildly serious injuries from the fight (curse effect, - 5% health)</a:t>
            </a:r>
          </a:p>
        </p:txBody>
      </p:sp>
      <p:cxnSp>
        <p:nvCxnSpPr>
          <p:cNvPr id="66" name="Straight Arrow Connector 65">
            <a:extLst>
              <a:ext uri="{FF2B5EF4-FFF2-40B4-BE49-F238E27FC236}">
                <a16:creationId xmlns:a16="http://schemas.microsoft.com/office/drawing/2014/main" id="{436A89C7-D579-E941-6202-621079C9EB98}"/>
              </a:ext>
            </a:extLst>
          </p:cNvPr>
          <p:cNvCxnSpPr>
            <a:cxnSpLocks/>
            <a:stCxn id="38" idx="2"/>
            <a:endCxn id="65" idx="0"/>
          </p:cNvCxnSpPr>
          <p:nvPr/>
        </p:nvCxnSpPr>
        <p:spPr>
          <a:xfrm>
            <a:off x="6962172" y="2615259"/>
            <a:ext cx="2177969" cy="697884"/>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C3531A34-B883-329C-22D4-1D533253CD8C}"/>
              </a:ext>
            </a:extLst>
          </p:cNvPr>
          <p:cNvCxnSpPr>
            <a:cxnSpLocks/>
            <a:stCxn id="65" idx="2"/>
            <a:endCxn id="58" idx="0"/>
          </p:cNvCxnSpPr>
          <p:nvPr/>
        </p:nvCxnSpPr>
        <p:spPr>
          <a:xfrm flipH="1">
            <a:off x="6962172" y="4334699"/>
            <a:ext cx="2177969" cy="1004351"/>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7A0B67ED-8C23-A794-31AF-0DE73D607E64}"/>
              </a:ext>
            </a:extLst>
          </p:cNvPr>
          <p:cNvCxnSpPr>
            <a:cxnSpLocks/>
            <a:stCxn id="58" idx="2"/>
          </p:cNvCxnSpPr>
          <p:nvPr/>
        </p:nvCxnSpPr>
        <p:spPr>
          <a:xfrm>
            <a:off x="6962172" y="6054139"/>
            <a:ext cx="0" cy="1004351"/>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47D2C892-913D-6EA9-0556-9F086E3A3D22}"/>
              </a:ext>
            </a:extLst>
          </p:cNvPr>
          <p:cNvSpPr txBox="1"/>
          <p:nvPr/>
        </p:nvSpPr>
        <p:spPr>
          <a:xfrm>
            <a:off x="941408" y="5264298"/>
            <a:ext cx="3842794" cy="923330"/>
          </a:xfrm>
          <a:prstGeom prst="rect">
            <a:avLst/>
          </a:prstGeom>
          <a:noFill/>
        </p:spPr>
        <p:txBody>
          <a:bodyPr wrap="square" rtlCol="0">
            <a:spAutoFit/>
          </a:bodyPr>
          <a:lstStyle/>
          <a:p>
            <a:pPr algn="ctr"/>
            <a:r>
              <a:rPr lang="en-SG" dirty="0">
                <a:solidFill>
                  <a:schemeClr val="accent1"/>
                </a:solidFill>
              </a:rPr>
              <a:t>Splitting extortion of weakness since curse route isn’t developed on (other than it being a joke option)</a:t>
            </a:r>
          </a:p>
        </p:txBody>
      </p:sp>
    </p:spTree>
    <p:extLst>
      <p:ext uri="{BB962C8B-B14F-4D97-AF65-F5344CB8AC3E}">
        <p14:creationId xmlns:p14="http://schemas.microsoft.com/office/powerpoint/2010/main" val="188450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B1114"/>
        </a:solidFill>
        <a:effectLst/>
      </p:bgPr>
    </p:bg>
    <p:spTree>
      <p:nvGrpSpPr>
        <p:cNvPr id="1" name=""/>
        <p:cNvGrpSpPr/>
        <p:nvPr/>
      </p:nvGrpSpPr>
      <p:grpSpPr>
        <a:xfrm>
          <a:off x="0" y="0"/>
          <a:ext cx="0" cy="0"/>
          <a:chOff x="0" y="0"/>
          <a:chExt cx="0" cy="0"/>
        </a:xfrm>
      </p:grpSpPr>
      <p:cxnSp>
        <p:nvCxnSpPr>
          <p:cNvPr id="87" name="Straight Arrow Connector 86">
            <a:extLst>
              <a:ext uri="{FF2B5EF4-FFF2-40B4-BE49-F238E27FC236}">
                <a16:creationId xmlns:a16="http://schemas.microsoft.com/office/drawing/2014/main" id="{99ACC61F-15FA-5821-6679-B05F6F526C99}"/>
              </a:ext>
            </a:extLst>
          </p:cNvPr>
          <p:cNvCxnSpPr>
            <a:cxnSpLocks/>
            <a:endCxn id="88" idx="0"/>
          </p:cNvCxnSpPr>
          <p:nvPr/>
        </p:nvCxnSpPr>
        <p:spPr>
          <a:xfrm>
            <a:off x="6859929" y="-376335"/>
            <a:ext cx="0" cy="547193"/>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8" name="Rectangle: Rounded Corners 87">
            <a:extLst>
              <a:ext uri="{FF2B5EF4-FFF2-40B4-BE49-F238E27FC236}">
                <a16:creationId xmlns:a16="http://schemas.microsoft.com/office/drawing/2014/main" id="{8690DA5A-D497-7CCB-C27D-8CD095A93B82}"/>
              </a:ext>
            </a:extLst>
          </p:cNvPr>
          <p:cNvSpPr/>
          <p:nvPr/>
        </p:nvSpPr>
        <p:spPr>
          <a:xfrm>
            <a:off x="4967468" y="170858"/>
            <a:ext cx="3784921" cy="1021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17.1 the protagonist attempts to extort knowledge about the king’s weakness</a:t>
            </a:r>
          </a:p>
        </p:txBody>
      </p:sp>
      <p:sp>
        <p:nvSpPr>
          <p:cNvPr id="31" name="TextBox 30">
            <a:extLst>
              <a:ext uri="{FF2B5EF4-FFF2-40B4-BE49-F238E27FC236}">
                <a16:creationId xmlns:a16="http://schemas.microsoft.com/office/drawing/2014/main" id="{BDD8EC64-ADA9-A6C9-8A09-79A6B68F7305}"/>
              </a:ext>
            </a:extLst>
          </p:cNvPr>
          <p:cNvSpPr txBox="1"/>
          <p:nvPr/>
        </p:nvSpPr>
        <p:spPr>
          <a:xfrm>
            <a:off x="459127" y="296657"/>
            <a:ext cx="3634450" cy="1200329"/>
          </a:xfrm>
          <a:prstGeom prst="rect">
            <a:avLst/>
          </a:prstGeom>
          <a:noFill/>
        </p:spPr>
        <p:txBody>
          <a:bodyPr wrap="square" rtlCol="0">
            <a:spAutoFit/>
          </a:bodyPr>
          <a:lstStyle/>
          <a:p>
            <a:pPr algn="ctr"/>
            <a:r>
              <a:rPr lang="en-SG" dirty="0">
                <a:solidFill>
                  <a:schemeClr val="accent1"/>
                </a:solidFill>
              </a:rPr>
              <a:t>Am trying to add meaningful branches to story</a:t>
            </a:r>
          </a:p>
          <a:p>
            <a:pPr algn="ctr"/>
            <a:r>
              <a:rPr lang="en-SG" dirty="0">
                <a:solidFill>
                  <a:schemeClr val="accent1"/>
                </a:solidFill>
              </a:rPr>
              <a:t>I just had to make the story be around luck and blessings</a:t>
            </a:r>
          </a:p>
        </p:txBody>
      </p:sp>
      <p:sp>
        <p:nvSpPr>
          <p:cNvPr id="32" name="Rectangle: Rounded Corners 31">
            <a:extLst>
              <a:ext uri="{FF2B5EF4-FFF2-40B4-BE49-F238E27FC236}">
                <a16:creationId xmlns:a16="http://schemas.microsoft.com/office/drawing/2014/main" id="{8C861A3D-0285-E29B-DB03-3F8C1CCA4B00}"/>
              </a:ext>
            </a:extLst>
          </p:cNvPr>
          <p:cNvSpPr/>
          <p:nvPr/>
        </p:nvSpPr>
        <p:spPr>
          <a:xfrm>
            <a:off x="4967468" y="2315799"/>
            <a:ext cx="3784921" cy="102155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17.1 the protagonist gets valuable intel about king’s weakness (defeat boss 50% faster)</a:t>
            </a:r>
          </a:p>
        </p:txBody>
      </p:sp>
      <p:cxnSp>
        <p:nvCxnSpPr>
          <p:cNvPr id="33" name="Straight Arrow Connector 32">
            <a:extLst>
              <a:ext uri="{FF2B5EF4-FFF2-40B4-BE49-F238E27FC236}">
                <a16:creationId xmlns:a16="http://schemas.microsoft.com/office/drawing/2014/main" id="{7C6C738E-E550-130F-5F25-2B68B294BC15}"/>
              </a:ext>
            </a:extLst>
          </p:cNvPr>
          <p:cNvCxnSpPr>
            <a:cxnSpLocks/>
            <a:stCxn id="88" idx="2"/>
            <a:endCxn id="32" idx="0"/>
          </p:cNvCxnSpPr>
          <p:nvPr/>
        </p:nvCxnSpPr>
        <p:spPr>
          <a:xfrm>
            <a:off x="6859929" y="1192414"/>
            <a:ext cx="0" cy="1123385"/>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Rounded Corners 36">
            <a:extLst>
              <a:ext uri="{FF2B5EF4-FFF2-40B4-BE49-F238E27FC236}">
                <a16:creationId xmlns:a16="http://schemas.microsoft.com/office/drawing/2014/main" id="{5EC59F03-F986-C410-A93A-06AC507EBA62}"/>
              </a:ext>
            </a:extLst>
          </p:cNvPr>
          <p:cNvSpPr/>
          <p:nvPr/>
        </p:nvSpPr>
        <p:spPr>
          <a:xfrm>
            <a:off x="820842" y="1503571"/>
            <a:ext cx="4026059" cy="1021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17.1 the protagonist gets generalised intel about king’s weakness (defeat boss 25% faster)</a:t>
            </a:r>
          </a:p>
        </p:txBody>
      </p:sp>
      <p:cxnSp>
        <p:nvCxnSpPr>
          <p:cNvPr id="39" name="Straight Arrow Connector 38">
            <a:extLst>
              <a:ext uri="{FF2B5EF4-FFF2-40B4-BE49-F238E27FC236}">
                <a16:creationId xmlns:a16="http://schemas.microsoft.com/office/drawing/2014/main" id="{7AE5CA83-BC69-76CC-4FD1-7853F0148BB6}"/>
              </a:ext>
            </a:extLst>
          </p:cNvPr>
          <p:cNvCxnSpPr>
            <a:cxnSpLocks/>
            <a:stCxn id="88" idx="2"/>
            <a:endCxn id="37" idx="0"/>
          </p:cNvCxnSpPr>
          <p:nvPr/>
        </p:nvCxnSpPr>
        <p:spPr>
          <a:xfrm flipH="1">
            <a:off x="2833872" y="1192414"/>
            <a:ext cx="4026057" cy="31115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3" name="Rectangle: Rounded Corners 42">
            <a:extLst>
              <a:ext uri="{FF2B5EF4-FFF2-40B4-BE49-F238E27FC236}">
                <a16:creationId xmlns:a16="http://schemas.microsoft.com/office/drawing/2014/main" id="{CB23B1AA-2846-459B-51C9-572A3C7FB271}"/>
              </a:ext>
            </a:extLst>
          </p:cNvPr>
          <p:cNvSpPr/>
          <p:nvPr/>
        </p:nvSpPr>
        <p:spPr>
          <a:xfrm>
            <a:off x="8270111" y="1503571"/>
            <a:ext cx="3784921" cy="71508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the protagonist did not manage to get intel on king’s weakness</a:t>
            </a:r>
          </a:p>
        </p:txBody>
      </p:sp>
      <p:cxnSp>
        <p:nvCxnSpPr>
          <p:cNvPr id="45" name="Straight Arrow Connector 44">
            <a:extLst>
              <a:ext uri="{FF2B5EF4-FFF2-40B4-BE49-F238E27FC236}">
                <a16:creationId xmlns:a16="http://schemas.microsoft.com/office/drawing/2014/main" id="{D9A870CA-0F8C-045E-06F1-2104D3E50284}"/>
              </a:ext>
            </a:extLst>
          </p:cNvPr>
          <p:cNvCxnSpPr>
            <a:cxnSpLocks/>
            <a:stCxn id="88" idx="2"/>
            <a:endCxn id="43" idx="0"/>
          </p:cNvCxnSpPr>
          <p:nvPr/>
        </p:nvCxnSpPr>
        <p:spPr>
          <a:xfrm>
            <a:off x="6859929" y="1192414"/>
            <a:ext cx="3302643" cy="31115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2" name="Rectangle: Rounded Corners 51">
            <a:extLst>
              <a:ext uri="{FF2B5EF4-FFF2-40B4-BE49-F238E27FC236}">
                <a16:creationId xmlns:a16="http://schemas.microsoft.com/office/drawing/2014/main" id="{BC1F18C4-4688-22CF-E6FA-0C0ABBCB34E0}"/>
              </a:ext>
            </a:extLst>
          </p:cNvPr>
          <p:cNvSpPr/>
          <p:nvPr/>
        </p:nvSpPr>
        <p:spPr>
          <a:xfrm>
            <a:off x="4846898" y="3975329"/>
            <a:ext cx="4026059"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17.1 Protagonist reaches the castle and spots the stolen cores.</a:t>
            </a:r>
          </a:p>
        </p:txBody>
      </p:sp>
      <p:cxnSp>
        <p:nvCxnSpPr>
          <p:cNvPr id="53" name="Straight Arrow Connector 52">
            <a:extLst>
              <a:ext uri="{FF2B5EF4-FFF2-40B4-BE49-F238E27FC236}">
                <a16:creationId xmlns:a16="http://schemas.microsoft.com/office/drawing/2014/main" id="{C46F8DB6-4D77-3298-16A2-58E024885C8A}"/>
              </a:ext>
            </a:extLst>
          </p:cNvPr>
          <p:cNvCxnSpPr>
            <a:cxnSpLocks/>
            <a:stCxn id="32" idx="2"/>
            <a:endCxn id="52" idx="0"/>
          </p:cNvCxnSpPr>
          <p:nvPr/>
        </p:nvCxnSpPr>
        <p:spPr>
          <a:xfrm flipH="1">
            <a:off x="6859928" y="3337355"/>
            <a:ext cx="1" cy="637974"/>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E86C2B25-5654-009B-2643-7B2A949268E9}"/>
              </a:ext>
            </a:extLst>
          </p:cNvPr>
          <p:cNvCxnSpPr>
            <a:cxnSpLocks/>
            <a:stCxn id="37" idx="2"/>
            <a:endCxn id="52" idx="0"/>
          </p:cNvCxnSpPr>
          <p:nvPr/>
        </p:nvCxnSpPr>
        <p:spPr>
          <a:xfrm>
            <a:off x="2833872" y="2525127"/>
            <a:ext cx="4026056" cy="145020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05A9FDD0-848D-60F4-DD45-4B037614E02D}"/>
              </a:ext>
            </a:extLst>
          </p:cNvPr>
          <p:cNvCxnSpPr>
            <a:cxnSpLocks/>
            <a:stCxn id="43" idx="2"/>
            <a:endCxn id="52" idx="0"/>
          </p:cNvCxnSpPr>
          <p:nvPr/>
        </p:nvCxnSpPr>
        <p:spPr>
          <a:xfrm flipH="1">
            <a:off x="6859928" y="2218660"/>
            <a:ext cx="3302644" cy="1756669"/>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2" name="Rectangle: Rounded Corners 71">
            <a:extLst>
              <a:ext uri="{FF2B5EF4-FFF2-40B4-BE49-F238E27FC236}">
                <a16:creationId xmlns:a16="http://schemas.microsoft.com/office/drawing/2014/main" id="{640AD34D-4695-9FFF-84E8-85802A447DD4}"/>
              </a:ext>
            </a:extLst>
          </p:cNvPr>
          <p:cNvSpPr/>
          <p:nvPr/>
        </p:nvSpPr>
        <p:spPr>
          <a:xfrm>
            <a:off x="7037889" y="5094024"/>
            <a:ext cx="4262378" cy="71508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17.1 the situation feels suspicious! The protagonist approaches with caution</a:t>
            </a:r>
          </a:p>
        </p:txBody>
      </p:sp>
      <p:cxnSp>
        <p:nvCxnSpPr>
          <p:cNvPr id="73" name="Straight Arrow Connector 72">
            <a:extLst>
              <a:ext uri="{FF2B5EF4-FFF2-40B4-BE49-F238E27FC236}">
                <a16:creationId xmlns:a16="http://schemas.microsoft.com/office/drawing/2014/main" id="{57A70399-03C9-FF84-4393-FB46156081B1}"/>
              </a:ext>
            </a:extLst>
          </p:cNvPr>
          <p:cNvCxnSpPr>
            <a:cxnSpLocks/>
            <a:stCxn id="52" idx="2"/>
            <a:endCxn id="72" idx="0"/>
          </p:cNvCxnSpPr>
          <p:nvPr/>
        </p:nvCxnSpPr>
        <p:spPr>
          <a:xfrm>
            <a:off x="6859928" y="4690418"/>
            <a:ext cx="2309150" cy="403606"/>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Rectangle: Rounded Corners 76">
            <a:extLst>
              <a:ext uri="{FF2B5EF4-FFF2-40B4-BE49-F238E27FC236}">
                <a16:creationId xmlns:a16="http://schemas.microsoft.com/office/drawing/2014/main" id="{76EE8FDA-0C8A-8AEE-0EF6-338D41CD3AD7}"/>
              </a:ext>
            </a:extLst>
          </p:cNvPr>
          <p:cNvSpPr/>
          <p:nvPr/>
        </p:nvSpPr>
        <p:spPr>
          <a:xfrm>
            <a:off x="2715709" y="5094024"/>
            <a:ext cx="4026059"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17.1 Protagonist approaches to free the cores</a:t>
            </a:r>
          </a:p>
        </p:txBody>
      </p:sp>
      <p:cxnSp>
        <p:nvCxnSpPr>
          <p:cNvPr id="78" name="Straight Arrow Connector 77">
            <a:extLst>
              <a:ext uri="{FF2B5EF4-FFF2-40B4-BE49-F238E27FC236}">
                <a16:creationId xmlns:a16="http://schemas.microsoft.com/office/drawing/2014/main" id="{FF71C38B-C0E0-E9ED-854B-173D18A4FAD2}"/>
              </a:ext>
            </a:extLst>
          </p:cNvPr>
          <p:cNvCxnSpPr>
            <a:cxnSpLocks/>
            <a:stCxn id="52" idx="2"/>
            <a:endCxn id="77" idx="0"/>
          </p:cNvCxnSpPr>
          <p:nvPr/>
        </p:nvCxnSpPr>
        <p:spPr>
          <a:xfrm flipH="1">
            <a:off x="4728739" y="4690418"/>
            <a:ext cx="2131189" cy="403606"/>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9DE1208A-C9AC-CEB2-F7D9-B314654B455D}"/>
              </a:ext>
            </a:extLst>
          </p:cNvPr>
          <p:cNvCxnSpPr>
            <a:cxnSpLocks/>
            <a:stCxn id="77" idx="2"/>
          </p:cNvCxnSpPr>
          <p:nvPr/>
        </p:nvCxnSpPr>
        <p:spPr>
          <a:xfrm>
            <a:off x="4728739" y="5809113"/>
            <a:ext cx="0" cy="1228295"/>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3F762CD5-6549-6A43-1431-0B16F6D1DF73}"/>
              </a:ext>
            </a:extLst>
          </p:cNvPr>
          <p:cNvCxnSpPr>
            <a:cxnSpLocks/>
            <a:stCxn id="72" idx="2"/>
          </p:cNvCxnSpPr>
          <p:nvPr/>
        </p:nvCxnSpPr>
        <p:spPr>
          <a:xfrm>
            <a:off x="9169078" y="5809113"/>
            <a:ext cx="0" cy="1228295"/>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765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A853-A310-09DC-3D58-ECD47131C394}"/>
              </a:ext>
            </a:extLst>
          </p:cNvPr>
          <p:cNvSpPr>
            <a:spLocks noGrp="1"/>
          </p:cNvSpPr>
          <p:nvPr>
            <p:ph type="title"/>
          </p:nvPr>
        </p:nvSpPr>
        <p:spPr/>
        <p:txBody>
          <a:bodyPr/>
          <a:lstStyle/>
          <a:p>
            <a:r>
              <a:rPr lang="en-SG" strike="sngStrike" dirty="0"/>
              <a:t>Synopsis [2] </a:t>
            </a:r>
            <a:r>
              <a:rPr lang="en-SG" dirty="0"/>
              <a:t>rough storyline</a:t>
            </a:r>
            <a:endParaRPr lang="en-SG" strike="sngStrike" dirty="0"/>
          </a:p>
        </p:txBody>
      </p:sp>
      <p:sp>
        <p:nvSpPr>
          <p:cNvPr id="3" name="Content Placeholder 2">
            <a:extLst>
              <a:ext uri="{FF2B5EF4-FFF2-40B4-BE49-F238E27FC236}">
                <a16:creationId xmlns:a16="http://schemas.microsoft.com/office/drawing/2014/main" id="{773E3F8D-9FE4-94CD-D3ED-04D5B580D1CF}"/>
              </a:ext>
            </a:extLst>
          </p:cNvPr>
          <p:cNvSpPr>
            <a:spLocks noGrp="1"/>
          </p:cNvSpPr>
          <p:nvPr>
            <p:ph idx="1"/>
          </p:nvPr>
        </p:nvSpPr>
        <p:spPr/>
        <p:txBody>
          <a:bodyPr/>
          <a:lstStyle/>
          <a:p>
            <a:pPr marL="0" indent="0">
              <a:buNone/>
            </a:pPr>
            <a:r>
              <a:rPr lang="en-SG" dirty="0"/>
              <a:t>God appears before you once more, explaining a cult has provided a spirit of a tyrant king power to escape from him. With only the protagonist left unscathed from his attack, God begs the protagonist for his help once more. </a:t>
            </a:r>
          </a:p>
          <a:p>
            <a:pPr marL="0" indent="0">
              <a:buNone/>
            </a:pPr>
            <a:r>
              <a:rPr lang="en-SG" dirty="0">
                <a:solidFill>
                  <a:schemeClr val="tx2">
                    <a:lumMod val="50000"/>
                    <a:lumOff val="50000"/>
                  </a:schemeClr>
                </a:solidFill>
              </a:rPr>
              <a:t>(Begging for your help to re capture a tyrant spirit king and his cult providing him powers?)</a:t>
            </a:r>
          </a:p>
          <a:p>
            <a:pPr marL="0" indent="0">
              <a:buNone/>
            </a:pPr>
            <a:r>
              <a:rPr lang="en-SG" dirty="0"/>
              <a:t>The protagonist hesitates for a moment but eventually agrees and thus, was granted his blessings to defeat the evil spirit. </a:t>
            </a:r>
          </a:p>
          <a:p>
            <a:pPr marL="0" indent="0">
              <a:buNone/>
            </a:pPr>
            <a:r>
              <a:rPr lang="en-SG" dirty="0"/>
              <a:t>Hence, the protagonist sets off to clear the spirit king’s cult.</a:t>
            </a:r>
          </a:p>
        </p:txBody>
      </p:sp>
    </p:spTree>
    <p:extLst>
      <p:ext uri="{BB962C8B-B14F-4D97-AF65-F5344CB8AC3E}">
        <p14:creationId xmlns:p14="http://schemas.microsoft.com/office/powerpoint/2010/main" val="104247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30C0D"/>
        </a:solidFill>
        <a:effectLst/>
      </p:bgPr>
    </p:bg>
    <p:spTree>
      <p:nvGrpSpPr>
        <p:cNvPr id="1" name=""/>
        <p:cNvGrpSpPr/>
        <p:nvPr/>
      </p:nvGrpSpPr>
      <p:grpSpPr>
        <a:xfrm>
          <a:off x="0" y="0"/>
          <a:ext cx="0" cy="0"/>
          <a:chOff x="0" y="0"/>
          <a:chExt cx="0" cy="0"/>
        </a:xfrm>
      </p:grpSpPr>
      <p:cxnSp>
        <p:nvCxnSpPr>
          <p:cNvPr id="33" name="Straight Arrow Connector 32">
            <a:extLst>
              <a:ext uri="{FF2B5EF4-FFF2-40B4-BE49-F238E27FC236}">
                <a16:creationId xmlns:a16="http://schemas.microsoft.com/office/drawing/2014/main" id="{65B5220E-A458-78ED-BFDD-34252C05FAB4}"/>
              </a:ext>
            </a:extLst>
          </p:cNvPr>
          <p:cNvCxnSpPr>
            <a:cxnSpLocks/>
            <a:stCxn id="8" idx="2"/>
            <a:endCxn id="31" idx="0"/>
          </p:cNvCxnSpPr>
          <p:nvPr/>
        </p:nvCxnSpPr>
        <p:spPr>
          <a:xfrm flipH="1">
            <a:off x="6918282" y="1963237"/>
            <a:ext cx="1" cy="2524340"/>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D2AAD6F5-D7D3-DB20-BD31-17DA4DC83975}"/>
              </a:ext>
            </a:extLst>
          </p:cNvPr>
          <p:cNvSpPr/>
          <p:nvPr/>
        </p:nvSpPr>
        <p:spPr>
          <a:xfrm>
            <a:off x="2704134" y="195171"/>
            <a:ext cx="4026059" cy="1021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17.1 the spirit king ambushes the protagonist and delivers a serious wound! (-30% health)</a:t>
            </a:r>
          </a:p>
        </p:txBody>
      </p:sp>
      <p:cxnSp>
        <p:nvCxnSpPr>
          <p:cNvPr id="3" name="Straight Arrow Connector 2">
            <a:extLst>
              <a:ext uri="{FF2B5EF4-FFF2-40B4-BE49-F238E27FC236}">
                <a16:creationId xmlns:a16="http://schemas.microsoft.com/office/drawing/2014/main" id="{2AD3522B-4744-3777-DAB2-740AC7B1F0C7}"/>
              </a:ext>
            </a:extLst>
          </p:cNvPr>
          <p:cNvCxnSpPr>
            <a:cxnSpLocks/>
            <a:endCxn id="2" idx="0"/>
          </p:cNvCxnSpPr>
          <p:nvPr/>
        </p:nvCxnSpPr>
        <p:spPr>
          <a:xfrm>
            <a:off x="4717164" y="-520861"/>
            <a:ext cx="0" cy="71603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 name="Rectangle: Rounded Corners 5">
            <a:extLst>
              <a:ext uri="{FF2B5EF4-FFF2-40B4-BE49-F238E27FC236}">
                <a16:creationId xmlns:a16="http://schemas.microsoft.com/office/drawing/2014/main" id="{712EF29E-6513-A6E7-F3CF-544DBE0B5E15}"/>
              </a:ext>
            </a:extLst>
          </p:cNvPr>
          <p:cNvSpPr/>
          <p:nvPr/>
        </p:nvSpPr>
        <p:spPr>
          <a:xfrm>
            <a:off x="7046573" y="195171"/>
            <a:ext cx="4026059" cy="1021556"/>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17.1 the spirit king ambushes the protagonist, but his attack was deflected!</a:t>
            </a:r>
          </a:p>
        </p:txBody>
      </p:sp>
      <p:cxnSp>
        <p:nvCxnSpPr>
          <p:cNvPr id="7" name="Straight Arrow Connector 6">
            <a:extLst>
              <a:ext uri="{FF2B5EF4-FFF2-40B4-BE49-F238E27FC236}">
                <a16:creationId xmlns:a16="http://schemas.microsoft.com/office/drawing/2014/main" id="{F953A782-E9F8-9157-C7B9-84B8EDD0563A}"/>
              </a:ext>
            </a:extLst>
          </p:cNvPr>
          <p:cNvCxnSpPr>
            <a:cxnSpLocks/>
            <a:endCxn id="6" idx="0"/>
          </p:cNvCxnSpPr>
          <p:nvPr/>
        </p:nvCxnSpPr>
        <p:spPr>
          <a:xfrm>
            <a:off x="9059603" y="-520861"/>
            <a:ext cx="0" cy="71603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 name="Rectangle: Rounded Corners 7">
            <a:extLst>
              <a:ext uri="{FF2B5EF4-FFF2-40B4-BE49-F238E27FC236}">
                <a16:creationId xmlns:a16="http://schemas.microsoft.com/office/drawing/2014/main" id="{CEF1C729-EF60-7179-A6A6-21B3FCB3063E}"/>
              </a:ext>
            </a:extLst>
          </p:cNvPr>
          <p:cNvSpPr/>
          <p:nvPr/>
        </p:nvSpPr>
        <p:spPr>
          <a:xfrm>
            <a:off x="4905253" y="1554614"/>
            <a:ext cx="4026059" cy="4086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17.1 enter boss fight!</a:t>
            </a:r>
          </a:p>
        </p:txBody>
      </p:sp>
      <p:cxnSp>
        <p:nvCxnSpPr>
          <p:cNvPr id="9" name="Straight Arrow Connector 8">
            <a:extLst>
              <a:ext uri="{FF2B5EF4-FFF2-40B4-BE49-F238E27FC236}">
                <a16:creationId xmlns:a16="http://schemas.microsoft.com/office/drawing/2014/main" id="{6A180506-05B7-B6BB-46E4-7780DBB2AE54}"/>
              </a:ext>
            </a:extLst>
          </p:cNvPr>
          <p:cNvCxnSpPr>
            <a:cxnSpLocks/>
            <a:stCxn id="2" idx="2"/>
            <a:endCxn id="8" idx="0"/>
          </p:cNvCxnSpPr>
          <p:nvPr/>
        </p:nvCxnSpPr>
        <p:spPr>
          <a:xfrm>
            <a:off x="4717164" y="1216727"/>
            <a:ext cx="2201119" cy="33788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61F2D23E-5309-E6BE-20CB-847A57F255B3}"/>
              </a:ext>
            </a:extLst>
          </p:cNvPr>
          <p:cNvCxnSpPr>
            <a:cxnSpLocks/>
            <a:stCxn id="6" idx="2"/>
            <a:endCxn id="8" idx="0"/>
          </p:cNvCxnSpPr>
          <p:nvPr/>
        </p:nvCxnSpPr>
        <p:spPr>
          <a:xfrm flipH="1">
            <a:off x="6918283" y="1216727"/>
            <a:ext cx="2141320" cy="337887"/>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AFC48EB-D905-76B3-0EFE-91B3AF867BF6}"/>
              </a:ext>
            </a:extLst>
          </p:cNvPr>
          <p:cNvSpPr txBox="1"/>
          <p:nvPr/>
        </p:nvSpPr>
        <p:spPr>
          <a:xfrm>
            <a:off x="147577" y="1385670"/>
            <a:ext cx="3842794" cy="1477328"/>
          </a:xfrm>
          <a:prstGeom prst="rect">
            <a:avLst/>
          </a:prstGeom>
          <a:noFill/>
        </p:spPr>
        <p:txBody>
          <a:bodyPr wrap="square" rtlCol="0">
            <a:spAutoFit/>
          </a:bodyPr>
          <a:lstStyle/>
          <a:p>
            <a:pPr algn="ctr"/>
            <a:r>
              <a:rPr lang="en-SG" dirty="0">
                <a:solidFill>
                  <a:schemeClr val="accent1"/>
                </a:solidFill>
              </a:rPr>
              <a:t>Split outcome? If don’t split, luck and blessing aspect don’t have enough overall impact to story. If split, entire story be self-written story without elements learnt from class.</a:t>
            </a:r>
          </a:p>
        </p:txBody>
      </p:sp>
      <p:sp>
        <p:nvSpPr>
          <p:cNvPr id="4" name="Rectangle: Rounded Corners 3">
            <a:extLst>
              <a:ext uri="{FF2B5EF4-FFF2-40B4-BE49-F238E27FC236}">
                <a16:creationId xmlns:a16="http://schemas.microsoft.com/office/drawing/2014/main" id="{CB2467DE-AE35-1C5A-022E-292167436E0B}"/>
              </a:ext>
            </a:extLst>
          </p:cNvPr>
          <p:cNvSpPr/>
          <p:nvPr/>
        </p:nvSpPr>
        <p:spPr>
          <a:xfrm>
            <a:off x="3572981" y="2301142"/>
            <a:ext cx="3246979"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18.1 Make use of king’s weakness</a:t>
            </a:r>
          </a:p>
        </p:txBody>
      </p:sp>
      <p:cxnSp>
        <p:nvCxnSpPr>
          <p:cNvPr id="5" name="Straight Arrow Connector 4">
            <a:extLst>
              <a:ext uri="{FF2B5EF4-FFF2-40B4-BE49-F238E27FC236}">
                <a16:creationId xmlns:a16="http://schemas.microsoft.com/office/drawing/2014/main" id="{FF468A82-20E0-8CEE-BFAE-459B4674402B}"/>
              </a:ext>
            </a:extLst>
          </p:cNvPr>
          <p:cNvCxnSpPr>
            <a:cxnSpLocks/>
            <a:stCxn id="8" idx="2"/>
            <a:endCxn id="4" idx="0"/>
          </p:cNvCxnSpPr>
          <p:nvPr/>
        </p:nvCxnSpPr>
        <p:spPr>
          <a:xfrm flipH="1">
            <a:off x="5196471" y="1963237"/>
            <a:ext cx="1721812" cy="337905"/>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508813F2-6B15-31C0-1205-70BE1CEBE486}"/>
              </a:ext>
            </a:extLst>
          </p:cNvPr>
          <p:cNvSpPr/>
          <p:nvPr/>
        </p:nvSpPr>
        <p:spPr>
          <a:xfrm>
            <a:off x="2361689" y="3354136"/>
            <a:ext cx="2422584" cy="715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+ 25% boss takedown efficiency </a:t>
            </a:r>
          </a:p>
        </p:txBody>
      </p:sp>
      <p:sp>
        <p:nvSpPr>
          <p:cNvPr id="15" name="Rectangle: Rounded Corners 14">
            <a:extLst>
              <a:ext uri="{FF2B5EF4-FFF2-40B4-BE49-F238E27FC236}">
                <a16:creationId xmlns:a16="http://schemas.microsoft.com/office/drawing/2014/main" id="{37C4CB04-3317-ABC5-1F2A-E04BD98191C2}"/>
              </a:ext>
            </a:extLst>
          </p:cNvPr>
          <p:cNvSpPr/>
          <p:nvPr/>
        </p:nvSpPr>
        <p:spPr>
          <a:xfrm>
            <a:off x="4846084" y="3360769"/>
            <a:ext cx="2422585" cy="71508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+ 50% boss takedown efficiency</a:t>
            </a:r>
          </a:p>
        </p:txBody>
      </p:sp>
      <p:cxnSp>
        <p:nvCxnSpPr>
          <p:cNvPr id="16" name="Straight Arrow Connector 15">
            <a:extLst>
              <a:ext uri="{FF2B5EF4-FFF2-40B4-BE49-F238E27FC236}">
                <a16:creationId xmlns:a16="http://schemas.microsoft.com/office/drawing/2014/main" id="{DB2531AC-1C1E-55C3-8A77-CDF696CF4533}"/>
              </a:ext>
            </a:extLst>
          </p:cNvPr>
          <p:cNvCxnSpPr>
            <a:cxnSpLocks/>
            <a:stCxn id="4" idx="2"/>
            <a:endCxn id="14" idx="0"/>
          </p:cNvCxnSpPr>
          <p:nvPr/>
        </p:nvCxnSpPr>
        <p:spPr>
          <a:xfrm flipH="1">
            <a:off x="3572981" y="3016231"/>
            <a:ext cx="1623490" cy="337905"/>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745809B-BF18-FEB2-D951-FA09CC5C2B7E}"/>
              </a:ext>
            </a:extLst>
          </p:cNvPr>
          <p:cNvCxnSpPr>
            <a:cxnSpLocks/>
            <a:stCxn id="4" idx="2"/>
            <a:endCxn id="15" idx="0"/>
          </p:cNvCxnSpPr>
          <p:nvPr/>
        </p:nvCxnSpPr>
        <p:spPr>
          <a:xfrm>
            <a:off x="5196471" y="3016231"/>
            <a:ext cx="860906" cy="344538"/>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Rounded Corners 30">
            <a:extLst>
              <a:ext uri="{FF2B5EF4-FFF2-40B4-BE49-F238E27FC236}">
                <a16:creationId xmlns:a16="http://schemas.microsoft.com/office/drawing/2014/main" id="{8ACAD60D-044F-9817-B832-3CB467DA9770}"/>
              </a:ext>
            </a:extLst>
          </p:cNvPr>
          <p:cNvSpPr/>
          <p:nvPr/>
        </p:nvSpPr>
        <p:spPr>
          <a:xfrm>
            <a:off x="3435588" y="4487577"/>
            <a:ext cx="6965388" cy="4086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the protagonist realizes the overwhelming difference of their power</a:t>
            </a:r>
          </a:p>
        </p:txBody>
      </p:sp>
      <p:cxnSp>
        <p:nvCxnSpPr>
          <p:cNvPr id="36" name="Straight Arrow Connector 35">
            <a:extLst>
              <a:ext uri="{FF2B5EF4-FFF2-40B4-BE49-F238E27FC236}">
                <a16:creationId xmlns:a16="http://schemas.microsoft.com/office/drawing/2014/main" id="{E47A5FD4-C7E4-A4FE-A470-9D8EDBEDAB55}"/>
              </a:ext>
            </a:extLst>
          </p:cNvPr>
          <p:cNvCxnSpPr>
            <a:cxnSpLocks/>
            <a:stCxn id="15" idx="2"/>
            <a:endCxn id="31" idx="0"/>
          </p:cNvCxnSpPr>
          <p:nvPr/>
        </p:nvCxnSpPr>
        <p:spPr>
          <a:xfrm>
            <a:off x="6057377" y="4075858"/>
            <a:ext cx="860905" cy="411719"/>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B68DBB99-3A0B-6EF6-DB51-CE18CB47492B}"/>
              </a:ext>
            </a:extLst>
          </p:cNvPr>
          <p:cNvCxnSpPr>
            <a:cxnSpLocks/>
            <a:stCxn id="14" idx="2"/>
            <a:endCxn id="31" idx="0"/>
          </p:cNvCxnSpPr>
          <p:nvPr/>
        </p:nvCxnSpPr>
        <p:spPr>
          <a:xfrm>
            <a:off x="3572981" y="4069225"/>
            <a:ext cx="3345301" cy="41835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C3A2E413-A6E2-90E2-2175-7BE494545DC8}"/>
              </a:ext>
            </a:extLst>
          </p:cNvPr>
          <p:cNvSpPr/>
          <p:nvPr/>
        </p:nvSpPr>
        <p:spPr>
          <a:xfrm>
            <a:off x="5706990" y="5776302"/>
            <a:ext cx="2422585" cy="71508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You were defeated by the king</a:t>
            </a:r>
          </a:p>
        </p:txBody>
      </p:sp>
      <p:cxnSp>
        <p:nvCxnSpPr>
          <p:cNvPr id="50" name="Straight Arrow Connector 49">
            <a:extLst>
              <a:ext uri="{FF2B5EF4-FFF2-40B4-BE49-F238E27FC236}">
                <a16:creationId xmlns:a16="http://schemas.microsoft.com/office/drawing/2014/main" id="{68891BE6-D1A6-2E3F-EB5D-08F663C97D2F}"/>
              </a:ext>
            </a:extLst>
          </p:cNvPr>
          <p:cNvCxnSpPr>
            <a:cxnSpLocks/>
            <a:stCxn id="31" idx="2"/>
            <a:endCxn id="49" idx="0"/>
          </p:cNvCxnSpPr>
          <p:nvPr/>
        </p:nvCxnSpPr>
        <p:spPr>
          <a:xfrm>
            <a:off x="6918282" y="4896200"/>
            <a:ext cx="1" cy="880102"/>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1" name="Connector: Elbow 70">
            <a:extLst>
              <a:ext uri="{FF2B5EF4-FFF2-40B4-BE49-F238E27FC236}">
                <a16:creationId xmlns:a16="http://schemas.microsoft.com/office/drawing/2014/main" id="{59207261-A211-6256-2799-63ACCE225AF4}"/>
              </a:ext>
            </a:extLst>
          </p:cNvPr>
          <p:cNvCxnSpPr>
            <a:cxnSpLocks/>
            <a:stCxn id="31" idx="2"/>
            <a:endCxn id="77" idx="0"/>
          </p:cNvCxnSpPr>
          <p:nvPr/>
        </p:nvCxnSpPr>
        <p:spPr>
          <a:xfrm rot="5400000">
            <a:off x="4306895" y="4728687"/>
            <a:ext cx="2443875" cy="2778900"/>
          </a:xfrm>
          <a:prstGeom prst="bentConnector3">
            <a:avLst>
              <a:gd name="adj1" fmla="val 15702"/>
            </a:avLst>
          </a:prstGeom>
          <a:ln w="3810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7" name="Rectangle: Rounded Corners 76">
            <a:extLst>
              <a:ext uri="{FF2B5EF4-FFF2-40B4-BE49-F238E27FC236}">
                <a16:creationId xmlns:a16="http://schemas.microsoft.com/office/drawing/2014/main" id="{1AE399CF-CE14-4630-339D-D472B1D3B219}"/>
              </a:ext>
            </a:extLst>
          </p:cNvPr>
          <p:cNvSpPr/>
          <p:nvPr/>
        </p:nvSpPr>
        <p:spPr>
          <a:xfrm>
            <a:off x="2928089" y="7340075"/>
            <a:ext cx="2422585" cy="71508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Placeholder for connection</a:t>
            </a:r>
          </a:p>
        </p:txBody>
      </p:sp>
      <p:cxnSp>
        <p:nvCxnSpPr>
          <p:cNvPr id="82" name="Straight Arrow Connector 81">
            <a:extLst>
              <a:ext uri="{FF2B5EF4-FFF2-40B4-BE49-F238E27FC236}">
                <a16:creationId xmlns:a16="http://schemas.microsoft.com/office/drawing/2014/main" id="{E0C2B3C9-F3C7-6F53-E5C7-419FA71BDE06}"/>
              </a:ext>
            </a:extLst>
          </p:cNvPr>
          <p:cNvCxnSpPr>
            <a:cxnSpLocks/>
            <a:stCxn id="49" idx="2"/>
          </p:cNvCxnSpPr>
          <p:nvPr/>
        </p:nvCxnSpPr>
        <p:spPr>
          <a:xfrm flipH="1">
            <a:off x="6918282" y="6491391"/>
            <a:ext cx="1" cy="979515"/>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65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033F"/>
        </a:solidFill>
        <a:effectLst/>
      </p:bgPr>
    </p:bg>
    <p:spTree>
      <p:nvGrpSpPr>
        <p:cNvPr id="1" name=""/>
        <p:cNvGrpSpPr/>
        <p:nvPr/>
      </p:nvGrpSpPr>
      <p:grpSpPr>
        <a:xfrm>
          <a:off x="0" y="0"/>
          <a:ext cx="0" cy="0"/>
          <a:chOff x="0" y="0"/>
          <a:chExt cx="0" cy="0"/>
        </a:xfrm>
      </p:grpSpPr>
      <p:cxnSp>
        <p:nvCxnSpPr>
          <p:cNvPr id="25" name="Connector: Elbow 24">
            <a:extLst>
              <a:ext uri="{FF2B5EF4-FFF2-40B4-BE49-F238E27FC236}">
                <a16:creationId xmlns:a16="http://schemas.microsoft.com/office/drawing/2014/main" id="{B1B74F02-13E5-E7F9-DBB3-0BACDAE4A83F}"/>
              </a:ext>
            </a:extLst>
          </p:cNvPr>
          <p:cNvCxnSpPr>
            <a:cxnSpLocks/>
            <a:stCxn id="14" idx="2"/>
            <a:endCxn id="6" idx="0"/>
          </p:cNvCxnSpPr>
          <p:nvPr/>
        </p:nvCxnSpPr>
        <p:spPr>
          <a:xfrm rot="16200000" flipH="1">
            <a:off x="3048857" y="-74980"/>
            <a:ext cx="2909435" cy="1481947"/>
          </a:xfrm>
          <a:prstGeom prst="bentConnector3">
            <a:avLst>
              <a:gd name="adj1" fmla="val 91905"/>
            </a:avLst>
          </a:prstGeom>
          <a:ln w="3810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6574D70C-9797-43BF-C527-519D340B1E7A}"/>
              </a:ext>
            </a:extLst>
          </p:cNvPr>
          <p:cNvSpPr/>
          <p:nvPr/>
        </p:nvSpPr>
        <p:spPr>
          <a:xfrm>
            <a:off x="5496321" y="285817"/>
            <a:ext cx="2422585" cy="71508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god appears and heals you</a:t>
            </a:r>
          </a:p>
        </p:txBody>
      </p:sp>
      <p:sp>
        <p:nvSpPr>
          <p:cNvPr id="3" name="TextBox 2">
            <a:extLst>
              <a:ext uri="{FF2B5EF4-FFF2-40B4-BE49-F238E27FC236}">
                <a16:creationId xmlns:a16="http://schemas.microsoft.com/office/drawing/2014/main" id="{8BE7EDDD-FF9B-B0DC-D80C-EF8C9478347F}"/>
              </a:ext>
            </a:extLst>
          </p:cNvPr>
          <p:cNvSpPr txBox="1"/>
          <p:nvPr/>
        </p:nvSpPr>
        <p:spPr>
          <a:xfrm>
            <a:off x="7918906" y="269212"/>
            <a:ext cx="2326396" cy="646331"/>
          </a:xfrm>
          <a:prstGeom prst="rect">
            <a:avLst/>
          </a:prstGeom>
          <a:noFill/>
        </p:spPr>
        <p:txBody>
          <a:bodyPr wrap="square" rtlCol="0">
            <a:spAutoFit/>
          </a:bodyPr>
          <a:lstStyle/>
          <a:p>
            <a:pPr algn="ctr"/>
            <a:r>
              <a:rPr lang="en-SG" dirty="0">
                <a:solidFill>
                  <a:schemeClr val="accent1"/>
                </a:solidFill>
              </a:rPr>
              <a:t>&lt;- Super summarised event ‘ –’</a:t>
            </a:r>
          </a:p>
        </p:txBody>
      </p:sp>
      <p:sp>
        <p:nvSpPr>
          <p:cNvPr id="4" name="Rectangle: Rounded Corners 3">
            <a:extLst>
              <a:ext uri="{FF2B5EF4-FFF2-40B4-BE49-F238E27FC236}">
                <a16:creationId xmlns:a16="http://schemas.microsoft.com/office/drawing/2014/main" id="{41E7BB70-C7BD-3D39-6D26-6773FA9C5F5E}"/>
              </a:ext>
            </a:extLst>
          </p:cNvPr>
          <p:cNvSpPr/>
          <p:nvPr/>
        </p:nvSpPr>
        <p:spPr>
          <a:xfrm>
            <a:off x="4014375" y="1043659"/>
            <a:ext cx="2422585" cy="71508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God lends you a fraction of his power</a:t>
            </a:r>
          </a:p>
        </p:txBody>
      </p:sp>
      <p:sp>
        <p:nvSpPr>
          <p:cNvPr id="6" name="Rectangle: Rounded Corners 5">
            <a:extLst>
              <a:ext uri="{FF2B5EF4-FFF2-40B4-BE49-F238E27FC236}">
                <a16:creationId xmlns:a16="http://schemas.microsoft.com/office/drawing/2014/main" id="{14090461-E311-E416-1299-1F34EE0BBF04}"/>
              </a:ext>
            </a:extLst>
          </p:cNvPr>
          <p:cNvSpPr/>
          <p:nvPr/>
        </p:nvSpPr>
        <p:spPr>
          <a:xfrm>
            <a:off x="2551309" y="2120712"/>
            <a:ext cx="5386478" cy="408623"/>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You defeat the spirit king and free the stolen cores</a:t>
            </a:r>
          </a:p>
        </p:txBody>
      </p:sp>
      <p:cxnSp>
        <p:nvCxnSpPr>
          <p:cNvPr id="80" name="Straight Arrow Connector 79">
            <a:extLst>
              <a:ext uri="{FF2B5EF4-FFF2-40B4-BE49-F238E27FC236}">
                <a16:creationId xmlns:a16="http://schemas.microsoft.com/office/drawing/2014/main" id="{6E865949-341B-47FF-90DB-F4046FEEC8B2}"/>
              </a:ext>
            </a:extLst>
          </p:cNvPr>
          <p:cNvCxnSpPr>
            <a:cxnSpLocks/>
            <a:stCxn id="8" idx="2"/>
            <a:endCxn id="2" idx="0"/>
          </p:cNvCxnSpPr>
          <p:nvPr/>
        </p:nvCxnSpPr>
        <p:spPr>
          <a:xfrm flipH="1">
            <a:off x="6707614" y="-941956"/>
            <a:ext cx="18880" cy="1227773"/>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 name="Rectangle: Rounded Corners 7">
            <a:extLst>
              <a:ext uri="{FF2B5EF4-FFF2-40B4-BE49-F238E27FC236}">
                <a16:creationId xmlns:a16="http://schemas.microsoft.com/office/drawing/2014/main" id="{CE9452C9-622F-B004-FBC0-79DC578D9D6F}"/>
              </a:ext>
            </a:extLst>
          </p:cNvPr>
          <p:cNvSpPr/>
          <p:nvPr/>
        </p:nvSpPr>
        <p:spPr>
          <a:xfrm>
            <a:off x="5515201" y="-1350579"/>
            <a:ext cx="2422585" cy="408623"/>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placeholder</a:t>
            </a:r>
          </a:p>
        </p:txBody>
      </p:sp>
      <p:cxnSp>
        <p:nvCxnSpPr>
          <p:cNvPr id="81" name="Connector: Elbow 80">
            <a:extLst>
              <a:ext uri="{FF2B5EF4-FFF2-40B4-BE49-F238E27FC236}">
                <a16:creationId xmlns:a16="http://schemas.microsoft.com/office/drawing/2014/main" id="{5956282C-BF40-D19C-29A6-1CC7A5AF70C9}"/>
              </a:ext>
            </a:extLst>
          </p:cNvPr>
          <p:cNvCxnSpPr>
            <a:cxnSpLocks/>
            <a:stCxn id="8" idx="2"/>
            <a:endCxn id="4" idx="0"/>
          </p:cNvCxnSpPr>
          <p:nvPr/>
        </p:nvCxnSpPr>
        <p:spPr>
          <a:xfrm rot="5400000">
            <a:off x="4983274" y="-699562"/>
            <a:ext cx="1985615" cy="1500826"/>
          </a:xfrm>
          <a:prstGeom prst="bentConnector3">
            <a:avLst>
              <a:gd name="adj1" fmla="val 50000"/>
            </a:avLst>
          </a:prstGeom>
          <a:ln w="3810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417B74E9-907F-AE3D-7389-56C27D1A7A0E}"/>
              </a:ext>
            </a:extLst>
          </p:cNvPr>
          <p:cNvSpPr/>
          <p:nvPr/>
        </p:nvSpPr>
        <p:spPr>
          <a:xfrm>
            <a:off x="2551308" y="-1503812"/>
            <a:ext cx="2422585" cy="715089"/>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“good” route placeholder</a:t>
            </a:r>
          </a:p>
        </p:txBody>
      </p:sp>
      <p:cxnSp>
        <p:nvCxnSpPr>
          <p:cNvPr id="19" name="Connector: Elbow 18">
            <a:extLst>
              <a:ext uri="{FF2B5EF4-FFF2-40B4-BE49-F238E27FC236}">
                <a16:creationId xmlns:a16="http://schemas.microsoft.com/office/drawing/2014/main" id="{C3D85E2B-387A-4560-F327-500C5CCEDB5F}"/>
              </a:ext>
            </a:extLst>
          </p:cNvPr>
          <p:cNvCxnSpPr>
            <a:cxnSpLocks/>
            <a:stCxn id="2" idx="2"/>
            <a:endCxn id="6" idx="0"/>
          </p:cNvCxnSpPr>
          <p:nvPr/>
        </p:nvCxnSpPr>
        <p:spPr>
          <a:xfrm rot="5400000">
            <a:off x="5416178" y="829276"/>
            <a:ext cx="1119806" cy="1463066"/>
          </a:xfrm>
          <a:prstGeom prst="bentConnector3">
            <a:avLst>
              <a:gd name="adj1" fmla="val 81609"/>
            </a:avLst>
          </a:prstGeom>
          <a:ln w="381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B8AF5B-0A21-6270-A80A-92C68D56DB60}"/>
              </a:ext>
            </a:extLst>
          </p:cNvPr>
          <p:cNvCxnSpPr>
            <a:cxnSpLocks/>
            <a:stCxn id="4" idx="2"/>
            <a:endCxn id="6" idx="0"/>
          </p:cNvCxnSpPr>
          <p:nvPr/>
        </p:nvCxnSpPr>
        <p:spPr>
          <a:xfrm>
            <a:off x="5225668" y="1758748"/>
            <a:ext cx="18880" cy="361964"/>
          </a:xfrm>
          <a:prstGeom prst="straightConnector1">
            <a:avLst/>
          </a:prstGeom>
          <a:ln w="4445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Rounded Corners 36">
            <a:extLst>
              <a:ext uri="{FF2B5EF4-FFF2-40B4-BE49-F238E27FC236}">
                <a16:creationId xmlns:a16="http://schemas.microsoft.com/office/drawing/2014/main" id="{086FB4C0-D9B9-8E5F-961F-754CF673F288}"/>
              </a:ext>
            </a:extLst>
          </p:cNvPr>
          <p:cNvSpPr/>
          <p:nvPr/>
        </p:nvSpPr>
        <p:spPr>
          <a:xfrm>
            <a:off x="6572" y="2876042"/>
            <a:ext cx="3828009" cy="1634490"/>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(defeat without god’s healing)</a:t>
            </a:r>
          </a:p>
          <a:p>
            <a:pPr algn="ctr"/>
            <a:r>
              <a:rPr lang="en-SG" dirty="0"/>
              <a:t>God recognises protagonist’s bravery and strength. God appoints protagonist as king/ village head and everyone celebrates</a:t>
            </a:r>
          </a:p>
        </p:txBody>
      </p:sp>
      <p:sp>
        <p:nvSpPr>
          <p:cNvPr id="38" name="Rectangle: Rounded Corners 37">
            <a:extLst>
              <a:ext uri="{FF2B5EF4-FFF2-40B4-BE49-F238E27FC236}">
                <a16:creationId xmlns:a16="http://schemas.microsoft.com/office/drawing/2014/main" id="{288881A4-DD5E-C302-2E6B-40190287CBB6}"/>
              </a:ext>
            </a:extLst>
          </p:cNvPr>
          <p:cNvSpPr/>
          <p:nvPr/>
        </p:nvSpPr>
        <p:spPr>
          <a:xfrm>
            <a:off x="2220333" y="4730101"/>
            <a:ext cx="3341705" cy="1940957"/>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(defeat with god’s healing)</a:t>
            </a:r>
          </a:p>
          <a:p>
            <a:pPr algn="ctr"/>
            <a:r>
              <a:rPr lang="en-SG" dirty="0"/>
              <a:t>God recognises protagonist’s bravery. God appoints protagonist as hero of the village and everyone celebrates</a:t>
            </a:r>
          </a:p>
        </p:txBody>
      </p:sp>
      <p:sp>
        <p:nvSpPr>
          <p:cNvPr id="39" name="Rectangle: Rounded Corners 38">
            <a:extLst>
              <a:ext uri="{FF2B5EF4-FFF2-40B4-BE49-F238E27FC236}">
                <a16:creationId xmlns:a16="http://schemas.microsoft.com/office/drawing/2014/main" id="{62F2F985-793A-C41E-C909-9CF2892FA1E3}"/>
              </a:ext>
            </a:extLst>
          </p:cNvPr>
          <p:cNvSpPr/>
          <p:nvPr/>
        </p:nvSpPr>
        <p:spPr>
          <a:xfrm>
            <a:off x="5976081" y="3944618"/>
            <a:ext cx="4659005" cy="286035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(defeat with god’s healing but was cursed)</a:t>
            </a:r>
          </a:p>
          <a:p>
            <a:pPr algn="ctr"/>
            <a:r>
              <a:rPr lang="en-SG" dirty="0"/>
              <a:t>God congratulates the protagonist begrudgingly for defeating the spirit king.  He removes the curse and lets the protagonist continue his peaceful life. (its weird but I don’t know a better way to write a unwilling character, god has a grudge but since protagonist done his task, can only let them off the hook)</a:t>
            </a:r>
          </a:p>
        </p:txBody>
      </p:sp>
      <p:sp>
        <p:nvSpPr>
          <p:cNvPr id="40" name="Rectangle: Rounded Corners 39">
            <a:extLst>
              <a:ext uri="{FF2B5EF4-FFF2-40B4-BE49-F238E27FC236}">
                <a16:creationId xmlns:a16="http://schemas.microsoft.com/office/drawing/2014/main" id="{06A3EC74-80CE-2DEC-6689-D2C0191DD99A}"/>
              </a:ext>
            </a:extLst>
          </p:cNvPr>
          <p:cNvSpPr/>
          <p:nvPr/>
        </p:nvSpPr>
        <p:spPr>
          <a:xfrm>
            <a:off x="8058986" y="1397053"/>
            <a:ext cx="4133014" cy="2553891"/>
          </a:xfrm>
          <a:prstGeom prst="roundRect">
            <a:avLst/>
          </a:prstGeom>
          <a:solidFill>
            <a:srgbClr val="FF660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spAutoFit/>
          </a:bodyPr>
          <a:lstStyle/>
          <a:p>
            <a:pPr algn="ctr"/>
            <a:r>
              <a:rPr lang="en-SG" dirty="0"/>
              <a:t>(defeat without god’s healing but was cursed)</a:t>
            </a:r>
          </a:p>
          <a:p>
            <a:pPr algn="ctr"/>
            <a:r>
              <a:rPr lang="en-SG" dirty="0"/>
              <a:t>God is once again amazed by your skills to take down such heinous foes. He warns the protagonist of his arrogance and removes the curse. The protagonist continues living his peaceful village life.</a:t>
            </a:r>
          </a:p>
        </p:txBody>
      </p:sp>
      <p:cxnSp>
        <p:nvCxnSpPr>
          <p:cNvPr id="56" name="Connector: Elbow 55">
            <a:extLst>
              <a:ext uri="{FF2B5EF4-FFF2-40B4-BE49-F238E27FC236}">
                <a16:creationId xmlns:a16="http://schemas.microsoft.com/office/drawing/2014/main" id="{6A13BC3E-2273-EAFA-83D6-D655556C9777}"/>
              </a:ext>
            </a:extLst>
          </p:cNvPr>
          <p:cNvCxnSpPr>
            <a:cxnSpLocks/>
            <a:stCxn id="6" idx="2"/>
            <a:endCxn id="39" idx="0"/>
          </p:cNvCxnSpPr>
          <p:nvPr/>
        </p:nvCxnSpPr>
        <p:spPr>
          <a:xfrm rot="16200000" flipH="1">
            <a:off x="6067425" y="1706458"/>
            <a:ext cx="1415283" cy="3061036"/>
          </a:xfrm>
          <a:prstGeom prst="bentConnector3">
            <a:avLst>
              <a:gd name="adj1" fmla="val 50000"/>
            </a:avLst>
          </a:prstGeom>
          <a:ln w="381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0" name="Connector: Elbow 59">
            <a:extLst>
              <a:ext uri="{FF2B5EF4-FFF2-40B4-BE49-F238E27FC236}">
                <a16:creationId xmlns:a16="http://schemas.microsoft.com/office/drawing/2014/main" id="{1793BD79-B4B3-DD5C-EFF6-B846835380EA}"/>
              </a:ext>
            </a:extLst>
          </p:cNvPr>
          <p:cNvCxnSpPr>
            <a:cxnSpLocks/>
            <a:stCxn id="6" idx="2"/>
            <a:endCxn id="38" idx="0"/>
          </p:cNvCxnSpPr>
          <p:nvPr/>
        </p:nvCxnSpPr>
        <p:spPr>
          <a:xfrm rot="5400000">
            <a:off x="3467484" y="2953037"/>
            <a:ext cx="2200766" cy="1353362"/>
          </a:xfrm>
          <a:prstGeom prst="bentConnector3">
            <a:avLst>
              <a:gd name="adj1" fmla="val 79040"/>
            </a:avLst>
          </a:prstGeom>
          <a:ln w="3810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1701211A-5AFD-89AC-10F0-939733E1B3F4}"/>
              </a:ext>
            </a:extLst>
          </p:cNvPr>
          <p:cNvCxnSpPr>
            <a:cxnSpLocks/>
            <a:stCxn id="6" idx="2"/>
            <a:endCxn id="37" idx="3"/>
          </p:cNvCxnSpPr>
          <p:nvPr/>
        </p:nvCxnSpPr>
        <p:spPr>
          <a:xfrm rot="5400000">
            <a:off x="3957589" y="2406328"/>
            <a:ext cx="1163952" cy="1409967"/>
          </a:xfrm>
          <a:prstGeom prst="bentConnector2">
            <a:avLst/>
          </a:prstGeom>
          <a:ln w="38100">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0" name="Connector: Elbow 69">
            <a:extLst>
              <a:ext uri="{FF2B5EF4-FFF2-40B4-BE49-F238E27FC236}">
                <a16:creationId xmlns:a16="http://schemas.microsoft.com/office/drawing/2014/main" id="{A1B88D08-F17F-D887-9189-762EEE82129F}"/>
              </a:ext>
            </a:extLst>
          </p:cNvPr>
          <p:cNvCxnSpPr>
            <a:cxnSpLocks/>
            <a:stCxn id="6" idx="2"/>
            <a:endCxn id="40" idx="1"/>
          </p:cNvCxnSpPr>
          <p:nvPr/>
        </p:nvCxnSpPr>
        <p:spPr>
          <a:xfrm rot="16200000" flipH="1">
            <a:off x="6579435" y="1194448"/>
            <a:ext cx="144664" cy="2814438"/>
          </a:xfrm>
          <a:prstGeom prst="bentConnector2">
            <a:avLst/>
          </a:prstGeom>
          <a:ln w="381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151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21091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0B7459-6DA5-4E0F-A578-88151A394666}"/>
              </a:ext>
            </a:extLst>
          </p:cNvPr>
          <p:cNvSpPr txBox="1"/>
          <p:nvPr/>
        </p:nvSpPr>
        <p:spPr>
          <a:xfrm>
            <a:off x="1021799" y="2177359"/>
            <a:ext cx="10148402" cy="2585323"/>
          </a:xfrm>
          <a:prstGeom prst="rect">
            <a:avLst/>
          </a:prstGeom>
          <a:noFill/>
        </p:spPr>
        <p:txBody>
          <a:bodyPr wrap="square" rtlCol="0">
            <a:spAutoFit/>
          </a:bodyPr>
          <a:lstStyle/>
          <a:p>
            <a:r>
              <a:rPr lang="en-SG" dirty="0">
                <a:solidFill>
                  <a:schemeClr val="bg1"/>
                </a:solidFill>
              </a:rPr>
              <a:t>Hi</a:t>
            </a:r>
          </a:p>
          <a:p>
            <a:r>
              <a:rPr lang="en-SG" dirty="0">
                <a:solidFill>
                  <a:schemeClr val="bg1"/>
                </a:solidFill>
              </a:rPr>
              <a:t>Am writing this to (hopefully) clarify the order of how these slides were made</a:t>
            </a:r>
          </a:p>
          <a:p>
            <a:pPr marL="342900" indent="-342900">
              <a:buAutoNum type="arabicPeriod"/>
            </a:pPr>
            <a:r>
              <a:rPr lang="en-SG" dirty="0">
                <a:solidFill>
                  <a:schemeClr val="bg1"/>
                </a:solidFill>
              </a:rPr>
              <a:t>Rough storyline (copied and edited from other docs because </a:t>
            </a:r>
            <a:r>
              <a:rPr lang="en-SG" dirty="0" err="1">
                <a:solidFill>
                  <a:schemeClr val="bg1"/>
                </a:solidFill>
              </a:rPr>
              <a:t>im</a:t>
            </a:r>
            <a:r>
              <a:rPr lang="en-SG" dirty="0">
                <a:solidFill>
                  <a:schemeClr val="bg1"/>
                </a:solidFill>
              </a:rPr>
              <a:t> an idiot and somehow didn’t realise assignment is meant to be a sequel)</a:t>
            </a:r>
          </a:p>
          <a:p>
            <a:pPr marL="342900" indent="-342900">
              <a:buAutoNum type="arabicPeriod"/>
            </a:pPr>
            <a:r>
              <a:rPr lang="en-SG" dirty="0">
                <a:solidFill>
                  <a:schemeClr val="bg1"/>
                </a:solidFill>
              </a:rPr>
              <a:t>Summarising and fitting rough storyline into 3 act (and then realising rough storyline probably isn’t even a synopsis)</a:t>
            </a:r>
          </a:p>
          <a:p>
            <a:pPr marL="342900" indent="-342900">
              <a:buAutoNum type="arabicPeriod"/>
            </a:pPr>
            <a:r>
              <a:rPr lang="en-SG" dirty="0">
                <a:solidFill>
                  <a:schemeClr val="bg1"/>
                </a:solidFill>
              </a:rPr>
              <a:t>Branching</a:t>
            </a:r>
          </a:p>
          <a:p>
            <a:pPr marL="342900" indent="-342900">
              <a:buAutoNum type="arabicPeriod"/>
            </a:pPr>
            <a:r>
              <a:rPr lang="en-SG" dirty="0">
                <a:solidFill>
                  <a:schemeClr val="bg1"/>
                </a:solidFill>
              </a:rPr>
              <a:t>Rewriting synopsis (and realising how horrendous this whole slide is)</a:t>
            </a:r>
          </a:p>
          <a:p>
            <a:r>
              <a:rPr lang="en-SG" dirty="0">
                <a:solidFill>
                  <a:schemeClr val="bg1"/>
                </a:solidFill>
              </a:rPr>
              <a:t>O|&lt;</a:t>
            </a:r>
          </a:p>
        </p:txBody>
      </p:sp>
    </p:spTree>
    <p:extLst>
      <p:ext uri="{BB962C8B-B14F-4D97-AF65-F5344CB8AC3E}">
        <p14:creationId xmlns:p14="http://schemas.microsoft.com/office/powerpoint/2010/main" val="182553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7FB0-4341-C93F-5B1C-B155947D2E65}"/>
              </a:ext>
            </a:extLst>
          </p:cNvPr>
          <p:cNvSpPr>
            <a:spLocks noGrp="1"/>
          </p:cNvSpPr>
          <p:nvPr>
            <p:ph type="title"/>
          </p:nvPr>
        </p:nvSpPr>
        <p:spPr/>
        <p:txBody>
          <a:bodyPr/>
          <a:lstStyle/>
          <a:p>
            <a:r>
              <a:rPr lang="en-SG" strike="sngStrike" dirty="0"/>
              <a:t>Synopsis [3] </a:t>
            </a:r>
            <a:r>
              <a:rPr lang="en-SG" dirty="0"/>
              <a:t>rough storyline</a:t>
            </a:r>
            <a:endParaRPr lang="en-SG" strike="sngStrike" dirty="0"/>
          </a:p>
        </p:txBody>
      </p:sp>
      <p:sp>
        <p:nvSpPr>
          <p:cNvPr id="3" name="Content Placeholder 2">
            <a:extLst>
              <a:ext uri="{FF2B5EF4-FFF2-40B4-BE49-F238E27FC236}">
                <a16:creationId xmlns:a16="http://schemas.microsoft.com/office/drawing/2014/main" id="{36E76A44-A454-A643-FA3B-3B8E9135A9BB}"/>
              </a:ext>
            </a:extLst>
          </p:cNvPr>
          <p:cNvSpPr>
            <a:spLocks noGrp="1"/>
          </p:cNvSpPr>
          <p:nvPr>
            <p:ph idx="1"/>
          </p:nvPr>
        </p:nvSpPr>
        <p:spPr/>
        <p:txBody>
          <a:bodyPr/>
          <a:lstStyle/>
          <a:p>
            <a:pPr marL="0" indent="0">
              <a:buNone/>
            </a:pPr>
            <a:r>
              <a:rPr lang="en-SG" dirty="0"/>
              <a:t>The protagonist  feels conflicted attacking the cultists, for they too were also people and not evil spirits.</a:t>
            </a:r>
          </a:p>
          <a:p>
            <a:pPr marL="0" indent="0">
              <a:buNone/>
            </a:pPr>
            <a:r>
              <a:rPr lang="en-SG" dirty="0"/>
              <a:t>Eventually, the protagonist steels himself, managing to clear the evil king’s cult and finding a way to get to the floating castle.</a:t>
            </a:r>
          </a:p>
          <a:p>
            <a:pPr marL="0" indent="0">
              <a:buNone/>
            </a:pPr>
            <a:r>
              <a:rPr lang="en-SG" dirty="0"/>
              <a:t>The protagonist finally reaches the castle and spots the stolen spirit cores all gathered and still floating above the castle.</a:t>
            </a:r>
          </a:p>
          <a:p>
            <a:pPr marL="0" indent="0">
              <a:buNone/>
            </a:pPr>
            <a:r>
              <a:rPr lang="en-SG" dirty="0"/>
              <a:t>But before he could make his way up to the cores, the spirit king ambushes the protagonist. </a:t>
            </a:r>
          </a:p>
        </p:txBody>
      </p:sp>
    </p:spTree>
    <p:extLst>
      <p:ext uri="{BB962C8B-B14F-4D97-AF65-F5344CB8AC3E}">
        <p14:creationId xmlns:p14="http://schemas.microsoft.com/office/powerpoint/2010/main" val="140481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2D95-A873-F064-2604-CADC744B2B26}"/>
              </a:ext>
            </a:extLst>
          </p:cNvPr>
          <p:cNvSpPr>
            <a:spLocks noGrp="1"/>
          </p:cNvSpPr>
          <p:nvPr>
            <p:ph type="title"/>
          </p:nvPr>
        </p:nvSpPr>
        <p:spPr>
          <a:xfrm>
            <a:off x="838200" y="365125"/>
            <a:ext cx="10515600" cy="1325563"/>
          </a:xfrm>
        </p:spPr>
        <p:txBody>
          <a:bodyPr/>
          <a:lstStyle/>
          <a:p>
            <a:r>
              <a:rPr lang="en-SG" strike="sngStrike" dirty="0"/>
              <a:t>Synopsis [4] </a:t>
            </a:r>
            <a:r>
              <a:rPr lang="en-SG" dirty="0"/>
              <a:t>rough storyline</a:t>
            </a:r>
            <a:endParaRPr lang="en-SG" strike="sngStrike" dirty="0"/>
          </a:p>
        </p:txBody>
      </p:sp>
      <p:sp>
        <p:nvSpPr>
          <p:cNvPr id="3" name="Content Placeholder 2">
            <a:extLst>
              <a:ext uri="{FF2B5EF4-FFF2-40B4-BE49-F238E27FC236}">
                <a16:creationId xmlns:a16="http://schemas.microsoft.com/office/drawing/2014/main" id="{853ECE1B-5CC0-03B4-C573-C5E11EF5A9DB}"/>
              </a:ext>
            </a:extLst>
          </p:cNvPr>
          <p:cNvSpPr>
            <a:spLocks noGrp="1"/>
          </p:cNvSpPr>
          <p:nvPr>
            <p:ph idx="1"/>
          </p:nvPr>
        </p:nvSpPr>
        <p:spPr/>
        <p:txBody>
          <a:bodyPr/>
          <a:lstStyle/>
          <a:p>
            <a:pPr marL="0" indent="0">
              <a:buNone/>
            </a:pPr>
            <a:r>
              <a:rPr lang="en-SG" dirty="0"/>
              <a:t>The protagonist is overwhelmed by the strength of the spirit king and receives fatal injuries during the fight.</a:t>
            </a:r>
          </a:p>
          <a:p>
            <a:pPr marL="0" indent="0">
              <a:buNone/>
            </a:pPr>
            <a:r>
              <a:rPr lang="en-SG" dirty="0"/>
              <a:t>The protagonist seeks help from the god, who heals him and stays to assist him in the fight.</a:t>
            </a:r>
          </a:p>
          <a:p>
            <a:pPr marL="0" indent="0">
              <a:buNone/>
            </a:pPr>
            <a:r>
              <a:rPr lang="en-SG" dirty="0"/>
              <a:t>With god’s help, you eventually defeat the spirit king.</a:t>
            </a:r>
          </a:p>
          <a:p>
            <a:pPr marL="0" indent="0">
              <a:buNone/>
            </a:pPr>
            <a:r>
              <a:rPr lang="en-SG" dirty="0"/>
              <a:t>You free the cores and saved the world </a:t>
            </a:r>
            <a:r>
              <a:rPr lang="en-SG" dirty="0">
                <a:solidFill>
                  <a:schemeClr val="tx2">
                    <a:lumMod val="50000"/>
                    <a:lumOff val="50000"/>
                  </a:schemeClr>
                </a:solidFill>
              </a:rPr>
              <a:t>(? </a:t>
            </a:r>
            <a:r>
              <a:rPr lang="en-SG" dirty="0" err="1">
                <a:solidFill>
                  <a:schemeClr val="tx2">
                    <a:lumMod val="50000"/>
                    <a:lumOff val="50000"/>
                  </a:schemeClr>
                </a:solidFill>
              </a:rPr>
              <a:t>Whr</a:t>
            </a:r>
            <a:r>
              <a:rPr lang="en-SG" dirty="0">
                <a:solidFill>
                  <a:schemeClr val="tx2">
                    <a:lumMod val="50000"/>
                    <a:lumOff val="50000"/>
                  </a:schemeClr>
                </a:solidFill>
              </a:rPr>
              <a:t> the world come from ‘ –’)</a:t>
            </a:r>
          </a:p>
        </p:txBody>
      </p:sp>
    </p:spTree>
    <p:extLst>
      <p:ext uri="{BB962C8B-B14F-4D97-AF65-F5344CB8AC3E}">
        <p14:creationId xmlns:p14="http://schemas.microsoft.com/office/powerpoint/2010/main" val="374326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0996-6107-682C-4026-BB0DE53ABA29}"/>
              </a:ext>
            </a:extLst>
          </p:cNvPr>
          <p:cNvSpPr>
            <a:spLocks noGrp="1"/>
          </p:cNvSpPr>
          <p:nvPr>
            <p:ph type="title"/>
          </p:nvPr>
        </p:nvSpPr>
        <p:spPr>
          <a:xfrm>
            <a:off x="838200" y="2103437"/>
            <a:ext cx="10515600" cy="1325563"/>
          </a:xfrm>
        </p:spPr>
        <p:txBody>
          <a:bodyPr/>
          <a:lstStyle/>
          <a:p>
            <a:r>
              <a:rPr lang="en-SG" dirty="0"/>
              <a:t>The slides above isn’t even a synopsis O|&lt;</a:t>
            </a:r>
          </a:p>
        </p:txBody>
      </p:sp>
      <p:sp>
        <p:nvSpPr>
          <p:cNvPr id="3" name="Content Placeholder 2">
            <a:extLst>
              <a:ext uri="{FF2B5EF4-FFF2-40B4-BE49-F238E27FC236}">
                <a16:creationId xmlns:a16="http://schemas.microsoft.com/office/drawing/2014/main" id="{23371DB9-D637-1120-21CA-F7F05CC56E76}"/>
              </a:ext>
            </a:extLst>
          </p:cNvPr>
          <p:cNvSpPr>
            <a:spLocks noGrp="1"/>
          </p:cNvSpPr>
          <p:nvPr>
            <p:ph idx="1"/>
          </p:nvPr>
        </p:nvSpPr>
        <p:spPr>
          <a:xfrm>
            <a:off x="838200" y="3563937"/>
            <a:ext cx="10515600" cy="688975"/>
          </a:xfrm>
        </p:spPr>
        <p:txBody>
          <a:bodyPr/>
          <a:lstStyle/>
          <a:p>
            <a:pPr marL="0" indent="0">
              <a:buNone/>
            </a:pPr>
            <a:r>
              <a:rPr lang="en-SG" dirty="0"/>
              <a:t>It be more like a rough storyline rather than a summary of the story</a:t>
            </a:r>
          </a:p>
        </p:txBody>
      </p:sp>
    </p:spTree>
    <p:extLst>
      <p:ext uri="{BB962C8B-B14F-4D97-AF65-F5344CB8AC3E}">
        <p14:creationId xmlns:p14="http://schemas.microsoft.com/office/powerpoint/2010/main" val="221139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0A5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A1BDF3F-283D-3ACD-CB09-97659F52BDC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9138"/>
                    </a14:imgEffect>
                    <a14:imgEffect>
                      <a14:saturation sat="140000"/>
                    </a14:imgEffect>
                    <a14:imgEffect>
                      <a14:brightnessContrast bright="24000" contrast="8000"/>
                    </a14:imgEffect>
                  </a14:imgLayer>
                </a14:imgProps>
              </a:ext>
              <a:ext uri="{28A0092B-C50C-407E-A947-70E740481C1C}">
                <a14:useLocalDpi xmlns:a14="http://schemas.microsoft.com/office/drawing/2010/main" val="0"/>
              </a:ext>
            </a:extLst>
          </a:blip>
          <a:srcRect t="7890" b="7890"/>
          <a:stretch/>
        </p:blipFill>
        <p:spPr>
          <a:xfrm>
            <a:off x="-1620274" y="-1264910"/>
            <a:ext cx="14437114" cy="8122910"/>
          </a:xfrm>
          <a:prstGeom prst="rect">
            <a:avLst/>
          </a:prstGeom>
        </p:spPr>
      </p:pic>
      <p:sp>
        <p:nvSpPr>
          <p:cNvPr id="4" name="Title 3">
            <a:extLst>
              <a:ext uri="{FF2B5EF4-FFF2-40B4-BE49-F238E27FC236}">
                <a16:creationId xmlns:a16="http://schemas.microsoft.com/office/drawing/2014/main" id="{E56295FC-2C98-0B92-9F89-7B893ED315C0}"/>
              </a:ext>
            </a:extLst>
          </p:cNvPr>
          <p:cNvSpPr>
            <a:spLocks noGrp="1"/>
          </p:cNvSpPr>
          <p:nvPr>
            <p:ph type="ctrTitle"/>
          </p:nvPr>
        </p:nvSpPr>
        <p:spPr>
          <a:xfrm>
            <a:off x="1524000" y="1122363"/>
            <a:ext cx="9144000" cy="3063240"/>
          </a:xfrm>
        </p:spPr>
        <p:txBody>
          <a:bodyPr>
            <a:normAutofit/>
          </a:bodyPr>
          <a:lstStyle/>
          <a:p>
            <a:r>
              <a:rPr lang="en-SG" sz="6600">
                <a:solidFill>
                  <a:schemeClr val="bg1"/>
                </a:solidFill>
              </a:rPr>
              <a:t>Gravidia: The Sinner’s return</a:t>
            </a:r>
            <a:endParaRPr lang="en-SG" sz="6600" dirty="0">
              <a:solidFill>
                <a:schemeClr val="bg1"/>
              </a:solidFill>
            </a:endParaRPr>
          </a:p>
        </p:txBody>
      </p:sp>
      <p:sp>
        <p:nvSpPr>
          <p:cNvPr id="2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51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033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D1D4-D9F6-E784-D454-CC57A628987A}"/>
              </a:ext>
            </a:extLst>
          </p:cNvPr>
          <p:cNvSpPr>
            <a:spLocks noGrp="1"/>
          </p:cNvSpPr>
          <p:nvPr>
            <p:ph type="title"/>
          </p:nvPr>
        </p:nvSpPr>
        <p:spPr/>
        <p:txBody>
          <a:bodyPr/>
          <a:lstStyle/>
          <a:p>
            <a:r>
              <a:rPr lang="en-SG" u="sng" dirty="0">
                <a:solidFill>
                  <a:schemeClr val="bg1"/>
                </a:solidFill>
              </a:rPr>
              <a:t>synopsis</a:t>
            </a:r>
          </a:p>
        </p:txBody>
      </p:sp>
      <p:sp>
        <p:nvSpPr>
          <p:cNvPr id="3" name="Content Placeholder 2">
            <a:extLst>
              <a:ext uri="{FF2B5EF4-FFF2-40B4-BE49-F238E27FC236}">
                <a16:creationId xmlns:a16="http://schemas.microsoft.com/office/drawing/2014/main" id="{471F7964-2F54-762B-11FD-E18D238CD040}"/>
              </a:ext>
            </a:extLst>
          </p:cNvPr>
          <p:cNvSpPr>
            <a:spLocks noGrp="1"/>
          </p:cNvSpPr>
          <p:nvPr>
            <p:ph idx="1"/>
          </p:nvPr>
        </p:nvSpPr>
        <p:spPr>
          <a:xfrm>
            <a:off x="838200" y="2060728"/>
            <a:ext cx="10515600" cy="2736543"/>
          </a:xfrm>
        </p:spPr>
        <p:txBody>
          <a:bodyPr>
            <a:normAutofit/>
          </a:bodyPr>
          <a:lstStyle/>
          <a:p>
            <a:pPr marL="0" indent="0">
              <a:buNone/>
            </a:pPr>
            <a:r>
              <a:rPr lang="en-SG" sz="2400" kern="1200" dirty="0">
                <a:solidFill>
                  <a:schemeClr val="bg1"/>
                </a:solidFill>
                <a:latin typeface="+mn-lt"/>
                <a:ea typeface="+mn-ea"/>
                <a:cs typeface="+mn-cs"/>
              </a:rPr>
              <a:t>The protagonist lives a peaceful village life after the revival of the ancient kingdom, </a:t>
            </a:r>
            <a:r>
              <a:rPr lang="en-SG" sz="2400" kern="1200" dirty="0" err="1">
                <a:solidFill>
                  <a:schemeClr val="bg1"/>
                </a:solidFill>
                <a:latin typeface="+mn-lt"/>
                <a:ea typeface="+mn-ea"/>
                <a:cs typeface="+mn-cs"/>
              </a:rPr>
              <a:t>Gravidia</a:t>
            </a:r>
            <a:r>
              <a:rPr lang="en-SG" sz="2400" kern="1200" dirty="0">
                <a:solidFill>
                  <a:schemeClr val="bg1"/>
                </a:solidFill>
                <a:latin typeface="+mn-lt"/>
                <a:ea typeface="+mn-ea"/>
                <a:cs typeface="+mn-cs"/>
              </a:rPr>
              <a:t>.</a:t>
            </a:r>
          </a:p>
          <a:p>
            <a:pPr marL="0" indent="0">
              <a:buNone/>
            </a:pPr>
            <a:r>
              <a:rPr lang="en-SG" sz="2400" dirty="0">
                <a:solidFill>
                  <a:schemeClr val="bg1"/>
                </a:solidFill>
              </a:rPr>
              <a:t>Suddenly, the village was hit by a sudden earthquake, followed by the ancient </a:t>
            </a:r>
            <a:r>
              <a:rPr lang="en-SG" sz="2400" dirty="0" err="1">
                <a:solidFill>
                  <a:schemeClr val="bg1"/>
                </a:solidFill>
              </a:rPr>
              <a:t>Gravidian</a:t>
            </a:r>
            <a:r>
              <a:rPr lang="en-SG" sz="2400" dirty="0">
                <a:solidFill>
                  <a:schemeClr val="bg1"/>
                </a:solidFill>
              </a:rPr>
              <a:t> castle floating into the sky.</a:t>
            </a:r>
          </a:p>
          <a:p>
            <a:pPr marL="0" indent="0">
              <a:buNone/>
            </a:pPr>
            <a:r>
              <a:rPr lang="en-SG" sz="2400" dirty="0">
                <a:solidFill>
                  <a:schemeClr val="bg1"/>
                </a:solidFill>
              </a:rPr>
              <a:t>The protagonist rushes to the village to check on the villagers, only to find everyone except himself had their cores stolen. The protagonist is then tasked by god to defeat the vengeful spirit king and his cult.</a:t>
            </a:r>
          </a:p>
          <a:p>
            <a:pPr marL="0" indent="0">
              <a:buNone/>
            </a:pPr>
            <a:endParaRPr lang="en-SG" sz="2400" dirty="0">
              <a:solidFill>
                <a:schemeClr val="bg1"/>
              </a:solidFill>
            </a:endParaRPr>
          </a:p>
          <a:p>
            <a:pPr marL="0" indent="0">
              <a:buNone/>
            </a:pPr>
            <a:endParaRPr lang="en-SG" sz="2400" dirty="0">
              <a:solidFill>
                <a:schemeClr val="bg1"/>
              </a:solidFill>
            </a:endParaRPr>
          </a:p>
          <a:p>
            <a:pPr marL="0" indent="0">
              <a:buNone/>
            </a:pPr>
            <a:endParaRPr lang="en-SG" sz="2400" dirty="0">
              <a:solidFill>
                <a:schemeClr val="bg1"/>
              </a:solidFill>
            </a:endParaRPr>
          </a:p>
          <a:p>
            <a:pPr marL="0" indent="0">
              <a:buNone/>
            </a:pPr>
            <a:endParaRPr lang="en-SG" sz="2400" dirty="0">
              <a:solidFill>
                <a:schemeClr val="bg1"/>
              </a:solidFill>
            </a:endParaRPr>
          </a:p>
          <a:p>
            <a:pPr marL="0" indent="0">
              <a:buNone/>
            </a:pPr>
            <a:endParaRPr lang="en-SG" sz="2400" dirty="0">
              <a:solidFill>
                <a:schemeClr val="bg1"/>
              </a:solidFill>
            </a:endParaRPr>
          </a:p>
        </p:txBody>
      </p:sp>
    </p:spTree>
    <p:extLst>
      <p:ext uri="{BB962C8B-B14F-4D97-AF65-F5344CB8AC3E}">
        <p14:creationId xmlns:p14="http://schemas.microsoft.com/office/powerpoint/2010/main" val="56967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0D2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D1D4-D9F6-E784-D454-CC57A628987A}"/>
              </a:ext>
            </a:extLst>
          </p:cNvPr>
          <p:cNvSpPr>
            <a:spLocks noGrp="1"/>
          </p:cNvSpPr>
          <p:nvPr>
            <p:ph type="title"/>
          </p:nvPr>
        </p:nvSpPr>
        <p:spPr/>
        <p:txBody>
          <a:bodyPr/>
          <a:lstStyle/>
          <a:p>
            <a:r>
              <a:rPr lang="en-SG" u="sng" dirty="0">
                <a:solidFill>
                  <a:schemeClr val="bg1"/>
                </a:solidFill>
              </a:rPr>
              <a:t>synopsis</a:t>
            </a:r>
          </a:p>
        </p:txBody>
      </p:sp>
      <p:sp>
        <p:nvSpPr>
          <p:cNvPr id="3" name="Content Placeholder 2">
            <a:extLst>
              <a:ext uri="{FF2B5EF4-FFF2-40B4-BE49-F238E27FC236}">
                <a16:creationId xmlns:a16="http://schemas.microsoft.com/office/drawing/2014/main" id="{471F7964-2F54-762B-11FD-E18D238CD040}"/>
              </a:ext>
            </a:extLst>
          </p:cNvPr>
          <p:cNvSpPr>
            <a:spLocks noGrp="1"/>
          </p:cNvSpPr>
          <p:nvPr>
            <p:ph idx="1"/>
          </p:nvPr>
        </p:nvSpPr>
        <p:spPr>
          <a:xfrm>
            <a:off x="838200" y="1411364"/>
            <a:ext cx="10515600" cy="5279488"/>
          </a:xfrm>
        </p:spPr>
        <p:txBody>
          <a:bodyPr>
            <a:noAutofit/>
          </a:bodyPr>
          <a:lstStyle/>
          <a:p>
            <a:pPr marL="0" indent="0">
              <a:buNone/>
            </a:pPr>
            <a:r>
              <a:rPr lang="en-SG" sz="2400" dirty="0">
                <a:solidFill>
                  <a:schemeClr val="bg1"/>
                </a:solidFill>
              </a:rPr>
              <a:t>The protagonist finds the cult’s hideout and realises he if conflicted about harming the cultists since they were ultimately still people. (this makes no sense. yes I know, whatever happened to everyone unconscious)</a:t>
            </a:r>
          </a:p>
          <a:p>
            <a:pPr marL="0" indent="0">
              <a:buNone/>
            </a:pPr>
            <a:r>
              <a:rPr lang="en-SG" sz="2400" dirty="0">
                <a:solidFill>
                  <a:schemeClr val="bg1"/>
                </a:solidFill>
              </a:rPr>
              <a:t>He eventually defeat the cult (in one way or another) and manages to get information out of them about the king’s weaknesses before heading to floating castle.</a:t>
            </a:r>
          </a:p>
          <a:p>
            <a:pPr marL="0" indent="0">
              <a:buNone/>
            </a:pPr>
            <a:endParaRPr lang="en-SG" sz="2400" dirty="0">
              <a:solidFill>
                <a:schemeClr val="bg1"/>
              </a:solidFill>
            </a:endParaRPr>
          </a:p>
          <a:p>
            <a:pPr marL="0" indent="0">
              <a:buNone/>
            </a:pPr>
            <a:r>
              <a:rPr lang="en-SG" sz="2400" dirty="0">
                <a:solidFill>
                  <a:schemeClr val="bg1"/>
                </a:solidFill>
              </a:rPr>
              <a:t>The protagonist reaches the castle and spots the stolen cores. Before he could free the cores, he was unexpectedly ambushed by the king and suffered a fatal wound.</a:t>
            </a:r>
          </a:p>
          <a:p>
            <a:pPr marL="0" indent="0">
              <a:buNone/>
            </a:pPr>
            <a:r>
              <a:rPr lang="en-SG" sz="2400" dirty="0">
                <a:solidFill>
                  <a:schemeClr val="bg1"/>
                </a:solidFill>
              </a:rPr>
              <a:t>The protagonist tries his best to fight against the king despite his injuries, but quickly realizes the vast difference in strength between him and the king. Despite his efforts, he eventually becomes too weak to continue the fight and was defeated.</a:t>
            </a:r>
          </a:p>
          <a:p>
            <a:pPr marL="0" indent="0">
              <a:buNone/>
            </a:pPr>
            <a:endParaRPr lang="en-SG" sz="2400" dirty="0">
              <a:solidFill>
                <a:schemeClr val="bg1"/>
              </a:solidFill>
            </a:endParaRPr>
          </a:p>
          <a:p>
            <a:pPr marL="0" indent="0">
              <a:buNone/>
            </a:pPr>
            <a:endParaRPr lang="en-SG" sz="2400" dirty="0">
              <a:solidFill>
                <a:schemeClr val="bg1"/>
              </a:solidFill>
            </a:endParaRPr>
          </a:p>
          <a:p>
            <a:pPr marL="0" indent="0">
              <a:buNone/>
            </a:pPr>
            <a:endParaRPr lang="en-SG" sz="2400" dirty="0">
              <a:solidFill>
                <a:schemeClr val="bg1"/>
              </a:solidFill>
            </a:endParaRPr>
          </a:p>
        </p:txBody>
      </p:sp>
    </p:spTree>
    <p:extLst>
      <p:ext uri="{BB962C8B-B14F-4D97-AF65-F5344CB8AC3E}">
        <p14:creationId xmlns:p14="http://schemas.microsoft.com/office/powerpoint/2010/main" val="119797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11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D1D4-D9F6-E784-D454-CC57A628987A}"/>
              </a:ext>
            </a:extLst>
          </p:cNvPr>
          <p:cNvSpPr>
            <a:spLocks noGrp="1"/>
          </p:cNvSpPr>
          <p:nvPr>
            <p:ph type="title"/>
          </p:nvPr>
        </p:nvSpPr>
        <p:spPr/>
        <p:txBody>
          <a:bodyPr/>
          <a:lstStyle/>
          <a:p>
            <a:r>
              <a:rPr lang="en-SG" u="sng" dirty="0">
                <a:solidFill>
                  <a:schemeClr val="bg1"/>
                </a:solidFill>
              </a:rPr>
              <a:t>synopsis</a:t>
            </a:r>
          </a:p>
        </p:txBody>
      </p:sp>
      <p:sp>
        <p:nvSpPr>
          <p:cNvPr id="3" name="Content Placeholder 2">
            <a:extLst>
              <a:ext uri="{FF2B5EF4-FFF2-40B4-BE49-F238E27FC236}">
                <a16:creationId xmlns:a16="http://schemas.microsoft.com/office/drawing/2014/main" id="{471F7964-2F54-762B-11FD-E18D238CD040}"/>
              </a:ext>
            </a:extLst>
          </p:cNvPr>
          <p:cNvSpPr>
            <a:spLocks noGrp="1"/>
          </p:cNvSpPr>
          <p:nvPr>
            <p:ph idx="1"/>
          </p:nvPr>
        </p:nvSpPr>
        <p:spPr>
          <a:xfrm>
            <a:off x="855406" y="2060728"/>
            <a:ext cx="10515600" cy="2736543"/>
          </a:xfrm>
        </p:spPr>
        <p:txBody>
          <a:bodyPr>
            <a:normAutofit/>
          </a:bodyPr>
          <a:lstStyle/>
          <a:p>
            <a:pPr marL="0" indent="0">
              <a:buNone/>
            </a:pPr>
            <a:r>
              <a:rPr lang="en-SG" sz="2400" kern="1200" dirty="0">
                <a:solidFill>
                  <a:schemeClr val="bg1"/>
                </a:solidFill>
                <a:latin typeface="+mn-lt"/>
                <a:ea typeface="+mn-ea"/>
                <a:cs typeface="+mn-cs"/>
              </a:rPr>
              <a:t>Having witnessed the protagonist’s efforts, the god heals him and lent a fraction of their power. With god’s power, the protagonist can now fight on par with the king. He uses the king’s weaknesses to his advantage and was able to defeat the spirit king.</a:t>
            </a:r>
          </a:p>
          <a:p>
            <a:pPr marL="0" indent="0">
              <a:buNone/>
            </a:pPr>
            <a:r>
              <a:rPr lang="en-SG" sz="2400" dirty="0">
                <a:solidFill>
                  <a:schemeClr val="bg1"/>
                </a:solidFill>
              </a:rPr>
              <a:t>The p</a:t>
            </a:r>
            <a:r>
              <a:rPr lang="en-SG" sz="2400" kern="1200" dirty="0">
                <a:solidFill>
                  <a:schemeClr val="bg1"/>
                </a:solidFill>
                <a:latin typeface="+mn-lt"/>
                <a:ea typeface="+mn-ea"/>
                <a:cs typeface="+mn-cs"/>
              </a:rPr>
              <a:t>rotagonist frees villagers’ cores, saving them all and becomes the village’s hero.</a:t>
            </a:r>
          </a:p>
          <a:p>
            <a:pPr marL="0" indent="0">
              <a:buNone/>
            </a:pPr>
            <a:endParaRPr lang="en-SG" sz="2400" kern="1200" dirty="0">
              <a:solidFill>
                <a:schemeClr val="bg1"/>
              </a:solidFill>
              <a:latin typeface="+mn-lt"/>
              <a:ea typeface="+mn-ea"/>
              <a:cs typeface="+mn-cs"/>
            </a:endParaRPr>
          </a:p>
        </p:txBody>
      </p:sp>
    </p:spTree>
    <p:extLst>
      <p:ext uri="{BB962C8B-B14F-4D97-AF65-F5344CB8AC3E}">
        <p14:creationId xmlns:p14="http://schemas.microsoft.com/office/powerpoint/2010/main" val="3523422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1430</TotalTime>
  <Words>2052</Words>
  <Application>Microsoft Office PowerPoint</Application>
  <PresentationFormat>Widescreen</PresentationFormat>
  <Paragraphs>150</Paragraphs>
  <Slides>22</Slides>
  <Notes>0</Notes>
  <HiddenSlides>6</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Synopsis [1] rough storyline</vt:lpstr>
      <vt:lpstr>Synopsis [2] rough storyline</vt:lpstr>
      <vt:lpstr>Synopsis [3] rough storyline</vt:lpstr>
      <vt:lpstr>Synopsis [4] rough storyline</vt:lpstr>
      <vt:lpstr>The slides above isn’t even a synopsis O|&lt;</vt:lpstr>
      <vt:lpstr>Gravidia: The Sinner’s return</vt:lpstr>
      <vt:lpstr>synopsis</vt:lpstr>
      <vt:lpstr>synopsis</vt:lpstr>
      <vt:lpstr>synopsis</vt:lpstr>
      <vt:lpstr>Three act structure [act 1]</vt:lpstr>
      <vt:lpstr>Three act structure [act 2]</vt:lpstr>
      <vt:lpstr>Three act structure [act 3]</vt:lpstr>
      <vt:lpstr>Main events</vt:lpstr>
      <vt:lpstr>PowerPoint Presentation</vt:lpstr>
      <vt:lpstr>Diverging storyline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FML neverlucky</dc:creator>
  <cp:lastModifiedBy>FML neverlucky</cp:lastModifiedBy>
  <cp:revision>15</cp:revision>
  <dcterms:created xsi:type="dcterms:W3CDTF">2024-07-01T04:05:57Z</dcterms:created>
  <dcterms:modified xsi:type="dcterms:W3CDTF">2024-07-19T10:24:17Z</dcterms:modified>
</cp:coreProperties>
</file>