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444" r:id="rId2"/>
    <p:sldId id="447" r:id="rId3"/>
    <p:sldId id="446" r:id="rId4"/>
    <p:sldId id="44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D11C"/>
    <a:srgbClr val="FF9966"/>
    <a:srgbClr val="4B4B4B"/>
    <a:srgbClr val="2A2A2A"/>
    <a:srgbClr val="008E40"/>
    <a:srgbClr val="414141"/>
    <a:srgbClr val="008000"/>
    <a:srgbClr val="006600"/>
    <a:srgbClr val="FF1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754"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7AEFE-1327-4844-B4B5-F41F35B17512}" type="datetimeFigureOut">
              <a:rPr lang="en-GB" smtClean="0"/>
              <a:t>06/06/2024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008A0-A5CA-4B69-B859-66A8C9EEDC2A}" type="slidenum">
              <a:rPr lang="en-GB" smtClean="0"/>
              <a:t>‹#›</a:t>
            </a:fld>
            <a:endParaRPr lang="en-GB"/>
          </a:p>
        </p:txBody>
      </p:sp>
    </p:spTree>
    <p:extLst>
      <p:ext uri="{BB962C8B-B14F-4D97-AF65-F5344CB8AC3E}">
        <p14:creationId xmlns:p14="http://schemas.microsoft.com/office/powerpoint/2010/main" val="9096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vinsh\Desktop\SIDM_NY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128" y="6199222"/>
            <a:ext cx="1296144" cy="5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11"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16447" y="6537358"/>
            <a:ext cx="996176" cy="2934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alvinsh\Desktop\SIDM_NYP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49486" y="6537358"/>
            <a:ext cx="648072" cy="252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55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519E08-BB37-41FD-BEA8-F976E813BFC7}"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519E08-BB37-41FD-BEA8-F976E813BFC7}" type="datetimeFigureOut">
              <a:rPr lang="en-GB" smtClean="0"/>
              <a:t>06/06/2024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EE2857-F5BF-413D-BF82-CFFBCB30BED7}" type="slidenum">
              <a:rPr lang="en-GB" smtClean="0"/>
              <a:t>‹#›</a:t>
            </a:fld>
            <a:endParaRPr lang="en-GB"/>
          </a:p>
        </p:txBody>
      </p:sp>
      <p:pic>
        <p:nvPicPr>
          <p:cNvPr id="10"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519E08-BB37-41FD-BEA8-F976E813BFC7}" type="datetimeFigureOut">
              <a:rPr lang="en-GB" smtClean="0"/>
              <a:t>06/06/2024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EE2857-F5BF-413D-BF82-CFFBCB30BED7}" type="slidenum">
              <a:rPr lang="en-GB" smtClean="0"/>
              <a:t>‹#›</a:t>
            </a:fld>
            <a:endParaRPr lang="en-GB"/>
          </a:p>
        </p:txBody>
      </p:sp>
      <p:pic>
        <p:nvPicPr>
          <p:cNvPr id="6"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E08-BB37-41FD-BEA8-F976E813BFC7}" type="datetimeFigureOut">
              <a:rPr lang="en-GB" smtClean="0"/>
              <a:t>06/06/2024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EE2857-F5BF-413D-BF82-CFFBCB30BED7}" type="slidenum">
              <a:rPr lang="en-GB" smtClean="0"/>
              <a:t>‹#›</a:t>
            </a:fld>
            <a:endParaRPr lang="en-GB"/>
          </a:p>
        </p:txBody>
      </p:sp>
      <p:pic>
        <p:nvPicPr>
          <p:cNvPr id="5"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3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E08-BB37-41FD-BEA8-F976E813BFC7}" type="datetimeFigureOut">
              <a:rPr lang="en-GB" smtClean="0"/>
              <a:t>06/06/2024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E2857-F5BF-413D-BF82-CFFBCB30BED7}" type="slidenum">
              <a:rPr lang="en-GB" smtClean="0"/>
              <a:t>‹#›</a:t>
            </a:fld>
            <a:endParaRPr lang="en-GB"/>
          </a:p>
        </p:txBody>
      </p:sp>
    </p:spTree>
    <p:extLst>
      <p:ext uri="{BB962C8B-B14F-4D97-AF65-F5344CB8AC3E}">
        <p14:creationId xmlns:p14="http://schemas.microsoft.com/office/powerpoint/2010/main" val="81713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Synopsis</a:t>
            </a:r>
          </a:p>
        </p:txBody>
      </p:sp>
      <p:sp>
        <p:nvSpPr>
          <p:cNvPr id="4" name="TextBox 3"/>
          <p:cNvSpPr txBox="1"/>
          <p:nvPr/>
        </p:nvSpPr>
        <p:spPr>
          <a:xfrm>
            <a:off x="657644" y="1700808"/>
            <a:ext cx="7828712" cy="4093428"/>
          </a:xfrm>
          <a:prstGeom prst="rect">
            <a:avLst/>
          </a:prstGeom>
          <a:solidFill>
            <a:schemeClr val="bg1">
              <a:lumMod val="95000"/>
            </a:schemeClr>
          </a:solidFill>
        </p:spPr>
        <p:txBody>
          <a:bodyPr wrap="square" rtlCol="0">
            <a:spAutoFit/>
          </a:bodyPr>
          <a:lstStyle/>
          <a:p>
            <a:pPr algn="ctr"/>
            <a:r>
              <a:rPr lang="en-SG" sz="2000" dirty="0">
                <a:solidFill>
                  <a:schemeClr val="tx1">
                    <a:lumMod val="95000"/>
                    <a:lumOff val="5000"/>
                  </a:schemeClr>
                </a:solidFill>
              </a:rPr>
              <a:t>Protagonist is a regular farmer that lived a peaceful farm life. One day, his village was hit by an earthquake and a castle floated to the sky. Suddenly, a god speaks to him and tells him that an evil vengeful spirit has escaped and took over the castle in the sky. He learns that the spirit stole the core of the villagers and that he is the only one left who can save them. Thus, the god grants him power to defeat the spirit. Protagonist is transported to the sky castle to free the captured cores. The protagonist defeats the spirits’ soldiers and unlocks the room holding the cores. Just as the farmer was about to free the cores, the vengeful spirit suddenly ambushes him and kills him. Fortunately, god had given him magical crystals that resurrect the farmer. The farmer then defeats the spirit and releases the cores to return back to their rightful owners.</a:t>
            </a:r>
          </a:p>
          <a:p>
            <a:pPr algn="ctr"/>
            <a:endParaRPr lang="en-GB" sz="20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91995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36321" y="0"/>
            <a:ext cx="4071357" cy="584775"/>
          </a:xfrm>
        </p:spPr>
        <p:txBody>
          <a:bodyPr vert="horz" wrap="square" anchor="ctr" anchorCtr="0">
            <a:spAutoFit/>
          </a:bodyPr>
          <a:lstStyle/>
          <a:p>
            <a:r>
              <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rPr>
              <a:t>Key Events</a:t>
            </a:r>
          </a:p>
        </p:txBody>
      </p:sp>
      <p:sp>
        <p:nvSpPr>
          <p:cNvPr id="4" name="TextBox 3"/>
          <p:cNvSpPr txBox="1"/>
          <p:nvPr/>
        </p:nvSpPr>
        <p:spPr>
          <a:xfrm>
            <a:off x="107504" y="446275"/>
            <a:ext cx="5040560" cy="276999"/>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1.1a) </a:t>
            </a:r>
            <a:r>
              <a:rPr lang="en-SG" sz="1200" dirty="0">
                <a:latin typeface="Century Gothic" panose="020B0502020202020204" pitchFamily="34" charset="0"/>
              </a:rPr>
              <a:t>Farmer is taking care of his farm animals as usual</a:t>
            </a:r>
            <a:endParaRPr lang="en-GB" sz="1200" dirty="0">
              <a:latin typeface="Century Gothic" panose="020B0502020202020204" pitchFamily="34" charset="0"/>
            </a:endParaRPr>
          </a:p>
        </p:txBody>
      </p:sp>
      <p:sp>
        <p:nvSpPr>
          <p:cNvPr id="2" name="TextBox 1">
            <a:extLst>
              <a:ext uri="{FF2B5EF4-FFF2-40B4-BE49-F238E27FC236}">
                <a16:creationId xmlns:a16="http://schemas.microsoft.com/office/drawing/2014/main" id="{BC4CC759-90DD-D17F-F6F3-75B03FFE3870}"/>
              </a:ext>
            </a:extLst>
          </p:cNvPr>
          <p:cNvSpPr txBox="1"/>
          <p:nvPr/>
        </p:nvSpPr>
        <p:spPr>
          <a:xfrm>
            <a:off x="107504" y="964020"/>
            <a:ext cx="5040560" cy="307777"/>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1.2a) his village was hit by an earthquake</a:t>
            </a:r>
            <a:endParaRPr lang="en-GB" sz="1400" dirty="0">
              <a:latin typeface="Century Gothic" panose="020B0502020202020204" pitchFamily="34" charset="0"/>
            </a:endParaRPr>
          </a:p>
        </p:txBody>
      </p:sp>
      <p:sp>
        <p:nvSpPr>
          <p:cNvPr id="3" name="TextBox 2">
            <a:extLst>
              <a:ext uri="{FF2B5EF4-FFF2-40B4-BE49-F238E27FC236}">
                <a16:creationId xmlns:a16="http://schemas.microsoft.com/office/drawing/2014/main" id="{A187A8BC-1BCF-2E09-5FD3-467FD2404770}"/>
              </a:ext>
            </a:extLst>
          </p:cNvPr>
          <p:cNvSpPr txBox="1"/>
          <p:nvPr/>
        </p:nvSpPr>
        <p:spPr>
          <a:xfrm>
            <a:off x="107504" y="1450775"/>
            <a:ext cx="5040560" cy="307777"/>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1.3a) a castle floated to the sky</a:t>
            </a:r>
            <a:endParaRPr lang="en-GB" sz="1400" dirty="0">
              <a:latin typeface="Century Gothic" panose="020B0502020202020204" pitchFamily="34" charset="0"/>
            </a:endParaRPr>
          </a:p>
        </p:txBody>
      </p:sp>
      <p:sp>
        <p:nvSpPr>
          <p:cNvPr id="6" name="TextBox 5">
            <a:extLst>
              <a:ext uri="{FF2B5EF4-FFF2-40B4-BE49-F238E27FC236}">
                <a16:creationId xmlns:a16="http://schemas.microsoft.com/office/drawing/2014/main" id="{1446F4E1-910A-310C-7CC8-653FEC1D3125}"/>
              </a:ext>
            </a:extLst>
          </p:cNvPr>
          <p:cNvSpPr txBox="1"/>
          <p:nvPr/>
        </p:nvSpPr>
        <p:spPr>
          <a:xfrm>
            <a:off x="107504" y="1937530"/>
            <a:ext cx="5040560" cy="523220"/>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a god speaks to him, telling him that an evil vengeful spirit has escaped, thus causing both earthquake and castle to float</a:t>
            </a:r>
            <a:endParaRPr lang="en-GB" sz="1400" dirty="0">
              <a:latin typeface="Century Gothic" panose="020B0502020202020204" pitchFamily="34" charset="0"/>
            </a:endParaRPr>
          </a:p>
        </p:txBody>
      </p:sp>
      <p:sp>
        <p:nvSpPr>
          <p:cNvPr id="8" name="TextBox 7">
            <a:extLst>
              <a:ext uri="{FF2B5EF4-FFF2-40B4-BE49-F238E27FC236}">
                <a16:creationId xmlns:a16="http://schemas.microsoft.com/office/drawing/2014/main" id="{71B32F2A-F1FE-D37A-CD94-2E5B4C668A7B}"/>
              </a:ext>
            </a:extLst>
          </p:cNvPr>
          <p:cNvSpPr txBox="1"/>
          <p:nvPr/>
        </p:nvSpPr>
        <p:spPr>
          <a:xfrm>
            <a:off x="122920" y="2670605"/>
            <a:ext cx="5040560" cy="523220"/>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learns that the spirit stole the core of the villagers and that he is the only one left who can save them</a:t>
            </a:r>
            <a:endParaRPr lang="en-GB" sz="1400" dirty="0">
              <a:latin typeface="Century Gothic" panose="020B0502020202020204" pitchFamily="34" charset="0"/>
            </a:endParaRPr>
          </a:p>
        </p:txBody>
      </p:sp>
      <p:sp>
        <p:nvSpPr>
          <p:cNvPr id="9" name="TextBox 8">
            <a:extLst>
              <a:ext uri="{FF2B5EF4-FFF2-40B4-BE49-F238E27FC236}">
                <a16:creationId xmlns:a16="http://schemas.microsoft.com/office/drawing/2014/main" id="{95E908F6-17F4-241D-DED4-1A1606EB8E91}"/>
              </a:ext>
            </a:extLst>
          </p:cNvPr>
          <p:cNvSpPr txBox="1"/>
          <p:nvPr/>
        </p:nvSpPr>
        <p:spPr>
          <a:xfrm>
            <a:off x="122920" y="3372803"/>
            <a:ext cx="5040560" cy="307777"/>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god grants him power to defeat the spirit and save the world</a:t>
            </a:r>
            <a:endParaRPr lang="en-GB" sz="1400" dirty="0">
              <a:latin typeface="Century Gothic" panose="020B0502020202020204" pitchFamily="34" charset="0"/>
            </a:endParaRPr>
          </a:p>
        </p:txBody>
      </p:sp>
      <p:sp>
        <p:nvSpPr>
          <p:cNvPr id="10" name="TextBox 9">
            <a:extLst>
              <a:ext uri="{FF2B5EF4-FFF2-40B4-BE49-F238E27FC236}">
                <a16:creationId xmlns:a16="http://schemas.microsoft.com/office/drawing/2014/main" id="{FD947A31-0BFF-2032-E5F1-63A22D7E91E4}"/>
              </a:ext>
            </a:extLst>
          </p:cNvPr>
          <p:cNvSpPr txBox="1"/>
          <p:nvPr/>
        </p:nvSpPr>
        <p:spPr>
          <a:xfrm>
            <a:off x="107504" y="3889984"/>
            <a:ext cx="5040560" cy="307777"/>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 Protagonist arrives at sky castle</a:t>
            </a:r>
            <a:endParaRPr lang="en-GB" sz="1400" dirty="0">
              <a:latin typeface="Century Gothic" panose="020B0502020202020204" pitchFamily="34" charset="0"/>
            </a:endParaRPr>
          </a:p>
        </p:txBody>
      </p:sp>
      <p:sp>
        <p:nvSpPr>
          <p:cNvPr id="11" name="TextBox 10">
            <a:extLst>
              <a:ext uri="{FF2B5EF4-FFF2-40B4-BE49-F238E27FC236}">
                <a16:creationId xmlns:a16="http://schemas.microsoft.com/office/drawing/2014/main" id="{4BE90C69-73BA-97CC-0EA7-39DCDE984DF6}"/>
              </a:ext>
            </a:extLst>
          </p:cNvPr>
          <p:cNvSpPr txBox="1"/>
          <p:nvPr/>
        </p:nvSpPr>
        <p:spPr>
          <a:xfrm>
            <a:off x="122920" y="4438744"/>
            <a:ext cx="5040560" cy="523220"/>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 protagonist defeats the spirits’ soldiers and unlocks the room holding the cores. </a:t>
            </a:r>
            <a:endParaRPr lang="en-GB" sz="1400" dirty="0">
              <a:latin typeface="Century Gothic" panose="020B0502020202020204" pitchFamily="34" charset="0"/>
            </a:endParaRPr>
          </a:p>
        </p:txBody>
      </p:sp>
      <p:sp>
        <p:nvSpPr>
          <p:cNvPr id="12" name="TextBox 11">
            <a:extLst>
              <a:ext uri="{FF2B5EF4-FFF2-40B4-BE49-F238E27FC236}">
                <a16:creationId xmlns:a16="http://schemas.microsoft.com/office/drawing/2014/main" id="{47F11621-5FAE-733C-E186-79677F67608D}"/>
              </a:ext>
            </a:extLst>
          </p:cNvPr>
          <p:cNvSpPr txBox="1"/>
          <p:nvPr/>
        </p:nvSpPr>
        <p:spPr>
          <a:xfrm>
            <a:off x="107504" y="5206442"/>
            <a:ext cx="5040560" cy="307777"/>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 vengeful spirit suddenly ambushes him </a:t>
            </a:r>
            <a:endParaRPr lang="en-GB" sz="1400" dirty="0">
              <a:latin typeface="Century Gothic" panose="020B0502020202020204" pitchFamily="34" charset="0"/>
            </a:endParaRPr>
          </a:p>
        </p:txBody>
      </p:sp>
      <p:sp>
        <p:nvSpPr>
          <p:cNvPr id="13" name="TextBox 12">
            <a:extLst>
              <a:ext uri="{FF2B5EF4-FFF2-40B4-BE49-F238E27FC236}">
                <a16:creationId xmlns:a16="http://schemas.microsoft.com/office/drawing/2014/main" id="{69B2FFFC-BE79-B9DC-F896-DD043E330027}"/>
              </a:ext>
            </a:extLst>
          </p:cNvPr>
          <p:cNvSpPr txBox="1"/>
          <p:nvPr/>
        </p:nvSpPr>
        <p:spPr>
          <a:xfrm>
            <a:off x="130020" y="5720128"/>
            <a:ext cx="5040560" cy="307777"/>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 Protagonists is killed</a:t>
            </a:r>
            <a:endParaRPr lang="en-GB" sz="1400" dirty="0">
              <a:latin typeface="Century Gothic" panose="020B0502020202020204" pitchFamily="34" charset="0"/>
            </a:endParaRPr>
          </a:p>
        </p:txBody>
      </p:sp>
      <p:sp>
        <p:nvSpPr>
          <p:cNvPr id="14" name="TextBox 13">
            <a:extLst>
              <a:ext uri="{FF2B5EF4-FFF2-40B4-BE49-F238E27FC236}">
                <a16:creationId xmlns:a16="http://schemas.microsoft.com/office/drawing/2014/main" id="{B92C144F-CE2E-D5F2-95C9-3B367C393FD9}"/>
              </a:ext>
            </a:extLst>
          </p:cNvPr>
          <p:cNvSpPr txBox="1"/>
          <p:nvPr/>
        </p:nvSpPr>
        <p:spPr>
          <a:xfrm>
            <a:off x="133855" y="6231794"/>
            <a:ext cx="5040560" cy="307777"/>
          </a:xfrm>
          <a:prstGeom prst="rect">
            <a:avLst/>
          </a:prstGeom>
          <a:solidFill>
            <a:schemeClr val="bg1">
              <a:lumMod val="95000"/>
            </a:schemeClr>
          </a:solidFill>
        </p:spPr>
        <p:txBody>
          <a:bodyPr wrap="square" rtlCol="0">
            <a:spAutoFit/>
          </a:bodyPr>
          <a:lstStyle/>
          <a:p>
            <a:pPr algn="ctr"/>
            <a:r>
              <a:rPr lang="en-SG" sz="1400" dirty="0">
                <a:solidFill>
                  <a:schemeClr val="tx1">
                    <a:lumMod val="95000"/>
                    <a:lumOff val="5000"/>
                  </a:schemeClr>
                </a:solidFill>
              </a:rPr>
              <a:t>1.3b) . Protagonists is resurrected by crystals given by god</a:t>
            </a:r>
            <a:endParaRPr lang="en-GB" sz="1400" dirty="0">
              <a:latin typeface="Century Gothic" panose="020B0502020202020204" pitchFamily="34" charset="0"/>
            </a:endParaRPr>
          </a:p>
        </p:txBody>
      </p:sp>
      <p:sp>
        <p:nvSpPr>
          <p:cNvPr id="15" name="TextBox 14">
            <a:extLst>
              <a:ext uri="{FF2B5EF4-FFF2-40B4-BE49-F238E27FC236}">
                <a16:creationId xmlns:a16="http://schemas.microsoft.com/office/drawing/2014/main" id="{24A6B006-BAA4-31E4-CB7E-E96718044ECA}"/>
              </a:ext>
            </a:extLst>
          </p:cNvPr>
          <p:cNvSpPr txBox="1"/>
          <p:nvPr/>
        </p:nvSpPr>
        <p:spPr>
          <a:xfrm>
            <a:off x="4087398" y="6585564"/>
            <a:ext cx="5040560" cy="276999"/>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1.1a) </a:t>
            </a:r>
            <a:r>
              <a:rPr lang="en-SG" sz="1200" dirty="0">
                <a:latin typeface="Century Gothic" panose="020B0502020202020204" pitchFamily="34" charset="0"/>
              </a:rPr>
              <a:t>Farmer defeats spirit and releases the cores back to owners</a:t>
            </a:r>
          </a:p>
        </p:txBody>
      </p:sp>
    </p:spTree>
    <p:extLst>
      <p:ext uri="{BB962C8B-B14F-4D97-AF65-F5344CB8AC3E}">
        <p14:creationId xmlns:p14="http://schemas.microsoft.com/office/powerpoint/2010/main" val="322471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Event flow</a:t>
            </a:r>
          </a:p>
        </p:txBody>
      </p:sp>
      <p:sp>
        <p:nvSpPr>
          <p:cNvPr id="4" name="TextBox 3"/>
          <p:cNvSpPr txBox="1"/>
          <p:nvPr/>
        </p:nvSpPr>
        <p:spPr>
          <a:xfrm>
            <a:off x="2284096" y="1399087"/>
            <a:ext cx="5040560" cy="276999"/>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1.1a </a:t>
            </a:r>
            <a:r>
              <a:rPr lang="en-SG" sz="1200" dirty="0">
                <a:latin typeface="Century Gothic" panose="020B0502020202020204" pitchFamily="34" charset="0"/>
              </a:rPr>
              <a:t>Farmer is taking care of his farm animals as usual</a:t>
            </a:r>
            <a:endParaRPr lang="en-GB" sz="1200" dirty="0">
              <a:latin typeface="Century Gothic" panose="020B0502020202020204" pitchFamily="34" charset="0"/>
            </a:endParaRPr>
          </a:p>
        </p:txBody>
      </p:sp>
      <p:cxnSp>
        <p:nvCxnSpPr>
          <p:cNvPr id="44" name="Straight Arrow Connector 43"/>
          <p:cNvCxnSpPr>
            <a:cxnSpLocks/>
            <a:stCxn id="4" idx="2"/>
            <a:endCxn id="27" idx="0"/>
          </p:cNvCxnSpPr>
          <p:nvPr/>
        </p:nvCxnSpPr>
        <p:spPr>
          <a:xfrm>
            <a:off x="4804376" y="1676086"/>
            <a:ext cx="0" cy="32168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5DC3096-B783-4F37-8498-1F6E9483E8CF}"/>
              </a:ext>
            </a:extLst>
          </p:cNvPr>
          <p:cNvSpPr txBox="1"/>
          <p:nvPr/>
        </p:nvSpPr>
        <p:spPr>
          <a:xfrm>
            <a:off x="1080572" y="1997772"/>
            <a:ext cx="7447608" cy="276999"/>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1.2a </a:t>
            </a:r>
            <a:r>
              <a:rPr lang="en-SG" sz="1200" dirty="0">
                <a:latin typeface="Century Gothic" panose="020B0502020202020204" pitchFamily="34" charset="0"/>
              </a:rPr>
              <a:t>As both of you are walking along the street, a suspicious character sneak up on both of you.</a:t>
            </a:r>
            <a:endParaRPr lang="en-GB" sz="1200" dirty="0">
              <a:latin typeface="Century Gothic" panose="020B0502020202020204" pitchFamily="34" charset="0"/>
            </a:endParaRPr>
          </a:p>
        </p:txBody>
      </p:sp>
      <p:sp>
        <p:nvSpPr>
          <p:cNvPr id="29" name="TextBox 28">
            <a:extLst>
              <a:ext uri="{FF2B5EF4-FFF2-40B4-BE49-F238E27FC236}">
                <a16:creationId xmlns:a16="http://schemas.microsoft.com/office/drawing/2014/main" id="{97E848AD-6A39-4576-8ADD-396E47F04AE2}"/>
              </a:ext>
            </a:extLst>
          </p:cNvPr>
          <p:cNvSpPr txBox="1"/>
          <p:nvPr/>
        </p:nvSpPr>
        <p:spPr>
          <a:xfrm>
            <a:off x="1810690" y="2546310"/>
            <a:ext cx="5987372" cy="277000"/>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1.3a </a:t>
            </a:r>
            <a:r>
              <a:rPr lang="en-SG" sz="1200" dirty="0">
                <a:latin typeface="Century Gothic" panose="020B0502020202020204" pitchFamily="34" charset="0"/>
              </a:rPr>
              <a:t>The suspicious character points a gun at you. You are being robbed!</a:t>
            </a:r>
            <a:endParaRPr lang="en-GB" sz="1200" dirty="0">
              <a:latin typeface="Century Gothic" panose="020B0502020202020204" pitchFamily="34" charset="0"/>
            </a:endParaRPr>
          </a:p>
        </p:txBody>
      </p:sp>
      <p:sp>
        <p:nvSpPr>
          <p:cNvPr id="30" name="TextBox 29">
            <a:extLst>
              <a:ext uri="{FF2B5EF4-FFF2-40B4-BE49-F238E27FC236}">
                <a16:creationId xmlns:a16="http://schemas.microsoft.com/office/drawing/2014/main" id="{87B3BC0F-1627-43DF-A5D1-94F82B803CC5}"/>
              </a:ext>
            </a:extLst>
          </p:cNvPr>
          <p:cNvSpPr txBox="1"/>
          <p:nvPr/>
        </p:nvSpPr>
        <p:spPr>
          <a:xfrm>
            <a:off x="515304" y="3141334"/>
            <a:ext cx="3798534"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2.1a </a:t>
            </a:r>
            <a:r>
              <a:rPr lang="en-SG" sz="1200" dirty="0">
                <a:latin typeface="Century Gothic" panose="020B0502020202020204" pitchFamily="34" charset="0"/>
              </a:rPr>
              <a:t>You’re not letting the robber take your hard earned money! You have to fight him!</a:t>
            </a:r>
            <a:endParaRPr lang="en-GB" sz="1200" dirty="0">
              <a:latin typeface="Century Gothic" panose="020B0502020202020204" pitchFamily="34" charset="0"/>
            </a:endParaRPr>
          </a:p>
        </p:txBody>
      </p:sp>
      <p:sp>
        <p:nvSpPr>
          <p:cNvPr id="32" name="TextBox 31">
            <a:extLst>
              <a:ext uri="{FF2B5EF4-FFF2-40B4-BE49-F238E27FC236}">
                <a16:creationId xmlns:a16="http://schemas.microsoft.com/office/drawing/2014/main" id="{BD6926DA-322A-47B9-97E6-0D745B93A91B}"/>
              </a:ext>
            </a:extLst>
          </p:cNvPr>
          <p:cNvSpPr txBox="1"/>
          <p:nvPr/>
        </p:nvSpPr>
        <p:spPr>
          <a:xfrm>
            <a:off x="66390" y="3913694"/>
            <a:ext cx="4732082"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2.2a </a:t>
            </a:r>
            <a:r>
              <a:rPr lang="en-SG" sz="1200" dirty="0">
                <a:latin typeface="Century Gothic" panose="020B0502020202020204" pitchFamily="34" charset="0"/>
              </a:rPr>
              <a:t>But the robber is too strong, you cannot win the fight! </a:t>
            </a:r>
          </a:p>
          <a:p>
            <a:pPr algn="ctr"/>
            <a:r>
              <a:rPr lang="en-SG" sz="1200" dirty="0">
                <a:latin typeface="Century Gothic" panose="020B0502020202020204" pitchFamily="34" charset="0"/>
              </a:rPr>
              <a:t>You should have visited the gym more often!</a:t>
            </a:r>
            <a:endParaRPr lang="en-GB" sz="1200" dirty="0">
              <a:latin typeface="Century Gothic" panose="020B0502020202020204" pitchFamily="34" charset="0"/>
            </a:endParaRPr>
          </a:p>
        </p:txBody>
      </p:sp>
      <p:sp>
        <p:nvSpPr>
          <p:cNvPr id="33" name="TextBox 32">
            <a:extLst>
              <a:ext uri="{FF2B5EF4-FFF2-40B4-BE49-F238E27FC236}">
                <a16:creationId xmlns:a16="http://schemas.microsoft.com/office/drawing/2014/main" id="{21B9BE93-532D-4099-87CC-C7ABB3B0E811}"/>
              </a:ext>
            </a:extLst>
          </p:cNvPr>
          <p:cNvSpPr txBox="1"/>
          <p:nvPr/>
        </p:nvSpPr>
        <p:spPr>
          <a:xfrm>
            <a:off x="2558327" y="4693383"/>
            <a:ext cx="4362671"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2.3a </a:t>
            </a:r>
            <a:r>
              <a:rPr lang="en-SG" sz="1200" dirty="0">
                <a:latin typeface="Century Gothic" panose="020B0502020202020204" pitchFamily="34" charset="0"/>
              </a:rPr>
              <a:t>You scored mostly As and Bs in Secondary School, you know you can outsmart the robber!</a:t>
            </a:r>
            <a:endParaRPr lang="en-GB" sz="1200" dirty="0">
              <a:latin typeface="Century Gothic" panose="020B0502020202020204" pitchFamily="34" charset="0"/>
            </a:endParaRPr>
          </a:p>
        </p:txBody>
      </p:sp>
      <p:sp>
        <p:nvSpPr>
          <p:cNvPr id="35" name="TextBox 34">
            <a:extLst>
              <a:ext uri="{FF2B5EF4-FFF2-40B4-BE49-F238E27FC236}">
                <a16:creationId xmlns:a16="http://schemas.microsoft.com/office/drawing/2014/main" id="{630ADAE6-B70C-4B00-9EE2-08A6591943C8}"/>
              </a:ext>
            </a:extLst>
          </p:cNvPr>
          <p:cNvSpPr txBox="1"/>
          <p:nvPr/>
        </p:nvSpPr>
        <p:spPr>
          <a:xfrm>
            <a:off x="435801" y="5478015"/>
            <a:ext cx="4362671"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3.1a </a:t>
            </a:r>
            <a:r>
              <a:rPr lang="en-SG" sz="1200" dirty="0">
                <a:latin typeface="Century Gothic" panose="020B0502020202020204" pitchFamily="34" charset="0"/>
              </a:rPr>
              <a:t>You snatch the gun away successfully and is now in control of the situation! </a:t>
            </a:r>
            <a:endParaRPr lang="en-GB" sz="1200" dirty="0">
              <a:latin typeface="Century Gothic" panose="020B0502020202020204" pitchFamily="34" charset="0"/>
            </a:endParaRPr>
          </a:p>
        </p:txBody>
      </p:sp>
      <p:sp>
        <p:nvSpPr>
          <p:cNvPr id="36" name="TextBox 35">
            <a:extLst>
              <a:ext uri="{FF2B5EF4-FFF2-40B4-BE49-F238E27FC236}">
                <a16:creationId xmlns:a16="http://schemas.microsoft.com/office/drawing/2014/main" id="{DAB3CE21-9C02-4643-AB16-8408E38DCD6A}"/>
              </a:ext>
            </a:extLst>
          </p:cNvPr>
          <p:cNvSpPr txBox="1"/>
          <p:nvPr/>
        </p:nvSpPr>
        <p:spPr>
          <a:xfrm>
            <a:off x="206311" y="6257704"/>
            <a:ext cx="4824537" cy="277001"/>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3.2a </a:t>
            </a:r>
            <a:r>
              <a:rPr lang="en-SG" sz="1200" dirty="0">
                <a:latin typeface="Century Gothic" panose="020B0502020202020204" pitchFamily="34" charset="0"/>
              </a:rPr>
              <a:t>The robber runs away in fear! The streets are safe again!</a:t>
            </a:r>
            <a:endParaRPr lang="en-GB" sz="1200" dirty="0">
              <a:latin typeface="Century Gothic" panose="020B0502020202020204" pitchFamily="34" charset="0"/>
            </a:endParaRPr>
          </a:p>
        </p:txBody>
      </p:sp>
      <p:cxnSp>
        <p:nvCxnSpPr>
          <p:cNvPr id="37" name="Straight Arrow Connector 36">
            <a:extLst>
              <a:ext uri="{FF2B5EF4-FFF2-40B4-BE49-F238E27FC236}">
                <a16:creationId xmlns:a16="http://schemas.microsoft.com/office/drawing/2014/main" id="{531F708D-74A4-480B-AF30-2B79C73ADC3A}"/>
              </a:ext>
            </a:extLst>
          </p:cNvPr>
          <p:cNvCxnSpPr>
            <a:cxnSpLocks/>
            <a:stCxn id="27" idx="2"/>
            <a:endCxn id="29" idx="0"/>
          </p:cNvCxnSpPr>
          <p:nvPr/>
        </p:nvCxnSpPr>
        <p:spPr>
          <a:xfrm>
            <a:off x="4804376" y="2274771"/>
            <a:ext cx="0" cy="27153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59CCAF9-039E-4E25-A5C0-C2ABB716A306}"/>
              </a:ext>
            </a:extLst>
          </p:cNvPr>
          <p:cNvCxnSpPr>
            <a:cxnSpLocks/>
            <a:stCxn id="29" idx="2"/>
            <a:endCxn id="30" idx="0"/>
          </p:cNvCxnSpPr>
          <p:nvPr/>
        </p:nvCxnSpPr>
        <p:spPr>
          <a:xfrm flipH="1">
            <a:off x="2414571" y="2823310"/>
            <a:ext cx="2389805" cy="318024"/>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EE4472-4ADD-4A26-AF69-70DCB2B54A0D}"/>
              </a:ext>
            </a:extLst>
          </p:cNvPr>
          <p:cNvCxnSpPr>
            <a:cxnSpLocks/>
            <a:stCxn id="30" idx="2"/>
            <a:endCxn id="32" idx="0"/>
          </p:cNvCxnSpPr>
          <p:nvPr/>
        </p:nvCxnSpPr>
        <p:spPr>
          <a:xfrm>
            <a:off x="2414571" y="3602999"/>
            <a:ext cx="17860" cy="310695"/>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990A2D-53EF-4C96-B115-5280E7F9EEAA}"/>
              </a:ext>
            </a:extLst>
          </p:cNvPr>
          <p:cNvCxnSpPr>
            <a:cxnSpLocks/>
            <a:stCxn id="32" idx="2"/>
            <a:endCxn id="33" idx="0"/>
          </p:cNvCxnSpPr>
          <p:nvPr/>
        </p:nvCxnSpPr>
        <p:spPr>
          <a:xfrm>
            <a:off x="2432431" y="4375359"/>
            <a:ext cx="2307232" cy="318024"/>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137B549-7F7B-4C14-ADB1-634CD82B63DF}"/>
              </a:ext>
            </a:extLst>
          </p:cNvPr>
          <p:cNvCxnSpPr>
            <a:cxnSpLocks/>
            <a:stCxn id="33" idx="2"/>
            <a:endCxn id="35" idx="0"/>
          </p:cNvCxnSpPr>
          <p:nvPr/>
        </p:nvCxnSpPr>
        <p:spPr>
          <a:xfrm flipH="1">
            <a:off x="2617137" y="5155048"/>
            <a:ext cx="2122526" cy="322967"/>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33CC5FA-BA0A-405B-A5BF-65E603EEA61F}"/>
              </a:ext>
            </a:extLst>
          </p:cNvPr>
          <p:cNvCxnSpPr>
            <a:cxnSpLocks/>
            <a:stCxn id="35" idx="2"/>
            <a:endCxn id="36" idx="0"/>
          </p:cNvCxnSpPr>
          <p:nvPr/>
        </p:nvCxnSpPr>
        <p:spPr>
          <a:xfrm>
            <a:off x="2617137" y="5939680"/>
            <a:ext cx="1443" cy="318024"/>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C2DC923-05D9-4518-9182-6B9999143BC5}"/>
              </a:ext>
            </a:extLst>
          </p:cNvPr>
          <p:cNvSpPr txBox="1"/>
          <p:nvPr/>
        </p:nvSpPr>
        <p:spPr>
          <a:xfrm>
            <a:off x="5114441" y="3115260"/>
            <a:ext cx="2970990" cy="646331"/>
          </a:xfrm>
          <a:prstGeom prst="rect">
            <a:avLst/>
          </a:prstGeom>
          <a:solidFill>
            <a:srgbClr val="FF6600"/>
          </a:solidFill>
        </p:spPr>
        <p:txBody>
          <a:bodyPr wrap="square" rtlCol="0">
            <a:spAutoFit/>
          </a:bodyPr>
          <a:lstStyle/>
          <a:p>
            <a:pPr algn="ctr"/>
            <a:r>
              <a:rPr lang="en-GB" sz="1200" dirty="0">
                <a:latin typeface="Century Gothic" panose="020B0502020202020204" pitchFamily="34" charset="0"/>
              </a:rPr>
              <a:t>2.1b </a:t>
            </a:r>
            <a:r>
              <a:rPr lang="en-SG" sz="1200" dirty="0">
                <a:latin typeface="Century Gothic" panose="020B0502020202020204" pitchFamily="34" charset="0"/>
              </a:rPr>
              <a:t>You were taken aback by the sudden situation. You raised your hand to show surrender</a:t>
            </a:r>
            <a:endParaRPr lang="en-GB" sz="1200" dirty="0">
              <a:latin typeface="Century Gothic" panose="020B0502020202020204" pitchFamily="34" charset="0"/>
            </a:endParaRPr>
          </a:p>
        </p:txBody>
      </p:sp>
      <p:cxnSp>
        <p:nvCxnSpPr>
          <p:cNvPr id="79" name="Straight Arrow Connector 78">
            <a:extLst>
              <a:ext uri="{FF2B5EF4-FFF2-40B4-BE49-F238E27FC236}">
                <a16:creationId xmlns:a16="http://schemas.microsoft.com/office/drawing/2014/main" id="{47790F90-B388-4AD6-B519-A72BDF33C8CA}"/>
              </a:ext>
            </a:extLst>
          </p:cNvPr>
          <p:cNvCxnSpPr>
            <a:cxnSpLocks/>
            <a:stCxn id="29" idx="2"/>
            <a:endCxn id="65" idx="0"/>
          </p:cNvCxnSpPr>
          <p:nvPr/>
        </p:nvCxnSpPr>
        <p:spPr>
          <a:xfrm>
            <a:off x="4804376" y="2823310"/>
            <a:ext cx="1795560" cy="291950"/>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42D10F-00C0-44A2-8640-323646EF060D}"/>
              </a:ext>
            </a:extLst>
          </p:cNvPr>
          <p:cNvCxnSpPr>
            <a:cxnSpLocks/>
            <a:stCxn id="65" idx="2"/>
            <a:endCxn id="46" idx="0"/>
          </p:cNvCxnSpPr>
          <p:nvPr/>
        </p:nvCxnSpPr>
        <p:spPr>
          <a:xfrm>
            <a:off x="6599936" y="3761591"/>
            <a:ext cx="160878" cy="16185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8684C0F-AE5D-4AA8-BE9B-6DA6DBB46465}"/>
              </a:ext>
            </a:extLst>
          </p:cNvPr>
          <p:cNvSpPr txBox="1"/>
          <p:nvPr/>
        </p:nvSpPr>
        <p:spPr>
          <a:xfrm>
            <a:off x="5057545" y="3923450"/>
            <a:ext cx="3406538" cy="646331"/>
          </a:xfrm>
          <a:prstGeom prst="rect">
            <a:avLst/>
          </a:prstGeom>
          <a:solidFill>
            <a:srgbClr val="FF6600"/>
          </a:solidFill>
        </p:spPr>
        <p:txBody>
          <a:bodyPr wrap="square" rtlCol="0">
            <a:spAutoFit/>
          </a:bodyPr>
          <a:lstStyle/>
          <a:p>
            <a:pPr algn="ctr"/>
            <a:r>
              <a:rPr lang="en-GB" sz="1200" dirty="0">
                <a:latin typeface="Century Gothic" panose="020B0502020202020204" pitchFamily="34" charset="0"/>
              </a:rPr>
              <a:t>2.2b </a:t>
            </a:r>
            <a:r>
              <a:rPr lang="en-SG" sz="1200" dirty="0">
                <a:latin typeface="Century Gothic" panose="020B0502020202020204" pitchFamily="34" charset="0"/>
              </a:rPr>
              <a:t>Your friend refuses to give up her valuables. The robber is now threatening your frightened friend</a:t>
            </a:r>
            <a:endParaRPr lang="en-GB" sz="1200" dirty="0">
              <a:latin typeface="Century Gothic" panose="020B0502020202020204" pitchFamily="34" charset="0"/>
            </a:endParaRPr>
          </a:p>
        </p:txBody>
      </p:sp>
      <p:cxnSp>
        <p:nvCxnSpPr>
          <p:cNvPr id="47" name="Straight Arrow Connector 46">
            <a:extLst>
              <a:ext uri="{FF2B5EF4-FFF2-40B4-BE49-F238E27FC236}">
                <a16:creationId xmlns:a16="http://schemas.microsoft.com/office/drawing/2014/main" id="{62FCBF15-B895-425B-830D-2146F227B988}"/>
              </a:ext>
            </a:extLst>
          </p:cNvPr>
          <p:cNvCxnSpPr>
            <a:cxnSpLocks/>
            <a:stCxn id="46" idx="2"/>
            <a:endCxn id="33" idx="0"/>
          </p:cNvCxnSpPr>
          <p:nvPr/>
        </p:nvCxnSpPr>
        <p:spPr>
          <a:xfrm flipH="1">
            <a:off x="4739663" y="4569781"/>
            <a:ext cx="2021151" cy="123602"/>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81CD64E-299E-481C-9B6C-273620FB3C50}"/>
              </a:ext>
            </a:extLst>
          </p:cNvPr>
          <p:cNvSpPr txBox="1"/>
          <p:nvPr/>
        </p:nvSpPr>
        <p:spPr>
          <a:xfrm>
            <a:off x="5037922" y="5458913"/>
            <a:ext cx="4032448" cy="461665"/>
          </a:xfrm>
          <a:prstGeom prst="rect">
            <a:avLst/>
          </a:prstGeom>
          <a:solidFill>
            <a:srgbClr val="FFFF00"/>
          </a:solidFill>
        </p:spPr>
        <p:txBody>
          <a:bodyPr wrap="square" rtlCol="0">
            <a:spAutoFit/>
          </a:bodyPr>
          <a:lstStyle/>
          <a:p>
            <a:pPr algn="ctr"/>
            <a:r>
              <a:rPr lang="en-GB" sz="1200" dirty="0">
                <a:latin typeface="Century Gothic" panose="020B0502020202020204" pitchFamily="34" charset="0"/>
              </a:rPr>
              <a:t>3.1b </a:t>
            </a:r>
            <a:r>
              <a:rPr lang="en-SG" sz="1200" dirty="0">
                <a:latin typeface="Century Gothic" panose="020B0502020202020204" pitchFamily="34" charset="0"/>
              </a:rPr>
              <a:t>You managed to quietly reposition yourself behind the robber before tackling him at his knees.</a:t>
            </a:r>
            <a:endParaRPr lang="en-GB" sz="1200" dirty="0">
              <a:latin typeface="Century Gothic" panose="020B0502020202020204" pitchFamily="34" charset="0"/>
            </a:endParaRPr>
          </a:p>
        </p:txBody>
      </p:sp>
      <p:cxnSp>
        <p:nvCxnSpPr>
          <p:cNvPr id="63" name="Straight Arrow Connector 62">
            <a:extLst>
              <a:ext uri="{FF2B5EF4-FFF2-40B4-BE49-F238E27FC236}">
                <a16:creationId xmlns:a16="http://schemas.microsoft.com/office/drawing/2014/main" id="{219C2F75-9E58-46A0-B7D7-FD0142F2F706}"/>
              </a:ext>
            </a:extLst>
          </p:cNvPr>
          <p:cNvCxnSpPr>
            <a:cxnSpLocks/>
            <a:stCxn id="33" idx="2"/>
            <a:endCxn id="60" idx="0"/>
          </p:cNvCxnSpPr>
          <p:nvPr/>
        </p:nvCxnSpPr>
        <p:spPr>
          <a:xfrm>
            <a:off x="4739663" y="5155048"/>
            <a:ext cx="2314483" cy="303865"/>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A7FCEF0-96EF-4C21-915C-E96F2B0E7C47}"/>
              </a:ext>
            </a:extLst>
          </p:cNvPr>
          <p:cNvSpPr txBox="1"/>
          <p:nvPr/>
        </p:nvSpPr>
        <p:spPr>
          <a:xfrm>
            <a:off x="4956576" y="6106357"/>
            <a:ext cx="4195140" cy="646331"/>
          </a:xfrm>
          <a:prstGeom prst="rect">
            <a:avLst/>
          </a:prstGeom>
          <a:solidFill>
            <a:srgbClr val="FFFF00"/>
          </a:solidFill>
        </p:spPr>
        <p:txBody>
          <a:bodyPr wrap="square" rtlCol="0">
            <a:spAutoFit/>
          </a:bodyPr>
          <a:lstStyle/>
          <a:p>
            <a:pPr algn="ctr"/>
            <a:r>
              <a:rPr lang="en-GB" sz="1200" dirty="0">
                <a:latin typeface="Century Gothic" panose="020B0502020202020204" pitchFamily="34" charset="0"/>
              </a:rPr>
              <a:t>3.1b The robber loses his balance and you use this opportunity to push him to the ground, pinning him with your knees to his lower spine with your full weight</a:t>
            </a:r>
          </a:p>
        </p:txBody>
      </p:sp>
      <p:cxnSp>
        <p:nvCxnSpPr>
          <p:cNvPr id="67" name="Straight Arrow Connector 66">
            <a:extLst>
              <a:ext uri="{FF2B5EF4-FFF2-40B4-BE49-F238E27FC236}">
                <a16:creationId xmlns:a16="http://schemas.microsoft.com/office/drawing/2014/main" id="{42295433-556B-43AC-8EDD-951AA00A98C4}"/>
              </a:ext>
            </a:extLst>
          </p:cNvPr>
          <p:cNvCxnSpPr>
            <a:cxnSpLocks/>
            <a:stCxn id="60" idx="2"/>
            <a:endCxn id="66" idx="0"/>
          </p:cNvCxnSpPr>
          <p:nvPr/>
        </p:nvCxnSpPr>
        <p:spPr>
          <a:xfrm>
            <a:off x="7054146" y="5920578"/>
            <a:ext cx="0" cy="18577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65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Branching Narratives</a:t>
            </a:r>
          </a:p>
        </p:txBody>
      </p:sp>
      <p:sp>
        <p:nvSpPr>
          <p:cNvPr id="4" name="TextBox 3"/>
          <p:cNvSpPr txBox="1"/>
          <p:nvPr/>
        </p:nvSpPr>
        <p:spPr>
          <a:xfrm>
            <a:off x="2284096" y="1399087"/>
            <a:ext cx="5040560" cy="276999"/>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1.1a </a:t>
            </a:r>
            <a:r>
              <a:rPr lang="en-SG" sz="1200" dirty="0">
                <a:latin typeface="Century Gothic" panose="020B0502020202020204" pitchFamily="34" charset="0"/>
              </a:rPr>
              <a:t>On a nice sunny day, your friend met up with you for lunch.</a:t>
            </a:r>
            <a:endParaRPr lang="en-GB" sz="1200" dirty="0">
              <a:latin typeface="Century Gothic" panose="020B0502020202020204" pitchFamily="34" charset="0"/>
            </a:endParaRPr>
          </a:p>
        </p:txBody>
      </p:sp>
      <p:cxnSp>
        <p:nvCxnSpPr>
          <p:cNvPr id="44" name="Straight Arrow Connector 43"/>
          <p:cNvCxnSpPr>
            <a:cxnSpLocks/>
            <a:stCxn id="4" idx="2"/>
            <a:endCxn id="27" idx="0"/>
          </p:cNvCxnSpPr>
          <p:nvPr/>
        </p:nvCxnSpPr>
        <p:spPr>
          <a:xfrm>
            <a:off x="4804376" y="1676086"/>
            <a:ext cx="0" cy="32168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5DC3096-B783-4F37-8498-1F6E9483E8CF}"/>
              </a:ext>
            </a:extLst>
          </p:cNvPr>
          <p:cNvSpPr txBox="1"/>
          <p:nvPr/>
        </p:nvSpPr>
        <p:spPr>
          <a:xfrm>
            <a:off x="1080572" y="1997772"/>
            <a:ext cx="7447608" cy="276999"/>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1.2a </a:t>
            </a:r>
            <a:r>
              <a:rPr lang="en-SG" sz="1200" dirty="0">
                <a:latin typeface="Century Gothic" panose="020B0502020202020204" pitchFamily="34" charset="0"/>
              </a:rPr>
              <a:t>As both of you are walking along the street, a suspicious character sneak up on both of you.</a:t>
            </a:r>
            <a:endParaRPr lang="en-GB" sz="1200" dirty="0">
              <a:latin typeface="Century Gothic" panose="020B0502020202020204" pitchFamily="34" charset="0"/>
            </a:endParaRPr>
          </a:p>
        </p:txBody>
      </p:sp>
      <p:sp>
        <p:nvSpPr>
          <p:cNvPr id="29" name="TextBox 28">
            <a:extLst>
              <a:ext uri="{FF2B5EF4-FFF2-40B4-BE49-F238E27FC236}">
                <a16:creationId xmlns:a16="http://schemas.microsoft.com/office/drawing/2014/main" id="{97E848AD-6A39-4576-8ADD-396E47F04AE2}"/>
              </a:ext>
            </a:extLst>
          </p:cNvPr>
          <p:cNvSpPr txBox="1"/>
          <p:nvPr/>
        </p:nvSpPr>
        <p:spPr>
          <a:xfrm>
            <a:off x="1810690" y="2546310"/>
            <a:ext cx="5987372" cy="277000"/>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1.3a </a:t>
            </a:r>
            <a:r>
              <a:rPr lang="en-SG" sz="1200" dirty="0">
                <a:latin typeface="Century Gothic" panose="020B0502020202020204" pitchFamily="34" charset="0"/>
              </a:rPr>
              <a:t>The suspicious character points a gun at you. You are being robbed!</a:t>
            </a:r>
            <a:endParaRPr lang="en-GB" sz="1200" dirty="0">
              <a:latin typeface="Century Gothic" panose="020B0502020202020204" pitchFamily="34" charset="0"/>
            </a:endParaRPr>
          </a:p>
        </p:txBody>
      </p:sp>
      <p:sp>
        <p:nvSpPr>
          <p:cNvPr id="30" name="TextBox 29">
            <a:extLst>
              <a:ext uri="{FF2B5EF4-FFF2-40B4-BE49-F238E27FC236}">
                <a16:creationId xmlns:a16="http://schemas.microsoft.com/office/drawing/2014/main" id="{87B3BC0F-1627-43DF-A5D1-94F82B803CC5}"/>
              </a:ext>
            </a:extLst>
          </p:cNvPr>
          <p:cNvSpPr txBox="1"/>
          <p:nvPr/>
        </p:nvSpPr>
        <p:spPr>
          <a:xfrm>
            <a:off x="515304" y="3141334"/>
            <a:ext cx="3798534"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2.1a </a:t>
            </a:r>
            <a:r>
              <a:rPr lang="en-SG" sz="1200" dirty="0">
                <a:latin typeface="Century Gothic" panose="020B0502020202020204" pitchFamily="34" charset="0"/>
              </a:rPr>
              <a:t>You’re not letting the robber take your hard earned money! You have to fight him!</a:t>
            </a:r>
            <a:endParaRPr lang="en-GB" sz="1200" dirty="0">
              <a:latin typeface="Century Gothic" panose="020B0502020202020204" pitchFamily="34" charset="0"/>
            </a:endParaRPr>
          </a:p>
        </p:txBody>
      </p:sp>
      <p:sp>
        <p:nvSpPr>
          <p:cNvPr id="32" name="TextBox 31">
            <a:extLst>
              <a:ext uri="{FF2B5EF4-FFF2-40B4-BE49-F238E27FC236}">
                <a16:creationId xmlns:a16="http://schemas.microsoft.com/office/drawing/2014/main" id="{BD6926DA-322A-47B9-97E6-0D745B93A91B}"/>
              </a:ext>
            </a:extLst>
          </p:cNvPr>
          <p:cNvSpPr txBox="1"/>
          <p:nvPr/>
        </p:nvSpPr>
        <p:spPr>
          <a:xfrm>
            <a:off x="66390" y="3913694"/>
            <a:ext cx="4732082"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2.2a </a:t>
            </a:r>
            <a:r>
              <a:rPr lang="en-SG" sz="1200" dirty="0">
                <a:latin typeface="Century Gothic" panose="020B0502020202020204" pitchFamily="34" charset="0"/>
              </a:rPr>
              <a:t>But the robber is too strong, you cannot win the fight! </a:t>
            </a:r>
          </a:p>
          <a:p>
            <a:pPr algn="ctr"/>
            <a:r>
              <a:rPr lang="en-SG" sz="1200" dirty="0">
                <a:latin typeface="Century Gothic" panose="020B0502020202020204" pitchFamily="34" charset="0"/>
              </a:rPr>
              <a:t>You should have visited the gym more often!</a:t>
            </a:r>
            <a:endParaRPr lang="en-GB" sz="1200" dirty="0">
              <a:latin typeface="Century Gothic" panose="020B0502020202020204" pitchFamily="34" charset="0"/>
            </a:endParaRPr>
          </a:p>
        </p:txBody>
      </p:sp>
      <p:sp>
        <p:nvSpPr>
          <p:cNvPr id="33" name="TextBox 32">
            <a:extLst>
              <a:ext uri="{FF2B5EF4-FFF2-40B4-BE49-F238E27FC236}">
                <a16:creationId xmlns:a16="http://schemas.microsoft.com/office/drawing/2014/main" id="{21B9BE93-532D-4099-87CC-C7ABB3B0E811}"/>
              </a:ext>
            </a:extLst>
          </p:cNvPr>
          <p:cNvSpPr txBox="1"/>
          <p:nvPr/>
        </p:nvSpPr>
        <p:spPr>
          <a:xfrm>
            <a:off x="2558327" y="4693383"/>
            <a:ext cx="4362671"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2.3a </a:t>
            </a:r>
            <a:r>
              <a:rPr lang="en-SG" sz="1200" dirty="0">
                <a:latin typeface="Century Gothic" panose="020B0502020202020204" pitchFamily="34" charset="0"/>
              </a:rPr>
              <a:t>You scored mostly As and Bs in Secondary School, you know you can outsmart the robber!</a:t>
            </a:r>
            <a:endParaRPr lang="en-GB" sz="1200" dirty="0">
              <a:latin typeface="Century Gothic" panose="020B0502020202020204" pitchFamily="34" charset="0"/>
            </a:endParaRPr>
          </a:p>
        </p:txBody>
      </p:sp>
      <p:sp>
        <p:nvSpPr>
          <p:cNvPr id="35" name="TextBox 34">
            <a:extLst>
              <a:ext uri="{FF2B5EF4-FFF2-40B4-BE49-F238E27FC236}">
                <a16:creationId xmlns:a16="http://schemas.microsoft.com/office/drawing/2014/main" id="{630ADAE6-B70C-4B00-9EE2-08A6591943C8}"/>
              </a:ext>
            </a:extLst>
          </p:cNvPr>
          <p:cNvSpPr txBox="1"/>
          <p:nvPr/>
        </p:nvSpPr>
        <p:spPr>
          <a:xfrm>
            <a:off x="435801" y="5478015"/>
            <a:ext cx="4362671" cy="461665"/>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3.1a </a:t>
            </a:r>
            <a:r>
              <a:rPr lang="en-SG" sz="1200" dirty="0">
                <a:latin typeface="Century Gothic" panose="020B0502020202020204" pitchFamily="34" charset="0"/>
              </a:rPr>
              <a:t>You snatch the gun away successfully and is now in control of the situation! </a:t>
            </a:r>
            <a:endParaRPr lang="en-GB" sz="1200" dirty="0">
              <a:latin typeface="Century Gothic" panose="020B0502020202020204" pitchFamily="34" charset="0"/>
            </a:endParaRPr>
          </a:p>
        </p:txBody>
      </p:sp>
      <p:sp>
        <p:nvSpPr>
          <p:cNvPr id="36" name="TextBox 35">
            <a:extLst>
              <a:ext uri="{FF2B5EF4-FFF2-40B4-BE49-F238E27FC236}">
                <a16:creationId xmlns:a16="http://schemas.microsoft.com/office/drawing/2014/main" id="{DAB3CE21-9C02-4643-AB16-8408E38DCD6A}"/>
              </a:ext>
            </a:extLst>
          </p:cNvPr>
          <p:cNvSpPr txBox="1"/>
          <p:nvPr/>
        </p:nvSpPr>
        <p:spPr>
          <a:xfrm>
            <a:off x="206311" y="6257704"/>
            <a:ext cx="4824537" cy="277001"/>
          </a:xfrm>
          <a:prstGeom prst="rect">
            <a:avLst/>
          </a:prstGeom>
          <a:solidFill>
            <a:schemeClr val="bg1">
              <a:lumMod val="95000"/>
            </a:schemeClr>
          </a:solidFill>
        </p:spPr>
        <p:txBody>
          <a:bodyPr wrap="square" rtlCol="0">
            <a:spAutoFit/>
          </a:bodyPr>
          <a:lstStyle/>
          <a:p>
            <a:pPr algn="ctr"/>
            <a:r>
              <a:rPr lang="en-GB" sz="1200" dirty="0">
                <a:latin typeface="Century Gothic" panose="020B0502020202020204" pitchFamily="34" charset="0"/>
              </a:rPr>
              <a:t>3.2a </a:t>
            </a:r>
            <a:r>
              <a:rPr lang="en-SG" sz="1200" dirty="0">
                <a:latin typeface="Century Gothic" panose="020B0502020202020204" pitchFamily="34" charset="0"/>
              </a:rPr>
              <a:t>The robber runs away in fear! The streets are safe again!</a:t>
            </a:r>
            <a:endParaRPr lang="en-GB" sz="1200" dirty="0">
              <a:latin typeface="Century Gothic" panose="020B0502020202020204" pitchFamily="34" charset="0"/>
            </a:endParaRPr>
          </a:p>
        </p:txBody>
      </p:sp>
      <p:cxnSp>
        <p:nvCxnSpPr>
          <p:cNvPr id="37" name="Straight Arrow Connector 36">
            <a:extLst>
              <a:ext uri="{FF2B5EF4-FFF2-40B4-BE49-F238E27FC236}">
                <a16:creationId xmlns:a16="http://schemas.microsoft.com/office/drawing/2014/main" id="{531F708D-74A4-480B-AF30-2B79C73ADC3A}"/>
              </a:ext>
            </a:extLst>
          </p:cNvPr>
          <p:cNvCxnSpPr>
            <a:cxnSpLocks/>
            <a:stCxn id="27" idx="2"/>
            <a:endCxn id="29" idx="0"/>
          </p:cNvCxnSpPr>
          <p:nvPr/>
        </p:nvCxnSpPr>
        <p:spPr>
          <a:xfrm>
            <a:off x="4804376" y="2274771"/>
            <a:ext cx="0" cy="27153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59CCAF9-039E-4E25-A5C0-C2ABB716A306}"/>
              </a:ext>
            </a:extLst>
          </p:cNvPr>
          <p:cNvCxnSpPr>
            <a:cxnSpLocks/>
            <a:stCxn id="29" idx="2"/>
            <a:endCxn id="30" idx="0"/>
          </p:cNvCxnSpPr>
          <p:nvPr/>
        </p:nvCxnSpPr>
        <p:spPr>
          <a:xfrm flipH="1">
            <a:off x="2414571" y="2823310"/>
            <a:ext cx="2389805" cy="318024"/>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EE4472-4ADD-4A26-AF69-70DCB2B54A0D}"/>
              </a:ext>
            </a:extLst>
          </p:cNvPr>
          <p:cNvCxnSpPr>
            <a:cxnSpLocks/>
            <a:stCxn id="30" idx="2"/>
            <a:endCxn id="32" idx="0"/>
          </p:cNvCxnSpPr>
          <p:nvPr/>
        </p:nvCxnSpPr>
        <p:spPr>
          <a:xfrm>
            <a:off x="2414571" y="3602999"/>
            <a:ext cx="17860" cy="310695"/>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990A2D-53EF-4C96-B115-5280E7F9EEAA}"/>
              </a:ext>
            </a:extLst>
          </p:cNvPr>
          <p:cNvCxnSpPr>
            <a:cxnSpLocks/>
            <a:stCxn id="32" idx="2"/>
            <a:endCxn id="33" idx="0"/>
          </p:cNvCxnSpPr>
          <p:nvPr/>
        </p:nvCxnSpPr>
        <p:spPr>
          <a:xfrm>
            <a:off x="2432431" y="4375359"/>
            <a:ext cx="2307232" cy="318024"/>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137B549-7F7B-4C14-ADB1-634CD82B63DF}"/>
              </a:ext>
            </a:extLst>
          </p:cNvPr>
          <p:cNvCxnSpPr>
            <a:cxnSpLocks/>
            <a:stCxn id="33" idx="2"/>
            <a:endCxn id="35" idx="0"/>
          </p:cNvCxnSpPr>
          <p:nvPr/>
        </p:nvCxnSpPr>
        <p:spPr>
          <a:xfrm flipH="1">
            <a:off x="2617137" y="5155048"/>
            <a:ext cx="2122526" cy="322967"/>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33CC5FA-BA0A-405B-A5BF-65E603EEA61F}"/>
              </a:ext>
            </a:extLst>
          </p:cNvPr>
          <p:cNvCxnSpPr>
            <a:cxnSpLocks/>
            <a:stCxn id="35" idx="2"/>
            <a:endCxn id="36" idx="0"/>
          </p:cNvCxnSpPr>
          <p:nvPr/>
        </p:nvCxnSpPr>
        <p:spPr>
          <a:xfrm>
            <a:off x="2617137" y="5939680"/>
            <a:ext cx="1443" cy="318024"/>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C2DC923-05D9-4518-9182-6B9999143BC5}"/>
              </a:ext>
            </a:extLst>
          </p:cNvPr>
          <p:cNvSpPr txBox="1"/>
          <p:nvPr/>
        </p:nvSpPr>
        <p:spPr>
          <a:xfrm>
            <a:off x="5114441" y="3115260"/>
            <a:ext cx="2970990" cy="646331"/>
          </a:xfrm>
          <a:prstGeom prst="rect">
            <a:avLst/>
          </a:prstGeom>
          <a:solidFill>
            <a:srgbClr val="FF6600"/>
          </a:solidFill>
        </p:spPr>
        <p:txBody>
          <a:bodyPr wrap="square" rtlCol="0">
            <a:spAutoFit/>
          </a:bodyPr>
          <a:lstStyle/>
          <a:p>
            <a:pPr algn="ctr"/>
            <a:r>
              <a:rPr lang="en-GB" sz="1200" dirty="0">
                <a:latin typeface="Century Gothic" panose="020B0502020202020204" pitchFamily="34" charset="0"/>
              </a:rPr>
              <a:t>2.1b </a:t>
            </a:r>
            <a:r>
              <a:rPr lang="en-SG" sz="1200" dirty="0">
                <a:latin typeface="Century Gothic" panose="020B0502020202020204" pitchFamily="34" charset="0"/>
              </a:rPr>
              <a:t>You were taken aback by the sudden situation. You raised your hand to show surrender</a:t>
            </a:r>
            <a:endParaRPr lang="en-GB" sz="1200" dirty="0">
              <a:latin typeface="Century Gothic" panose="020B0502020202020204" pitchFamily="34" charset="0"/>
            </a:endParaRPr>
          </a:p>
        </p:txBody>
      </p:sp>
      <p:cxnSp>
        <p:nvCxnSpPr>
          <p:cNvPr id="79" name="Straight Arrow Connector 78">
            <a:extLst>
              <a:ext uri="{FF2B5EF4-FFF2-40B4-BE49-F238E27FC236}">
                <a16:creationId xmlns:a16="http://schemas.microsoft.com/office/drawing/2014/main" id="{47790F90-B388-4AD6-B519-A72BDF33C8CA}"/>
              </a:ext>
            </a:extLst>
          </p:cNvPr>
          <p:cNvCxnSpPr>
            <a:cxnSpLocks/>
            <a:stCxn id="29" idx="2"/>
            <a:endCxn id="65" idx="0"/>
          </p:cNvCxnSpPr>
          <p:nvPr/>
        </p:nvCxnSpPr>
        <p:spPr>
          <a:xfrm>
            <a:off x="4804376" y="2823310"/>
            <a:ext cx="1795560" cy="291950"/>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42D10F-00C0-44A2-8640-323646EF060D}"/>
              </a:ext>
            </a:extLst>
          </p:cNvPr>
          <p:cNvCxnSpPr>
            <a:cxnSpLocks/>
            <a:stCxn id="65" idx="2"/>
            <a:endCxn id="46" idx="0"/>
          </p:cNvCxnSpPr>
          <p:nvPr/>
        </p:nvCxnSpPr>
        <p:spPr>
          <a:xfrm>
            <a:off x="6599936" y="3761591"/>
            <a:ext cx="160878" cy="16185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8684C0F-AE5D-4AA8-BE9B-6DA6DBB46465}"/>
              </a:ext>
            </a:extLst>
          </p:cNvPr>
          <p:cNvSpPr txBox="1"/>
          <p:nvPr/>
        </p:nvSpPr>
        <p:spPr>
          <a:xfrm>
            <a:off x="5057545" y="3923450"/>
            <a:ext cx="3406538" cy="646331"/>
          </a:xfrm>
          <a:prstGeom prst="rect">
            <a:avLst/>
          </a:prstGeom>
          <a:solidFill>
            <a:srgbClr val="FF6600"/>
          </a:solidFill>
        </p:spPr>
        <p:txBody>
          <a:bodyPr wrap="square" rtlCol="0">
            <a:spAutoFit/>
          </a:bodyPr>
          <a:lstStyle/>
          <a:p>
            <a:pPr algn="ctr"/>
            <a:r>
              <a:rPr lang="en-GB" sz="1200" dirty="0">
                <a:latin typeface="Century Gothic" panose="020B0502020202020204" pitchFamily="34" charset="0"/>
              </a:rPr>
              <a:t>2.2b </a:t>
            </a:r>
            <a:r>
              <a:rPr lang="en-SG" sz="1200" dirty="0">
                <a:latin typeface="Century Gothic" panose="020B0502020202020204" pitchFamily="34" charset="0"/>
              </a:rPr>
              <a:t>Your friend refuses to give up her valuables. The robber is now threatening your frightened friend</a:t>
            </a:r>
            <a:endParaRPr lang="en-GB" sz="1200" dirty="0">
              <a:latin typeface="Century Gothic" panose="020B0502020202020204" pitchFamily="34" charset="0"/>
            </a:endParaRPr>
          </a:p>
        </p:txBody>
      </p:sp>
      <p:cxnSp>
        <p:nvCxnSpPr>
          <p:cNvPr id="47" name="Straight Arrow Connector 46">
            <a:extLst>
              <a:ext uri="{FF2B5EF4-FFF2-40B4-BE49-F238E27FC236}">
                <a16:creationId xmlns:a16="http://schemas.microsoft.com/office/drawing/2014/main" id="{62FCBF15-B895-425B-830D-2146F227B988}"/>
              </a:ext>
            </a:extLst>
          </p:cNvPr>
          <p:cNvCxnSpPr>
            <a:cxnSpLocks/>
            <a:stCxn id="46" idx="2"/>
            <a:endCxn id="33" idx="0"/>
          </p:cNvCxnSpPr>
          <p:nvPr/>
        </p:nvCxnSpPr>
        <p:spPr>
          <a:xfrm flipH="1">
            <a:off x="4739663" y="4569781"/>
            <a:ext cx="2021151" cy="123602"/>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81CD64E-299E-481C-9B6C-273620FB3C50}"/>
              </a:ext>
            </a:extLst>
          </p:cNvPr>
          <p:cNvSpPr txBox="1"/>
          <p:nvPr/>
        </p:nvSpPr>
        <p:spPr>
          <a:xfrm>
            <a:off x="5037922" y="5458913"/>
            <a:ext cx="4032448" cy="461665"/>
          </a:xfrm>
          <a:prstGeom prst="rect">
            <a:avLst/>
          </a:prstGeom>
          <a:solidFill>
            <a:srgbClr val="FFFF00"/>
          </a:solidFill>
        </p:spPr>
        <p:txBody>
          <a:bodyPr wrap="square" rtlCol="0">
            <a:spAutoFit/>
          </a:bodyPr>
          <a:lstStyle/>
          <a:p>
            <a:pPr algn="ctr"/>
            <a:r>
              <a:rPr lang="en-GB" sz="1200" dirty="0">
                <a:latin typeface="Century Gothic" panose="020B0502020202020204" pitchFamily="34" charset="0"/>
              </a:rPr>
              <a:t>3.1b </a:t>
            </a:r>
            <a:r>
              <a:rPr lang="en-SG" sz="1200" dirty="0">
                <a:latin typeface="Century Gothic" panose="020B0502020202020204" pitchFamily="34" charset="0"/>
              </a:rPr>
              <a:t>You managed to quietly reposition yourself behind the robber before tackling him at his knees.</a:t>
            </a:r>
            <a:endParaRPr lang="en-GB" sz="1200" dirty="0">
              <a:latin typeface="Century Gothic" panose="020B0502020202020204" pitchFamily="34" charset="0"/>
            </a:endParaRPr>
          </a:p>
        </p:txBody>
      </p:sp>
      <p:cxnSp>
        <p:nvCxnSpPr>
          <p:cNvPr id="63" name="Straight Arrow Connector 62">
            <a:extLst>
              <a:ext uri="{FF2B5EF4-FFF2-40B4-BE49-F238E27FC236}">
                <a16:creationId xmlns:a16="http://schemas.microsoft.com/office/drawing/2014/main" id="{219C2F75-9E58-46A0-B7D7-FD0142F2F706}"/>
              </a:ext>
            </a:extLst>
          </p:cNvPr>
          <p:cNvCxnSpPr>
            <a:cxnSpLocks/>
            <a:stCxn id="33" idx="2"/>
            <a:endCxn id="60" idx="0"/>
          </p:cNvCxnSpPr>
          <p:nvPr/>
        </p:nvCxnSpPr>
        <p:spPr>
          <a:xfrm>
            <a:off x="4739663" y="5155048"/>
            <a:ext cx="2314483" cy="303865"/>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A7FCEF0-96EF-4C21-915C-E96F2B0E7C47}"/>
              </a:ext>
            </a:extLst>
          </p:cNvPr>
          <p:cNvSpPr txBox="1"/>
          <p:nvPr/>
        </p:nvSpPr>
        <p:spPr>
          <a:xfrm>
            <a:off x="4956576" y="6106357"/>
            <a:ext cx="4195140" cy="646331"/>
          </a:xfrm>
          <a:prstGeom prst="rect">
            <a:avLst/>
          </a:prstGeom>
          <a:solidFill>
            <a:srgbClr val="FFFF00"/>
          </a:solidFill>
        </p:spPr>
        <p:txBody>
          <a:bodyPr wrap="square" rtlCol="0">
            <a:spAutoFit/>
          </a:bodyPr>
          <a:lstStyle/>
          <a:p>
            <a:pPr algn="ctr"/>
            <a:r>
              <a:rPr lang="en-GB" sz="1200" dirty="0">
                <a:latin typeface="Century Gothic" panose="020B0502020202020204" pitchFamily="34" charset="0"/>
              </a:rPr>
              <a:t>3.1b The robber loses his balance and you use this opportunity to push him to the ground, pinning him with your knees to his lower spine with your full weight</a:t>
            </a:r>
          </a:p>
        </p:txBody>
      </p:sp>
      <p:cxnSp>
        <p:nvCxnSpPr>
          <p:cNvPr id="67" name="Straight Arrow Connector 66">
            <a:extLst>
              <a:ext uri="{FF2B5EF4-FFF2-40B4-BE49-F238E27FC236}">
                <a16:creationId xmlns:a16="http://schemas.microsoft.com/office/drawing/2014/main" id="{42295433-556B-43AC-8EDD-951AA00A98C4}"/>
              </a:ext>
            </a:extLst>
          </p:cNvPr>
          <p:cNvCxnSpPr>
            <a:cxnSpLocks/>
            <a:stCxn id="60" idx="2"/>
            <a:endCxn id="66" idx="0"/>
          </p:cNvCxnSpPr>
          <p:nvPr/>
        </p:nvCxnSpPr>
        <p:spPr>
          <a:xfrm>
            <a:off x="7054146" y="5920578"/>
            <a:ext cx="0" cy="18577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417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7026</TotalTime>
  <Words>779</Words>
  <Application>Microsoft Office PowerPoint</Application>
  <PresentationFormat>On-screen Show (4:3)</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Century Gothic</vt:lpstr>
      <vt:lpstr>Office Theme</vt:lpstr>
      <vt:lpstr>Synopsis</vt:lpstr>
      <vt:lpstr>Key Events</vt:lpstr>
      <vt:lpstr>Event flow</vt:lpstr>
      <vt:lpstr>Branching Narratives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patriciat</dc:creator>
  <cp:lastModifiedBy>FML neverlucky</cp:lastModifiedBy>
  <cp:revision>486</cp:revision>
  <dcterms:created xsi:type="dcterms:W3CDTF">2012-09-25T09:21:18Z</dcterms:created>
  <dcterms:modified xsi:type="dcterms:W3CDTF">2024-06-06T08:20:43Z</dcterms:modified>
</cp:coreProperties>
</file>