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95" r:id="rId2"/>
    <p:sldId id="400" r:id="rId3"/>
    <p:sldId id="401" r:id="rId4"/>
    <p:sldId id="396" r:id="rId5"/>
    <p:sldId id="39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B"/>
    <a:srgbClr val="FF6600"/>
    <a:srgbClr val="A5D11C"/>
    <a:srgbClr val="FF9966"/>
    <a:srgbClr val="2A2A2A"/>
    <a:srgbClr val="008E40"/>
    <a:srgbClr val="414141"/>
    <a:srgbClr val="008000"/>
    <a:srgbClr val="006600"/>
    <a:srgbClr val="FF11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443" autoAdjust="0"/>
  </p:normalViewPr>
  <p:slideViewPr>
    <p:cSldViewPr>
      <p:cViewPr varScale="1">
        <p:scale>
          <a:sx n="82" d="100"/>
          <a:sy n="82" d="100"/>
        </p:scale>
        <p:origin x="147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7AEFE-1327-4844-B4B5-F41F35B17512}" type="datetimeFigureOut">
              <a:rPr lang="en-GB" smtClean="0"/>
              <a:t>05/06/2024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008A0-A5CA-4B69-B859-66A8C9EEDC2A}" type="slidenum">
              <a:rPr lang="en-GB" smtClean="0"/>
              <a:t>‹#›</a:t>
            </a:fld>
            <a:endParaRPr lang="en-GB"/>
          </a:p>
        </p:txBody>
      </p:sp>
    </p:spTree>
    <p:extLst>
      <p:ext uri="{BB962C8B-B14F-4D97-AF65-F5344CB8AC3E}">
        <p14:creationId xmlns:p14="http://schemas.microsoft.com/office/powerpoint/2010/main" val="90962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lvinsh\Desktop\SIDM_NYP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24128" y="6199222"/>
            <a:ext cx="1296144" cy="5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8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11"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16447" y="6537358"/>
            <a:ext cx="996176" cy="29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0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55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9519E08-BB37-41FD-BEA8-F976E813BFC7}"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1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9519E08-BB37-41FD-BEA8-F976E813BFC7}" type="datetimeFigureOut">
              <a:rPr lang="en-GB" smtClean="0"/>
              <a:t>05/06/2024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EE2857-F5BF-413D-BF82-CFFBCB30BED7}" type="slidenum">
              <a:rPr lang="en-GB" smtClean="0"/>
              <a:t>‹#›</a:t>
            </a:fld>
            <a:endParaRPr lang="en-GB"/>
          </a:p>
        </p:txBody>
      </p:sp>
      <p:pic>
        <p:nvPicPr>
          <p:cNvPr id="10"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5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9519E08-BB37-41FD-BEA8-F976E813BFC7}" type="datetimeFigureOut">
              <a:rPr lang="en-GB" smtClean="0"/>
              <a:t>05/06/2024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EE2857-F5BF-413D-BF82-CFFBCB30BED7}" type="slidenum">
              <a:rPr lang="en-GB" smtClean="0"/>
              <a:t>‹#›</a:t>
            </a:fld>
            <a:endParaRPr lang="en-GB"/>
          </a:p>
        </p:txBody>
      </p:sp>
      <p:pic>
        <p:nvPicPr>
          <p:cNvPr id="6"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9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19E08-BB37-41FD-BEA8-F976E813BFC7}" type="datetimeFigureOut">
              <a:rPr lang="en-GB" smtClean="0"/>
              <a:t>05/06/2024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EE2857-F5BF-413D-BF82-CFFBCB30BED7}" type="slidenum">
              <a:rPr lang="en-GB" smtClean="0"/>
              <a:t>‹#›</a:t>
            </a:fld>
            <a:endParaRPr lang="en-GB"/>
          </a:p>
        </p:txBody>
      </p:sp>
      <p:pic>
        <p:nvPicPr>
          <p:cNvPr id="5"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3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38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49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19E08-BB37-41FD-BEA8-F976E813BFC7}" type="datetimeFigureOut">
              <a:rPr lang="en-GB" smtClean="0"/>
              <a:t>05/06/2024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E2857-F5BF-413D-BF82-CFFBCB30BED7}" type="slidenum">
              <a:rPr lang="en-GB" smtClean="0"/>
              <a:t>‹#›</a:t>
            </a:fld>
            <a:endParaRPr lang="en-GB"/>
          </a:p>
        </p:txBody>
      </p:sp>
    </p:spTree>
    <p:extLst>
      <p:ext uri="{BB962C8B-B14F-4D97-AF65-F5344CB8AC3E}">
        <p14:creationId xmlns:p14="http://schemas.microsoft.com/office/powerpoint/2010/main" val="817132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7BPFRHI0xf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3" name="Content Placeholder 2"/>
          <p:cNvSpPr>
            <a:spLocks noGrp="1"/>
          </p:cNvSpPr>
          <p:nvPr>
            <p:ph idx="1"/>
          </p:nvPr>
        </p:nvSpPr>
        <p:spPr>
          <a:xfrm>
            <a:off x="457200" y="2035823"/>
            <a:ext cx="8229602" cy="1584176"/>
          </a:xfrm>
        </p:spPr>
        <p:txBody>
          <a:bodyPr>
            <a:normAutofit/>
          </a:bodyPr>
          <a:lstStyle/>
          <a:p>
            <a:pPr marL="0" indent="0">
              <a:buNone/>
            </a:pPr>
            <a:r>
              <a:rPr lang="en-GB" sz="2400" b="1" dirty="0">
                <a:solidFill>
                  <a:srgbClr val="FF6600"/>
                </a:solidFill>
                <a:latin typeface="Century Gothic" panose="020B0502020202020204" pitchFamily="34" charset="0"/>
              </a:rPr>
              <a:t>TITLE OF STORY</a:t>
            </a: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endParaRPr lang="en-US" sz="1800" dirty="0">
              <a:solidFill>
                <a:schemeClr val="bg1">
                  <a:lumMod val="85000"/>
                </a:schemeClr>
              </a:solidFill>
              <a:latin typeface="Century Gothic" panose="020B0502020202020204" pitchFamily="34" charset="0"/>
            </a:endParaRPr>
          </a:p>
        </p:txBody>
      </p:sp>
      <p:sp>
        <p:nvSpPr>
          <p:cNvPr id="2" name="TextBox 1"/>
          <p:cNvSpPr txBox="1"/>
          <p:nvPr/>
        </p:nvSpPr>
        <p:spPr>
          <a:xfrm>
            <a:off x="1043609" y="2539878"/>
            <a:ext cx="6984777" cy="461665"/>
          </a:xfrm>
          <a:prstGeom prst="rect">
            <a:avLst/>
          </a:prstGeom>
          <a:solidFill>
            <a:schemeClr val="bg1"/>
          </a:solidFill>
        </p:spPr>
        <p:txBody>
          <a:bodyPr wrap="square" rtlCol="0">
            <a:spAutoFit/>
          </a:bodyPr>
          <a:lstStyle/>
          <a:p>
            <a:r>
              <a:rPr lang="en-US" sz="2400" dirty="0">
                <a:latin typeface="Century Gothic" panose="020B0502020202020204" pitchFamily="34" charset="0"/>
              </a:rPr>
              <a:t>???</a:t>
            </a:r>
          </a:p>
        </p:txBody>
      </p:sp>
      <p:sp>
        <p:nvSpPr>
          <p:cNvPr id="4" name="TextBox 3">
            <a:extLst>
              <a:ext uri="{FF2B5EF4-FFF2-40B4-BE49-F238E27FC236}">
                <a16:creationId xmlns:a16="http://schemas.microsoft.com/office/drawing/2014/main" id="{90FD0EE6-DD61-B7F0-D8A1-26BC84F57FA3}"/>
              </a:ext>
            </a:extLst>
          </p:cNvPr>
          <p:cNvSpPr txBox="1"/>
          <p:nvPr/>
        </p:nvSpPr>
        <p:spPr>
          <a:xfrm>
            <a:off x="2108986" y="1228109"/>
            <a:ext cx="4854021" cy="646331"/>
          </a:xfrm>
          <a:prstGeom prst="rect">
            <a:avLst/>
          </a:prstGeom>
          <a:noFill/>
        </p:spPr>
        <p:txBody>
          <a:bodyPr wrap="none" rtlCol="0">
            <a:spAutoFit/>
          </a:bodyPr>
          <a:lstStyle/>
          <a:p>
            <a:pPr algn="ctr"/>
            <a:r>
              <a:rPr lang="en-SG" dirty="0">
                <a:solidFill>
                  <a:schemeClr val="bg1">
                    <a:lumMod val="75000"/>
                  </a:schemeClr>
                </a:solidFill>
              </a:rPr>
              <a:t>Topic chosen: </a:t>
            </a:r>
            <a:r>
              <a:rPr lang="en-SG" dirty="0" err="1">
                <a:solidFill>
                  <a:schemeClr val="bg1">
                    <a:lumMod val="75000"/>
                  </a:schemeClr>
                </a:solidFill>
              </a:rPr>
              <a:t>Gravidia</a:t>
            </a:r>
            <a:br>
              <a:rPr lang="en-SG" dirty="0">
                <a:solidFill>
                  <a:schemeClr val="bg1">
                    <a:lumMod val="75000"/>
                  </a:schemeClr>
                </a:solidFill>
              </a:rPr>
            </a:br>
            <a:r>
              <a:rPr lang="en-SG" dirty="0">
                <a:solidFill>
                  <a:schemeClr val="bg1">
                    <a:lumMod val="75000"/>
                  </a:schemeClr>
                </a:solidFill>
                <a:hlinkClick r:id="rId2"/>
              </a:rPr>
              <a:t>https://www.youtube.com/watch?v=7BPFRHI0xfE</a:t>
            </a:r>
            <a:endParaRPr lang="en-SG" dirty="0">
              <a:solidFill>
                <a:schemeClr val="bg1">
                  <a:lumMod val="75000"/>
                </a:schemeClr>
              </a:solidFill>
            </a:endParaRPr>
          </a:p>
        </p:txBody>
      </p:sp>
      <p:sp>
        <p:nvSpPr>
          <p:cNvPr id="6" name="TextBox 5">
            <a:extLst>
              <a:ext uri="{FF2B5EF4-FFF2-40B4-BE49-F238E27FC236}">
                <a16:creationId xmlns:a16="http://schemas.microsoft.com/office/drawing/2014/main" id="{0EC50913-6023-89BC-D55A-881201196F12}"/>
              </a:ext>
            </a:extLst>
          </p:cNvPr>
          <p:cNvSpPr txBox="1"/>
          <p:nvPr/>
        </p:nvSpPr>
        <p:spPr>
          <a:xfrm>
            <a:off x="899591" y="5301208"/>
            <a:ext cx="7272809" cy="954107"/>
          </a:xfrm>
          <a:prstGeom prst="rect">
            <a:avLst/>
          </a:prstGeom>
          <a:solidFill>
            <a:schemeClr val="bg1">
              <a:lumMod val="65000"/>
            </a:schemeClr>
          </a:solidFill>
        </p:spPr>
        <p:txBody>
          <a:bodyPr wrap="square" rtlCol="0">
            <a:spAutoFit/>
          </a:bodyPr>
          <a:lstStyle/>
          <a:p>
            <a:r>
              <a:rPr lang="en-US" sz="1400" dirty="0">
                <a:solidFill>
                  <a:schemeClr val="tx1">
                    <a:lumMod val="95000"/>
                    <a:lumOff val="5000"/>
                  </a:schemeClr>
                </a:solidFill>
                <a:latin typeface="Century Gothic" panose="020B0502020202020204" pitchFamily="34" charset="0"/>
              </a:rPr>
              <a:t>Font style legend:</a:t>
            </a:r>
            <a:br>
              <a:rPr lang="en-US" sz="1400" dirty="0">
                <a:solidFill>
                  <a:schemeClr val="tx1">
                    <a:lumMod val="95000"/>
                    <a:lumOff val="5000"/>
                  </a:schemeClr>
                </a:solidFill>
                <a:latin typeface="Century Gothic" panose="020B0502020202020204" pitchFamily="34" charset="0"/>
              </a:rPr>
            </a:br>
            <a:r>
              <a:rPr lang="en-US" sz="1400" strike="sngStrike" dirty="0">
                <a:solidFill>
                  <a:schemeClr val="bg1">
                    <a:lumMod val="50000"/>
                  </a:schemeClr>
                </a:solidFill>
                <a:latin typeface="Century Gothic" panose="020B0502020202020204" pitchFamily="34" charset="0"/>
              </a:rPr>
              <a:t>grey and strikethrough</a:t>
            </a:r>
            <a:r>
              <a:rPr lang="en-US" sz="1400" dirty="0">
                <a:solidFill>
                  <a:schemeClr val="bg1">
                    <a:lumMod val="50000"/>
                  </a:schemeClr>
                </a:solidFill>
                <a:latin typeface="Century Gothic" panose="020B0502020202020204" pitchFamily="34" charset="0"/>
              </a:rPr>
              <a:t> </a:t>
            </a:r>
            <a:r>
              <a:rPr lang="en-US" sz="1400" dirty="0">
                <a:solidFill>
                  <a:schemeClr val="tx1">
                    <a:lumMod val="95000"/>
                    <a:lumOff val="5000"/>
                  </a:schemeClr>
                </a:solidFill>
                <a:latin typeface="Century Gothic" panose="020B0502020202020204" pitchFamily="34" charset="0"/>
              </a:rPr>
              <a:t>– old and changed story</a:t>
            </a:r>
          </a:p>
          <a:p>
            <a:r>
              <a:rPr lang="en-US" sz="1400" dirty="0">
                <a:solidFill>
                  <a:schemeClr val="tx2">
                    <a:lumMod val="60000"/>
                    <a:lumOff val="40000"/>
                  </a:schemeClr>
                </a:solidFill>
                <a:latin typeface="Century Gothic" panose="020B0502020202020204" pitchFamily="34" charset="0"/>
              </a:rPr>
              <a:t>Blue</a:t>
            </a:r>
            <a:r>
              <a:rPr lang="en-US" sz="1400" dirty="0">
                <a:solidFill>
                  <a:schemeClr val="tx1">
                    <a:lumMod val="95000"/>
                    <a:lumOff val="5000"/>
                  </a:schemeClr>
                </a:solidFill>
                <a:latin typeface="Century Gothic" panose="020B0502020202020204" pitchFamily="34" charset="0"/>
              </a:rPr>
              <a:t> – own comments</a:t>
            </a:r>
          </a:p>
          <a:p>
            <a:r>
              <a:rPr lang="en-US" sz="1400" dirty="0">
                <a:solidFill>
                  <a:schemeClr val="tx1">
                    <a:lumMod val="95000"/>
                    <a:lumOff val="5000"/>
                  </a:schemeClr>
                </a:solidFill>
                <a:latin typeface="Century Gothic" panose="020B0502020202020204" pitchFamily="34" charset="0"/>
              </a:rPr>
              <a:t>Black – confirmed story </a:t>
            </a:r>
          </a:p>
        </p:txBody>
      </p:sp>
    </p:spTree>
    <p:extLst>
      <p:ext uri="{BB962C8B-B14F-4D97-AF65-F5344CB8AC3E}">
        <p14:creationId xmlns:p14="http://schemas.microsoft.com/office/powerpoint/2010/main" val="389402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980728"/>
            <a:ext cx="8229602" cy="4124953"/>
          </a:xfrm>
        </p:spPr>
        <p:txBody>
          <a:bodyPr>
            <a:noAutofit/>
          </a:bodyPr>
          <a:lstStyle/>
          <a:p>
            <a:pPr marL="0" indent="0">
              <a:buNone/>
            </a:pPr>
            <a:r>
              <a:rPr lang="en-GB" sz="2100" dirty="0">
                <a:solidFill>
                  <a:schemeClr val="bg1">
                    <a:lumMod val="85000"/>
                  </a:schemeClr>
                </a:solidFill>
                <a:latin typeface="Century Gothic" panose="020B0502020202020204" pitchFamily="34" charset="0"/>
              </a:rPr>
              <a:t>1. Introduction, Opening, Exposition </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Background information</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2. Inciting Incident </a:t>
            </a:r>
          </a:p>
          <a:p>
            <a:pPr marL="0" indent="0">
              <a:buNone/>
            </a:pPr>
            <a:r>
              <a:rPr lang="en-GB" sz="2100" dirty="0">
                <a:solidFill>
                  <a:schemeClr val="bg1">
                    <a:lumMod val="85000"/>
                  </a:schemeClr>
                </a:solidFill>
                <a:latin typeface="Century Gothic" panose="020B0502020202020204" pitchFamily="34" charset="0"/>
              </a:rPr>
              <a:t>- Something out of ordinary happened</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3. Plot 1</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Introduce the Problem</a:t>
            </a:r>
          </a:p>
          <a:p>
            <a:pPr marL="0" indent="0">
              <a:buNone/>
            </a:pPr>
            <a:endParaRPr lang="en-GB" sz="2100" dirty="0">
              <a:solidFill>
                <a:schemeClr val="bg1">
                  <a:lumMod val="85000"/>
                </a:schemeClr>
              </a:solidFill>
              <a:latin typeface="Century Gothic" panose="020B0502020202020204" pitchFamily="34" charset="0"/>
            </a:endParaRPr>
          </a:p>
        </p:txBody>
      </p:sp>
      <p:sp>
        <p:nvSpPr>
          <p:cNvPr id="9" name="Title 4">
            <a:extLst>
              <a:ext uri="{FF2B5EF4-FFF2-40B4-BE49-F238E27FC236}">
                <a16:creationId xmlns:a16="http://schemas.microsoft.com/office/drawing/2014/main" id="{E5FFE75C-FF47-41BE-9C8F-03305A0C3BB6}"/>
              </a:ext>
            </a:extLst>
          </p:cNvPr>
          <p:cNvSpPr txBox="1">
            <a:spLocks/>
          </p:cNvSpPr>
          <p:nvPr/>
        </p:nvSpPr>
        <p:spPr>
          <a:xfrm>
            <a:off x="539552"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indent="0">
              <a:buNone/>
            </a:pPr>
            <a:r>
              <a:rPr lang="en-GB" sz="3200" b="1" dirty="0">
                <a:solidFill>
                  <a:srgbClr val="FF6600"/>
                </a:solidFill>
                <a:latin typeface="Century Gothic" panose="020B0502020202020204" pitchFamily="34" charset="0"/>
              </a:rPr>
              <a:t>Act 1 (Set Up)</a:t>
            </a:r>
          </a:p>
        </p:txBody>
      </p:sp>
      <p:sp>
        <p:nvSpPr>
          <p:cNvPr id="10" name="TextBox 9">
            <a:extLst>
              <a:ext uri="{FF2B5EF4-FFF2-40B4-BE49-F238E27FC236}">
                <a16:creationId xmlns:a16="http://schemas.microsoft.com/office/drawing/2014/main" id="{F6C654BA-8FB6-4182-959F-8B2E8E115AB2}"/>
              </a:ext>
            </a:extLst>
          </p:cNvPr>
          <p:cNvSpPr txBox="1"/>
          <p:nvPr/>
        </p:nvSpPr>
        <p:spPr>
          <a:xfrm>
            <a:off x="827584" y="1726725"/>
            <a:ext cx="7488832" cy="1015663"/>
          </a:xfrm>
          <a:prstGeom prst="rect">
            <a:avLst/>
          </a:prstGeom>
          <a:solidFill>
            <a:schemeClr val="bg1"/>
          </a:solidFill>
        </p:spPr>
        <p:txBody>
          <a:bodyPr wrap="square" rtlCol="0">
            <a:spAutoFit/>
          </a:bodyPr>
          <a:lstStyle/>
          <a:p>
            <a:r>
              <a:rPr lang="en-US" sz="1200" strike="sngStrike" dirty="0">
                <a:solidFill>
                  <a:schemeClr val="bg1">
                    <a:lumMod val="65000"/>
                  </a:schemeClr>
                </a:solidFill>
                <a:latin typeface="Century Gothic" panose="020B0502020202020204" pitchFamily="34" charset="0"/>
              </a:rPr>
              <a:t>Once upon a time, there was a farmer. Farmer man do farmer things </a:t>
            </a:r>
            <a:r>
              <a:rPr lang="en-US" sz="1200" strike="sngStrike" dirty="0" err="1">
                <a:solidFill>
                  <a:schemeClr val="bg1">
                    <a:lumMod val="65000"/>
                  </a:schemeClr>
                </a:solidFill>
                <a:latin typeface="Century Gothic" panose="020B0502020202020204" pitchFamily="34" charset="0"/>
              </a:rPr>
              <a:t>lul</a:t>
            </a:r>
            <a:r>
              <a:rPr lang="en-US" sz="1200" strike="sngStrike" dirty="0">
                <a:solidFill>
                  <a:schemeClr val="bg1">
                    <a:lumMod val="65000"/>
                  </a:schemeClr>
                </a:solidFill>
                <a:latin typeface="Century Gothic" panose="020B0502020202020204" pitchFamily="34" charset="0"/>
              </a:rPr>
              <a:t>. </a:t>
            </a:r>
            <a:r>
              <a:rPr lang="en-US" sz="1200" strike="sngStrike" dirty="0" err="1">
                <a:solidFill>
                  <a:schemeClr val="bg1">
                    <a:lumMod val="65000"/>
                  </a:schemeClr>
                </a:solidFill>
                <a:latin typeface="Century Gothic" panose="020B0502020202020204" pitchFamily="34" charset="0"/>
              </a:rPr>
              <a:t>Jk</a:t>
            </a:r>
            <a:r>
              <a:rPr lang="en-US" sz="1200" strike="sngStrike" dirty="0">
                <a:solidFill>
                  <a:schemeClr val="bg1">
                    <a:lumMod val="65000"/>
                  </a:schemeClr>
                </a:solidFill>
                <a:latin typeface="Century Gothic" panose="020B0502020202020204" pitchFamily="34" charset="0"/>
              </a:rPr>
              <a:t> he tills the land himself and hunts predators approaching farm animals. He has a chill countryside life I guess </a:t>
            </a:r>
            <a:r>
              <a:rPr lang="en-US" sz="1200" dirty="0">
                <a:solidFill>
                  <a:schemeClr val="tx2">
                    <a:lumMod val="60000"/>
                    <a:lumOff val="40000"/>
                  </a:schemeClr>
                </a:solidFill>
                <a:latin typeface="Century Gothic" panose="020B0502020202020204" pitchFamily="34" charset="0"/>
              </a:rPr>
              <a:t>(scuffed format, am rewriting)</a:t>
            </a:r>
          </a:p>
          <a:p>
            <a:r>
              <a:rPr lang="en-US" sz="1200" dirty="0">
                <a:latin typeface="Century Gothic" panose="020B0502020202020204" pitchFamily="34" charset="0"/>
              </a:rPr>
              <a:t>Once upon a time, there was a farmer in a village. He lives a peaceful and relaxing life everyday, tending to his crops and protecting his farm animals from predators</a:t>
            </a:r>
          </a:p>
        </p:txBody>
      </p:sp>
      <p:sp>
        <p:nvSpPr>
          <p:cNvPr id="13" name="TextBox 12">
            <a:extLst>
              <a:ext uri="{FF2B5EF4-FFF2-40B4-BE49-F238E27FC236}">
                <a16:creationId xmlns:a16="http://schemas.microsoft.com/office/drawing/2014/main" id="{BD78D933-322C-4ED8-9667-1F84848E26C9}"/>
              </a:ext>
            </a:extLst>
          </p:cNvPr>
          <p:cNvSpPr txBox="1"/>
          <p:nvPr/>
        </p:nvSpPr>
        <p:spPr>
          <a:xfrm>
            <a:off x="755577" y="3646765"/>
            <a:ext cx="7488832" cy="830997"/>
          </a:xfrm>
          <a:prstGeom prst="rect">
            <a:avLst/>
          </a:prstGeom>
          <a:solidFill>
            <a:schemeClr val="bg1"/>
          </a:solidFill>
        </p:spPr>
        <p:txBody>
          <a:bodyPr wrap="square" rtlCol="0">
            <a:spAutoFit/>
          </a:bodyPr>
          <a:lstStyle/>
          <a:p>
            <a:r>
              <a:rPr lang="en-US" sz="1200" strike="sngStrike" dirty="0" err="1">
                <a:solidFill>
                  <a:schemeClr val="bg1">
                    <a:lumMod val="50000"/>
                  </a:schemeClr>
                </a:solidFill>
                <a:latin typeface="Century Gothic" panose="020B0502020202020204" pitchFamily="34" charset="0"/>
              </a:rPr>
              <a:t>Wahhhhh</a:t>
            </a:r>
            <a:r>
              <a:rPr lang="en-US" sz="1200" strike="sngStrike" dirty="0">
                <a:solidFill>
                  <a:schemeClr val="bg1">
                    <a:lumMod val="50000"/>
                  </a:schemeClr>
                </a:solidFill>
                <a:latin typeface="Century Gothic" panose="020B0502020202020204" pitchFamily="34" charset="0"/>
              </a:rPr>
              <a:t> island go </a:t>
            </a:r>
            <a:r>
              <a:rPr lang="en-US" sz="1200" strike="sngStrike" dirty="0" err="1">
                <a:solidFill>
                  <a:schemeClr val="bg1">
                    <a:lumMod val="50000"/>
                  </a:schemeClr>
                </a:solidFill>
                <a:latin typeface="Century Gothic" panose="020B0502020202020204" pitchFamily="34" charset="0"/>
              </a:rPr>
              <a:t>wheeeeeeeeee</a:t>
            </a:r>
            <a:r>
              <a:rPr lang="en-US" sz="1200" strike="sngStrike" dirty="0">
                <a:solidFill>
                  <a:schemeClr val="bg1">
                    <a:lumMod val="50000"/>
                  </a:schemeClr>
                </a:solidFill>
                <a:latin typeface="Century Gothic" panose="020B0502020202020204" pitchFamily="34" charset="0"/>
              </a:rPr>
              <a:t> and float into the sky</a:t>
            </a:r>
          </a:p>
          <a:p>
            <a:r>
              <a:rPr lang="en-US" sz="1200" dirty="0">
                <a:latin typeface="Century Gothic" panose="020B0502020202020204" pitchFamily="34" charset="0"/>
              </a:rPr>
              <a:t>Until one day, a violent earthquake shook the village and the castle of a nearby city was seen floating up into the sky </a:t>
            </a:r>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kinda</a:t>
            </a:r>
            <a:r>
              <a:rPr lang="en-US" sz="1200" dirty="0">
                <a:solidFill>
                  <a:schemeClr val="tx2">
                    <a:lumMod val="60000"/>
                    <a:lumOff val="40000"/>
                  </a:schemeClr>
                </a:solidFill>
                <a:latin typeface="Century Gothic" panose="020B0502020202020204" pitchFamily="34" charset="0"/>
              </a:rPr>
              <a:t> want to describe the state of the village but I probably should put it in plot or pinch?)</a:t>
            </a:r>
          </a:p>
        </p:txBody>
      </p:sp>
      <p:sp>
        <p:nvSpPr>
          <p:cNvPr id="14" name="TextBox 13">
            <a:extLst>
              <a:ext uri="{FF2B5EF4-FFF2-40B4-BE49-F238E27FC236}">
                <a16:creationId xmlns:a16="http://schemas.microsoft.com/office/drawing/2014/main" id="{C262573B-7C5E-413E-A907-352DDBC8E4BD}"/>
              </a:ext>
            </a:extLst>
          </p:cNvPr>
          <p:cNvSpPr txBox="1"/>
          <p:nvPr/>
        </p:nvSpPr>
        <p:spPr>
          <a:xfrm>
            <a:off x="724137" y="5486244"/>
            <a:ext cx="7488832" cy="1200329"/>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All Villagers except main character suddenly collapse </a:t>
            </a:r>
            <a:r>
              <a:rPr lang="en-US" sz="1200" dirty="0">
                <a:solidFill>
                  <a:schemeClr val="tx2">
                    <a:lumMod val="60000"/>
                    <a:lumOff val="40000"/>
                  </a:schemeClr>
                </a:solidFill>
                <a:latin typeface="Century Gothic" panose="020B0502020202020204" pitchFamily="34" charset="0"/>
              </a:rPr>
              <a:t>(am rewriting to include how earthquake affected village)</a:t>
            </a:r>
          </a:p>
          <a:p>
            <a:r>
              <a:rPr lang="en-US" sz="1200" dirty="0">
                <a:latin typeface="Century Gothic" panose="020B0502020202020204" pitchFamily="34" charset="0"/>
              </a:rPr>
              <a:t>The farmer was able to survive the earthquake unscathed, but his land was severely damaged by the shaking. He rushes to check on his fellow villagers, only to watch them all falling to the ground one by one, unconscious. </a:t>
            </a:r>
            <a:r>
              <a:rPr lang="en-US" sz="1200" dirty="0">
                <a:solidFill>
                  <a:schemeClr val="tx2">
                    <a:lumMod val="60000"/>
                    <a:lumOff val="40000"/>
                  </a:schemeClr>
                </a:solidFill>
                <a:latin typeface="Century Gothic" panose="020B0502020202020204" pitchFamily="34" charset="0"/>
              </a:rPr>
              <a:t>(idk how say </a:t>
            </a:r>
            <a:r>
              <a:rPr lang="en-US" sz="1200" dirty="0" err="1">
                <a:solidFill>
                  <a:schemeClr val="tx2">
                    <a:lumMod val="60000"/>
                    <a:lumOff val="40000"/>
                  </a:schemeClr>
                </a:solidFill>
                <a:latin typeface="Century Gothic" panose="020B0502020202020204" pitchFamily="34" charset="0"/>
              </a:rPr>
              <a:t>uhhhhh</a:t>
            </a:r>
            <a:r>
              <a:rPr lang="en-US" sz="1200" dirty="0">
                <a:solidFill>
                  <a:schemeClr val="tx2">
                    <a:lumMod val="60000"/>
                    <a:lumOff val="40000"/>
                  </a:schemeClr>
                </a:solidFill>
                <a:latin typeface="Century Gothic" panose="020B0502020202020204" pitchFamily="34" charset="0"/>
              </a:rPr>
              <a:t>, I guess it’s the part where their core being stolen be the pinch?)</a:t>
            </a:r>
          </a:p>
        </p:txBody>
      </p:sp>
      <p:sp>
        <p:nvSpPr>
          <p:cNvPr id="2" name="Rectangle: Rounded Corners 1">
            <a:extLst>
              <a:ext uri="{FF2B5EF4-FFF2-40B4-BE49-F238E27FC236}">
                <a16:creationId xmlns:a16="http://schemas.microsoft.com/office/drawing/2014/main" id="{9ED74674-A0EF-2F47-9E5E-68A69340AE12}"/>
              </a:ext>
            </a:extLst>
          </p:cNvPr>
          <p:cNvSpPr/>
          <p:nvPr/>
        </p:nvSpPr>
        <p:spPr>
          <a:xfrm rot="21086446">
            <a:off x="5699139" y="575595"/>
            <a:ext cx="2786284" cy="840327"/>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2">
                    <a:lumMod val="60000"/>
                    <a:lumOff val="40000"/>
                  </a:schemeClr>
                </a:solidFill>
              </a:rPr>
              <a:t>if this was in game, it would be opening cutscene I guess</a:t>
            </a:r>
          </a:p>
        </p:txBody>
      </p:sp>
    </p:spTree>
    <p:extLst>
      <p:ext uri="{BB962C8B-B14F-4D97-AF65-F5344CB8AC3E}">
        <p14:creationId xmlns:p14="http://schemas.microsoft.com/office/powerpoint/2010/main" val="273119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4. Pinch 1</a:t>
            </a:r>
          </a:p>
          <a:p>
            <a:pPr marL="0" indent="0">
              <a:buNone/>
            </a:pPr>
            <a:r>
              <a:rPr lang="en-US" sz="2100" dirty="0">
                <a:solidFill>
                  <a:schemeClr val="bg1">
                    <a:lumMod val="85000"/>
                  </a:schemeClr>
                </a:solidFill>
                <a:latin typeface="Century Gothic" panose="020B0502020202020204" pitchFamily="34" charset="0"/>
              </a:rPr>
              <a:t>- Sets the seriousness of the conflict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5. Midpoint </a:t>
            </a:r>
          </a:p>
          <a:p>
            <a:pPr marL="0" indent="0">
              <a:buNone/>
            </a:pPr>
            <a:r>
              <a:rPr lang="en-GB" sz="2100" dirty="0">
                <a:solidFill>
                  <a:schemeClr val="bg1">
                    <a:lumMod val="85000"/>
                  </a:schemeClr>
                </a:solidFill>
                <a:latin typeface="Century Gothic" panose="020B0502020202020204" pitchFamily="34" charset="0"/>
              </a:rPr>
              <a:t>- </a:t>
            </a:r>
            <a:r>
              <a:rPr lang="en-US" sz="2100" dirty="0">
                <a:solidFill>
                  <a:schemeClr val="bg1">
                    <a:lumMod val="85000"/>
                  </a:schemeClr>
                </a:solidFill>
                <a:latin typeface="Century Gothic" panose="020B0502020202020204" pitchFamily="34" charset="0"/>
              </a:rPr>
              <a:t>Character is close to solve the problem BUT…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14" name="TextBox 13">
            <a:extLst>
              <a:ext uri="{FF2B5EF4-FFF2-40B4-BE49-F238E27FC236}">
                <a16:creationId xmlns:a16="http://schemas.microsoft.com/office/drawing/2014/main" id="{47A5CFE1-1682-4D81-982A-930D56C037D6}"/>
              </a:ext>
            </a:extLst>
          </p:cNvPr>
          <p:cNvSpPr txBox="1"/>
          <p:nvPr/>
        </p:nvSpPr>
        <p:spPr>
          <a:xfrm>
            <a:off x="909938" y="1738337"/>
            <a:ext cx="7488832" cy="1754326"/>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Main character notices energy of villagers cores being sucked out and flying towards castle</a:t>
            </a:r>
          </a:p>
          <a:p>
            <a:r>
              <a:rPr lang="en-US" sz="1200" strike="sngStrike" dirty="0">
                <a:solidFill>
                  <a:schemeClr val="bg1">
                    <a:lumMod val="50000"/>
                  </a:schemeClr>
                </a:solidFill>
                <a:latin typeface="Century Gothic" panose="020B0502020202020204" pitchFamily="34" charset="0"/>
              </a:rPr>
              <a:t>Main character notices he is only person unscathed</a:t>
            </a:r>
          </a:p>
          <a:p>
            <a:r>
              <a:rPr lang="en-US" sz="1200" dirty="0">
                <a:solidFill>
                  <a:schemeClr val="tx2">
                    <a:lumMod val="60000"/>
                    <a:lumOff val="40000"/>
                  </a:schemeClr>
                </a:solidFill>
                <a:latin typeface="Century Gothic" panose="020B0502020202020204" pitchFamily="34" charset="0"/>
              </a:rPr>
              <a:t>(core sucked out or only person standing come first O|&lt;</a:t>
            </a:r>
          </a:p>
          <a:p>
            <a:r>
              <a:rPr lang="en-US" sz="1200" dirty="0">
                <a:solidFill>
                  <a:schemeClr val="tx2">
                    <a:lumMod val="60000"/>
                    <a:lumOff val="40000"/>
                  </a:schemeClr>
                </a:solidFill>
                <a:latin typeface="Century Gothic" panose="020B0502020202020204" pitchFamily="34" charset="0"/>
              </a:rPr>
              <a:t>I guess he can have a dramatic moment of surveying the surroundings before things get even worse)</a:t>
            </a:r>
          </a:p>
          <a:p>
            <a:r>
              <a:rPr lang="en-US" sz="1200" dirty="0">
                <a:solidFill>
                  <a:schemeClr val="tx1">
                    <a:lumMod val="95000"/>
                    <a:lumOff val="5000"/>
                  </a:schemeClr>
                </a:solidFill>
                <a:latin typeface="Century Gothic" panose="020B0502020202020204" pitchFamily="34" charset="0"/>
              </a:rPr>
              <a:t>The farmer stands and surveys his surroundings, shocked by the situation. He was the only person that is still awake in the entire village. Then, something caught his eyes. He notices the cores of his fellow villagers detaching and flying into the air, towards the castle. Without their cores, they will never wake up again!</a:t>
            </a:r>
          </a:p>
        </p:txBody>
      </p:sp>
      <p:sp>
        <p:nvSpPr>
          <p:cNvPr id="15" name="TextBox 14">
            <a:extLst>
              <a:ext uri="{FF2B5EF4-FFF2-40B4-BE49-F238E27FC236}">
                <a16:creationId xmlns:a16="http://schemas.microsoft.com/office/drawing/2014/main" id="{F50DF93C-1AA7-416A-9F49-147229EE15BB}"/>
              </a:ext>
            </a:extLst>
          </p:cNvPr>
          <p:cNvSpPr txBox="1"/>
          <p:nvPr/>
        </p:nvSpPr>
        <p:spPr>
          <a:xfrm>
            <a:off x="906084" y="4521943"/>
            <a:ext cx="7488832" cy="2123658"/>
          </a:xfrm>
          <a:prstGeom prst="rect">
            <a:avLst/>
          </a:prstGeom>
          <a:solidFill>
            <a:schemeClr val="bg1"/>
          </a:solidFill>
        </p:spPr>
        <p:txBody>
          <a:bodyPr wrap="square" rtlCol="0">
            <a:spAutoFit/>
          </a:bodyPr>
          <a:lstStyle/>
          <a:p>
            <a:r>
              <a:rPr lang="en-US" sz="1200" dirty="0">
                <a:solidFill>
                  <a:schemeClr val="tx2">
                    <a:lumMod val="60000"/>
                    <a:lumOff val="40000"/>
                  </a:schemeClr>
                </a:solidFill>
                <a:latin typeface="Century Gothic" panose="020B0502020202020204" pitchFamily="34" charset="0"/>
              </a:rPr>
              <a:t>(cant solve problem, but possible to change context from helpless to having power to save them)</a:t>
            </a:r>
          </a:p>
          <a:p>
            <a:r>
              <a:rPr lang="en-US" sz="1200" strike="sngStrike" dirty="0">
                <a:solidFill>
                  <a:schemeClr val="bg1">
                    <a:lumMod val="50000"/>
                  </a:schemeClr>
                </a:solidFill>
                <a:latin typeface="Century Gothic" panose="020B0502020202020204" pitchFamily="34" charset="0"/>
              </a:rPr>
              <a:t>Suddenly a voice spoke to him </a:t>
            </a:r>
            <a:r>
              <a:rPr lang="en-US" sz="1200" dirty="0">
                <a:solidFill>
                  <a:schemeClr val="tx2">
                    <a:lumMod val="60000"/>
                    <a:lumOff val="40000"/>
                  </a:schemeClr>
                </a:solidFill>
                <a:latin typeface="Century Gothic" panose="020B0502020202020204" pitchFamily="34" charset="0"/>
              </a:rPr>
              <a:t>(seems kind of convenient and cliché :p. honestly though, being the only one left unscathed is already way too convenient to happen. </a:t>
            </a:r>
            <a:r>
              <a:rPr lang="en-US" sz="1200" dirty="0" err="1">
                <a:solidFill>
                  <a:schemeClr val="tx2">
                    <a:lumMod val="60000"/>
                    <a:lumOff val="40000"/>
                  </a:schemeClr>
                </a:solidFill>
                <a:latin typeface="Century Gothic" panose="020B0502020202020204" pitchFamily="34" charset="0"/>
              </a:rPr>
              <a:t>Ahahaha</a:t>
            </a:r>
            <a:r>
              <a:rPr lang="en-US" sz="1200" dirty="0">
                <a:solidFill>
                  <a:schemeClr val="tx2">
                    <a:lumMod val="60000"/>
                    <a:lumOff val="40000"/>
                  </a:schemeClr>
                </a:solidFill>
                <a:latin typeface="Century Gothic" panose="020B0502020202020204" pitchFamily="34" charset="0"/>
              </a:rPr>
              <a:t> standard issue fairy tale this is O|&lt;. Anyways, receiving power from god can be inciting incident, story qn be if main character can save the world [</a:t>
            </a:r>
            <a:r>
              <a:rPr lang="en-US" sz="1200" dirty="0" err="1">
                <a:solidFill>
                  <a:schemeClr val="tx2">
                    <a:lumMod val="60000"/>
                    <a:lumOff val="40000"/>
                  </a:schemeClr>
                </a:solidFill>
                <a:latin typeface="Century Gothic" panose="020B0502020202020204" pitchFamily="34" charset="0"/>
              </a:rPr>
              <a:t>sinces</a:t>
            </a:r>
            <a:r>
              <a:rPr lang="en-US" sz="1200" dirty="0">
                <a:solidFill>
                  <a:schemeClr val="tx2">
                    <a:lumMod val="60000"/>
                    <a:lumOff val="40000"/>
                  </a:schemeClr>
                </a:solidFill>
                <a:latin typeface="Century Gothic" panose="020B0502020202020204" pitchFamily="34" charset="0"/>
              </a:rPr>
              <a:t> </a:t>
            </a:r>
            <a:r>
              <a:rPr lang="en-US" sz="1200" dirty="0" err="1">
                <a:solidFill>
                  <a:schemeClr val="tx2">
                    <a:lumMod val="60000"/>
                    <a:lumOff val="40000"/>
                  </a:schemeClr>
                </a:solidFill>
                <a:latin typeface="Century Gothic" panose="020B0502020202020204" pitchFamily="34" charset="0"/>
              </a:rPr>
              <a:t>hes</a:t>
            </a:r>
            <a:r>
              <a:rPr lang="en-US" sz="1200" dirty="0">
                <a:solidFill>
                  <a:schemeClr val="tx2">
                    <a:lumMod val="60000"/>
                    <a:lumOff val="40000"/>
                  </a:schemeClr>
                </a:solidFill>
                <a:latin typeface="Century Gothic" panose="020B0502020202020204" pitchFamily="34" charset="0"/>
              </a:rPr>
              <a:t> the only one that received powers]. Would be funny if he has magical girl transformation though.) </a:t>
            </a:r>
          </a:p>
          <a:p>
            <a:r>
              <a:rPr lang="en-US" sz="1200" dirty="0">
                <a:solidFill>
                  <a:schemeClr val="tx1">
                    <a:lumMod val="95000"/>
                    <a:lumOff val="5000"/>
                  </a:schemeClr>
                </a:solidFill>
                <a:latin typeface="Century Gothic" panose="020B0502020202020204" pitchFamily="34" charset="0"/>
              </a:rPr>
              <a:t>Suddenly, a voice calls him and introduces themselves as the god. God tells him that a vengeful spirit had invaded the castle and stole the kingdoms powers. </a:t>
            </a:r>
            <a:r>
              <a:rPr lang="en-US" sz="1200" dirty="0">
                <a:solidFill>
                  <a:schemeClr val="tx2">
                    <a:lumMod val="60000"/>
                    <a:lumOff val="40000"/>
                  </a:schemeClr>
                </a:solidFill>
                <a:latin typeface="Century Gothic" panose="020B0502020202020204" pitchFamily="34" charset="0"/>
              </a:rPr>
              <a:t>(yes it’s an ancient kingdom and its called </a:t>
            </a:r>
            <a:r>
              <a:rPr lang="en-US" sz="1200" dirty="0" err="1">
                <a:solidFill>
                  <a:schemeClr val="tx2">
                    <a:lumMod val="60000"/>
                    <a:lumOff val="40000"/>
                  </a:schemeClr>
                </a:solidFill>
                <a:latin typeface="Century Gothic" panose="020B0502020202020204" pitchFamily="34" charset="0"/>
              </a:rPr>
              <a:t>gravidia</a:t>
            </a:r>
            <a:r>
              <a:rPr lang="en-US" sz="1200" dirty="0">
                <a:solidFill>
                  <a:schemeClr val="tx2">
                    <a:lumMod val="60000"/>
                    <a:lumOff val="40000"/>
                  </a:schemeClr>
                </a:solidFill>
                <a:latin typeface="Century Gothic" panose="020B0502020202020204" pitchFamily="34" charset="0"/>
              </a:rPr>
              <a:t> lmao</a:t>
            </a:r>
            <a:r>
              <a:rPr lang="en-US" sz="1200" dirty="0">
                <a:solidFill>
                  <a:schemeClr val="tx1">
                    <a:lumMod val="95000"/>
                    <a:lumOff val="5000"/>
                  </a:schemeClr>
                </a:solidFill>
                <a:latin typeface="Century Gothic" panose="020B0502020202020204" pitchFamily="34" charset="0"/>
              </a:rPr>
              <a:t>) he was a tyrant that wanted to sacrifice his people for more power, but he died before he could do so. Now he has freed himself from god and came back to wreak havoc. Farmer gets gods power to defeat the spirit.</a:t>
            </a:r>
          </a:p>
        </p:txBody>
      </p:sp>
    </p:spTree>
    <p:extLst>
      <p:ext uri="{BB962C8B-B14F-4D97-AF65-F5344CB8AC3E}">
        <p14:creationId xmlns:p14="http://schemas.microsoft.com/office/powerpoint/2010/main" val="432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6. Pinch 2 </a:t>
            </a:r>
          </a:p>
          <a:p>
            <a:pPr marL="0" indent="0">
              <a:buNone/>
            </a:pPr>
            <a:r>
              <a:rPr lang="en-US" sz="2100" dirty="0">
                <a:solidFill>
                  <a:schemeClr val="bg1">
                    <a:lumMod val="85000"/>
                  </a:schemeClr>
                </a:solidFill>
                <a:latin typeface="Century Gothic" panose="020B0502020202020204" pitchFamily="34" charset="0"/>
              </a:rPr>
              <a:t>- Conflict that provokes and reverses midpoint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16" name="TextBox 15">
            <a:extLst>
              <a:ext uri="{FF2B5EF4-FFF2-40B4-BE49-F238E27FC236}">
                <a16:creationId xmlns:a16="http://schemas.microsoft.com/office/drawing/2014/main" id="{DCED554B-D081-4478-BC00-3B31257A1273}"/>
              </a:ext>
            </a:extLst>
          </p:cNvPr>
          <p:cNvSpPr txBox="1"/>
          <p:nvPr/>
        </p:nvSpPr>
        <p:spPr>
          <a:xfrm>
            <a:off x="611560" y="1844824"/>
            <a:ext cx="7488832" cy="1384995"/>
          </a:xfrm>
          <a:prstGeom prst="rect">
            <a:avLst/>
          </a:prstGeom>
          <a:solidFill>
            <a:schemeClr val="bg1"/>
          </a:solidFill>
        </p:spPr>
        <p:txBody>
          <a:bodyPr wrap="square" rtlCol="0">
            <a:spAutoFit/>
          </a:bodyPr>
          <a:lstStyle/>
          <a:p>
            <a:r>
              <a:rPr lang="en-US" sz="1200" dirty="0">
                <a:latin typeface="Century Gothic" panose="020B0502020202020204" pitchFamily="34" charset="0"/>
              </a:rPr>
              <a:t>(</a:t>
            </a:r>
            <a:r>
              <a:rPr lang="en-US" sz="1200" dirty="0" err="1">
                <a:latin typeface="Century Gothic" panose="020B0502020202020204" pitchFamily="34" charset="0"/>
              </a:rPr>
              <a:t>ooga</a:t>
            </a:r>
            <a:r>
              <a:rPr lang="en-US" sz="1200" dirty="0">
                <a:latin typeface="Century Gothic" panose="020B0502020202020204" pitchFamily="34" charset="0"/>
              </a:rPr>
              <a:t> </a:t>
            </a:r>
            <a:r>
              <a:rPr lang="en-US" sz="1200" dirty="0" err="1">
                <a:latin typeface="Century Gothic" panose="020B0502020202020204" pitchFamily="34" charset="0"/>
              </a:rPr>
              <a:t>booga</a:t>
            </a:r>
            <a:r>
              <a:rPr lang="en-US" sz="1200" dirty="0">
                <a:latin typeface="Century Gothic" panose="020B0502020202020204" pitchFamily="34" charset="0"/>
              </a:rPr>
              <a:t> actual gameplay part </a:t>
            </a:r>
            <a:r>
              <a:rPr lang="en-US" sz="1200" dirty="0" err="1">
                <a:latin typeface="Century Gothic" panose="020B0502020202020204" pitchFamily="34" charset="0"/>
              </a:rPr>
              <a:t>wheeeeee</a:t>
            </a:r>
            <a:endParaRPr lang="en-US" sz="1200" dirty="0">
              <a:latin typeface="Century Gothic" panose="020B0502020202020204" pitchFamily="34" charset="0"/>
            </a:endParaRPr>
          </a:p>
          <a:p>
            <a:r>
              <a:rPr lang="en-US" sz="1200" dirty="0">
                <a:latin typeface="Century Gothic" panose="020B0502020202020204" pitchFamily="34" charset="0"/>
              </a:rPr>
              <a:t>Anyways, current story is hard to put in branching narratives :D</a:t>
            </a:r>
          </a:p>
          <a:p>
            <a:r>
              <a:rPr lang="en-US" sz="1200" dirty="0">
                <a:latin typeface="Century Gothic" panose="020B0502020202020204" pitchFamily="34" charset="0"/>
              </a:rPr>
              <a:t>Guess I perish)</a:t>
            </a:r>
          </a:p>
          <a:p>
            <a:r>
              <a:rPr lang="en-US" sz="1200" dirty="0">
                <a:latin typeface="Century Gothic" panose="020B0502020202020204" pitchFamily="34" charset="0"/>
              </a:rPr>
              <a:t>Farmer gets warped to the castle in the sky by god and he starts his quest to save the world! Unfortunately, the area is taken over by soldiers summoned by the evil spirit. He struggles through the overwhelming amount of soldiers and make it to the throne room </a:t>
            </a:r>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hufidas</a:t>
            </a:r>
            <a:r>
              <a:rPr lang="en-US" sz="1200" dirty="0">
                <a:solidFill>
                  <a:schemeClr val="tx2">
                    <a:lumMod val="60000"/>
                    <a:lumOff val="40000"/>
                  </a:schemeClr>
                </a:solidFill>
                <a:latin typeface="Century Gothic" panose="020B0502020202020204" pitchFamily="34" charset="0"/>
              </a:rPr>
              <a:t> need to show situation is very tough on farmer, 1 vs a whole army)</a:t>
            </a:r>
          </a:p>
        </p:txBody>
      </p:sp>
    </p:spTree>
    <p:extLst>
      <p:ext uri="{BB962C8B-B14F-4D97-AF65-F5344CB8AC3E}">
        <p14:creationId xmlns:p14="http://schemas.microsoft.com/office/powerpoint/2010/main" val="95817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268760"/>
            <a:ext cx="8229602" cy="5184576"/>
          </a:xfrm>
        </p:spPr>
        <p:txBody>
          <a:bodyPr>
            <a:normAutofit/>
          </a:bodyPr>
          <a:lstStyle/>
          <a:p>
            <a:pPr marL="0" indent="0">
              <a:buNone/>
            </a:pPr>
            <a:r>
              <a:rPr lang="en-GB" sz="2100" b="1" dirty="0">
                <a:solidFill>
                  <a:srgbClr val="FF6600"/>
                </a:solidFill>
                <a:latin typeface="Century Gothic" panose="020B0502020202020204" pitchFamily="34" charset="0"/>
              </a:rPr>
              <a:t>Act 3 (Climax/Resolution)</a:t>
            </a:r>
          </a:p>
          <a:p>
            <a:pPr marL="0" indent="0">
              <a:buNone/>
            </a:pPr>
            <a:r>
              <a:rPr lang="en-GB" sz="2100" dirty="0">
                <a:solidFill>
                  <a:schemeClr val="bg1">
                    <a:lumMod val="85000"/>
                  </a:schemeClr>
                </a:solidFill>
                <a:latin typeface="Century Gothic" panose="020B0502020202020204" pitchFamily="34" charset="0"/>
              </a:rPr>
              <a:t>7. Climax</a:t>
            </a:r>
          </a:p>
          <a:p>
            <a:pPr marL="0" indent="0">
              <a:buNone/>
            </a:pPr>
            <a:r>
              <a:rPr lang="en-GB" sz="2100" dirty="0">
                <a:solidFill>
                  <a:schemeClr val="bg1">
                    <a:lumMod val="85000"/>
                  </a:schemeClr>
                </a:solidFill>
                <a:latin typeface="Century Gothic" panose="020B0502020202020204" pitchFamily="34" charset="0"/>
              </a:rPr>
              <a:t>- </a:t>
            </a:r>
            <a:r>
              <a:rPr lang="en-SG" sz="2100" dirty="0">
                <a:solidFill>
                  <a:schemeClr val="bg1">
                    <a:lumMod val="85000"/>
                  </a:schemeClr>
                </a:solidFill>
                <a:latin typeface="Century Gothic" panose="020B0502020202020204" pitchFamily="34" charset="0"/>
              </a:rPr>
              <a:t>The final moments of the conflict</a:t>
            </a: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8. </a:t>
            </a:r>
            <a:r>
              <a:rPr lang="en-US" sz="2100" dirty="0">
                <a:solidFill>
                  <a:schemeClr val="bg1">
                    <a:lumMod val="85000"/>
                  </a:schemeClr>
                </a:solidFill>
                <a:latin typeface="Century Gothic" panose="020B0502020202020204" pitchFamily="34" charset="0"/>
              </a:rPr>
              <a:t>Resolution</a:t>
            </a:r>
          </a:p>
          <a:p>
            <a:pPr marL="0" indent="0">
              <a:buNone/>
            </a:pPr>
            <a:r>
              <a:rPr lang="en-US" sz="2100" dirty="0">
                <a:solidFill>
                  <a:schemeClr val="bg1">
                    <a:lumMod val="85000"/>
                  </a:schemeClr>
                </a:solidFill>
                <a:latin typeface="Century Gothic" panose="020B0502020202020204" pitchFamily="34" charset="0"/>
              </a:rPr>
              <a:t>- Wrapping up the story</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 Combining the white boxes = Synopsis of story</a:t>
            </a: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000" dirty="0">
              <a:solidFill>
                <a:schemeClr val="bg1">
                  <a:lumMod val="85000"/>
                </a:schemeClr>
              </a:solidFill>
              <a:latin typeface="Century Gothic" panose="020B0502020202020204" pitchFamily="34" charset="0"/>
            </a:endParaRPr>
          </a:p>
        </p:txBody>
      </p:sp>
      <p:sp>
        <p:nvSpPr>
          <p:cNvPr id="8" name="Title 4">
            <a:extLst>
              <a:ext uri="{FF2B5EF4-FFF2-40B4-BE49-F238E27FC236}">
                <a16:creationId xmlns:a16="http://schemas.microsoft.com/office/drawing/2014/main" id="{1F1B99DD-F80D-467A-A355-8A3BBD5B3D00}"/>
              </a:ext>
            </a:extLst>
          </p:cNvPr>
          <p:cNvSpPr>
            <a:spLocks noGrp="1"/>
          </p:cNvSpPr>
          <p:nvPr>
            <p:ph type="title"/>
          </p:nvPr>
        </p:nvSpPr>
        <p:spPr>
          <a:xfrm>
            <a:off x="457200" y="274638"/>
            <a:ext cx="8229600" cy="1143000"/>
          </a:xfrm>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12" name="TextBox 11">
            <a:extLst>
              <a:ext uri="{FF2B5EF4-FFF2-40B4-BE49-F238E27FC236}">
                <a16:creationId xmlns:a16="http://schemas.microsoft.com/office/drawing/2014/main" id="{5D5DE2E8-4902-4DB2-BE41-6DE7EEF2FBC0}"/>
              </a:ext>
            </a:extLst>
          </p:cNvPr>
          <p:cNvSpPr txBox="1"/>
          <p:nvPr/>
        </p:nvSpPr>
        <p:spPr>
          <a:xfrm>
            <a:off x="755576" y="2474312"/>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a:t>
            </a:r>
          </a:p>
          <a:p>
            <a:r>
              <a:rPr lang="en-US" sz="1200" dirty="0">
                <a:latin typeface="Century Gothic" panose="020B0502020202020204" pitchFamily="34" charset="0"/>
              </a:rPr>
              <a:t>???</a:t>
            </a:r>
          </a:p>
          <a:p>
            <a:r>
              <a:rPr lang="en-US" sz="1200" dirty="0">
                <a:latin typeface="Century Gothic" panose="020B0502020202020204" pitchFamily="34" charset="0"/>
              </a:rPr>
              <a:t>???</a:t>
            </a:r>
          </a:p>
        </p:txBody>
      </p:sp>
      <p:sp>
        <p:nvSpPr>
          <p:cNvPr id="13" name="TextBox 12">
            <a:extLst>
              <a:ext uri="{FF2B5EF4-FFF2-40B4-BE49-F238E27FC236}">
                <a16:creationId xmlns:a16="http://schemas.microsoft.com/office/drawing/2014/main" id="{C2B1D565-990B-432C-83D6-939754270BBB}"/>
              </a:ext>
            </a:extLst>
          </p:cNvPr>
          <p:cNvSpPr txBox="1"/>
          <p:nvPr/>
        </p:nvSpPr>
        <p:spPr>
          <a:xfrm>
            <a:off x="755576" y="4006805"/>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a:t>
            </a:r>
          </a:p>
          <a:p>
            <a:r>
              <a:rPr lang="en-US" sz="1200" dirty="0">
                <a:latin typeface="Century Gothic" panose="020B0502020202020204" pitchFamily="34" charset="0"/>
              </a:rPr>
              <a:t>???</a:t>
            </a:r>
          </a:p>
          <a:p>
            <a:r>
              <a:rPr lang="en-US" sz="1200" dirty="0">
                <a:latin typeface="Century Gothic" panose="020B0502020202020204" pitchFamily="34" charset="0"/>
              </a:rPr>
              <a:t>???</a:t>
            </a:r>
          </a:p>
        </p:txBody>
      </p:sp>
    </p:spTree>
    <p:extLst>
      <p:ext uri="{BB962C8B-B14F-4D97-AF65-F5344CB8AC3E}">
        <p14:creationId xmlns:p14="http://schemas.microsoft.com/office/powerpoint/2010/main" val="1935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6955</TotalTime>
  <Words>802</Words>
  <Application>Microsoft Office PowerPoint</Application>
  <PresentationFormat>On-screen Show (4:3)</PresentationFormat>
  <Paragraphs>73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Office Theme</vt:lpstr>
      <vt:lpstr>3-Act Structure</vt:lpstr>
      <vt:lpstr>PowerPoint Presentation</vt:lpstr>
      <vt:lpstr>Act 2 (Confrontation/ also gameplay part?)</vt:lpstr>
      <vt:lpstr>Act 2 (Confrontation/ also gameplay part?)</vt:lpstr>
      <vt:lpstr>3-Act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SNG LEX</dc:creator>
  <cp:lastModifiedBy>FML neverlucky</cp:lastModifiedBy>
  <cp:revision>22</cp:revision>
  <dcterms:modified xsi:type="dcterms:W3CDTF">2024-06-05T09:02:45Z</dcterms:modified>
</cp:coreProperties>
</file>