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2" r:id="rId6"/>
    <p:sldId id="268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B28B-521E-4BFE-8EF9-8FFB161652B8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D8E2-21C8-460A-AE20-5567D06CF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协同式特征建模：一个实例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0" y="76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Before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0" y="3048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140404"/>
            <a:ext cx="7772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zh-CN" altLang="en-US" sz="2000" dirty="0" smtClean="0"/>
              <a:t>用户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进来，工具会提示他</a:t>
            </a:r>
            <a:r>
              <a:rPr lang="en-US" altLang="zh-CN" sz="2000" dirty="0" smtClean="0"/>
              <a:t>FMA</a:t>
            </a:r>
            <a:r>
              <a:rPr lang="zh-CN" altLang="en-US" sz="2000" dirty="0" smtClean="0"/>
              <a:t>上有如下问题：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- </a:t>
            </a:r>
            <a:r>
              <a:rPr lang="zh-CN" altLang="en-US" sz="2000" dirty="0" smtClean="0">
                <a:solidFill>
                  <a:srgbClr val="FF0000"/>
                </a:solidFill>
              </a:rPr>
              <a:t>播放、暂停和停止都有两</a:t>
            </a:r>
            <a:r>
              <a:rPr lang="zh-CN" altLang="en-US" sz="2000" dirty="0" smtClean="0">
                <a:solidFill>
                  <a:srgbClr val="FF0000"/>
                </a:solidFill>
              </a:rPr>
              <a:t>个父特征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最终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同意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的决定，把自己三个精化关系去</a:t>
            </a:r>
            <a:r>
              <a:rPr lang="zh-CN" altLang="en-US" dirty="0" smtClean="0"/>
              <a:t>掉。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认为收听在线电台不应该属于音乐播放软件的领域，对其</a:t>
            </a:r>
            <a:r>
              <a:rPr lang="en-US" altLang="zh-CN" dirty="0" smtClean="0"/>
              <a:t>Vote NO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另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A</a:t>
            </a:r>
            <a:r>
              <a:rPr lang="zh-CN" altLang="en-US" dirty="0"/>
              <a:t>受</a:t>
            </a:r>
            <a:r>
              <a:rPr lang="zh-CN" altLang="en-US" dirty="0" smtClean="0"/>
              <a:t>到启发，增加了在线听歌特征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43000" y="1447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2971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267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5844" y="4267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 rot="16200000" flipH="1">
            <a:off x="2095500" y="1828800"/>
            <a:ext cx="990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</p:cNvCxnSpPr>
          <p:nvPr/>
        </p:nvCxnSpPr>
        <p:spPr>
          <a:xfrm rot="5400000">
            <a:off x="2324100" y="33528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2" idx="0"/>
          </p:cNvCxnSpPr>
          <p:nvPr/>
        </p:nvCxnSpPr>
        <p:spPr>
          <a:xfrm rot="5400000">
            <a:off x="2856672" y="38853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0" idx="2"/>
            <a:endCxn id="17" idx="0"/>
          </p:cNvCxnSpPr>
          <p:nvPr/>
        </p:nvCxnSpPr>
        <p:spPr>
          <a:xfrm rot="16200000" flipH="1">
            <a:off x="3448050" y="32956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8600" y="42672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81400" y="609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  <a:endCxn id="9" idx="0"/>
          </p:cNvCxnSpPr>
          <p:nvPr/>
        </p:nvCxnSpPr>
        <p:spPr>
          <a:xfrm rot="5400000">
            <a:off x="3009900" y="762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57800" y="2971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57800" y="4267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  <a:endCxn id="21" idx="0"/>
          </p:cNvCxnSpPr>
          <p:nvPr/>
        </p:nvCxnSpPr>
        <p:spPr>
          <a:xfrm rot="5400000">
            <a:off x="5676900" y="3886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20" idx="0"/>
          </p:cNvCxnSpPr>
          <p:nvPr/>
        </p:nvCxnSpPr>
        <p:spPr>
          <a:xfrm rot="16200000" flipH="1">
            <a:off x="3505200" y="419100"/>
            <a:ext cx="99060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收听在线电台</a:t>
            </a:r>
            <a:endParaRPr lang="en-US" dirty="0"/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572000" y="11430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533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FM</a:t>
            </a:r>
            <a:r>
              <a:rPr lang="en-US" altLang="zh-CN" b="1" dirty="0" smtClean="0"/>
              <a:t>A</a:t>
            </a:r>
            <a:endParaRPr lang="en-US" sz="2400" b="1" dirty="0"/>
          </a:p>
        </p:txBody>
      </p:sp>
      <p:cxnSp>
        <p:nvCxnSpPr>
          <p:cNvPr id="27" name="Straight Connector 26"/>
          <p:cNvCxnSpPr>
            <a:stCxn id="9" idx="2"/>
            <a:endCxn id="11" idx="0"/>
          </p:cNvCxnSpPr>
          <p:nvPr/>
        </p:nvCxnSpPr>
        <p:spPr>
          <a:xfrm rot="16200000" flipH="1">
            <a:off x="914400" y="3009900"/>
            <a:ext cx="22860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2" idx="0"/>
          </p:cNvCxnSpPr>
          <p:nvPr/>
        </p:nvCxnSpPr>
        <p:spPr>
          <a:xfrm rot="16200000" flipH="1">
            <a:off x="1446972" y="2477328"/>
            <a:ext cx="2286000" cy="12937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7" idx="0"/>
          </p:cNvCxnSpPr>
          <p:nvPr/>
        </p:nvCxnSpPr>
        <p:spPr>
          <a:xfrm rot="16200000" flipH="1">
            <a:off x="2038350" y="1885950"/>
            <a:ext cx="2286000" cy="2476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314700" y="914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495800" y="14478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762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048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5638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A vote NO on </a:t>
            </a:r>
            <a:r>
              <a:rPr lang="zh-CN" altLang="en-US" dirty="0" smtClean="0"/>
              <a:t>收听在线电台 </a:t>
            </a:r>
            <a:r>
              <a:rPr lang="en-US" altLang="zh-CN" dirty="0" smtClean="0">
                <a:sym typeface="Wingdings" pitchFamily="2" charset="2"/>
              </a:rPr>
              <a:t> A vote NO on </a:t>
            </a:r>
            <a:r>
              <a:rPr lang="zh-CN" altLang="en-US" dirty="0" smtClean="0">
                <a:sym typeface="Wingdings" pitchFamily="2" charset="2"/>
              </a:rPr>
              <a:t>精化关系</a:t>
            </a:r>
            <a:r>
              <a:rPr lang="en-US" altLang="zh-CN" dirty="0" smtClean="0">
                <a:sym typeface="Wingdings" pitchFamily="2" charset="2"/>
              </a:rPr>
              <a:t>”Music player—</a:t>
            </a:r>
            <a:r>
              <a:rPr lang="zh-CN" altLang="en-US" dirty="0" smtClean="0">
                <a:sym typeface="Wingdings" pitchFamily="2" charset="2"/>
              </a:rPr>
              <a:t>收听在线电台</a:t>
            </a:r>
            <a:r>
              <a:rPr lang="en-US" altLang="zh-CN" dirty="0" smtClean="0">
                <a:sym typeface="Wingdings" pitchFamily="2" charset="2"/>
              </a:rPr>
              <a:t>” ( Rule 1)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314700" y="914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1828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2"/>
            <a:endCxn id="19" idx="0"/>
          </p:cNvCxnSpPr>
          <p:nvPr/>
        </p:nvCxnSpPr>
        <p:spPr>
          <a:xfrm rot="16200000" flipH="1">
            <a:off x="5829300" y="-76200"/>
            <a:ext cx="3810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3200" b="1" dirty="0" smtClean="0"/>
              <a:t>FM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048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3429000"/>
            <a:ext cx="16002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</a:t>
            </a:r>
            <a:r>
              <a:rPr lang="zh-CN" altLang="en-US" dirty="0" smtClean="0"/>
              <a:t>听在线电台</a:t>
            </a:r>
            <a:endParaRPr lang="en-US" dirty="0"/>
          </a:p>
        </p:txBody>
      </p:sp>
      <p:cxnSp>
        <p:nvCxnSpPr>
          <p:cNvPr id="29" name="Straight Connector 28"/>
          <p:cNvCxnSpPr>
            <a:stCxn id="13" idx="2"/>
            <a:endCxn id="26" idx="0"/>
          </p:cNvCxnSpPr>
          <p:nvPr/>
        </p:nvCxnSpPr>
        <p:spPr>
          <a:xfrm rot="16200000" flipH="1">
            <a:off x="4610100" y="1143000"/>
            <a:ext cx="1981200" cy="2590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2743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YES: B</a:t>
            </a:r>
          </a:p>
          <a:p>
            <a:r>
              <a:rPr lang="en-US" dirty="0" smtClean="0"/>
              <a:t>NO: 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314700" y="914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1828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2"/>
            <a:endCxn id="19" idx="0"/>
          </p:cNvCxnSpPr>
          <p:nvPr/>
        </p:nvCxnSpPr>
        <p:spPr>
          <a:xfrm rot="16200000" flipH="1">
            <a:off x="5829300" y="-76200"/>
            <a:ext cx="3810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533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sz="2400" b="1" dirty="0" smtClean="0"/>
              <a:t>B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Before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1703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3429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</a:t>
            </a:r>
            <a:r>
              <a:rPr lang="zh-CN" altLang="en-US" dirty="0" smtClean="0"/>
              <a:t>听在线电台</a:t>
            </a:r>
            <a:endParaRPr lang="en-US" dirty="0"/>
          </a:p>
        </p:txBody>
      </p:sp>
      <p:cxnSp>
        <p:nvCxnSpPr>
          <p:cNvPr id="29" name="Straight Connector 28"/>
          <p:cNvCxnSpPr>
            <a:stCxn id="13" idx="2"/>
            <a:endCxn id="26" idx="0"/>
          </p:cNvCxnSpPr>
          <p:nvPr/>
        </p:nvCxnSpPr>
        <p:spPr>
          <a:xfrm rot="16200000" flipH="1">
            <a:off x="4610100" y="1143000"/>
            <a:ext cx="1981200" cy="25908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2743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YES: B</a:t>
            </a:r>
          </a:p>
          <a:p>
            <a:r>
              <a:rPr lang="en-US" dirty="0" smtClean="0"/>
              <a:t>NO: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5410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FM</a:t>
            </a:r>
            <a:r>
              <a:rPr lang="en-US" altLang="zh-CN" sz="1400" dirty="0" smtClean="0"/>
              <a:t>B</a:t>
            </a:r>
            <a:r>
              <a:rPr lang="zh-CN" altLang="en-US" dirty="0" smtClean="0"/>
              <a:t>中没有问题，不过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可以看到“收听在线电台”是有争议的。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决定保留收听在线电台，此外还增加一个特征“在线播放”，且在线播放依赖于音乐播</a:t>
            </a:r>
            <a:r>
              <a:rPr lang="zh-CN" altLang="en-US" dirty="0" smtClean="0"/>
              <a:t>放；最后调整了一下模型结构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304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238500" y="3810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9000" y="4419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35" idx="2"/>
            <a:endCxn id="19" idx="0"/>
          </p:cNvCxnSpPr>
          <p:nvPr/>
        </p:nvCxnSpPr>
        <p:spPr>
          <a:xfrm rot="16200000" flipH="1">
            <a:off x="6743700" y="31242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381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sz="2400" b="1" dirty="0" smtClean="0"/>
              <a:t>B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3429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</a:t>
            </a:r>
            <a:r>
              <a:rPr lang="zh-CN" altLang="en-US" dirty="0" smtClean="0"/>
              <a:t>听在线电台</a:t>
            </a:r>
            <a:endParaRPr lang="en-US" dirty="0"/>
          </a:p>
        </p:txBody>
      </p:sp>
      <p:cxnSp>
        <p:nvCxnSpPr>
          <p:cNvPr id="29" name="Straight Connector 28"/>
          <p:cNvCxnSpPr>
            <a:stCxn id="35" idx="2"/>
            <a:endCxn id="26" idx="0"/>
          </p:cNvCxnSpPr>
          <p:nvPr/>
        </p:nvCxnSpPr>
        <p:spPr>
          <a:xfrm rot="5400000">
            <a:off x="6667500" y="2362200"/>
            <a:ext cx="1295400" cy="838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69342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在线播放</a:t>
            </a:r>
            <a:endParaRPr lang="en-US" dirty="0"/>
          </a:p>
        </p:txBody>
      </p:sp>
      <p:cxnSp>
        <p:nvCxnSpPr>
          <p:cNvPr id="40" name="Straight Connector 39"/>
          <p:cNvCxnSpPr>
            <a:endCxn id="35" idx="0"/>
          </p:cNvCxnSpPr>
          <p:nvPr/>
        </p:nvCxnSpPr>
        <p:spPr>
          <a:xfrm>
            <a:off x="4876800" y="8382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400" y="5791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的两个操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-  Vote NO on </a:t>
            </a:r>
            <a:r>
              <a:rPr lang="zh-CN" altLang="en-US" dirty="0" smtClean="0"/>
              <a:t>精化关系“</a:t>
            </a:r>
            <a:r>
              <a:rPr lang="en-US" altLang="zh-CN" dirty="0" smtClean="0"/>
              <a:t>Music Player—</a:t>
            </a:r>
            <a:r>
              <a:rPr lang="zh-CN" altLang="en-US" dirty="0" smtClean="0"/>
              <a:t>收听在线电台</a:t>
            </a:r>
            <a:r>
              <a:rPr lang="zh-CN" altLang="en-US" dirty="0" smtClean="0"/>
              <a:t>”（使该关系被删掉）</a:t>
            </a:r>
            <a:endParaRPr lang="en-US" altLang="zh-CN" dirty="0" smtClean="0"/>
          </a:p>
          <a:p>
            <a:r>
              <a:rPr lang="en-US" altLang="zh-CN" dirty="0" smtClean="0"/>
              <a:t> -  Vote NO on </a:t>
            </a:r>
            <a:r>
              <a:rPr lang="zh-CN" altLang="en-US" dirty="0" smtClean="0"/>
              <a:t>精化关系“</a:t>
            </a:r>
            <a:r>
              <a:rPr lang="en-US" altLang="zh-CN" dirty="0" smtClean="0"/>
              <a:t>Music Player—</a:t>
            </a:r>
            <a:r>
              <a:rPr lang="zh-CN" altLang="en-US" dirty="0" smtClean="0"/>
              <a:t>在线听歌</a:t>
            </a:r>
            <a:r>
              <a:rPr lang="zh-CN" altLang="en-US" dirty="0" smtClean="0"/>
              <a:t>”（使该关系出现争议）</a:t>
            </a:r>
            <a:endParaRPr lang="en-US" altLang="zh-CN" dirty="0" smtClean="0"/>
          </a:p>
        </p:txBody>
      </p:sp>
      <p:cxnSp>
        <p:nvCxnSpPr>
          <p:cNvPr id="43" name="Straight Arrow Connector 42"/>
          <p:cNvCxnSpPr>
            <a:stCxn id="35" idx="1"/>
            <a:endCxn id="4" idx="3"/>
          </p:cNvCxnSpPr>
          <p:nvPr/>
        </p:nvCxnSpPr>
        <p:spPr>
          <a:xfrm rot="10800000" flipV="1">
            <a:off x="3581400" y="18669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304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238500" y="3810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6000" y="4419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35" idx="2"/>
            <a:endCxn id="19" idx="0"/>
          </p:cNvCxnSpPr>
          <p:nvPr/>
        </p:nvCxnSpPr>
        <p:spPr>
          <a:xfrm rot="5400000">
            <a:off x="6172200" y="2857500"/>
            <a:ext cx="2286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304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3200" b="1" dirty="0" smtClean="0"/>
              <a:t>FM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5200" y="3657600"/>
            <a:ext cx="16002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</a:t>
            </a:r>
            <a:r>
              <a:rPr lang="zh-CN" altLang="en-US" dirty="0" smtClean="0"/>
              <a:t>听在线电台</a:t>
            </a:r>
            <a:endParaRPr lang="en-US" dirty="0"/>
          </a:p>
        </p:txBody>
      </p:sp>
      <p:cxnSp>
        <p:nvCxnSpPr>
          <p:cNvPr id="29" name="Straight Connector 28"/>
          <p:cNvCxnSpPr>
            <a:stCxn id="35" idx="2"/>
            <a:endCxn id="26" idx="0"/>
          </p:cNvCxnSpPr>
          <p:nvPr/>
        </p:nvCxnSpPr>
        <p:spPr>
          <a:xfrm rot="16200000" flipH="1">
            <a:off x="7162800" y="2705100"/>
            <a:ext cx="1524000" cy="381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342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在线播放</a:t>
            </a:r>
            <a:endParaRPr lang="en-US" dirty="0"/>
          </a:p>
        </p:txBody>
      </p:sp>
      <p:cxnSp>
        <p:nvCxnSpPr>
          <p:cNvPr id="40" name="Straight Connector 39"/>
          <p:cNvCxnSpPr>
            <a:endCxn id="35" idx="0"/>
          </p:cNvCxnSpPr>
          <p:nvPr/>
        </p:nvCxnSpPr>
        <p:spPr>
          <a:xfrm>
            <a:off x="4876800" y="8382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9" idx="0"/>
          </p:cNvCxnSpPr>
          <p:nvPr/>
        </p:nvCxnSpPr>
        <p:spPr>
          <a:xfrm rot="16200000" flipH="1">
            <a:off x="4038600" y="1562100"/>
            <a:ext cx="3581400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3600" y="24016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YES: A</a:t>
            </a:r>
          </a:p>
          <a:p>
            <a:r>
              <a:rPr lang="en-US" dirty="0" smtClean="0"/>
              <a:t>NO: 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53400" y="2743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YES: B</a:t>
            </a:r>
          </a:p>
          <a:p>
            <a:r>
              <a:rPr lang="en-US" dirty="0" smtClean="0"/>
              <a:t>NO: A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3581400" y="18669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304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238500" y="3810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6000" y="4419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35" idx="2"/>
            <a:endCxn id="19" idx="0"/>
          </p:cNvCxnSpPr>
          <p:nvPr/>
        </p:nvCxnSpPr>
        <p:spPr>
          <a:xfrm rot="5400000">
            <a:off x="6172200" y="2857500"/>
            <a:ext cx="2286000" cy="838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304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sz="2400" b="1" dirty="0" smtClean="0"/>
              <a:t>A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1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在线播放</a:t>
            </a:r>
            <a:endParaRPr lang="en-US" dirty="0"/>
          </a:p>
        </p:txBody>
      </p:sp>
      <p:cxnSp>
        <p:nvCxnSpPr>
          <p:cNvPr id="40" name="Straight Connector 39"/>
          <p:cNvCxnSpPr>
            <a:endCxn id="35" idx="0"/>
          </p:cNvCxnSpPr>
          <p:nvPr/>
        </p:nvCxnSpPr>
        <p:spPr>
          <a:xfrm>
            <a:off x="4876800" y="8382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9" idx="0"/>
          </p:cNvCxnSpPr>
          <p:nvPr/>
        </p:nvCxnSpPr>
        <p:spPr>
          <a:xfrm rot="16200000" flipH="1">
            <a:off x="4038600" y="1562100"/>
            <a:ext cx="3581400" cy="213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581400" y="18669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7800" y="5410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FM</a:t>
            </a:r>
            <a:r>
              <a:rPr lang="en-US" altLang="zh-CN" sz="1400" dirty="0" smtClean="0"/>
              <a:t>A</a:t>
            </a:r>
            <a:r>
              <a:rPr lang="zh-CN" altLang="en-US" dirty="0" smtClean="0"/>
              <a:t>中存在问题：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  </a:t>
            </a:r>
            <a:r>
              <a:rPr lang="zh-CN" altLang="en-US" dirty="0" smtClean="0">
                <a:solidFill>
                  <a:srgbClr val="FF0000"/>
                </a:solidFill>
              </a:rPr>
              <a:t>在线听歌有两个父特征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如果另一个用户</a:t>
            </a:r>
            <a:r>
              <a:rPr lang="en-US" altLang="zh-CN" dirty="0" smtClean="0"/>
              <a:t>C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86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1816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844" y="5181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5400000">
            <a:off x="1714500" y="30480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800100" y="42672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0"/>
          </p:cNvCxnSpPr>
          <p:nvPr/>
        </p:nvCxnSpPr>
        <p:spPr>
          <a:xfrm rot="5400000">
            <a:off x="1332672" y="47997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1924050" y="42100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5181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4" idx="0"/>
          </p:cNvCxnSpPr>
          <p:nvPr/>
        </p:nvCxnSpPr>
        <p:spPr>
          <a:xfrm rot="5400000">
            <a:off x="3009900" y="9906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3886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5181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2"/>
            <a:endCxn id="16" idx="0"/>
          </p:cNvCxnSpPr>
          <p:nvPr/>
        </p:nvCxnSpPr>
        <p:spPr>
          <a:xfrm rot="5400000">
            <a:off x="4152900" y="4800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0"/>
          </p:cNvCxnSpPr>
          <p:nvPr/>
        </p:nvCxnSpPr>
        <p:spPr>
          <a:xfrm>
            <a:off x="2667000" y="30480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5029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线听歌</a:t>
            </a:r>
            <a:endParaRPr lang="en-US" dirty="0"/>
          </a:p>
        </p:txBody>
      </p:sp>
      <p:cxnSp>
        <p:nvCxnSpPr>
          <p:cNvPr id="20" name="Straight Connector 19"/>
          <p:cNvCxnSpPr>
            <a:stCxn id="24" idx="2"/>
            <a:endCxn id="19" idx="0"/>
          </p:cNvCxnSpPr>
          <p:nvPr/>
        </p:nvCxnSpPr>
        <p:spPr>
          <a:xfrm rot="5400000">
            <a:off x="5943600" y="3467100"/>
            <a:ext cx="22860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86600" y="4267200"/>
            <a:ext cx="1600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</a:t>
            </a:r>
            <a:r>
              <a:rPr lang="zh-CN" altLang="en-US" dirty="0" smtClean="0"/>
              <a:t>听在线电台</a:t>
            </a:r>
            <a:endParaRPr lang="en-US" dirty="0"/>
          </a:p>
        </p:txBody>
      </p:sp>
      <p:cxnSp>
        <p:nvCxnSpPr>
          <p:cNvPr id="23" name="Straight Connector 22"/>
          <p:cNvCxnSpPr>
            <a:stCxn id="24" idx="2"/>
            <a:endCxn id="22" idx="0"/>
          </p:cNvCxnSpPr>
          <p:nvPr/>
        </p:nvCxnSpPr>
        <p:spPr>
          <a:xfrm rot="16200000" flipH="1">
            <a:off x="6934200" y="3314700"/>
            <a:ext cx="1524000" cy="381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05600" y="2209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在线播放</a:t>
            </a:r>
            <a:endParaRPr lang="en-US" dirty="0"/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648200" y="14478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  <a:endCxn id="19" idx="0"/>
          </p:cNvCxnSpPr>
          <p:nvPr/>
        </p:nvCxnSpPr>
        <p:spPr>
          <a:xfrm rot="16200000" flipH="1">
            <a:off x="3810000" y="2171700"/>
            <a:ext cx="358140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3011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YES: A</a:t>
            </a:r>
          </a:p>
          <a:p>
            <a:r>
              <a:rPr lang="en-US" dirty="0" smtClean="0"/>
              <a:t>NO: 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352800" y="24765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8600" y="3352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YES: B</a:t>
            </a:r>
          </a:p>
          <a:p>
            <a:r>
              <a:rPr lang="en-US" dirty="0" smtClean="0"/>
              <a:t>NO: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60960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FM</a:t>
            </a:r>
            <a:r>
              <a:rPr lang="en-US" altLang="zh-CN" sz="1200" dirty="0" smtClean="0"/>
              <a:t>C</a:t>
            </a:r>
            <a:r>
              <a:rPr lang="zh-CN" altLang="en-US" dirty="0" smtClean="0"/>
              <a:t>中存在一个问题：</a:t>
            </a:r>
            <a:r>
              <a:rPr lang="zh-CN" altLang="en-US" dirty="0" smtClean="0">
                <a:solidFill>
                  <a:srgbClr val="FF0000"/>
                </a:solidFill>
              </a:rPr>
              <a:t>在线听歌有两个父特征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还将看到收听在线电台是有争议的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914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altLang="zh-CN" sz="2000" b="1" dirty="0" smtClean="0"/>
              <a:t>C  </a:t>
            </a:r>
            <a:r>
              <a:rPr lang="en-US" altLang="zh-CN" sz="2800" dirty="0" smtClean="0"/>
              <a:t>== FM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&amp; Vote</a:t>
            </a:r>
            <a:endParaRPr lang="en-US" dirty="0" smtClean="0"/>
          </a:p>
          <a:p>
            <a:pPr lvl="1"/>
            <a:r>
              <a:rPr lang="en-US" dirty="0" smtClean="0"/>
              <a:t>Feature</a:t>
            </a:r>
          </a:p>
          <a:p>
            <a:pPr lvl="2"/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Relation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Vote NO on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NO on F</a:t>
            </a:r>
            <a:r>
              <a:rPr lang="zh-CN" altLang="en-US" dirty="0" smtClean="0"/>
              <a:t>参与的所有关系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Vote YES on </a:t>
            </a:r>
            <a:r>
              <a:rPr lang="zh-CN" altLang="en-US" dirty="0" smtClean="0"/>
              <a:t>关系</a:t>
            </a:r>
            <a:r>
              <a:rPr lang="en-US" dirty="0" smtClean="0"/>
              <a:t>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R</a:t>
            </a:r>
            <a:r>
              <a:rPr lang="zh-CN" altLang="en-US" dirty="0" smtClean="0"/>
              <a:t>涉及的所有特征 </a:t>
            </a:r>
            <a:endParaRPr lang="en-US" altLang="zh-CN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Vote </a:t>
            </a:r>
            <a:r>
              <a:rPr lang="en-US" dirty="0" smtClean="0"/>
              <a:t>NO on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NO on F’s attributes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Vote YES on F’s attributes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Feature </a:t>
            </a:r>
            <a:r>
              <a:rPr lang="en-US" dirty="0" smtClean="0"/>
              <a:t>F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X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Vote NO on X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Delete 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Feature Model (FM)</a:t>
            </a:r>
          </a:p>
          <a:p>
            <a:pPr lvl="1">
              <a:buNone/>
            </a:pPr>
            <a:r>
              <a:rPr lang="en-US" dirty="0" smtClean="0"/>
              <a:t>FM = { Element </a:t>
            </a:r>
            <a:r>
              <a:rPr lang="en-US" dirty="0" smtClean="0"/>
              <a:t>with at least 1 YES </a:t>
            </a:r>
            <a:r>
              <a:rPr lang="en-US" dirty="0" smtClean="0"/>
              <a:t>vote }</a:t>
            </a:r>
          </a:p>
          <a:p>
            <a:r>
              <a:rPr lang="en-US" dirty="0" smtClean="0"/>
              <a:t>Private Feature Model (</a:t>
            </a:r>
            <a:r>
              <a:rPr lang="en-US" dirty="0" err="1" smtClean="0"/>
              <a:t>FM</a:t>
            </a:r>
            <a:r>
              <a:rPr lang="en-US" sz="2000" dirty="0" err="1" smtClean="0"/>
              <a:t>User</a:t>
            </a:r>
            <a:r>
              <a:rPr lang="en-US" sz="1600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err="1" smtClean="0"/>
              <a:t>FM</a:t>
            </a:r>
            <a:r>
              <a:rPr lang="en-US" sz="1800" dirty="0" err="1" smtClean="0"/>
              <a:t>User</a:t>
            </a:r>
            <a:r>
              <a:rPr lang="en-US" sz="1200" dirty="0" err="1" smtClean="0"/>
              <a:t>i</a:t>
            </a:r>
            <a:r>
              <a:rPr lang="en-US" dirty="0" smtClean="0"/>
              <a:t> = FM – { Element voted NO by </a:t>
            </a:r>
            <a:r>
              <a:rPr lang="en-US" dirty="0" err="1" smtClean="0"/>
              <a:t>User</a:t>
            </a:r>
            <a:r>
              <a:rPr lang="en-US" sz="18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特征模型中的问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</a:t>
            </a:r>
            <a:r>
              <a:rPr lang="zh-CN" altLang="en-US" dirty="0" smtClean="0"/>
              <a:t>系之间的冲突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父特</a:t>
            </a:r>
            <a:r>
              <a:rPr lang="zh-CN" altLang="en-US" dirty="0" smtClean="0"/>
              <a:t>征多于一个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未指定父特征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些问题总是针对</a:t>
            </a:r>
            <a:r>
              <a:rPr lang="en-US" altLang="zh-CN" dirty="0" smtClean="0"/>
              <a:t>Personal FM</a:t>
            </a:r>
            <a:r>
              <a:rPr lang="zh-CN" altLang="en-US" dirty="0" smtClean="0"/>
              <a:t>来说的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下面用一个实例展示两个用户进行协同式建模的过程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30480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40386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0386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50292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5029200"/>
            <a:ext cx="1219200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rot="5400000">
            <a:off x="914400" y="33528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 rot="16200000" flipH="1">
            <a:off x="1752600" y="3200400"/>
            <a:ext cx="685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rot="5400000">
            <a:off x="1981200" y="4419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>
          <a:xfrm rot="16200000" flipH="1">
            <a:off x="2705100" y="4229100"/>
            <a:ext cx="68580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-2286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FM</a:t>
            </a:r>
            <a:r>
              <a:rPr lang="zh-CN" altLang="en-US" dirty="0" smtClean="0"/>
              <a:t>中，用虚线表示存在投票争议的特征和关系</a:t>
            </a:r>
            <a:endParaRPr lang="en-US" altLang="zh-CN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486400" y="29718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00600" y="39624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39624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49530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  <a:endCxn id="19" idx="0"/>
          </p:cNvCxnSpPr>
          <p:nvPr/>
        </p:nvCxnSpPr>
        <p:spPr>
          <a:xfrm rot="5400000">
            <a:off x="5410200" y="32766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2"/>
            <a:endCxn id="20" idx="0"/>
          </p:cNvCxnSpPr>
          <p:nvPr/>
        </p:nvCxnSpPr>
        <p:spPr>
          <a:xfrm rot="16200000" flipH="1">
            <a:off x="6553200" y="28194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  <a:endCxn id="21" idx="0"/>
          </p:cNvCxnSpPr>
          <p:nvPr/>
        </p:nvCxnSpPr>
        <p:spPr>
          <a:xfrm rot="5400000">
            <a:off x="7162800" y="4419600"/>
            <a:ext cx="6858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21" idx="0"/>
          </p:cNvCxnSpPr>
          <p:nvPr/>
        </p:nvCxnSpPr>
        <p:spPr>
          <a:xfrm rot="16200000" flipH="1">
            <a:off x="5867400" y="3505200"/>
            <a:ext cx="16764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FM</a:t>
            </a:r>
            <a:r>
              <a:rPr lang="en-US" altLang="zh-CN" sz="1400" dirty="0" err="1" smtClean="0"/>
              <a:t>Use</a:t>
            </a:r>
            <a:r>
              <a:rPr lang="en-US" altLang="zh-CN" sz="1400" dirty="0" err="1" smtClean="0"/>
              <a:t>r</a:t>
            </a:r>
            <a:r>
              <a:rPr lang="zh-CN" altLang="en-US" dirty="0" smtClean="0"/>
              <a:t>中，用红色表示模型中存在的问</a:t>
            </a:r>
            <a:r>
              <a:rPr lang="zh-CN" altLang="en-US" dirty="0" smtClean="0"/>
              <a:t>题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2057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3048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844" y="4343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rot="5400000">
            <a:off x="4152900" y="2819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6" idx="0"/>
          </p:cNvCxnSpPr>
          <p:nvPr/>
        </p:nvCxnSpPr>
        <p:spPr>
          <a:xfrm rot="5400000">
            <a:off x="3467100" y="34290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5400000">
            <a:off x="3999672" y="39615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20" idx="0"/>
          </p:cNvCxnSpPr>
          <p:nvPr/>
        </p:nvCxnSpPr>
        <p:spPr>
          <a:xfrm rot="16200000" flipH="1">
            <a:off x="4591050" y="33718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81600" y="4343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1219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：创建了一些特征</a:t>
            </a:r>
            <a:endParaRPr lang="en-US" altLang="zh-CN" dirty="0" smtClean="0"/>
          </a:p>
          <a:p>
            <a:r>
              <a:rPr lang="zh-CN" altLang="en-US" dirty="0" smtClean="0"/>
              <a:t>结果：</a:t>
            </a:r>
            <a:r>
              <a:rPr lang="en-US" altLang="zh-CN" dirty="0" smtClean="0"/>
              <a:t>FM</a:t>
            </a:r>
            <a:r>
              <a:rPr lang="en-US" altLang="zh-CN" sz="1400" dirty="0" smtClean="0"/>
              <a:t>A</a:t>
            </a:r>
            <a:r>
              <a:rPr lang="en-US" altLang="zh-CN" dirty="0" smtClean="0"/>
              <a:t> = FM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001000" y="3048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4800" y="76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4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rot="5400000">
            <a:off x="1943100" y="2438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6" idx="0"/>
          </p:cNvCxnSpPr>
          <p:nvPr/>
        </p:nvCxnSpPr>
        <p:spPr>
          <a:xfrm rot="5400000">
            <a:off x="10287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5400000">
            <a:off x="15612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20" idx="0"/>
          </p:cNvCxnSpPr>
          <p:nvPr/>
        </p:nvCxnSpPr>
        <p:spPr>
          <a:xfrm rot="16200000" flipH="1">
            <a:off x="21526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432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zh-CN" altLang="en-US" dirty="0"/>
              <a:t>修</a:t>
            </a:r>
            <a:r>
              <a:rPr lang="zh-CN" altLang="en-US" dirty="0" smtClean="0"/>
              <a:t>改了精化关系，增加了一些特征</a:t>
            </a:r>
            <a:endParaRPr lang="en-US" altLang="zh-C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52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2"/>
            <a:endCxn id="4" idx="0"/>
          </p:cNvCxnSpPr>
          <p:nvPr/>
        </p:nvCxnSpPr>
        <p:spPr>
          <a:xfrm rot="5400000">
            <a:off x="3314700" y="914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624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62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33" name="Straight Connector 32"/>
          <p:cNvCxnSpPr>
            <a:stCxn id="30" idx="2"/>
            <a:endCxn id="31" idx="0"/>
          </p:cNvCxnSpPr>
          <p:nvPr/>
        </p:nvCxnSpPr>
        <p:spPr>
          <a:xfrm rot="5400000">
            <a:off x="43815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2895600" y="2438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674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收听在线电台</a:t>
            </a:r>
            <a:endParaRPr lang="en-US" dirty="0"/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>
            <a:off x="4495800" y="14478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770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B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556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的主要操作：</a:t>
            </a:r>
            <a:r>
              <a:rPr lang="en-US" altLang="zh-CN" dirty="0" smtClean="0"/>
              <a:t>Vote NO on </a:t>
            </a:r>
            <a:r>
              <a:rPr lang="zh-CN" altLang="en-US" dirty="0" smtClean="0"/>
              <a:t>精化关</a:t>
            </a:r>
            <a:r>
              <a:rPr lang="zh-CN" altLang="en-US" dirty="0" smtClean="0"/>
              <a:t>系“音</a:t>
            </a:r>
            <a:r>
              <a:rPr lang="zh-CN" altLang="en-US" dirty="0" smtClean="0"/>
              <a:t>乐播</a:t>
            </a:r>
            <a:r>
              <a:rPr lang="zh-CN" altLang="en-US" dirty="0" smtClean="0"/>
              <a:t>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播放</a:t>
            </a:r>
            <a:r>
              <a:rPr lang="zh-CN" altLang="en-US" dirty="0" smtClean="0"/>
              <a:t>等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801703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24800" y="76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752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音乐播放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本控制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播放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644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rot="16200000" flipH="1">
            <a:off x="2019300" y="2133600"/>
            <a:ext cx="990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</p:cNvCxnSpPr>
          <p:nvPr/>
        </p:nvCxnSpPr>
        <p:spPr>
          <a:xfrm rot="5400000">
            <a:off x="2247900" y="3657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5400000">
            <a:off x="2780472" y="4190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20" idx="0"/>
          </p:cNvCxnSpPr>
          <p:nvPr/>
        </p:nvCxnSpPr>
        <p:spPr>
          <a:xfrm rot="16200000" flipH="1">
            <a:off x="3371850" y="3600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62400" y="4572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停止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2"/>
            <a:endCxn id="4" idx="0"/>
          </p:cNvCxnSpPr>
          <p:nvPr/>
        </p:nvCxnSpPr>
        <p:spPr>
          <a:xfrm rot="5400000">
            <a:off x="2933700" y="3810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816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声音控制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816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均衡器</a:t>
            </a:r>
            <a:endParaRPr lang="en-US" dirty="0"/>
          </a:p>
        </p:txBody>
      </p:sp>
      <p:cxnSp>
        <p:nvCxnSpPr>
          <p:cNvPr id="33" name="Straight Connector 32"/>
          <p:cNvCxnSpPr>
            <a:stCxn id="30" idx="2"/>
            <a:endCxn id="31" idx="0"/>
          </p:cNvCxnSpPr>
          <p:nvPr/>
        </p:nvCxnSpPr>
        <p:spPr>
          <a:xfrm rot="5400000">
            <a:off x="5600700" y="4191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30" idx="0"/>
          </p:cNvCxnSpPr>
          <p:nvPr/>
        </p:nvCxnSpPr>
        <p:spPr>
          <a:xfrm rot="16200000" flipH="1">
            <a:off x="3429000" y="723900"/>
            <a:ext cx="99060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674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收听在线电台</a:t>
            </a:r>
            <a:endParaRPr lang="en-US" dirty="0"/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>
            <a:off x="4495800" y="14478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18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FM</a:t>
            </a:r>
            <a:endParaRPr lang="en-US" sz="2400" b="1" dirty="0"/>
          </a:p>
        </p:txBody>
      </p:sp>
      <p:cxnSp>
        <p:nvCxnSpPr>
          <p:cNvPr id="24" name="Straight Connector 23"/>
          <p:cNvCxnSpPr>
            <a:stCxn id="4" idx="2"/>
            <a:endCxn id="6" idx="0"/>
          </p:cNvCxnSpPr>
          <p:nvPr/>
        </p:nvCxnSpPr>
        <p:spPr>
          <a:xfrm rot="16200000" flipH="1">
            <a:off x="838200" y="3314700"/>
            <a:ext cx="2286000" cy="228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7" idx="0"/>
          </p:cNvCxnSpPr>
          <p:nvPr/>
        </p:nvCxnSpPr>
        <p:spPr>
          <a:xfrm rot="16200000" flipH="1">
            <a:off x="1370772" y="2782128"/>
            <a:ext cx="2286000" cy="12937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2"/>
            <a:endCxn id="20" idx="0"/>
          </p:cNvCxnSpPr>
          <p:nvPr/>
        </p:nvCxnSpPr>
        <p:spPr>
          <a:xfrm rot="16200000" flipH="1">
            <a:off x="1962150" y="2190750"/>
            <a:ext cx="2286000" cy="24765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ectangular Callout 47"/>
          <p:cNvSpPr/>
          <p:nvPr/>
        </p:nvSpPr>
        <p:spPr>
          <a:xfrm>
            <a:off x="228600" y="4114800"/>
            <a:ext cx="1143000" cy="838200"/>
          </a:xfrm>
          <a:prstGeom prst="wedgeRectCallout">
            <a:avLst>
              <a:gd name="adj1" fmla="val 99168"/>
              <a:gd name="adj2" fmla="val -1177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YES: A</a:t>
            </a:r>
          </a:p>
          <a:p>
            <a:pPr algn="ctr"/>
            <a:r>
              <a:rPr lang="en-US" dirty="0" smtClean="0"/>
              <a:t>NO: 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017030" y="30480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24800" y="76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1063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协同式特征建模：一个实例</vt:lpstr>
      <vt:lpstr>Activities</vt:lpstr>
      <vt:lpstr>Rules</vt:lpstr>
      <vt:lpstr>Views</vt:lpstr>
      <vt:lpstr>Problems</vt:lpstr>
      <vt:lpstr>实例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如果另一个用户C加入…</vt:lpstr>
    </vt:vector>
  </TitlesOfParts>
  <Company>PKU.DR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协同式特征建模：一个实例</dc:title>
  <dc:creator>dr</dc:creator>
  <cp:lastModifiedBy>Yi Li</cp:lastModifiedBy>
  <cp:revision>61</cp:revision>
  <dcterms:created xsi:type="dcterms:W3CDTF">2009-11-11T14:15:58Z</dcterms:created>
  <dcterms:modified xsi:type="dcterms:W3CDTF">2009-11-12T06:47:25Z</dcterms:modified>
</cp:coreProperties>
</file>