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9" r:id="rId3"/>
    <p:sldId id="257" r:id="rId4"/>
    <p:sldId id="306" r:id="rId5"/>
    <p:sldId id="307" r:id="rId6"/>
    <p:sldId id="30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7" r:id="rId21"/>
    <p:sldId id="298" r:id="rId22"/>
    <p:sldId id="299" r:id="rId23"/>
    <p:sldId id="309" r:id="rId24"/>
    <p:sldId id="310" r:id="rId25"/>
    <p:sldId id="296" r:id="rId26"/>
    <p:sldId id="266" r:id="rId27"/>
    <p:sldId id="267" r:id="rId28"/>
    <p:sldId id="300" r:id="rId29"/>
    <p:sldId id="268" r:id="rId30"/>
    <p:sldId id="301" r:id="rId31"/>
    <p:sldId id="302" r:id="rId32"/>
    <p:sldId id="270" r:id="rId33"/>
    <p:sldId id="304" r:id="rId34"/>
    <p:sldId id="278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4" autoAdjust="0"/>
  </p:normalViewPr>
  <p:slideViewPr>
    <p:cSldViewPr>
      <p:cViewPr varScale="1">
        <p:scale>
          <a:sx n="75" d="100"/>
          <a:sy n="75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21F2-C9C0-4AFD-96F9-9FCC4DD8344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505F-5259-45CE-B567-CF8FA9D7E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DBFD-A76F-441C-96A9-4870B8D3747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Feature Modeling: An Extendable Voting-Based Approach with Divergence Tolerance and Consensus Facilitation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Li Yi</a:t>
            </a:r>
          </a:p>
          <a:p>
            <a:r>
              <a:rPr lang="en-US" dirty="0" smtClean="0"/>
              <a:t>2010.05.04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for Users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</a:t>
            </a:r>
          </a:p>
          <a:p>
            <a:pPr lvl="1"/>
            <a:r>
              <a:rPr lang="en-US" dirty="0" smtClean="0"/>
              <a:t>a new feature</a:t>
            </a:r>
          </a:p>
          <a:p>
            <a:pPr lvl="1"/>
            <a:r>
              <a:rPr lang="en-US" dirty="0" smtClean="0"/>
              <a:t>a new attribute for all features </a:t>
            </a:r>
          </a:p>
          <a:p>
            <a:pPr lvl="1"/>
            <a:r>
              <a:rPr lang="en-US" dirty="0" smtClean="0"/>
              <a:t>a different value for an attribute</a:t>
            </a:r>
          </a:p>
          <a:p>
            <a:pPr lvl="1"/>
            <a:r>
              <a:rPr lang="en-US" dirty="0" smtClean="0"/>
              <a:t>a new relationship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Voting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values of an attribute</a:t>
            </a:r>
          </a:p>
          <a:p>
            <a:pPr lvl="1"/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Automatic Voting Propagation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problem of inconsistent voting operation from one user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920704" y="3276600"/>
            <a:ext cx="1143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920704" y="48006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1" name="直接箭头连接符 10"/>
          <p:cNvCxnSpPr>
            <a:stCxn id="9" idx="2"/>
            <a:endCxn id="10" idx="0"/>
          </p:cNvCxnSpPr>
          <p:nvPr/>
        </p:nvCxnSpPr>
        <p:spPr>
          <a:xfrm rot="5400000">
            <a:off x="3996904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4114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5562600" y="22098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286000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5562600" y="29591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3035300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1059608" y="3276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059608" y="4800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4" name="直接箭头连接符 23"/>
          <p:cNvCxnSpPr>
            <a:stCxn id="22" idx="2"/>
            <a:endCxn id="23" idx="0"/>
          </p:cNvCxnSpPr>
          <p:nvPr/>
        </p:nvCxnSpPr>
        <p:spPr>
          <a:xfrm rot="5400000">
            <a:off x="1135808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1787104" y="4114800"/>
            <a:ext cx="95609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20334" y="5105400"/>
            <a:ext cx="2566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F-A should require F-B;</a:t>
            </a:r>
          </a:p>
          <a:p>
            <a:r>
              <a:rPr lang="en-US" sz="2000" dirty="0" smtClean="0"/>
              <a:t>F-B should not exist;</a:t>
            </a:r>
            <a:endParaRPr lang="en-US" sz="2000" dirty="0"/>
          </a:p>
        </p:txBody>
      </p:sp>
      <p:sp>
        <p:nvSpPr>
          <p:cNvPr id="20" name="右箭头 19"/>
          <p:cNvSpPr/>
          <p:nvPr/>
        </p:nvSpPr>
        <p:spPr>
          <a:xfrm>
            <a:off x="2819400" y="39624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6" grpId="0" animBg="1"/>
      <p:bldP spid="17" grpId="0"/>
      <p:bldP spid="18" grpId="0" animBg="1"/>
      <p:bldP spid="19" grpId="0"/>
      <p:bldP spid="27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Voting Propagation Rules (VPRs)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VPR-1a</a:t>
            </a:r>
            <a:r>
              <a:rPr lang="en-US" sz="2800" dirty="0" smtClean="0"/>
              <a:t>: Vote NO on Feature F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Vote NO on every Relationship R which involves F.</a:t>
            </a:r>
          </a:p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VPR-1b</a:t>
            </a:r>
            <a:r>
              <a:rPr lang="en-US" sz="2800" dirty="0" smtClean="0"/>
              <a:t>: Vote YES on Relationship R </a:t>
            </a:r>
            <a:r>
              <a:rPr lang="en-US" sz="2800" dirty="0" smtClean="0">
                <a:sym typeface="Wingdings" pitchFamily="2" charset="2"/>
              </a:rPr>
              <a:t> Vote YES on every feature which is involved in R.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622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rot="5400000">
            <a:off x="2590800" y="3924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5791200" y="28956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005554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791200" y="3644900"/>
            <a:ext cx="762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581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NO from the user is propagated to it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28600" y="3886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228600" y="5105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rot="5400000">
            <a:off x="457200" y="476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41910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41910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9" name="直接箭头连接符 18"/>
          <p:cNvCxnSpPr>
            <a:stCxn id="17" idx="2"/>
            <a:endCxn id="18" idx="0"/>
          </p:cNvCxnSpPr>
          <p:nvPr/>
        </p:nvCxnSpPr>
        <p:spPr>
          <a:xfrm rot="5400000">
            <a:off x="4419600" y="3924300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20299857">
            <a:off x="1676400" y="3906337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3644900" y="3746500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362200" y="5029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2362200" y="6248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 rot="5400000">
            <a:off x="25908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000" y="50292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4191000" y="62484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8" name="直接箭头连接符 27"/>
          <p:cNvCxnSpPr>
            <a:stCxn id="26" idx="2"/>
            <a:endCxn id="27" idx="0"/>
          </p:cNvCxnSpPr>
          <p:nvPr/>
        </p:nvCxnSpPr>
        <p:spPr>
          <a:xfrm rot="5400000">
            <a:off x="44196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3644900" y="5727700"/>
            <a:ext cx="5334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 rot="2494256">
            <a:off x="1522308" y="5369936"/>
            <a:ext cx="60189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791200" y="48768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4986754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5791200" y="5626100"/>
            <a:ext cx="762000" cy="533400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5562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YES from the user is propagated to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2" grpId="0" animBg="1"/>
      <p:bldP spid="33" grpId="0" animBg="1"/>
      <p:bldP spid="34" grpId="0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VPRs (Feature/Value)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VPR-2a</a:t>
            </a:r>
            <a:r>
              <a:rPr lang="en-US" dirty="0" smtClean="0"/>
              <a:t>: Vote YES on a value of an attribute of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F</a:t>
            </a:r>
          </a:p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VPR-2b</a:t>
            </a:r>
            <a:r>
              <a:rPr lang="en-US" dirty="0" smtClean="0"/>
              <a:t>: Vote NO on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NO on all values of all attributes of F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Voting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Vote-able Element</a:t>
            </a:r>
            <a:r>
              <a:rPr lang="en-US" dirty="0" smtClean="0"/>
              <a:t> VE </a:t>
            </a:r>
            <a:r>
              <a:rPr lang="en-US" dirty="0" smtClean="0">
                <a:sym typeface="Wingdings" pitchFamily="2" charset="2"/>
              </a:rPr>
              <a:t> Vote YES on 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 vote on VE is NO  Delete VE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95400" y="4876800"/>
            <a:ext cx="64770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We </a:t>
            </a:r>
            <a:r>
              <a:rPr lang="en-US" sz="2400" b="1" dirty="0" smtClean="0"/>
              <a:t>don’t</a:t>
            </a:r>
            <a:r>
              <a:rPr lang="en-US" sz="2400" dirty="0" smtClean="0"/>
              <a:t> distinguish explicit votes from propagated votes.</a:t>
            </a:r>
            <a:endParaRPr lang="en-US" sz="2400" dirty="0"/>
          </a:p>
        </p:txBody>
      </p:sp>
      <p:sp>
        <p:nvSpPr>
          <p:cNvPr id="5" name="椭圆形标注 4"/>
          <p:cNvSpPr/>
          <p:nvPr/>
        </p:nvSpPr>
        <p:spPr>
          <a:xfrm>
            <a:off x="5029200" y="3200400"/>
            <a:ext cx="3733800" cy="1600200"/>
          </a:xfrm>
          <a:prstGeom prst="wedgeEllipseCallout">
            <a:avLst>
              <a:gd name="adj1" fmla="val -28909"/>
              <a:gd name="adj2" fmla="val -52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All contributors have equal rights of decision.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Various Views for Each User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Global View of EFM </a:t>
            </a:r>
            <a:r>
              <a:rPr lang="en-US" i="1" dirty="0" smtClean="0"/>
              <a:t>e</a:t>
            </a:r>
            <a:r>
              <a:rPr lang="en-US" dirty="0" smtClean="0"/>
              <a:t> for user </a:t>
            </a:r>
            <a:r>
              <a:rPr lang="en-US" i="1" dirty="0" smtClean="0"/>
              <a:t>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GV(e, X)  = {all elements which has at least one YES vote}</a:t>
            </a:r>
          </a:p>
          <a:p>
            <a:r>
              <a:rPr lang="en-US" dirty="0" smtClean="0"/>
              <a:t>Working View of EFM </a:t>
            </a:r>
            <a:r>
              <a:rPr lang="en-US" i="1" dirty="0" smtClean="0"/>
              <a:t>e </a:t>
            </a:r>
            <a:r>
              <a:rPr lang="en-US" dirty="0" smtClean="0"/>
              <a:t>for user</a:t>
            </a:r>
            <a:r>
              <a:rPr lang="en-US" i="1" dirty="0" smtClean="0"/>
              <a:t> X</a:t>
            </a:r>
          </a:p>
          <a:p>
            <a:pPr lvl="1">
              <a:buNone/>
            </a:pPr>
            <a:r>
              <a:rPr lang="en-US" dirty="0" smtClean="0"/>
              <a:t>WV(e, 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hasn’t voted NO}</a:t>
            </a:r>
          </a:p>
          <a:p>
            <a:r>
              <a:rPr lang="en-US" dirty="0" smtClean="0"/>
              <a:t>Personal View of EFM </a:t>
            </a:r>
            <a:r>
              <a:rPr lang="en-US" i="1" dirty="0" smtClean="0"/>
              <a:t>e </a:t>
            </a:r>
            <a:r>
              <a:rPr lang="en-US" dirty="0" smtClean="0"/>
              <a:t>for user </a:t>
            </a:r>
            <a:r>
              <a:rPr lang="en-US" i="1" dirty="0" smtClean="0"/>
              <a:t>X</a:t>
            </a:r>
          </a:p>
          <a:p>
            <a:pPr lvl="1">
              <a:buNone/>
            </a:pPr>
            <a:r>
              <a:rPr lang="en-US" dirty="0" smtClean="0"/>
              <a:t>PV(e, 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 voted YES}</a:t>
            </a:r>
            <a:endParaRPr 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343400" y="2133600"/>
            <a:ext cx="2743200" cy="533400"/>
          </a:xfrm>
          <a:prstGeom prst="wedgeRectCallout">
            <a:avLst>
              <a:gd name="adj1" fmla="val -66512"/>
              <a:gd name="adj2" fmla="val -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available</a:t>
            </a:r>
            <a:endParaRPr lang="en-US" sz="2000" b="1" dirty="0"/>
          </a:p>
        </p:txBody>
      </p:sp>
      <p:sp>
        <p:nvSpPr>
          <p:cNvPr id="5" name="矩形标注 4"/>
          <p:cNvSpPr/>
          <p:nvPr/>
        </p:nvSpPr>
        <p:spPr>
          <a:xfrm>
            <a:off x="3505200" y="3733800"/>
            <a:ext cx="5410200" cy="533400"/>
          </a:xfrm>
          <a:prstGeom prst="wedgeRectCallout">
            <a:avLst>
              <a:gd name="adj1" fmla="val -66512"/>
              <a:gd name="adj2" fmla="val -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that I don’t dislike, or I haven’t noticed</a:t>
            </a:r>
            <a:endParaRPr lang="en-US" sz="2000" b="1" dirty="0"/>
          </a:p>
        </p:txBody>
      </p:sp>
      <p:sp>
        <p:nvSpPr>
          <p:cNvPr id="6" name="矩形标注 5"/>
          <p:cNvSpPr/>
          <p:nvPr/>
        </p:nvSpPr>
        <p:spPr>
          <a:xfrm>
            <a:off x="3276600" y="5562600"/>
            <a:ext cx="2286000" cy="533400"/>
          </a:xfrm>
          <a:prstGeom prst="wedgeRectCallout">
            <a:avLst>
              <a:gd name="adj1" fmla="val -43752"/>
              <a:gd name="adj2" fmla="val -101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I want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Possible Usage of the Views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Use the working view as the main workspace.</a:t>
            </a:r>
          </a:p>
          <a:p>
            <a:r>
              <a:rPr lang="en-US" dirty="0" smtClean="0"/>
              <a:t>Use the global view to avoid information missing.</a:t>
            </a:r>
          </a:p>
          <a:p>
            <a:r>
              <a:rPr lang="en-US" dirty="0" smtClean="0"/>
              <a:t>Use personal views to track different perspectives.</a:t>
            </a:r>
            <a:endParaRPr 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-609600" y="2819400"/>
            <a:ext cx="10668000" cy="3886200"/>
            <a:chOff x="-609600" y="2819400"/>
            <a:chExt cx="10668000" cy="3886200"/>
          </a:xfrm>
        </p:grpSpPr>
        <p:sp>
          <p:nvSpPr>
            <p:cNvPr id="4" name="矩形 3"/>
            <p:cNvSpPr/>
            <p:nvPr/>
          </p:nvSpPr>
          <p:spPr>
            <a:xfrm>
              <a:off x="-609600" y="2819400"/>
              <a:ext cx="10668000" cy="3886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270000" y="31242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57200" y="3733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47800" y="3733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14600" y="3733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6200" y="4495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4600" y="4495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6800" y="44958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4800" y="51816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95400" y="51816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58674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3200400" y="3200400"/>
              <a:ext cx="609600" cy="1524000"/>
            </a:xfrm>
            <a:prstGeom prst="rightBrace">
              <a:avLst>
                <a:gd name="adj1" fmla="val 8333"/>
                <a:gd name="adj2" fmla="val 5138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0316" y="3783568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Service-Level</a:t>
              </a:r>
              <a:endParaRPr lang="en-US" dirty="0"/>
            </a:p>
          </p:txBody>
        </p:sp>
        <p:sp>
          <p:nvSpPr>
            <p:cNvPr id="18" name="右大括号 17"/>
            <p:cNvSpPr/>
            <p:nvPr/>
          </p:nvSpPr>
          <p:spPr>
            <a:xfrm>
              <a:off x="2057400" y="5334000"/>
              <a:ext cx="685800" cy="914400"/>
            </a:xfrm>
            <a:prstGeom prst="rightBrace">
              <a:avLst>
                <a:gd name="adj1" fmla="val 8333"/>
                <a:gd name="adj2" fmla="val 5138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55258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Function/Behavior-Level</a:t>
              </a:r>
              <a:endParaRPr lang="en-US" dirty="0"/>
            </a:p>
          </p:txBody>
        </p:sp>
        <p:cxnSp>
          <p:nvCxnSpPr>
            <p:cNvPr id="21" name="肘形连接符 20"/>
            <p:cNvCxnSpPr>
              <a:stCxn id="5" idx="2"/>
              <a:endCxn id="6" idx="0"/>
            </p:cNvCxnSpPr>
            <p:nvPr/>
          </p:nvCxnSpPr>
          <p:spPr>
            <a:xfrm rot="5400000">
              <a:off x="1149350" y="3079750"/>
              <a:ext cx="304800" cy="10033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肘形连接符 22"/>
            <p:cNvCxnSpPr>
              <a:stCxn id="5" idx="2"/>
              <a:endCxn id="7" idx="0"/>
            </p:cNvCxnSpPr>
            <p:nvPr/>
          </p:nvCxnSpPr>
          <p:spPr>
            <a:xfrm rot="5400000">
              <a:off x="1644650" y="3575050"/>
              <a:ext cx="304800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肘形连接符 24"/>
            <p:cNvCxnSpPr>
              <a:stCxn id="5" idx="2"/>
              <a:endCxn id="8" idx="0"/>
            </p:cNvCxnSpPr>
            <p:nvPr/>
          </p:nvCxnSpPr>
          <p:spPr>
            <a:xfrm rot="16200000" flipH="1">
              <a:off x="2178050" y="3054350"/>
              <a:ext cx="304800" cy="10541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肘形连接符 26"/>
            <p:cNvCxnSpPr>
              <a:stCxn id="6" idx="2"/>
              <a:endCxn id="9" idx="0"/>
            </p:cNvCxnSpPr>
            <p:nvPr/>
          </p:nvCxnSpPr>
          <p:spPr>
            <a:xfrm rot="5400000">
              <a:off x="381000" y="4076700"/>
              <a:ext cx="457200" cy="3810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肘形连接符 29"/>
            <p:cNvCxnSpPr>
              <a:stCxn id="6" idx="2"/>
              <a:endCxn id="11" idx="0"/>
            </p:cNvCxnSpPr>
            <p:nvPr/>
          </p:nvCxnSpPr>
          <p:spPr>
            <a:xfrm rot="16200000" flipH="1">
              <a:off x="876300" y="3962400"/>
              <a:ext cx="457200" cy="6096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/>
            <p:cNvCxnSpPr>
              <a:stCxn id="8" idx="2"/>
              <a:endCxn id="10" idx="0"/>
            </p:cNvCxnSpPr>
            <p:nvPr/>
          </p:nvCxnSpPr>
          <p:spPr>
            <a:xfrm rot="5400000">
              <a:off x="2628900" y="4267200"/>
              <a:ext cx="457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肘形连接符 33"/>
            <p:cNvCxnSpPr>
              <a:stCxn id="11" idx="2"/>
              <a:endCxn id="12" idx="0"/>
            </p:cNvCxnSpPr>
            <p:nvPr/>
          </p:nvCxnSpPr>
          <p:spPr>
            <a:xfrm rot="5400000">
              <a:off x="838200" y="4610100"/>
              <a:ext cx="381000" cy="7620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肘形连接符 35"/>
            <p:cNvCxnSpPr>
              <a:stCxn id="11" idx="2"/>
              <a:endCxn id="13" idx="0"/>
            </p:cNvCxnSpPr>
            <p:nvPr/>
          </p:nvCxnSpPr>
          <p:spPr>
            <a:xfrm rot="16200000" flipH="1">
              <a:off x="1333500" y="4876800"/>
              <a:ext cx="381000" cy="2286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连接符 39"/>
            <p:cNvCxnSpPr>
              <a:stCxn id="12" idx="2"/>
              <a:endCxn id="14" idx="0"/>
            </p:cNvCxnSpPr>
            <p:nvPr/>
          </p:nvCxnSpPr>
          <p:spPr>
            <a:xfrm rot="5400000">
              <a:off x="457200" y="5676900"/>
              <a:ext cx="381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24400" y="4876800"/>
              <a:ext cx="5257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908800" y="3048000"/>
              <a:ext cx="1066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96000" y="3657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086600" y="3657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53400" y="3657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15000" y="4419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153400" y="4419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705600" y="4419600"/>
              <a:ext cx="685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50" name="肘形连接符 49"/>
            <p:cNvCxnSpPr>
              <a:stCxn id="43" idx="2"/>
              <a:endCxn id="44" idx="0"/>
            </p:cNvCxnSpPr>
            <p:nvPr/>
          </p:nvCxnSpPr>
          <p:spPr>
            <a:xfrm rot="5400000">
              <a:off x="6788150" y="3003550"/>
              <a:ext cx="304800" cy="10033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1" name="肘形连接符 50"/>
            <p:cNvCxnSpPr>
              <a:stCxn id="43" idx="2"/>
              <a:endCxn id="45" idx="0"/>
            </p:cNvCxnSpPr>
            <p:nvPr/>
          </p:nvCxnSpPr>
          <p:spPr>
            <a:xfrm rot="5400000">
              <a:off x="7283450" y="3498850"/>
              <a:ext cx="304800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肘形连接符 51"/>
            <p:cNvCxnSpPr>
              <a:stCxn id="43" idx="2"/>
              <a:endCxn id="46" idx="0"/>
            </p:cNvCxnSpPr>
            <p:nvPr/>
          </p:nvCxnSpPr>
          <p:spPr>
            <a:xfrm rot="16200000" flipH="1">
              <a:off x="7816850" y="2978150"/>
              <a:ext cx="304800" cy="10541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3" name="肘形连接符 52"/>
            <p:cNvCxnSpPr>
              <a:stCxn id="44" idx="2"/>
              <a:endCxn id="47" idx="0"/>
            </p:cNvCxnSpPr>
            <p:nvPr/>
          </p:nvCxnSpPr>
          <p:spPr>
            <a:xfrm rot="5400000">
              <a:off x="6019800" y="4000500"/>
              <a:ext cx="457200" cy="3810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肘形连接符 53"/>
            <p:cNvCxnSpPr>
              <a:stCxn id="44" idx="2"/>
              <a:endCxn id="49" idx="0"/>
            </p:cNvCxnSpPr>
            <p:nvPr/>
          </p:nvCxnSpPr>
          <p:spPr>
            <a:xfrm rot="16200000" flipH="1">
              <a:off x="6515100" y="3886200"/>
              <a:ext cx="457200" cy="6096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直接连接符 54"/>
            <p:cNvCxnSpPr>
              <a:stCxn id="46" idx="2"/>
              <a:endCxn id="48" idx="0"/>
            </p:cNvCxnSpPr>
            <p:nvPr/>
          </p:nvCxnSpPr>
          <p:spPr>
            <a:xfrm rot="5400000">
              <a:off x="8267700" y="4191000"/>
              <a:ext cx="4572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6705600" y="50292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943600" y="57150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934200" y="57150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943600" y="63246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61" name="肘形连接符 60"/>
            <p:cNvCxnSpPr>
              <a:stCxn id="57" idx="2"/>
              <a:endCxn id="58" idx="0"/>
            </p:cNvCxnSpPr>
            <p:nvPr/>
          </p:nvCxnSpPr>
          <p:spPr>
            <a:xfrm rot="5400000">
              <a:off x="6477000" y="5143500"/>
              <a:ext cx="381000" cy="7620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肘形连接符 61"/>
            <p:cNvCxnSpPr>
              <a:stCxn id="57" idx="2"/>
              <a:endCxn id="59" idx="0"/>
            </p:cNvCxnSpPr>
            <p:nvPr/>
          </p:nvCxnSpPr>
          <p:spPr>
            <a:xfrm rot="16200000" flipH="1">
              <a:off x="6972300" y="5410200"/>
              <a:ext cx="381000" cy="2286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8" idx="2"/>
              <a:endCxn id="60" idx="0"/>
            </p:cNvCxnSpPr>
            <p:nvPr/>
          </p:nvCxnSpPr>
          <p:spPr>
            <a:xfrm rot="5400000">
              <a:off x="6134100" y="617220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562600" y="50292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29200" y="2895600"/>
              <a:ext cx="1836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PV of an end user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69393" y="6172200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PV of a programmer</a:t>
              </a:r>
              <a:endParaRPr lang="en-US" dirty="0"/>
            </a:p>
          </p:txBody>
        </p:sp>
        <p:sp>
          <p:nvSpPr>
            <p:cNvPr id="67" name="右箭头 66"/>
            <p:cNvSpPr/>
            <p:nvPr/>
          </p:nvSpPr>
          <p:spPr>
            <a:xfrm>
              <a:off x="4038600" y="4648200"/>
              <a:ext cx="609600" cy="48463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 Example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2667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95800" y="3810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with 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7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 between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rot="16200000" flipV="1">
            <a:off x="6057900" y="876300"/>
            <a:ext cx="60960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 rot="10800000" flipV="1">
            <a:off x="4114800" y="990600"/>
            <a:ext cx="83820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971800" y="228600"/>
            <a:ext cx="4953000" cy="2133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563" y="381000"/>
            <a:ext cx="14712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04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Propagate votes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626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and apply changes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3657600"/>
            <a:ext cx="1828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15200" y="36322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34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43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34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3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6" idx="2"/>
            <a:endCxn id="11" idx="0"/>
          </p:cNvCxnSpPr>
          <p:nvPr/>
        </p:nvCxnSpPr>
        <p:spPr>
          <a:xfrm rot="5400000">
            <a:off x="3924300" y="2400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5029200" y="28575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13" idx="0"/>
          </p:cNvCxnSpPr>
          <p:nvPr/>
        </p:nvCxnSpPr>
        <p:spPr>
          <a:xfrm rot="5400000">
            <a:off x="5715000" y="2895600"/>
            <a:ext cx="533400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>
            <a:off x="6400800" y="3886200"/>
            <a:ext cx="9144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endCxn id="9" idx="3"/>
          </p:cNvCxnSpPr>
          <p:nvPr/>
        </p:nvCxnSpPr>
        <p:spPr>
          <a:xfrm rot="16200000" flipV="1">
            <a:off x="7048500" y="2171700"/>
            <a:ext cx="22860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13" idx="1"/>
            <a:endCxn id="16" idx="0"/>
          </p:cNvCxnSpPr>
          <p:nvPr/>
        </p:nvCxnSpPr>
        <p:spPr>
          <a:xfrm rot="10800000" flipV="1">
            <a:off x="3505200" y="4076700"/>
            <a:ext cx="10668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endCxn id="15" idx="0"/>
          </p:cNvCxnSpPr>
          <p:nvPr/>
        </p:nvCxnSpPr>
        <p:spPr>
          <a:xfrm>
            <a:off x="6400800" y="4343400"/>
            <a:ext cx="1295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 rot="5400000">
            <a:off x="3314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8" idx="0"/>
          </p:cNvCxnSpPr>
          <p:nvPr/>
        </p:nvCxnSpPr>
        <p:spPr>
          <a:xfrm rot="5400000">
            <a:off x="7505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106194" y="4799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1500" y="4825425"/>
            <a:ext cx="6976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1000" y="1828800"/>
            <a:ext cx="14478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Stakeholder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1000" y="2667000"/>
            <a:ext cx="1524000" cy="4572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Supporting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1267690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LEGEND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000" y="3505200"/>
            <a:ext cx="11430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5334000" y="4800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4535091" y="4762103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3"/>
          </p:cNvCxnSpPr>
          <p:nvPr/>
        </p:nvCxnSpPr>
        <p:spPr>
          <a:xfrm>
            <a:off x="4267200" y="6019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 flipH="1" flipV="1">
            <a:off x="4648200" y="5867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 flipH="1" flipV="1">
            <a:off x="4381500" y="53721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5905103" y="4761309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1"/>
          </p:cNvCxnSpPr>
          <p:nvPr/>
        </p:nvCxnSpPr>
        <p:spPr>
          <a:xfrm rot="10800000">
            <a:off x="6170612" y="6019006"/>
            <a:ext cx="76358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6018212" y="586660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5751512" y="5371306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1"/>
            <a:endCxn id="6" idx="3"/>
          </p:cNvCxnSpPr>
          <p:nvPr/>
        </p:nvCxnSpPr>
        <p:spPr>
          <a:xfrm rot="10800000">
            <a:off x="5029200" y="1905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Issues in the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981200"/>
            <a:ext cx="7848600" cy="32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r>
              <a:rPr lang="en-US" sz="2800" b="1" dirty="0" smtClean="0"/>
              <a:t>Concurrency Control:</a:t>
            </a:r>
          </a:p>
          <a:p>
            <a:r>
              <a:rPr lang="en-US" sz="2800" dirty="0" smtClean="0"/>
              <a:t>How to coordinate simultaneous operations from different stakeholders on the same element?</a:t>
            </a:r>
          </a:p>
          <a:p>
            <a:endParaRPr lang="en-US" sz="2800" dirty="0" smtClean="0"/>
          </a:p>
          <a:p>
            <a:r>
              <a:rPr lang="en-US" sz="2800" b="1" dirty="0" smtClean="0"/>
              <a:t>Model Checking:</a:t>
            </a:r>
          </a:p>
          <a:p>
            <a:r>
              <a:rPr lang="en-US" sz="2800" dirty="0" smtClean="0"/>
              <a:t>What will happen if multiple operations leading to conflicts in the EFM (e.g. </a:t>
            </a:r>
            <a:r>
              <a:rPr lang="en-US" sz="2800" i="1" dirty="0" smtClean="0"/>
              <a:t>require-exclude</a:t>
            </a:r>
            <a:r>
              <a:rPr lang="en-US" sz="2800" dirty="0" smtClean="0"/>
              <a:t> </a:t>
            </a:r>
            <a:r>
              <a:rPr lang="en-US" sz="2800" i="1" dirty="0" smtClean="0"/>
              <a:t>conflict</a:t>
            </a:r>
            <a:r>
              <a:rPr lang="en-US" sz="2800" dirty="0" smtClean="0"/>
              <a:t>)?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An Example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Create-Create</a:t>
            </a:r>
            <a:r>
              <a:rPr lang="en-US" dirty="0" smtClean="0"/>
              <a:t> conflict</a:t>
            </a:r>
          </a:p>
          <a:p>
            <a:pPr marL="0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371600" y="2435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44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26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384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EFM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5400000">
            <a:off x="27813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21717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16383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6600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9200" y="3048000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Duplicate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191000" y="2258568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102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292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486400" y="2435423"/>
            <a:ext cx="2438400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292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674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532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68961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62865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57531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28389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04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rot="5400000">
            <a:off x="7505701" y="25526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43000" y="39534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000" y="5102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219200" y="5102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" y="4733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716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EFM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2628900" y="4988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>
            <a:off x="2019301" y="5216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485900" y="4988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27789" y="5026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75151" y="6015335"/>
            <a:ext cx="255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Conflicting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Aliases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86400" y="3962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5400" y="511135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5562600" y="5105400"/>
            <a:ext cx="2362200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05400" y="474202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86400" y="53061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9400" y="45047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success</a:t>
            </a:r>
          </a:p>
        </p:txBody>
      </p:sp>
      <p:cxnSp>
        <p:nvCxnSpPr>
          <p:cNvPr id="99" name="直接连接符 98"/>
          <p:cNvCxnSpPr/>
          <p:nvPr/>
        </p:nvCxnSpPr>
        <p:spPr>
          <a:xfrm rot="5400000">
            <a:off x="6972300" y="499705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6362701" y="522565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6200000" flipH="1">
            <a:off x="5829300" y="499705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28389" y="50351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0400" y="53467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rot="5400000">
            <a:off x="7505701" y="52323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右箭头 105"/>
          <p:cNvSpPr/>
          <p:nvPr/>
        </p:nvSpPr>
        <p:spPr>
          <a:xfrm>
            <a:off x="4191000" y="4648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69" grpId="0"/>
      <p:bldP spid="71" grpId="0"/>
      <p:bldP spid="72" grpId="0"/>
      <p:bldP spid="73" grpId="0"/>
      <p:bldP spid="77" grpId="0"/>
      <p:bldP spid="80" grpId="0"/>
      <p:bldP spid="82" grpId="0"/>
      <p:bldP spid="83" grpId="0"/>
      <p:bldP spid="85" grpId="0"/>
      <p:bldP spid="86" grpId="0"/>
      <p:bldP spid="87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2" grpId="0"/>
      <p:bldP spid="104" grpId="0"/>
      <p:bldP spid="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Vote-Vote </a:t>
            </a:r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505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Create-Vote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06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>
            <a:stCxn id="13" idx="3"/>
          </p:cNvCxnSpPr>
          <p:nvPr/>
        </p:nvCxnSpPr>
        <p:spPr>
          <a:xfrm>
            <a:off x="1266825" y="2199620"/>
            <a:ext cx="23907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837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3162300" y="2092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476501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1943100" y="2095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1189" y="2130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4763" y="2891135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Unreachable Vote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2025" y="2047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600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1295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244858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EFM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2206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26" idx="3"/>
          </p:cNvCxnSpPr>
          <p:nvPr/>
        </p:nvCxnSpPr>
        <p:spPr>
          <a:xfrm>
            <a:off x="5762625" y="2199620"/>
            <a:ext cx="28479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1837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7658100" y="2092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6972301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6438900" y="2095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1789" y="2130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57825" y="2047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0" y="1600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1295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24384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7962901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0" y="2438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3000" y="6019800"/>
            <a:ext cx="278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Incomplete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522553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stCxn id="42" idx="3"/>
          </p:cNvCxnSpPr>
          <p:nvPr/>
        </p:nvCxnSpPr>
        <p:spPr>
          <a:xfrm>
            <a:off x="962025" y="5218330"/>
            <a:ext cx="23907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85620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2857500" y="511123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2095501" y="533983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1638300" y="511123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80189" y="51523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400" y="5065930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4633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1600" y="431708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0600" y="546729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4600" y="45456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EFM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4343400" y="1981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22553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>
            <a:stCxn id="56" idx="3"/>
          </p:cNvCxnSpPr>
          <p:nvPr/>
        </p:nvCxnSpPr>
        <p:spPr>
          <a:xfrm>
            <a:off x="5686425" y="5218330"/>
            <a:ext cx="2924175" cy="39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76800" y="485620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7581900" y="511123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819901" y="533983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6362700" y="511123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61789" y="51523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57800" y="5065930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633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0" y="431708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67400" y="546729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39000" y="45456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7600" y="5791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7810501" y="5524499"/>
            <a:ext cx="5334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4114800" y="49530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1" grpId="0"/>
      <p:bldP spid="25" grpId="0"/>
      <p:bldP spid="26" grpId="0" animBg="1"/>
      <p:bldP spid="27" grpId="0"/>
      <p:bldP spid="28" grpId="0"/>
      <p:bldP spid="29" grpId="0"/>
      <p:bldP spid="30" grpId="0"/>
      <p:bldP spid="33" grpId="0"/>
      <p:bldP spid="34" grpId="0"/>
      <p:bldP spid="35" grpId="0"/>
      <p:bldP spid="37" grpId="0"/>
      <p:bldP spid="41" grpId="0"/>
      <p:bldP spid="42" grpId="0" animBg="1"/>
      <p:bldP spid="43" grpId="0"/>
      <p:bldP spid="44" grpId="0"/>
      <p:bldP spid="45" grpId="0"/>
      <p:bldP spid="46" grpId="0"/>
      <p:bldP spid="48" grpId="0" animBg="1"/>
      <p:bldP spid="49" grpId="0"/>
      <p:bldP spid="51" grpId="0"/>
      <p:bldP spid="55" grpId="0"/>
      <p:bldP spid="56" grpId="0" animBg="1"/>
      <p:bldP spid="57" grpId="0"/>
      <p:bldP spid="58" grpId="0"/>
      <p:bldP spid="59" grpId="0"/>
      <p:bldP spid="60" grpId="0"/>
      <p:bldP spid="63" grpId="0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No model checking for the shared EFM</a:t>
            </a:r>
          </a:p>
          <a:p>
            <a:pPr lvl="1"/>
            <a:r>
              <a:rPr lang="en-US" dirty="0" smtClean="0"/>
              <a:t>divergence tolerance</a:t>
            </a:r>
          </a:p>
          <a:p>
            <a:endParaRPr lang="en-US" dirty="0" smtClean="0"/>
          </a:p>
          <a:p>
            <a:r>
              <a:rPr lang="en-US" dirty="0" smtClean="0"/>
              <a:t>Need model checking for everyone’s working and personal view</a:t>
            </a:r>
          </a:p>
          <a:p>
            <a:pPr lvl="1"/>
            <a:r>
              <a:rPr lang="en-US" i="1" dirty="0" smtClean="0"/>
              <a:t>Everyone is self-correct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Perform model checking for working view only</a:t>
            </a:r>
          </a:p>
          <a:p>
            <a:pPr lvl="1"/>
            <a:r>
              <a:rPr lang="en-US" dirty="0" smtClean="0"/>
              <a:t>The personal view is a subset of the working view.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y to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06823" cy="66294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0"/>
            <a:ext cx="3581400" cy="5638800"/>
            <a:chOff x="0" y="0"/>
            <a:chExt cx="3581400" cy="5638800"/>
          </a:xfrm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3581400" cy="5638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953000"/>
              <a:ext cx="3254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Feature Model Browser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33800" y="152400"/>
            <a:ext cx="5410200" cy="4038600"/>
            <a:chOff x="0" y="0"/>
            <a:chExt cx="3581400" cy="5638800"/>
          </a:xfrm>
        </p:grpSpPr>
        <p:sp>
          <p:nvSpPr>
            <p:cNvPr id="11" name="圆角矩形 10"/>
            <p:cNvSpPr/>
            <p:nvPr/>
          </p:nvSpPr>
          <p:spPr>
            <a:xfrm>
              <a:off x="0" y="0"/>
              <a:ext cx="3581400" cy="5638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537" y="2659811"/>
              <a:ext cx="1319807" cy="644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Feature Editor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33800" y="4343400"/>
            <a:ext cx="5638801" cy="2133600"/>
            <a:chOff x="0" y="0"/>
            <a:chExt cx="3732727" cy="5638800"/>
          </a:xfrm>
        </p:grpSpPr>
        <p:sp>
          <p:nvSpPr>
            <p:cNvPr id="14" name="圆角矩形 13"/>
            <p:cNvSpPr/>
            <p:nvPr/>
          </p:nvSpPr>
          <p:spPr>
            <a:xfrm>
              <a:off x="0" y="0"/>
              <a:ext cx="3581400" cy="5638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797" y="3222171"/>
              <a:ext cx="3254930" cy="122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Miscellaneous Information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ool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7486"/>
            <a:ext cx="9070378" cy="5394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dirty="0" smtClean="0"/>
              <a:t>An Example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743200"/>
          </a:xfrm>
        </p:spPr>
        <p:txBody>
          <a:bodyPr/>
          <a:lstStyle/>
          <a:p>
            <a:r>
              <a:rPr lang="en-US" dirty="0" smtClean="0"/>
              <a:t>A feature model of the “Music Player Software” domain is collaboratively constructed by 2 users</a:t>
            </a:r>
          </a:p>
          <a:p>
            <a:endParaRPr lang="en-US" dirty="0" smtClean="0"/>
          </a:p>
          <a:p>
            <a:r>
              <a:rPr lang="en-US" dirty="0" smtClean="0"/>
              <a:t>1. User A creates some features as a start.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581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95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56388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0244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3962400" y="4305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3314700" y="4800600"/>
            <a:ext cx="6096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3847272" y="5333172"/>
            <a:ext cx="6096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4438650" y="4743450"/>
            <a:ext cx="6096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4953000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7800" y="2971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4343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56388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5244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5638800" y="39243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5143500" y="47244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5676072" y="52569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6267450" y="46672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9"/>
          <p:cNvSpPr/>
          <p:nvPr/>
        </p:nvSpPr>
        <p:spPr>
          <a:xfrm>
            <a:off x="6858000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5257800" y="1981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7"/>
          <p:cNvCxnSpPr>
            <a:stCxn id="13" idx="2"/>
            <a:endCxn id="4" idx="0"/>
          </p:cNvCxnSpPr>
          <p:nvPr/>
        </p:nvCxnSpPr>
        <p:spPr>
          <a:xfrm rot="5400000">
            <a:off x="58293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304800" y="152400"/>
            <a:ext cx="8229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2.1 User B </a:t>
            </a:r>
            <a:r>
              <a:rPr lang="en-US" sz="3200" dirty="0" smtClean="0"/>
              <a:t>has different opinion on the refinements…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"/>
          <p:cNvSpPr/>
          <p:nvPr/>
        </p:nvSpPr>
        <p:spPr>
          <a:xfrm>
            <a:off x="990600" y="1981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990600" y="2895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34" name="Rectangle 5"/>
          <p:cNvSpPr/>
          <p:nvPr/>
        </p:nvSpPr>
        <p:spPr>
          <a:xfrm>
            <a:off x="304800" y="40386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35" name="Rectangle 6"/>
          <p:cNvSpPr/>
          <p:nvPr/>
        </p:nvSpPr>
        <p:spPr>
          <a:xfrm>
            <a:off x="1408044" y="4038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36" name="Straight Connector 8"/>
          <p:cNvCxnSpPr>
            <a:stCxn id="32" idx="2"/>
            <a:endCxn id="33" idx="0"/>
          </p:cNvCxnSpPr>
          <p:nvPr/>
        </p:nvCxnSpPr>
        <p:spPr>
          <a:xfrm rot="5400000">
            <a:off x="1600200" y="2705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0"/>
          <p:cNvCxnSpPr>
            <a:stCxn id="33" idx="2"/>
            <a:endCxn id="34" idx="0"/>
          </p:cNvCxnSpPr>
          <p:nvPr/>
        </p:nvCxnSpPr>
        <p:spPr>
          <a:xfrm rot="5400000">
            <a:off x="952500" y="3200400"/>
            <a:ext cx="6096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2"/>
          <p:cNvCxnSpPr>
            <a:stCxn id="33" idx="2"/>
            <a:endCxn id="35" idx="0"/>
          </p:cNvCxnSpPr>
          <p:nvPr/>
        </p:nvCxnSpPr>
        <p:spPr>
          <a:xfrm rot="5400000">
            <a:off x="1485072" y="3732972"/>
            <a:ext cx="6096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15"/>
          <p:cNvCxnSpPr>
            <a:stCxn id="33" idx="2"/>
            <a:endCxn id="40" idx="0"/>
          </p:cNvCxnSpPr>
          <p:nvPr/>
        </p:nvCxnSpPr>
        <p:spPr>
          <a:xfrm rot="16200000" flipH="1">
            <a:off x="2076450" y="3143250"/>
            <a:ext cx="6096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9"/>
          <p:cNvSpPr/>
          <p:nvPr/>
        </p:nvSpPr>
        <p:spPr>
          <a:xfrm>
            <a:off x="2590800" y="4038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1" name="椭圆 40"/>
          <p:cNvSpPr/>
          <p:nvPr/>
        </p:nvSpPr>
        <p:spPr>
          <a:xfrm>
            <a:off x="685800" y="3505200"/>
            <a:ext cx="2438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43200" y="3181290"/>
            <a:ext cx="2114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Vote NO by user 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4038600" y="3810000"/>
            <a:ext cx="6096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48400" y="3886200"/>
            <a:ext cx="242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Created by user B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1447800"/>
            <a:ext cx="2701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B’s working view (begin)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1447800"/>
            <a:ext cx="2521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B’s working view (end)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71800" y="24384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927278">
            <a:off x="2301979" y="5144683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743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410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6244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2857500" y="3048000"/>
            <a:ext cx="838200" cy="1295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1714500" y="44958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2247072" y="50283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838450" y="44386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9"/>
          <p:cNvSpPr/>
          <p:nvPr/>
        </p:nvSpPr>
        <p:spPr>
          <a:xfrm>
            <a:off x="3429000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3124200" y="1752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7"/>
          <p:cNvCxnSpPr>
            <a:stCxn id="13" idx="2"/>
            <a:endCxn id="4" idx="0"/>
          </p:cNvCxnSpPr>
          <p:nvPr/>
        </p:nvCxnSpPr>
        <p:spPr>
          <a:xfrm rot="5400000">
            <a:off x="3695700" y="251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304800" y="152400"/>
            <a:ext cx="88392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 …and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 B </a:t>
            </a:r>
            <a:r>
              <a:rPr lang="en-US" sz="3200" dirty="0" smtClean="0"/>
              <a:t>adds more features/relations.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7800" y="2209800"/>
            <a:ext cx="242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Created by user B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914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B’s working view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400" y="24384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0" y="60960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43434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44" name="Rectangle 30"/>
          <p:cNvSpPr/>
          <p:nvPr/>
        </p:nvSpPr>
        <p:spPr>
          <a:xfrm>
            <a:off x="4343400" y="54102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50" name="Straight Connector 32"/>
          <p:cNvCxnSpPr>
            <a:stCxn id="31" idx="2"/>
            <a:endCxn id="44" idx="0"/>
          </p:cNvCxnSpPr>
          <p:nvPr/>
        </p:nvCxnSpPr>
        <p:spPr>
          <a:xfrm rot="5400000">
            <a:off x="4762500" y="50292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37"/>
          <p:cNvSpPr/>
          <p:nvPr/>
        </p:nvSpPr>
        <p:spPr>
          <a:xfrm>
            <a:off x="6248400" y="3200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Online Radio Playing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52" name="Straight Connector 39"/>
          <p:cNvCxnSpPr>
            <a:stCxn id="13" idx="2"/>
            <a:endCxn id="51" idx="0"/>
          </p:cNvCxnSpPr>
          <p:nvPr/>
        </p:nvCxnSpPr>
        <p:spPr>
          <a:xfrm rot="16200000" flipH="1">
            <a:off x="5029200" y="1181100"/>
            <a:ext cx="914400" cy="3124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直接连接符 55"/>
          <p:cNvCxnSpPr>
            <a:stCxn id="4" idx="2"/>
            <a:endCxn id="31" idx="0"/>
          </p:cNvCxnSpPr>
          <p:nvPr/>
        </p:nvCxnSpPr>
        <p:spPr>
          <a:xfrm rot="16200000" flipH="1">
            <a:off x="4114800" y="30861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152400"/>
            <a:ext cx="9296400" cy="106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3.1 After that, the model checking on user A’s working view reports an error. (3 features have more than one parent.)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6600" y="1143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A’s working view (begin)</a:t>
            </a:r>
            <a:endParaRPr lang="en-US" sz="2400" dirty="0"/>
          </a:p>
        </p:txBody>
      </p:sp>
      <p:sp>
        <p:nvSpPr>
          <p:cNvPr id="43" name="Rectangle 3"/>
          <p:cNvSpPr/>
          <p:nvPr/>
        </p:nvSpPr>
        <p:spPr>
          <a:xfrm>
            <a:off x="3733800" y="2743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44" name="Rectangle 4"/>
          <p:cNvSpPr/>
          <p:nvPr/>
        </p:nvSpPr>
        <p:spPr>
          <a:xfrm>
            <a:off x="23241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45" name="Rectangle 5"/>
          <p:cNvSpPr/>
          <p:nvPr/>
        </p:nvSpPr>
        <p:spPr>
          <a:xfrm>
            <a:off x="1752600" y="5410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6" name="Rectangle 6"/>
          <p:cNvSpPr/>
          <p:nvPr/>
        </p:nvSpPr>
        <p:spPr>
          <a:xfrm>
            <a:off x="2743200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7" name="Straight Connector 8"/>
          <p:cNvCxnSpPr>
            <a:stCxn id="43" idx="2"/>
            <a:endCxn id="44" idx="0"/>
          </p:cNvCxnSpPr>
          <p:nvPr/>
        </p:nvCxnSpPr>
        <p:spPr>
          <a:xfrm rot="5400000">
            <a:off x="3409950" y="2990850"/>
            <a:ext cx="838200" cy="1409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10"/>
          <p:cNvCxnSpPr>
            <a:stCxn id="44" idx="2"/>
            <a:endCxn id="45" idx="0"/>
          </p:cNvCxnSpPr>
          <p:nvPr/>
        </p:nvCxnSpPr>
        <p:spPr>
          <a:xfrm rot="5400000">
            <a:off x="2266950" y="4552950"/>
            <a:ext cx="762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12"/>
          <p:cNvCxnSpPr>
            <a:stCxn id="44" idx="2"/>
            <a:endCxn id="46" idx="0"/>
          </p:cNvCxnSpPr>
          <p:nvPr/>
        </p:nvCxnSpPr>
        <p:spPr>
          <a:xfrm rot="5400000">
            <a:off x="2743200" y="5029200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hape 15"/>
          <p:cNvCxnSpPr>
            <a:stCxn id="44" idx="2"/>
            <a:endCxn id="51" idx="0"/>
          </p:cNvCxnSpPr>
          <p:nvPr/>
        </p:nvCxnSpPr>
        <p:spPr>
          <a:xfrm rot="16200000" flipH="1">
            <a:off x="3238500" y="4533900"/>
            <a:ext cx="762000" cy="990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19"/>
          <p:cNvSpPr/>
          <p:nvPr/>
        </p:nvSpPr>
        <p:spPr>
          <a:xfrm>
            <a:off x="3733800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2" name="Rectangle 14"/>
          <p:cNvSpPr/>
          <p:nvPr/>
        </p:nvSpPr>
        <p:spPr>
          <a:xfrm>
            <a:off x="3733800" y="1752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53" name="Straight Connector 17"/>
          <p:cNvCxnSpPr>
            <a:stCxn id="52" idx="2"/>
            <a:endCxn id="43" idx="0"/>
          </p:cNvCxnSpPr>
          <p:nvPr/>
        </p:nvCxnSpPr>
        <p:spPr>
          <a:xfrm rot="5400000">
            <a:off x="4305300" y="251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67400" y="2209800"/>
            <a:ext cx="2053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Created by user B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24384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49530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58" name="Rectangle 30"/>
          <p:cNvSpPr/>
          <p:nvPr/>
        </p:nvSpPr>
        <p:spPr>
          <a:xfrm>
            <a:off x="5181600" y="54102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59" name="Straight Connector 32"/>
          <p:cNvCxnSpPr>
            <a:stCxn id="57" idx="2"/>
            <a:endCxn id="58" idx="0"/>
          </p:cNvCxnSpPr>
          <p:nvPr/>
        </p:nvCxnSpPr>
        <p:spPr>
          <a:xfrm rot="16200000" flipH="1">
            <a:off x="5486400" y="4914900"/>
            <a:ext cx="76200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37"/>
          <p:cNvSpPr/>
          <p:nvPr/>
        </p:nvSpPr>
        <p:spPr>
          <a:xfrm>
            <a:off x="6858000" y="3200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Online Radio Playing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61" name="Straight Connector 39"/>
          <p:cNvCxnSpPr>
            <a:stCxn id="52" idx="2"/>
            <a:endCxn id="60" idx="0"/>
          </p:cNvCxnSpPr>
          <p:nvPr/>
        </p:nvCxnSpPr>
        <p:spPr>
          <a:xfrm rot="16200000" flipH="1">
            <a:off x="5638800" y="1181100"/>
            <a:ext cx="914400" cy="3124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直接连接符 61"/>
          <p:cNvCxnSpPr>
            <a:stCxn id="43" idx="2"/>
            <a:endCxn id="57" idx="0"/>
          </p:cNvCxnSpPr>
          <p:nvPr/>
        </p:nvCxnSpPr>
        <p:spPr>
          <a:xfrm rot="16200000" flipH="1">
            <a:off x="4724400" y="30861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直接连接符 63"/>
          <p:cNvCxnSpPr>
            <a:stCxn id="45" idx="0"/>
            <a:endCxn id="43" idx="2"/>
          </p:cNvCxnSpPr>
          <p:nvPr/>
        </p:nvCxnSpPr>
        <p:spPr>
          <a:xfrm rot="5400000" flipH="1" flipV="1">
            <a:off x="2286000" y="3162300"/>
            <a:ext cx="213360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43" idx="2"/>
          </p:cNvCxnSpPr>
          <p:nvPr/>
        </p:nvCxnSpPr>
        <p:spPr>
          <a:xfrm rot="5400000" flipH="1" flipV="1">
            <a:off x="2876550" y="3752850"/>
            <a:ext cx="21336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0"/>
            <a:endCxn id="43" idx="2"/>
          </p:cNvCxnSpPr>
          <p:nvPr/>
        </p:nvCxnSpPr>
        <p:spPr>
          <a:xfrm rot="5400000" flipH="1" flipV="1">
            <a:off x="3257550" y="4133850"/>
            <a:ext cx="21336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371600" y="5181600"/>
            <a:ext cx="3733800" cy="914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Feature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81100"/>
            <a:ext cx="755688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25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+mn-lt"/>
              </a:rPr>
              <a:t>from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Feature Oriented Domain Analysis (FODA) Feasibility </a:t>
            </a:r>
            <a:r>
              <a:rPr lang="en-US" b="1" dirty="0">
                <a:latin typeface="+mn-lt"/>
              </a:rPr>
              <a:t>Study,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CMU/SEI-90-TR-21, 1990</a:t>
            </a:r>
            <a:endParaRPr lang="en-US" dirty="0"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19800" y="1295400"/>
            <a:ext cx="2590800" cy="685800"/>
            <a:chOff x="6019800" y="1295400"/>
            <a:chExt cx="2590800" cy="685800"/>
          </a:xfrm>
        </p:grpSpPr>
        <p:sp>
          <p:nvSpPr>
            <p:cNvPr id="12" name="椭圆形标注 11"/>
            <p:cNvSpPr/>
            <p:nvPr/>
          </p:nvSpPr>
          <p:spPr>
            <a:xfrm>
              <a:off x="6019800" y="1295400"/>
              <a:ext cx="2590800" cy="685800"/>
            </a:xfrm>
            <a:prstGeom prst="wedgeEllipseCallout">
              <a:avLst>
                <a:gd name="adj1" fmla="val -8469"/>
                <a:gd name="adj2" fmla="val 1930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6019800" y="1295400"/>
              <a:ext cx="2590800" cy="685800"/>
            </a:xfrm>
            <a:prstGeom prst="wedgeEllipseCallout">
              <a:avLst>
                <a:gd name="adj1" fmla="val -56018"/>
                <a:gd name="adj2" fmla="val 837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Refinement</a:t>
              </a:r>
              <a:endParaRPr lang="en-US" sz="2400" b="1" dirty="0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1447800" y="1219200"/>
            <a:ext cx="1752600" cy="609600"/>
          </a:xfrm>
          <a:prstGeom prst="wedgeRectCallout">
            <a:avLst>
              <a:gd name="adj1" fmla="val 65399"/>
              <a:gd name="adj2" fmla="val 2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Feature</a:t>
            </a:r>
            <a:endParaRPr lang="en-US" sz="32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38200" y="4495800"/>
            <a:ext cx="2133600" cy="533400"/>
            <a:chOff x="838200" y="4495800"/>
            <a:chExt cx="2133600" cy="533400"/>
          </a:xfrm>
        </p:grpSpPr>
        <p:sp>
          <p:nvSpPr>
            <p:cNvPr id="11" name="椭圆形标注 10"/>
            <p:cNvSpPr/>
            <p:nvPr/>
          </p:nvSpPr>
          <p:spPr>
            <a:xfrm>
              <a:off x="838200" y="4495800"/>
              <a:ext cx="2133600" cy="533400"/>
            </a:xfrm>
            <a:prstGeom prst="wedgeEllipseCallout">
              <a:avLst>
                <a:gd name="adj1" fmla="val 130952"/>
                <a:gd name="adj2" fmla="val -206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838200" y="4495800"/>
              <a:ext cx="2133600" cy="533400"/>
            </a:xfrm>
            <a:prstGeom prst="wedgeEllipseCallout">
              <a:avLst>
                <a:gd name="adj1" fmla="val 25000"/>
                <a:gd name="adj2" fmla="val -244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Constraint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152400"/>
            <a:ext cx="9296400" cy="91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3.2 User A agrees user B’s change of the refinements, but disagrees some other elements…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600" y="1066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A’s working view (submitting operations…)</a:t>
            </a:r>
            <a:endParaRPr lang="en-US" sz="2400" dirty="0"/>
          </a:p>
        </p:txBody>
      </p:sp>
      <p:sp>
        <p:nvSpPr>
          <p:cNvPr id="43" name="Rectangle 3"/>
          <p:cNvSpPr/>
          <p:nvPr/>
        </p:nvSpPr>
        <p:spPr>
          <a:xfrm>
            <a:off x="3733800" y="2743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44" name="Rectangle 4"/>
          <p:cNvSpPr/>
          <p:nvPr/>
        </p:nvSpPr>
        <p:spPr>
          <a:xfrm>
            <a:off x="23241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45" name="Rectangle 5"/>
          <p:cNvSpPr/>
          <p:nvPr/>
        </p:nvSpPr>
        <p:spPr>
          <a:xfrm>
            <a:off x="1752600" y="5410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6" name="Rectangle 6"/>
          <p:cNvSpPr/>
          <p:nvPr/>
        </p:nvSpPr>
        <p:spPr>
          <a:xfrm>
            <a:off x="2743200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7" name="Straight Connector 8"/>
          <p:cNvCxnSpPr>
            <a:stCxn id="43" idx="2"/>
            <a:endCxn id="44" idx="0"/>
          </p:cNvCxnSpPr>
          <p:nvPr/>
        </p:nvCxnSpPr>
        <p:spPr>
          <a:xfrm rot="5400000">
            <a:off x="3409950" y="2990850"/>
            <a:ext cx="838200" cy="1409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10"/>
          <p:cNvCxnSpPr>
            <a:stCxn id="44" idx="2"/>
            <a:endCxn id="45" idx="0"/>
          </p:cNvCxnSpPr>
          <p:nvPr/>
        </p:nvCxnSpPr>
        <p:spPr>
          <a:xfrm rot="5400000">
            <a:off x="2266950" y="4552950"/>
            <a:ext cx="762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12"/>
          <p:cNvCxnSpPr>
            <a:stCxn id="44" idx="2"/>
            <a:endCxn id="46" idx="0"/>
          </p:cNvCxnSpPr>
          <p:nvPr/>
        </p:nvCxnSpPr>
        <p:spPr>
          <a:xfrm rot="5400000">
            <a:off x="2743200" y="5029200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hape 15"/>
          <p:cNvCxnSpPr>
            <a:stCxn id="44" idx="2"/>
            <a:endCxn id="51" idx="0"/>
          </p:cNvCxnSpPr>
          <p:nvPr/>
        </p:nvCxnSpPr>
        <p:spPr>
          <a:xfrm rot="16200000" flipH="1">
            <a:off x="3238500" y="4533900"/>
            <a:ext cx="762000" cy="990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19"/>
          <p:cNvSpPr/>
          <p:nvPr/>
        </p:nvSpPr>
        <p:spPr>
          <a:xfrm>
            <a:off x="3733800" y="5410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2" name="Rectangle 14"/>
          <p:cNvSpPr/>
          <p:nvPr/>
        </p:nvSpPr>
        <p:spPr>
          <a:xfrm>
            <a:off x="3733800" y="1752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53" name="Straight Connector 17"/>
          <p:cNvCxnSpPr>
            <a:stCxn id="52" idx="2"/>
            <a:endCxn id="43" idx="0"/>
          </p:cNvCxnSpPr>
          <p:nvPr/>
        </p:nvCxnSpPr>
        <p:spPr>
          <a:xfrm rot="5400000">
            <a:off x="4305300" y="251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67400" y="2209800"/>
            <a:ext cx="2053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Created by user B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24384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4953000" y="4114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58" name="Rectangle 30"/>
          <p:cNvSpPr/>
          <p:nvPr/>
        </p:nvSpPr>
        <p:spPr>
          <a:xfrm>
            <a:off x="5181600" y="54102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59" name="Straight Connector 32"/>
          <p:cNvCxnSpPr>
            <a:stCxn id="57" idx="2"/>
            <a:endCxn id="58" idx="0"/>
          </p:cNvCxnSpPr>
          <p:nvPr/>
        </p:nvCxnSpPr>
        <p:spPr>
          <a:xfrm rot="16200000" flipH="1">
            <a:off x="5486400" y="4914900"/>
            <a:ext cx="76200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37"/>
          <p:cNvSpPr/>
          <p:nvPr/>
        </p:nvSpPr>
        <p:spPr>
          <a:xfrm>
            <a:off x="6858000" y="3200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Online Radio Playing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61" name="Straight Connector 39"/>
          <p:cNvCxnSpPr>
            <a:stCxn id="52" idx="2"/>
            <a:endCxn id="60" idx="0"/>
          </p:cNvCxnSpPr>
          <p:nvPr/>
        </p:nvCxnSpPr>
        <p:spPr>
          <a:xfrm rot="16200000" flipH="1">
            <a:off x="5638800" y="1181100"/>
            <a:ext cx="914400" cy="3124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直接连接符 61"/>
          <p:cNvCxnSpPr>
            <a:stCxn id="43" idx="2"/>
            <a:endCxn id="57" idx="0"/>
          </p:cNvCxnSpPr>
          <p:nvPr/>
        </p:nvCxnSpPr>
        <p:spPr>
          <a:xfrm rot="16200000" flipH="1">
            <a:off x="4724400" y="30861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直接连接符 63"/>
          <p:cNvCxnSpPr>
            <a:stCxn id="45" idx="0"/>
            <a:endCxn id="43" idx="2"/>
          </p:cNvCxnSpPr>
          <p:nvPr/>
        </p:nvCxnSpPr>
        <p:spPr>
          <a:xfrm rot="5400000" flipH="1" flipV="1">
            <a:off x="2286000" y="3162300"/>
            <a:ext cx="2133600" cy="2362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43" idx="2"/>
          </p:cNvCxnSpPr>
          <p:nvPr/>
        </p:nvCxnSpPr>
        <p:spPr>
          <a:xfrm rot="5400000" flipH="1" flipV="1">
            <a:off x="2876550" y="3752850"/>
            <a:ext cx="2133600" cy="1181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0"/>
            <a:endCxn id="43" idx="2"/>
          </p:cNvCxnSpPr>
          <p:nvPr/>
        </p:nvCxnSpPr>
        <p:spPr>
          <a:xfrm rot="5400000" flipH="1" flipV="1">
            <a:off x="3257550" y="4133850"/>
            <a:ext cx="21336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9503" y="3352800"/>
            <a:ext cx="2114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Vote NO by user 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429000" y="3657600"/>
            <a:ext cx="15240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/>
          <p:cNvSpPr/>
          <p:nvPr/>
        </p:nvSpPr>
        <p:spPr>
          <a:xfrm>
            <a:off x="6629400" y="3124200"/>
            <a:ext cx="1981200" cy="762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29703" y="3962400"/>
            <a:ext cx="2114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Vote NO by user 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Rectangle 3"/>
          <p:cNvSpPr/>
          <p:nvPr/>
        </p:nvSpPr>
        <p:spPr>
          <a:xfrm>
            <a:off x="7010400" y="4876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Song Playing</a:t>
            </a:r>
            <a:endParaRPr lang="en-US" dirty="0"/>
          </a:p>
        </p:txBody>
      </p:sp>
      <p:cxnSp>
        <p:nvCxnSpPr>
          <p:cNvPr id="38" name="直接连接符 37"/>
          <p:cNvCxnSpPr>
            <a:stCxn id="52" idx="2"/>
            <a:endCxn id="36" idx="0"/>
          </p:cNvCxnSpPr>
          <p:nvPr/>
        </p:nvCxnSpPr>
        <p:spPr>
          <a:xfrm rot="16200000" flipH="1">
            <a:off x="4876800" y="1943100"/>
            <a:ext cx="25908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79522" y="5410200"/>
            <a:ext cx="203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Newly created by 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371600" y="304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A’s working view (end)</a:t>
            </a:r>
            <a:endParaRPr lang="en-US" sz="2400" dirty="0"/>
          </a:p>
        </p:txBody>
      </p:sp>
      <p:sp>
        <p:nvSpPr>
          <p:cNvPr id="43" name="Rectangle 3"/>
          <p:cNvSpPr/>
          <p:nvPr/>
        </p:nvSpPr>
        <p:spPr>
          <a:xfrm>
            <a:off x="3352800" y="2438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44" name="Rectangle 4"/>
          <p:cNvSpPr/>
          <p:nvPr/>
        </p:nvSpPr>
        <p:spPr>
          <a:xfrm>
            <a:off x="19431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45" name="Rectangle 5"/>
          <p:cNvSpPr/>
          <p:nvPr/>
        </p:nvSpPr>
        <p:spPr>
          <a:xfrm>
            <a:off x="1371600" y="5105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6" name="Rectangle 6"/>
          <p:cNvSpPr/>
          <p:nvPr/>
        </p:nvSpPr>
        <p:spPr>
          <a:xfrm>
            <a:off x="23622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7" name="Straight Connector 8"/>
          <p:cNvCxnSpPr>
            <a:stCxn id="43" idx="2"/>
            <a:endCxn id="44" idx="0"/>
          </p:cNvCxnSpPr>
          <p:nvPr/>
        </p:nvCxnSpPr>
        <p:spPr>
          <a:xfrm rot="5400000">
            <a:off x="3028950" y="2686050"/>
            <a:ext cx="838200" cy="1409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10"/>
          <p:cNvCxnSpPr>
            <a:stCxn id="44" idx="2"/>
            <a:endCxn id="45" idx="0"/>
          </p:cNvCxnSpPr>
          <p:nvPr/>
        </p:nvCxnSpPr>
        <p:spPr>
          <a:xfrm rot="5400000">
            <a:off x="1885950" y="4248150"/>
            <a:ext cx="762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12"/>
          <p:cNvCxnSpPr>
            <a:stCxn id="44" idx="2"/>
            <a:endCxn id="46" idx="0"/>
          </p:cNvCxnSpPr>
          <p:nvPr/>
        </p:nvCxnSpPr>
        <p:spPr>
          <a:xfrm rot="5400000">
            <a:off x="2362200" y="4724400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hape 15"/>
          <p:cNvCxnSpPr>
            <a:stCxn id="44" idx="2"/>
            <a:endCxn id="51" idx="0"/>
          </p:cNvCxnSpPr>
          <p:nvPr/>
        </p:nvCxnSpPr>
        <p:spPr>
          <a:xfrm rot="16200000" flipH="1">
            <a:off x="2857500" y="4229100"/>
            <a:ext cx="762000" cy="990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19"/>
          <p:cNvSpPr/>
          <p:nvPr/>
        </p:nvSpPr>
        <p:spPr>
          <a:xfrm>
            <a:off x="33528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2" name="Rectangle 14"/>
          <p:cNvSpPr/>
          <p:nvPr/>
        </p:nvSpPr>
        <p:spPr>
          <a:xfrm>
            <a:off x="3352800" y="1447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53" name="Straight Connector 17"/>
          <p:cNvCxnSpPr>
            <a:stCxn id="52" idx="2"/>
            <a:endCxn id="43" idx="0"/>
          </p:cNvCxnSpPr>
          <p:nvPr/>
        </p:nvCxnSpPr>
        <p:spPr>
          <a:xfrm rot="5400000">
            <a:off x="3924300" y="220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0" y="4495800"/>
            <a:ext cx="2053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Created by user B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0" y="21336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45720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58" name="Rectangle 30"/>
          <p:cNvSpPr/>
          <p:nvPr/>
        </p:nvSpPr>
        <p:spPr>
          <a:xfrm>
            <a:off x="4800600" y="5105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59" name="Straight Connector 32"/>
          <p:cNvCxnSpPr>
            <a:stCxn id="57" idx="2"/>
            <a:endCxn id="58" idx="0"/>
          </p:cNvCxnSpPr>
          <p:nvPr/>
        </p:nvCxnSpPr>
        <p:spPr>
          <a:xfrm rot="16200000" flipH="1">
            <a:off x="5105400" y="4610100"/>
            <a:ext cx="76200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直接连接符 61"/>
          <p:cNvCxnSpPr>
            <a:stCxn id="43" idx="2"/>
            <a:endCxn id="57" idx="0"/>
          </p:cNvCxnSpPr>
          <p:nvPr/>
        </p:nvCxnSpPr>
        <p:spPr>
          <a:xfrm rot="16200000" flipH="1">
            <a:off x="4343400" y="27813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"/>
          <p:cNvSpPr/>
          <p:nvPr/>
        </p:nvSpPr>
        <p:spPr>
          <a:xfrm>
            <a:off x="66294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Song Playing</a:t>
            </a:r>
            <a:endParaRPr lang="en-US" dirty="0"/>
          </a:p>
        </p:txBody>
      </p:sp>
      <p:cxnSp>
        <p:nvCxnSpPr>
          <p:cNvPr id="38" name="直接连接符 37"/>
          <p:cNvCxnSpPr>
            <a:stCxn id="52" idx="2"/>
            <a:endCxn id="36" idx="0"/>
          </p:cNvCxnSpPr>
          <p:nvPr/>
        </p:nvCxnSpPr>
        <p:spPr>
          <a:xfrm rot="16200000" flipH="1">
            <a:off x="5524500" y="609600"/>
            <a:ext cx="5334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4.1 Current working view of user 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3124200" y="2438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5" name="Rectangle 4"/>
          <p:cNvSpPr/>
          <p:nvPr/>
        </p:nvSpPr>
        <p:spPr>
          <a:xfrm>
            <a:off x="17145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26" name="Rectangle 5"/>
          <p:cNvSpPr/>
          <p:nvPr/>
        </p:nvSpPr>
        <p:spPr>
          <a:xfrm>
            <a:off x="1143000" y="5105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7" name="Rectangle 6"/>
          <p:cNvSpPr/>
          <p:nvPr/>
        </p:nvSpPr>
        <p:spPr>
          <a:xfrm>
            <a:off x="21336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8" name="Straight Connector 8"/>
          <p:cNvCxnSpPr>
            <a:stCxn id="24" idx="2"/>
            <a:endCxn id="25" idx="0"/>
          </p:cNvCxnSpPr>
          <p:nvPr/>
        </p:nvCxnSpPr>
        <p:spPr>
          <a:xfrm rot="5400000">
            <a:off x="2800350" y="2686050"/>
            <a:ext cx="838200" cy="1409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Elbow Connector 10"/>
          <p:cNvCxnSpPr>
            <a:stCxn id="25" idx="2"/>
            <a:endCxn id="26" idx="0"/>
          </p:cNvCxnSpPr>
          <p:nvPr/>
        </p:nvCxnSpPr>
        <p:spPr>
          <a:xfrm rot="5400000">
            <a:off x="1657350" y="4248150"/>
            <a:ext cx="762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12"/>
          <p:cNvCxnSpPr>
            <a:stCxn id="25" idx="2"/>
            <a:endCxn id="27" idx="0"/>
          </p:cNvCxnSpPr>
          <p:nvPr/>
        </p:nvCxnSpPr>
        <p:spPr>
          <a:xfrm rot="5400000">
            <a:off x="2133600" y="4724400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hape 15"/>
          <p:cNvCxnSpPr>
            <a:stCxn id="25" idx="2"/>
            <a:endCxn id="32" idx="0"/>
          </p:cNvCxnSpPr>
          <p:nvPr/>
        </p:nvCxnSpPr>
        <p:spPr>
          <a:xfrm rot="16200000" flipH="1">
            <a:off x="2628900" y="4229100"/>
            <a:ext cx="762000" cy="990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19"/>
          <p:cNvSpPr/>
          <p:nvPr/>
        </p:nvSpPr>
        <p:spPr>
          <a:xfrm>
            <a:off x="31242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3" name="Rectangle 14"/>
          <p:cNvSpPr/>
          <p:nvPr/>
        </p:nvSpPr>
        <p:spPr>
          <a:xfrm>
            <a:off x="3124200" y="1447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4" name="Straight Connector 17"/>
          <p:cNvCxnSpPr>
            <a:stCxn id="33" idx="2"/>
            <a:endCxn id="24" idx="0"/>
          </p:cNvCxnSpPr>
          <p:nvPr/>
        </p:nvCxnSpPr>
        <p:spPr>
          <a:xfrm rot="5400000">
            <a:off x="3695700" y="220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7400" y="4495800"/>
            <a:ext cx="2053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Created by user B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21336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43434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4572000" y="5105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39" name="Straight Connector 32"/>
          <p:cNvCxnSpPr>
            <a:stCxn id="37" idx="2"/>
            <a:endCxn id="38" idx="0"/>
          </p:cNvCxnSpPr>
          <p:nvPr/>
        </p:nvCxnSpPr>
        <p:spPr>
          <a:xfrm rot="16200000" flipH="1">
            <a:off x="4876800" y="4610100"/>
            <a:ext cx="76200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接连接符 39"/>
          <p:cNvCxnSpPr>
            <a:stCxn id="24" idx="2"/>
            <a:endCxn id="37" idx="0"/>
          </p:cNvCxnSpPr>
          <p:nvPr/>
        </p:nvCxnSpPr>
        <p:spPr>
          <a:xfrm rot="16200000" flipH="1">
            <a:off x="4114800" y="27813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3"/>
          <p:cNvSpPr/>
          <p:nvPr/>
        </p:nvSpPr>
        <p:spPr>
          <a:xfrm>
            <a:off x="70866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Song Playing</a:t>
            </a:r>
            <a:endParaRPr lang="en-US" dirty="0"/>
          </a:p>
        </p:txBody>
      </p:sp>
      <p:cxnSp>
        <p:nvCxnSpPr>
          <p:cNvPr id="42" name="直接连接符 41"/>
          <p:cNvCxnSpPr>
            <a:stCxn id="33" idx="2"/>
            <a:endCxn id="41" idx="0"/>
          </p:cNvCxnSpPr>
          <p:nvPr/>
        </p:nvCxnSpPr>
        <p:spPr>
          <a:xfrm rot="16200000" flipH="1">
            <a:off x="5638800" y="266700"/>
            <a:ext cx="53340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7"/>
          <p:cNvSpPr/>
          <p:nvPr/>
        </p:nvSpPr>
        <p:spPr>
          <a:xfrm>
            <a:off x="5105400" y="25146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Online Radio Playing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44" name="直接连接符 43"/>
          <p:cNvCxnSpPr>
            <a:stCxn id="33" idx="2"/>
            <a:endCxn id="43" idx="0"/>
          </p:cNvCxnSpPr>
          <p:nvPr/>
        </p:nvCxnSpPr>
        <p:spPr>
          <a:xfrm rot="16200000" flipH="1">
            <a:off x="4648200" y="1257300"/>
            <a:ext cx="533400" cy="1981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4.2 Current EFM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3124200" y="2438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5" name="Rectangle 4"/>
          <p:cNvSpPr/>
          <p:nvPr/>
        </p:nvSpPr>
        <p:spPr>
          <a:xfrm>
            <a:off x="17145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26" name="Rectangle 5"/>
          <p:cNvSpPr/>
          <p:nvPr/>
        </p:nvSpPr>
        <p:spPr>
          <a:xfrm>
            <a:off x="1143000" y="5105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7" name="Rectangle 6"/>
          <p:cNvSpPr/>
          <p:nvPr/>
        </p:nvSpPr>
        <p:spPr>
          <a:xfrm>
            <a:off x="21336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8" name="Straight Connector 8"/>
          <p:cNvCxnSpPr>
            <a:stCxn id="24" idx="2"/>
            <a:endCxn id="25" idx="0"/>
          </p:cNvCxnSpPr>
          <p:nvPr/>
        </p:nvCxnSpPr>
        <p:spPr>
          <a:xfrm rot="5400000">
            <a:off x="2800350" y="2686050"/>
            <a:ext cx="838200" cy="1409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Elbow Connector 10"/>
          <p:cNvCxnSpPr>
            <a:stCxn id="25" idx="2"/>
            <a:endCxn id="26" idx="0"/>
          </p:cNvCxnSpPr>
          <p:nvPr/>
        </p:nvCxnSpPr>
        <p:spPr>
          <a:xfrm rot="5400000">
            <a:off x="1657350" y="4248150"/>
            <a:ext cx="762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12"/>
          <p:cNvCxnSpPr>
            <a:stCxn id="25" idx="2"/>
            <a:endCxn id="27" idx="0"/>
          </p:cNvCxnSpPr>
          <p:nvPr/>
        </p:nvCxnSpPr>
        <p:spPr>
          <a:xfrm rot="5400000">
            <a:off x="2133600" y="4724400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hape 15"/>
          <p:cNvCxnSpPr>
            <a:stCxn id="25" idx="2"/>
            <a:endCxn id="32" idx="0"/>
          </p:cNvCxnSpPr>
          <p:nvPr/>
        </p:nvCxnSpPr>
        <p:spPr>
          <a:xfrm rot="16200000" flipH="1">
            <a:off x="2628900" y="4229100"/>
            <a:ext cx="762000" cy="990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19"/>
          <p:cNvSpPr/>
          <p:nvPr/>
        </p:nvSpPr>
        <p:spPr>
          <a:xfrm>
            <a:off x="3124200" y="5105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3" name="Rectangle 14"/>
          <p:cNvSpPr/>
          <p:nvPr/>
        </p:nvSpPr>
        <p:spPr>
          <a:xfrm>
            <a:off x="3124200" y="1447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4" name="Straight Connector 17"/>
          <p:cNvCxnSpPr>
            <a:stCxn id="33" idx="2"/>
            <a:endCxn id="24" idx="0"/>
          </p:cNvCxnSpPr>
          <p:nvPr/>
        </p:nvCxnSpPr>
        <p:spPr>
          <a:xfrm rot="5400000">
            <a:off x="3695700" y="220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7400" y="4495800"/>
            <a:ext cx="2053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Created by user B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2133600"/>
            <a:ext cx="206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Created by user 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4343400" y="38100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Audio Control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4572000" y="51054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Equalizer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39" name="Straight Connector 32"/>
          <p:cNvCxnSpPr>
            <a:stCxn id="37" idx="2"/>
            <a:endCxn id="38" idx="0"/>
          </p:cNvCxnSpPr>
          <p:nvPr/>
        </p:nvCxnSpPr>
        <p:spPr>
          <a:xfrm rot="16200000" flipH="1">
            <a:off x="4876800" y="4610100"/>
            <a:ext cx="76200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接连接符 39"/>
          <p:cNvCxnSpPr>
            <a:stCxn id="24" idx="2"/>
            <a:endCxn id="37" idx="0"/>
          </p:cNvCxnSpPr>
          <p:nvPr/>
        </p:nvCxnSpPr>
        <p:spPr>
          <a:xfrm rot="16200000" flipH="1">
            <a:off x="4114800" y="2781300"/>
            <a:ext cx="838200" cy="1219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3"/>
          <p:cNvSpPr/>
          <p:nvPr/>
        </p:nvSpPr>
        <p:spPr>
          <a:xfrm>
            <a:off x="70866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Song Playing</a:t>
            </a:r>
            <a:endParaRPr lang="en-US" dirty="0"/>
          </a:p>
        </p:txBody>
      </p:sp>
      <p:cxnSp>
        <p:nvCxnSpPr>
          <p:cNvPr id="42" name="直接连接符 41"/>
          <p:cNvCxnSpPr>
            <a:stCxn id="33" idx="2"/>
            <a:endCxn id="41" idx="0"/>
          </p:cNvCxnSpPr>
          <p:nvPr/>
        </p:nvCxnSpPr>
        <p:spPr>
          <a:xfrm rot="16200000" flipH="1">
            <a:off x="5638800" y="266700"/>
            <a:ext cx="53340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7"/>
          <p:cNvSpPr/>
          <p:nvPr/>
        </p:nvSpPr>
        <p:spPr>
          <a:xfrm>
            <a:off x="5105400" y="25146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Online Radio Playing</a:t>
            </a:r>
            <a:endParaRPr lang="en-US" altLang="zh-CN" dirty="0">
              <a:solidFill>
                <a:schemeClr val="lt1"/>
              </a:solidFill>
            </a:endParaRPr>
          </a:p>
        </p:txBody>
      </p:sp>
      <p:cxnSp>
        <p:nvCxnSpPr>
          <p:cNvPr id="44" name="直接连接符 43"/>
          <p:cNvCxnSpPr>
            <a:stCxn id="33" idx="2"/>
            <a:endCxn id="43" idx="0"/>
          </p:cNvCxnSpPr>
          <p:nvPr/>
        </p:nvCxnSpPr>
        <p:spPr>
          <a:xfrm rot="16200000" flipH="1">
            <a:off x="4648200" y="1257300"/>
            <a:ext cx="533400" cy="1981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椭圆 44"/>
          <p:cNvSpPr/>
          <p:nvPr/>
        </p:nvSpPr>
        <p:spPr>
          <a:xfrm>
            <a:off x="5105400" y="1981200"/>
            <a:ext cx="1524000" cy="1447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76800" y="1447800"/>
            <a:ext cx="385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Divergence between A and B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Improvements </a:t>
            </a:r>
          </a:p>
          <a:p>
            <a:pPr lvl="1"/>
            <a:r>
              <a:rPr lang="en-US" altLang="zh-CN" dirty="0" smtClean="0"/>
              <a:t>Voting propagation rules</a:t>
            </a:r>
          </a:p>
          <a:p>
            <a:pPr lvl="1"/>
            <a:r>
              <a:rPr lang="en-US" altLang="zh-CN" dirty="0" smtClean="0"/>
              <a:t>Confidence of the votes </a:t>
            </a:r>
          </a:p>
          <a:p>
            <a:pPr lvl="1"/>
            <a:r>
              <a:rPr lang="en-US" altLang="zh-CN" smtClean="0"/>
              <a:t>Details about extendable </a:t>
            </a:r>
            <a:r>
              <a:rPr lang="en-US" altLang="zh-CN" dirty="0" smtClean="0"/>
              <a:t>attributes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Tool Support and Case Studies</a:t>
            </a:r>
          </a:p>
          <a:p>
            <a:pPr lvl="1"/>
            <a:r>
              <a:rPr lang="en-US" altLang="zh-CN" dirty="0" smtClean="0"/>
              <a:t>Group scale: small (3-5 persons), medium (10+)</a:t>
            </a:r>
          </a:p>
          <a:p>
            <a:pPr lvl="1"/>
            <a:r>
              <a:rPr lang="en-US" altLang="zh-CN" dirty="0" smtClean="0"/>
              <a:t>Experience: low (an unfamiliar domain for most collaborators), centralized (a few experts), high (a familiar domain for most collaborators)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your listening!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 and questions are appreciated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a feature model needs to be constructed…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…with </a:t>
            </a:r>
            <a:r>
              <a:rPr lang="en-US" b="1" dirty="0" smtClean="0">
                <a:solidFill>
                  <a:srgbClr val="FF0000"/>
                </a:solidFill>
              </a:rPr>
              <a:t>collaboration</a:t>
            </a:r>
            <a:r>
              <a:rPr lang="en-US" dirty="0" smtClean="0"/>
              <a:t> between stakeholders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76600" y="4876800"/>
            <a:ext cx="2514600" cy="15240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19600" y="50292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2400" y="5486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29200" y="5486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343400" y="5867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657600" y="5867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rot="5400000">
            <a:off x="4343400" y="5143500"/>
            <a:ext cx="228600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>
            <a:off x="4724400" y="5257800"/>
            <a:ext cx="571500" cy="228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9" idx="0"/>
          </p:cNvCxnSpPr>
          <p:nvPr/>
        </p:nvCxnSpPr>
        <p:spPr>
          <a:xfrm rot="5400000">
            <a:off x="4000500" y="5638800"/>
            <a:ext cx="152400" cy="304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  <a:endCxn id="8" idx="0"/>
          </p:cNvCxnSpPr>
          <p:nvPr/>
        </p:nvCxnSpPr>
        <p:spPr>
          <a:xfrm rot="16200000" flipH="1">
            <a:off x="4343400" y="5600700"/>
            <a:ext cx="152400" cy="381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pic>
        <p:nvPicPr>
          <p:cNvPr id="21" name="图片 20" descr="d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057400"/>
            <a:ext cx="2047875" cy="1866900"/>
          </a:xfrm>
          <a:prstGeom prst="rect">
            <a:avLst/>
          </a:prstGeom>
        </p:spPr>
      </p:pic>
      <p:pic>
        <p:nvPicPr>
          <p:cNvPr id="22" name="图片 21" descr="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419600"/>
            <a:ext cx="2247900" cy="1971675"/>
          </a:xfrm>
          <a:prstGeom prst="rect">
            <a:avLst/>
          </a:prstGeom>
        </p:spPr>
      </p:pic>
      <p:pic>
        <p:nvPicPr>
          <p:cNvPr id="23" name="图片 22" descr="eu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362200"/>
            <a:ext cx="2247900" cy="1657350"/>
          </a:xfrm>
          <a:prstGeom prst="rect">
            <a:avLst/>
          </a:prstGeom>
        </p:spPr>
      </p:pic>
      <p:pic>
        <p:nvPicPr>
          <p:cNvPr id="24" name="图片 23" descr="r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3429000"/>
            <a:ext cx="2028825" cy="1885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91200" y="2297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(from FODA &amp; FORM)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7" name="直接箭头连接符 26"/>
          <p:cNvCxnSpPr>
            <a:stCxn id="7" idx="2"/>
            <a:endCxn id="8" idx="3"/>
          </p:cNvCxnSpPr>
          <p:nvPr/>
        </p:nvCxnSpPr>
        <p:spPr>
          <a:xfrm rot="5400000">
            <a:off x="4953000" y="5638800"/>
            <a:ext cx="2667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1"/>
          </p:cNvCxnSpPr>
          <p:nvPr/>
        </p:nvCxnSpPr>
        <p:spPr>
          <a:xfrm rot="10800000" flipV="1">
            <a:off x="2286000" y="2990850"/>
            <a:ext cx="1143000" cy="209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52700" y="36957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86400" y="3276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4" idx="0"/>
          </p:cNvCxnSpPr>
          <p:nvPr/>
        </p:nvCxnSpPr>
        <p:spPr>
          <a:xfrm rot="5400000">
            <a:off x="4019550" y="4324350"/>
            <a:ext cx="1066800" cy="381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However, few of existing methods have supported such collaborations explicitly, leading to problems…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 smtClean="0"/>
              <a:t>It takes a lot of effort for domain analysts to obtain knowledge from others, and the result is greatly depended on domain analysts’ experience</a:t>
            </a:r>
          </a:p>
          <a:p>
            <a:pPr lvl="1"/>
            <a:r>
              <a:rPr lang="en-US" sz="2400" dirty="0" smtClean="0"/>
              <a:t>FM constructions are time-consuming and error-prone</a:t>
            </a:r>
          </a:p>
          <a:p>
            <a:pPr lvl="1"/>
            <a:r>
              <a:rPr lang="en-US" sz="2400" dirty="0" smtClean="0"/>
              <a:t>The quality of constructed FMs cannot be well controlled </a:t>
            </a:r>
          </a:p>
          <a:p>
            <a:pPr lvl="1"/>
            <a:r>
              <a:rPr lang="en-US" sz="2400" dirty="0" smtClean="0"/>
              <a:t>FMs are difficult to maintain and evolve with the domain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propose a collaborative way to construct feature models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Why feature models can be constructed in such way?</a:t>
            </a:r>
          </a:p>
          <a:p>
            <a:pPr lvl="1"/>
            <a:r>
              <a:rPr lang="en-US" dirty="0" smtClean="0"/>
              <a:t>Elements of a feature model are loosely coupled…</a:t>
            </a:r>
          </a:p>
          <a:p>
            <a:pPr lvl="2"/>
            <a:r>
              <a:rPr lang="en-US" dirty="0" smtClean="0"/>
              <a:t>e.g. the proportion of </a:t>
            </a:r>
            <a:r>
              <a:rPr lang="en-US" i="1" dirty="0" smtClean="0"/>
              <a:t>constraints</a:t>
            </a:r>
            <a:r>
              <a:rPr lang="en-US" dirty="0" smtClean="0"/>
              <a:t> is usually low</a:t>
            </a:r>
          </a:p>
          <a:p>
            <a:pPr lvl="1"/>
            <a:r>
              <a:rPr lang="en-US" dirty="0" smtClean="0"/>
              <a:t>…which means</a:t>
            </a:r>
          </a:p>
          <a:p>
            <a:pPr lvl="2"/>
            <a:r>
              <a:rPr lang="en-US" dirty="0" smtClean="0"/>
              <a:t>a feature model can be constructed incrementally </a:t>
            </a:r>
          </a:p>
          <a:p>
            <a:pPr lvl="2"/>
            <a:r>
              <a:rPr lang="en-US" dirty="0" smtClean="0"/>
              <a:t>a feature model can be divided into several parts, and these parts can be constructed concurrently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 Example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209800" y="1295400"/>
            <a:ext cx="586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...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User 1 created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feature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Play Control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User 1 created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feature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Audio Contro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User 2 created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relation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Audio Control </a:t>
            </a:r>
            <a:r>
              <a:rPr lang="en-US" sz="1800" b="1" i="1" u="sng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refines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Play Control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User 2 voted NO to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feature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Online Playing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User 1 created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relation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Online Playing </a:t>
            </a:r>
            <a:r>
              <a:rPr lang="en-US" sz="1800" b="1" i="1" u="sng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requires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Play Control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...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143000"/>
            <a:ext cx="681792" cy="762002"/>
          </a:xfrm>
          <a:prstGeom prst="rect">
            <a:avLst/>
          </a:prstGeom>
        </p:spPr>
      </p:pic>
      <p:pic>
        <p:nvPicPr>
          <p:cNvPr id="6" name="图片 5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514600"/>
            <a:ext cx="681792" cy="76200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 rot="1046396">
            <a:off x="1056962" y="1452178"/>
            <a:ext cx="885182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 rot="20658647">
            <a:off x="1030469" y="2525611"/>
            <a:ext cx="817707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20667067">
            <a:off x="941984" y="28296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create/vote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104334">
            <a:off x="942224" y="182384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create/vote</a:t>
            </a:r>
            <a:endParaRPr 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2286000" y="4114800"/>
            <a:ext cx="2667000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62200" y="4267200"/>
            <a:ext cx="2401330" cy="1447800"/>
            <a:chOff x="228600" y="1219200"/>
            <a:chExt cx="8077200" cy="4800600"/>
          </a:xfrm>
        </p:grpSpPr>
        <p:sp>
          <p:nvSpPr>
            <p:cNvPr id="13" name="Rectangle 3"/>
            <p:cNvSpPr/>
            <p:nvPr/>
          </p:nvSpPr>
          <p:spPr>
            <a:xfrm>
              <a:off x="1752600" y="28194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914400" y="41910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5"/>
            <p:cNvSpPr/>
            <p:nvPr/>
          </p:nvSpPr>
          <p:spPr>
            <a:xfrm>
              <a:off x="228600" y="5486400"/>
              <a:ext cx="838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6"/>
            <p:cNvSpPr/>
            <p:nvPr/>
          </p:nvSpPr>
          <p:spPr>
            <a:xfrm>
              <a:off x="1331844" y="5486400"/>
              <a:ext cx="762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7"/>
            <p:cNvCxnSpPr>
              <a:stCxn id="13" idx="2"/>
              <a:endCxn id="14" idx="0"/>
            </p:cNvCxnSpPr>
            <p:nvPr/>
          </p:nvCxnSpPr>
          <p:spPr>
            <a:xfrm rot="5400000">
              <a:off x="1714500" y="33528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8"/>
            <p:cNvCxnSpPr>
              <a:stCxn id="14" idx="2"/>
              <a:endCxn id="15" idx="0"/>
            </p:cNvCxnSpPr>
            <p:nvPr/>
          </p:nvCxnSpPr>
          <p:spPr>
            <a:xfrm rot="5400000">
              <a:off x="800100" y="4572000"/>
              <a:ext cx="762000" cy="10668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9"/>
            <p:cNvCxnSpPr>
              <a:stCxn id="14" idx="2"/>
              <a:endCxn id="16" idx="0"/>
            </p:cNvCxnSpPr>
            <p:nvPr/>
          </p:nvCxnSpPr>
          <p:spPr>
            <a:xfrm rot="5400000">
              <a:off x="1332672" y="5104572"/>
              <a:ext cx="762000" cy="165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5"/>
            <p:cNvCxnSpPr>
              <a:stCxn id="14" idx="2"/>
              <a:endCxn id="21" idx="0"/>
            </p:cNvCxnSpPr>
            <p:nvPr/>
          </p:nvCxnSpPr>
          <p:spPr>
            <a:xfrm rot="16200000" flipH="1">
              <a:off x="1924050" y="4514850"/>
              <a:ext cx="762000" cy="11811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1"/>
            <p:cNvSpPr/>
            <p:nvPr/>
          </p:nvSpPr>
          <p:spPr>
            <a:xfrm>
              <a:off x="2514600" y="5486400"/>
              <a:ext cx="762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12"/>
            <p:cNvSpPr/>
            <p:nvPr/>
          </p:nvSpPr>
          <p:spPr>
            <a:xfrm>
              <a:off x="3733800" y="12192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13"/>
            <p:cNvCxnSpPr>
              <a:stCxn id="22" idx="2"/>
              <a:endCxn id="13" idx="0"/>
            </p:cNvCxnSpPr>
            <p:nvPr/>
          </p:nvCxnSpPr>
          <p:spPr>
            <a:xfrm rot="5400000">
              <a:off x="3009900" y="1295400"/>
              <a:ext cx="1066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4"/>
            <p:cNvSpPr/>
            <p:nvPr/>
          </p:nvSpPr>
          <p:spPr>
            <a:xfrm>
              <a:off x="3733800" y="41910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3733800" y="54864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16"/>
            <p:cNvCxnSpPr>
              <a:stCxn id="24" idx="2"/>
              <a:endCxn id="25" idx="0"/>
            </p:cNvCxnSpPr>
            <p:nvPr/>
          </p:nvCxnSpPr>
          <p:spPr>
            <a:xfrm rot="5400000">
              <a:off x="4152900" y="5105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7"/>
            <p:cNvCxnSpPr>
              <a:endCxn id="24" idx="0"/>
            </p:cNvCxnSpPr>
            <p:nvPr/>
          </p:nvCxnSpPr>
          <p:spPr>
            <a:xfrm>
              <a:off x="2667000" y="3352800"/>
              <a:ext cx="18669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4"/>
            <p:cNvSpPr/>
            <p:nvPr/>
          </p:nvSpPr>
          <p:spPr>
            <a:xfrm>
              <a:off x="6705600" y="2514600"/>
              <a:ext cx="16002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9"/>
            <p:cNvCxnSpPr>
              <a:endCxn id="32" idx="0"/>
            </p:cNvCxnSpPr>
            <p:nvPr/>
          </p:nvCxnSpPr>
          <p:spPr>
            <a:xfrm>
              <a:off x="4648200" y="1752600"/>
              <a:ext cx="28575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6"/>
            <p:cNvCxnSpPr/>
            <p:nvPr/>
          </p:nvCxnSpPr>
          <p:spPr>
            <a:xfrm rot="10800000" flipV="1">
              <a:off x="3352800" y="2781300"/>
              <a:ext cx="3352800" cy="304800"/>
            </a:xfrm>
            <a:prstGeom prst="straightConnector1">
              <a:avLst/>
            </a:prstGeom>
            <a:ln w="1905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14801" y="2971800"/>
              <a:ext cx="621368" cy="153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5" name="圆角矩形 54"/>
          <p:cNvSpPr/>
          <p:nvPr/>
        </p:nvSpPr>
        <p:spPr bwMode="auto">
          <a:xfrm>
            <a:off x="6248400" y="4114800"/>
            <a:ext cx="2362200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3"/>
          <p:cNvSpPr/>
          <p:nvPr/>
        </p:nvSpPr>
        <p:spPr>
          <a:xfrm>
            <a:off x="6679721" y="4800600"/>
            <a:ext cx="452887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"/>
          <p:cNvSpPr/>
          <p:nvPr/>
        </p:nvSpPr>
        <p:spPr>
          <a:xfrm>
            <a:off x="6799053" y="5192486"/>
            <a:ext cx="452887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"/>
          <p:cNvSpPr/>
          <p:nvPr/>
        </p:nvSpPr>
        <p:spPr>
          <a:xfrm>
            <a:off x="6604959" y="5562600"/>
            <a:ext cx="237226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6"/>
          <p:cNvSpPr/>
          <p:nvPr/>
        </p:nvSpPr>
        <p:spPr>
          <a:xfrm>
            <a:off x="6917198" y="5562600"/>
            <a:ext cx="21566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7"/>
          <p:cNvCxnSpPr>
            <a:stCxn id="56" idx="2"/>
            <a:endCxn id="57" idx="0"/>
          </p:cNvCxnSpPr>
          <p:nvPr/>
        </p:nvCxnSpPr>
        <p:spPr>
          <a:xfrm rot="16200000" flipH="1">
            <a:off x="6846088" y="5013077"/>
            <a:ext cx="239486" cy="11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8"/>
          <p:cNvCxnSpPr>
            <a:stCxn id="57" idx="2"/>
            <a:endCxn id="58" idx="0"/>
          </p:cNvCxnSpPr>
          <p:nvPr/>
        </p:nvCxnSpPr>
        <p:spPr>
          <a:xfrm rot="5400000">
            <a:off x="6765677" y="5302781"/>
            <a:ext cx="217714" cy="3019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9"/>
          <p:cNvCxnSpPr>
            <a:stCxn id="57" idx="2"/>
            <a:endCxn id="59" idx="0"/>
          </p:cNvCxnSpPr>
          <p:nvPr/>
        </p:nvCxnSpPr>
        <p:spPr>
          <a:xfrm rot="5400000">
            <a:off x="6916405" y="5453509"/>
            <a:ext cx="217714" cy="4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15"/>
          <p:cNvCxnSpPr>
            <a:stCxn id="57" idx="2"/>
            <a:endCxn id="64" idx="0"/>
          </p:cNvCxnSpPr>
          <p:nvPr/>
        </p:nvCxnSpPr>
        <p:spPr>
          <a:xfrm rot="16200000" flipH="1">
            <a:off x="7083776" y="5286606"/>
            <a:ext cx="217714" cy="334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1"/>
          <p:cNvSpPr/>
          <p:nvPr/>
        </p:nvSpPr>
        <p:spPr>
          <a:xfrm>
            <a:off x="7251940" y="5562600"/>
            <a:ext cx="21566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2"/>
          <p:cNvSpPr/>
          <p:nvPr/>
        </p:nvSpPr>
        <p:spPr>
          <a:xfrm>
            <a:off x="7240438" y="4343400"/>
            <a:ext cx="452887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13"/>
          <p:cNvCxnSpPr>
            <a:stCxn id="65" idx="2"/>
            <a:endCxn id="56" idx="0"/>
          </p:cNvCxnSpPr>
          <p:nvPr/>
        </p:nvCxnSpPr>
        <p:spPr>
          <a:xfrm rot="5400000">
            <a:off x="7034123" y="4367842"/>
            <a:ext cx="304800" cy="5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18"/>
          <p:cNvSpPr/>
          <p:nvPr/>
        </p:nvSpPr>
        <p:spPr>
          <a:xfrm>
            <a:off x="7844287" y="5519057"/>
            <a:ext cx="452887" cy="152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34"/>
          <p:cNvSpPr/>
          <p:nvPr/>
        </p:nvSpPr>
        <p:spPr>
          <a:xfrm>
            <a:off x="7772400" y="4713514"/>
            <a:ext cx="452887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39"/>
          <p:cNvCxnSpPr>
            <a:stCxn id="65" idx="2"/>
            <a:endCxn id="68" idx="0"/>
          </p:cNvCxnSpPr>
          <p:nvPr/>
        </p:nvCxnSpPr>
        <p:spPr>
          <a:xfrm rot="16200000" flipH="1">
            <a:off x="7624006" y="4338676"/>
            <a:ext cx="217714" cy="53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7"/>
          <p:cNvCxnSpPr>
            <a:stCxn id="68" idx="2"/>
            <a:endCxn id="67" idx="0"/>
          </p:cNvCxnSpPr>
          <p:nvPr/>
        </p:nvCxnSpPr>
        <p:spPr>
          <a:xfrm rot="16200000" flipH="1">
            <a:off x="7708216" y="5156541"/>
            <a:ext cx="653143" cy="718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6"/>
          <p:cNvCxnSpPr>
            <a:stCxn id="68" idx="1"/>
          </p:cNvCxnSpPr>
          <p:nvPr/>
        </p:nvCxnSpPr>
        <p:spPr>
          <a:xfrm rot="10800000" flipV="1">
            <a:off x="7132608" y="4789714"/>
            <a:ext cx="639792" cy="87086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 bwMode="auto">
          <a:xfrm rot="7238287">
            <a:off x="3803265" y="3438144"/>
            <a:ext cx="475488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右箭头 73"/>
          <p:cNvSpPr/>
          <p:nvPr/>
        </p:nvSpPr>
        <p:spPr bwMode="auto">
          <a:xfrm rot="3873120">
            <a:off x="6471472" y="3464352"/>
            <a:ext cx="475488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2800" y="838200"/>
            <a:ext cx="3275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 Shared Feature Model</a:t>
            </a:r>
            <a:endParaRPr lang="en-US" sz="2400" dirty="0"/>
          </a:p>
        </p:txBody>
      </p:sp>
      <p:pic>
        <p:nvPicPr>
          <p:cNvPr id="79" name="图片 78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452" y="3750054"/>
            <a:ext cx="681792" cy="762002"/>
          </a:xfrm>
          <a:prstGeom prst="rect">
            <a:avLst/>
          </a:prstGeom>
        </p:spPr>
      </p:pic>
      <p:sp>
        <p:nvSpPr>
          <p:cNvPr id="80" name="右箭头 79"/>
          <p:cNvSpPr/>
          <p:nvPr/>
        </p:nvSpPr>
        <p:spPr bwMode="auto">
          <a:xfrm rot="19854962">
            <a:off x="1336447" y="3527519"/>
            <a:ext cx="817707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 rot="19918281">
            <a:off x="1311936" y="37905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create/vote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057400" y="6019800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 sees this feature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67400" y="6019800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 sees this feature model</a:t>
            </a:r>
            <a:endParaRPr lang="en-US" dirty="0"/>
          </a:p>
        </p:txBody>
      </p:sp>
      <p:sp>
        <p:nvSpPr>
          <p:cNvPr id="85" name="椭圆形标注 84"/>
          <p:cNvSpPr/>
          <p:nvPr/>
        </p:nvSpPr>
        <p:spPr>
          <a:xfrm>
            <a:off x="4648200" y="1905000"/>
            <a:ext cx="3429000" cy="990600"/>
          </a:xfrm>
          <a:prstGeom prst="wedgeEllipseCallout">
            <a:avLst>
              <a:gd name="adj1" fmla="val -13945"/>
              <a:gd name="adj2" fmla="val -10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Extendable Feature Model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6" name="矩形标注 85"/>
          <p:cNvSpPr/>
          <p:nvPr/>
        </p:nvSpPr>
        <p:spPr>
          <a:xfrm>
            <a:off x="1524000" y="4419600"/>
            <a:ext cx="4191000" cy="1066800"/>
          </a:xfrm>
          <a:prstGeom prst="wedgeRectCallout">
            <a:avLst>
              <a:gd name="adj1" fmla="val -35764"/>
              <a:gd name="adj2" fmla="val -8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/>
              <a:t>The voting-based approach brings:</a:t>
            </a:r>
          </a:p>
          <a:p>
            <a:pPr>
              <a:buFontTx/>
              <a:buChar char="-"/>
            </a:pPr>
            <a:r>
              <a:rPr lang="en-US" sz="2000" b="1" dirty="0" smtClean="0"/>
              <a:t> Divergence tolerance</a:t>
            </a:r>
          </a:p>
          <a:p>
            <a:pPr>
              <a:buFontTx/>
              <a:buChar char="-"/>
            </a:pPr>
            <a:r>
              <a:rPr lang="en-US" sz="2000" b="1" dirty="0" smtClean="0"/>
              <a:t> Consensus facilitation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allAtOnce" animBg="1"/>
      <p:bldP spid="8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Meta-model of Extendable Feature Models (EFM)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495800" y="1981200"/>
            <a:ext cx="14478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3200" y="2324100"/>
            <a:ext cx="129540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Vote-able 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4495800" y="2895600"/>
            <a:ext cx="14478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4038600" y="24384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4600" y="2438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600" y="15240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5943600" y="20574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487" y="3048000"/>
            <a:ext cx="636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5925" y="32308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6990" y="170420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8360" y="28625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325437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3120" y="3215640"/>
            <a:ext cx="5453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28194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2820352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肘形连接符 18"/>
          <p:cNvCxnSpPr>
            <a:stCxn id="6" idx="3"/>
          </p:cNvCxnSpPr>
          <p:nvPr/>
        </p:nvCxnSpPr>
        <p:spPr>
          <a:xfrm flipV="1">
            <a:off x="5943600" y="2819400"/>
            <a:ext cx="838200" cy="266700"/>
          </a:xfrm>
          <a:prstGeom prst="bentConnector3">
            <a:avLst>
              <a:gd name="adj1" fmla="val 763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flipV="1">
            <a:off x="5943600" y="2819400"/>
            <a:ext cx="1524000" cy="609600"/>
          </a:xfrm>
          <a:prstGeom prst="bentConnector3">
            <a:avLst>
              <a:gd name="adj1" fmla="val 885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9" idx="3"/>
          </p:cNvCxnSpPr>
          <p:nvPr/>
        </p:nvCxnSpPr>
        <p:spPr>
          <a:xfrm flipH="1">
            <a:off x="5943600" y="1714500"/>
            <a:ext cx="1676400" cy="1870075"/>
          </a:xfrm>
          <a:prstGeom prst="bentConnector4">
            <a:avLst>
              <a:gd name="adj1" fmla="val -10000"/>
              <a:gd name="adj2" fmla="val 999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  <a:endCxn id="4" idx="1"/>
          </p:cNvCxnSpPr>
          <p:nvPr/>
        </p:nvCxnSpPr>
        <p:spPr>
          <a:xfrm flipV="1">
            <a:off x="4267200" y="21717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74"/>
          <p:cNvCxnSpPr>
            <a:stCxn id="7" idx="3"/>
            <a:endCxn id="6" idx="1"/>
          </p:cNvCxnSpPr>
          <p:nvPr/>
        </p:nvCxnSpPr>
        <p:spPr>
          <a:xfrm>
            <a:off x="4267200" y="25527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9" idx="1"/>
          </p:cNvCxnSpPr>
          <p:nvPr/>
        </p:nvCxnSpPr>
        <p:spPr>
          <a:xfrm flipV="1">
            <a:off x="6172200" y="17145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8" idx="1"/>
          </p:cNvCxnSpPr>
          <p:nvPr/>
        </p:nvCxnSpPr>
        <p:spPr>
          <a:xfrm>
            <a:off x="6172200" y="21717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43200" y="3429000"/>
            <a:ext cx="12954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EFM</a:t>
            </a:r>
          </a:p>
        </p:txBody>
      </p:sp>
      <p:sp>
        <p:nvSpPr>
          <p:cNvPr id="27" name="菱形 26"/>
          <p:cNvSpPr/>
          <p:nvPr/>
        </p:nvSpPr>
        <p:spPr>
          <a:xfrm>
            <a:off x="3276600" y="31242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>
            <a:stCxn id="27" idx="0"/>
            <a:endCxn id="5" idx="2"/>
          </p:cNvCxnSpPr>
          <p:nvPr/>
        </p:nvCxnSpPr>
        <p:spPr>
          <a:xfrm rot="5400000" flipH="1" flipV="1">
            <a:off x="3219450" y="295275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2800" y="2771001"/>
            <a:ext cx="261610" cy="276999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>
            <a:off x="5715000" y="3276600"/>
            <a:ext cx="228600" cy="152400"/>
          </a:xfrm>
          <a:prstGeom prst="bentConnector3">
            <a:avLst>
              <a:gd name="adj1" fmla="val 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6" idx="2"/>
          </p:cNvCxnSpPr>
          <p:nvPr/>
        </p:nvCxnSpPr>
        <p:spPr>
          <a:xfrm rot="16200000" flipH="1">
            <a:off x="5429250" y="3067050"/>
            <a:ext cx="304800" cy="7239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648200" y="3290882"/>
            <a:ext cx="304800" cy="214318"/>
            <a:chOff x="5486400" y="5105400"/>
            <a:chExt cx="304800" cy="22860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6400" y="5181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86400" y="5257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524500" y="5219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/>
          <p:nvPr/>
        </p:nvCxnSpPr>
        <p:spPr>
          <a:xfrm rot="5400000">
            <a:off x="4686300" y="36195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4400" y="23622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cxnSp>
        <p:nvCxnSpPr>
          <p:cNvPr id="47" name="直接连接符 46"/>
          <p:cNvCxnSpPr>
            <a:stCxn id="46" idx="3"/>
            <a:endCxn id="5" idx="1"/>
          </p:cNvCxnSpPr>
          <p:nvPr/>
        </p:nvCxnSpPr>
        <p:spPr>
          <a:xfrm>
            <a:off x="1905000" y="2552700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71800" y="43434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49" name="矩形 48"/>
          <p:cNvSpPr/>
          <p:nvPr/>
        </p:nvSpPr>
        <p:spPr>
          <a:xfrm>
            <a:off x="1524000" y="38100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50" name="矩形 49"/>
          <p:cNvSpPr/>
          <p:nvPr/>
        </p:nvSpPr>
        <p:spPr>
          <a:xfrm>
            <a:off x="1524000" y="43434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51" name="矩形 50"/>
          <p:cNvSpPr/>
          <p:nvPr/>
        </p:nvSpPr>
        <p:spPr>
          <a:xfrm>
            <a:off x="1524000" y="48768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</a:t>
            </a:r>
          </a:p>
        </p:txBody>
      </p:sp>
      <p:cxnSp>
        <p:nvCxnSpPr>
          <p:cNvPr id="52" name="直接连接符 51"/>
          <p:cNvCxnSpPr>
            <a:stCxn id="26" idx="2"/>
            <a:endCxn id="48" idx="0"/>
          </p:cNvCxnSpPr>
          <p:nvPr/>
        </p:nvCxnSpPr>
        <p:spPr>
          <a:xfrm rot="5400000">
            <a:off x="3124200" y="40767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5400000">
            <a:off x="2743200" y="4419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肘形连接符 53"/>
          <p:cNvCxnSpPr>
            <a:stCxn id="49" idx="3"/>
            <a:endCxn id="53" idx="3"/>
          </p:cNvCxnSpPr>
          <p:nvPr/>
        </p:nvCxnSpPr>
        <p:spPr>
          <a:xfrm>
            <a:off x="2514600" y="4000500"/>
            <a:ext cx="228600" cy="533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3"/>
            <a:endCxn id="53" idx="3"/>
          </p:cNvCxnSpPr>
          <p:nvPr/>
        </p:nvCxnSpPr>
        <p:spPr>
          <a:xfrm>
            <a:off x="2514600" y="45339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1" idx="3"/>
            <a:endCxn id="53" idx="3"/>
          </p:cNvCxnSpPr>
          <p:nvPr/>
        </p:nvCxnSpPr>
        <p:spPr>
          <a:xfrm flipV="1">
            <a:off x="2514600" y="4533900"/>
            <a:ext cx="228600" cy="533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56"/>
          <p:cNvCxnSpPr>
            <a:endCxn id="49" idx="1"/>
          </p:cNvCxnSpPr>
          <p:nvPr/>
        </p:nvCxnSpPr>
        <p:spPr>
          <a:xfrm rot="16200000" flipH="1">
            <a:off x="704850" y="3181350"/>
            <a:ext cx="12573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形状 57"/>
          <p:cNvCxnSpPr>
            <a:endCxn id="50" idx="1"/>
          </p:cNvCxnSpPr>
          <p:nvPr/>
        </p:nvCxnSpPr>
        <p:spPr>
          <a:xfrm rot="16200000" flipH="1">
            <a:off x="438150" y="3448050"/>
            <a:ext cx="17907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形状 58"/>
          <p:cNvCxnSpPr>
            <a:endCxn id="51" idx="1"/>
          </p:cNvCxnSpPr>
          <p:nvPr/>
        </p:nvCxnSpPr>
        <p:spPr>
          <a:xfrm rot="16200000" flipH="1">
            <a:off x="171450" y="3714750"/>
            <a:ext cx="23241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51660" y="1722120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cxnSp>
        <p:nvCxnSpPr>
          <p:cNvPr id="61" name="直接连接符 60"/>
          <p:cNvCxnSpPr/>
          <p:nvPr/>
        </p:nvCxnSpPr>
        <p:spPr>
          <a:xfrm rot="5400000">
            <a:off x="2179320" y="2333625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295400" y="953295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63" name="矩形 62"/>
          <p:cNvSpPr/>
          <p:nvPr/>
        </p:nvSpPr>
        <p:spPr>
          <a:xfrm>
            <a:off x="2667000" y="953295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Vote</a:t>
            </a:r>
          </a:p>
        </p:txBody>
      </p:sp>
      <p:sp>
        <p:nvSpPr>
          <p:cNvPr id="64" name="等腰三角形 63"/>
          <p:cNvSpPr/>
          <p:nvPr/>
        </p:nvSpPr>
        <p:spPr>
          <a:xfrm rot="10800000">
            <a:off x="2286000" y="1562895"/>
            <a:ext cx="2286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肘形连接符 64"/>
          <p:cNvCxnSpPr>
            <a:stCxn id="62" idx="2"/>
          </p:cNvCxnSpPr>
          <p:nvPr/>
        </p:nvCxnSpPr>
        <p:spPr>
          <a:xfrm rot="16200000" flipH="1">
            <a:off x="1943100" y="1105695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3" idx="2"/>
          </p:cNvCxnSpPr>
          <p:nvPr/>
        </p:nvCxnSpPr>
        <p:spPr>
          <a:xfrm rot="5400000">
            <a:off x="2628900" y="1105695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5500" y="3776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52800" y="414260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90998" y="3776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90998" y="4310390"/>
            <a:ext cx="256802" cy="26161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19722" y="4843790"/>
            <a:ext cx="404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1..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0998" y="27101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05000" y="2514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43501" y="2514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572000" y="3733800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菱形 93"/>
          <p:cNvSpPr/>
          <p:nvPr/>
        </p:nvSpPr>
        <p:spPr>
          <a:xfrm>
            <a:off x="4953000" y="41148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连接符 94"/>
          <p:cNvCxnSpPr>
            <a:stCxn id="96" idx="0"/>
          </p:cNvCxnSpPr>
          <p:nvPr/>
        </p:nvCxnSpPr>
        <p:spPr>
          <a:xfrm rot="5400000" flipH="1" flipV="1">
            <a:off x="48387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648200" y="4876800"/>
            <a:ext cx="8382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29200" y="4648200"/>
            <a:ext cx="39626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形状 98"/>
          <p:cNvCxnSpPr>
            <a:stCxn id="7" idx="3"/>
            <a:endCxn id="96" idx="1"/>
          </p:cNvCxnSpPr>
          <p:nvPr/>
        </p:nvCxnSpPr>
        <p:spPr>
          <a:xfrm>
            <a:off x="4267200" y="2552701"/>
            <a:ext cx="381000" cy="2514599"/>
          </a:xfrm>
          <a:prstGeom prst="bentConnector3">
            <a:avLst>
              <a:gd name="adj1" fmla="val 3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53398" y="41910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8800" y="48768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形状 109"/>
          <p:cNvCxnSpPr>
            <a:stCxn id="94" idx="2"/>
            <a:endCxn id="108" idx="0"/>
          </p:cNvCxnSpPr>
          <p:nvPr/>
        </p:nvCxnSpPr>
        <p:spPr>
          <a:xfrm rot="16200000" flipH="1">
            <a:off x="5334000" y="4152900"/>
            <a:ext cx="457200" cy="990600"/>
          </a:xfrm>
          <a:prstGeom prst="bentConnector3">
            <a:avLst>
              <a:gd name="adj1" fmla="val 233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839198" y="46482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934200" y="38100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934200" y="43434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934200" y="4876800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Enumeration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934200" y="54102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Numeric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等腰三角形 129"/>
          <p:cNvSpPr/>
          <p:nvPr/>
        </p:nvSpPr>
        <p:spPr>
          <a:xfrm rot="16200000">
            <a:off x="6477000" y="49530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肘形连接符 131"/>
          <p:cNvCxnSpPr>
            <a:stCxn id="126" idx="1"/>
            <a:endCxn id="130" idx="3"/>
          </p:cNvCxnSpPr>
          <p:nvPr/>
        </p:nvCxnSpPr>
        <p:spPr>
          <a:xfrm rot="10800000" flipV="1">
            <a:off x="6705600" y="4000500"/>
            <a:ext cx="228600" cy="1066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27" idx="1"/>
            <a:endCxn id="130" idx="3"/>
          </p:cNvCxnSpPr>
          <p:nvPr/>
        </p:nvCxnSpPr>
        <p:spPr>
          <a:xfrm rot="10800000" flipV="1">
            <a:off x="6705600" y="4533900"/>
            <a:ext cx="228600" cy="533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28" idx="1"/>
            <a:endCxn id="130" idx="3"/>
          </p:cNvCxnSpPr>
          <p:nvPr/>
        </p:nvCxnSpPr>
        <p:spPr>
          <a:xfrm rot="10800000">
            <a:off x="6705600" y="50673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9" idx="1"/>
            <a:endCxn id="130" idx="3"/>
          </p:cNvCxnSpPr>
          <p:nvPr/>
        </p:nvCxnSpPr>
        <p:spPr>
          <a:xfrm rot="10800000">
            <a:off x="6705600" y="5067300"/>
            <a:ext cx="228600" cy="533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4191000" y="3657600"/>
            <a:ext cx="41148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29000" y="6096000"/>
            <a:ext cx="492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Attributes: Name, Description, </a:t>
            </a:r>
            <a:r>
              <a:rPr lang="en-US" dirty="0" err="1" smtClean="0"/>
              <a:t>Optionality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1438</Words>
  <Application>Microsoft Office PowerPoint</Application>
  <PresentationFormat>全屏显示(4:3)</PresentationFormat>
  <Paragraphs>428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Collaborative Feature Modeling: An Extendable Voting-Based Approach with Divergence Tolerance and Consensus Facilitation</vt:lpstr>
      <vt:lpstr>Agenda</vt:lpstr>
      <vt:lpstr>Background: Feature Models</vt:lpstr>
      <vt:lpstr>First, a feature model needs to be constructed…</vt:lpstr>
      <vt:lpstr>However, few of existing methods have supported such collaborations explicitly, leading to problems…</vt:lpstr>
      <vt:lpstr>We propose a collaborative way to construct feature models</vt:lpstr>
      <vt:lpstr>Agenda</vt:lpstr>
      <vt:lpstr>Basic Idea</vt:lpstr>
      <vt:lpstr>The Meta-model of Extendable Feature Models (EFM)</vt:lpstr>
      <vt:lpstr>Operations for Users </vt:lpstr>
      <vt:lpstr>Automatic Voting Propagation</vt:lpstr>
      <vt:lpstr>Voting Propagation Rules (VPRs)</vt:lpstr>
      <vt:lpstr>VPRs (Feature/Value)</vt:lpstr>
      <vt:lpstr>Creating &amp; Voting</vt:lpstr>
      <vt:lpstr>Various Views for Each User</vt:lpstr>
      <vt:lpstr>Possible Usage of the Views</vt:lpstr>
      <vt:lpstr>Agenda</vt:lpstr>
      <vt:lpstr>The Process</vt:lpstr>
      <vt:lpstr>Issues in the Process</vt:lpstr>
      <vt:lpstr>Concurrency Control</vt:lpstr>
      <vt:lpstr>Concurrency Control</vt:lpstr>
      <vt:lpstr>Model Checking</vt:lpstr>
      <vt:lpstr>幻灯片 23</vt:lpstr>
      <vt:lpstr>幻灯片 24</vt:lpstr>
      <vt:lpstr>Agenda</vt:lpstr>
      <vt:lpstr>An Example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Future Work</vt:lpstr>
      <vt:lpstr>Thanks for your listening!  Comments and questions are appreciated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Feature-based Collaborative Approach to Identifying Domain Commonality and Variability</dc:title>
  <dc:creator>Yi Li</dc:creator>
  <cp:lastModifiedBy>Yi Li</cp:lastModifiedBy>
  <cp:revision>226</cp:revision>
  <dcterms:created xsi:type="dcterms:W3CDTF">2009-11-13T14:02:10Z</dcterms:created>
  <dcterms:modified xsi:type="dcterms:W3CDTF">2010-05-04T05:45:46Z</dcterms:modified>
</cp:coreProperties>
</file>