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24F3-79E5-4B6E-96D0-046E26FC0265}" type="datetimeFigureOut">
              <a:rPr lang="en-US" smtClean="0"/>
              <a:t>9/20/2010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1007C-F51D-4F79-92E9-692AFB88E9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/>
          <a:p>
            <a:r>
              <a:rPr lang="zh-CN" altLang="en-US" dirty="0" smtClean="0"/>
              <a:t>协同式特征建模工具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CoFM</a:t>
            </a:r>
            <a:r>
              <a:rPr lang="en-US" altLang="zh-CN" dirty="0" smtClean="0"/>
              <a:t>)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zh-CN" altLang="en-US" dirty="0" smtClean="0"/>
              <a:t>工具主要特性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支持以</a:t>
            </a:r>
            <a:r>
              <a:rPr lang="en-US" altLang="zh-CN" dirty="0" smtClean="0"/>
              <a:t>Create / Vote</a:t>
            </a:r>
            <a:r>
              <a:rPr lang="zh-CN" altLang="en-US" dirty="0" smtClean="0"/>
              <a:t>操作为基础的、采用广播机制的协同式建模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global view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working 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personal view</a:t>
            </a:r>
            <a:r>
              <a:rPr lang="zh-CN" altLang="en-US" dirty="0" smtClean="0"/>
              <a:t>展示特征模型</a:t>
            </a:r>
            <a:endParaRPr lang="en-US" altLang="zh-CN" dirty="0" smtClean="0"/>
          </a:p>
          <a:p>
            <a:pPr lvl="1"/>
            <a:r>
              <a:rPr lang="en-US" dirty="0" smtClean="0"/>
              <a:t>Global view = All elements</a:t>
            </a:r>
          </a:p>
          <a:p>
            <a:pPr lvl="1"/>
            <a:r>
              <a:rPr lang="en-US" dirty="0" smtClean="0"/>
              <a:t>My working view </a:t>
            </a:r>
            <a:br>
              <a:rPr lang="en-US" dirty="0" smtClean="0"/>
            </a:br>
            <a:r>
              <a:rPr lang="en-US" dirty="0" smtClean="0"/>
              <a:t>= All elements – Elements voted </a:t>
            </a:r>
            <a:r>
              <a:rPr lang="en-US" i="1" dirty="0" smtClean="0"/>
              <a:t>NO</a:t>
            </a:r>
            <a:r>
              <a:rPr lang="en-US" dirty="0" smtClean="0"/>
              <a:t> by me </a:t>
            </a:r>
            <a:br>
              <a:rPr lang="en-US" dirty="0" smtClean="0"/>
            </a:br>
            <a:r>
              <a:rPr lang="en-US" dirty="0" smtClean="0"/>
              <a:t>= (created + voted </a:t>
            </a:r>
            <a:r>
              <a:rPr lang="en-US" i="1" dirty="0" smtClean="0"/>
              <a:t>YES</a:t>
            </a:r>
            <a:r>
              <a:rPr lang="en-US" dirty="0" smtClean="0"/>
              <a:t> + haven’t been voted) by me</a:t>
            </a:r>
          </a:p>
          <a:p>
            <a:pPr lvl="1"/>
            <a:r>
              <a:rPr lang="en-US" dirty="0" smtClean="0"/>
              <a:t>My personal view </a:t>
            </a:r>
            <a:br>
              <a:rPr lang="en-US" dirty="0" smtClean="0"/>
            </a:br>
            <a:r>
              <a:rPr lang="en-US" dirty="0" smtClean="0"/>
              <a:t>= (created + voted </a:t>
            </a:r>
            <a:r>
              <a:rPr lang="en-US" i="1" dirty="0" smtClean="0"/>
              <a:t>YES</a:t>
            </a:r>
            <a:r>
              <a:rPr lang="en-US" dirty="0" smtClean="0"/>
              <a:t>) by me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工具主要特性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用户可通过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discussion page</a:t>
            </a:r>
            <a:r>
              <a:rPr lang="zh-CN" altLang="en-US" dirty="0" smtClean="0"/>
              <a:t>进行讨论</a:t>
            </a:r>
            <a:endParaRPr lang="en-US" altLang="zh-CN" dirty="0" smtClean="0"/>
          </a:p>
          <a:p>
            <a:r>
              <a:rPr lang="zh-CN" altLang="en-US" dirty="0" smtClean="0"/>
              <a:t>用户可自定义一个特征模型中特征所具有的属性，从而根据需要扩充模型的表达能力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 &amp; Uses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</a:p>
          <a:p>
            <a:pPr lvl="1"/>
            <a:r>
              <a:rPr lang="en-US" dirty="0" smtClean="0"/>
              <a:t>Music Player (about 150 features, 3 people)</a:t>
            </a:r>
          </a:p>
          <a:p>
            <a:pPr lvl="1"/>
            <a:r>
              <a:rPr lang="en-US" dirty="0" smtClean="0"/>
              <a:t>Job Finding Website (113 features, 5 people)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Feature request for ongoing projects in our research group</a:t>
            </a:r>
          </a:p>
          <a:p>
            <a:pPr lvl="1"/>
            <a:r>
              <a:rPr lang="en-US" dirty="0" smtClean="0"/>
              <a:t>Feature request for </a:t>
            </a:r>
            <a:r>
              <a:rPr lang="en-US" dirty="0" err="1" smtClean="0"/>
              <a:t>CoFM</a:t>
            </a:r>
            <a:r>
              <a:rPr lang="en-US" dirty="0" smtClean="0"/>
              <a:t> itself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近期计划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zh-CN" altLang="en-US" dirty="0" smtClean="0"/>
              <a:t>工具中拟增加的特性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以可视化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图形化方式展示模型中的各种统计信息，如特征支持率分布，个人贡献分布等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文档输出支持</a:t>
            </a:r>
            <a:endParaRPr lang="en-US" altLang="zh-CN" dirty="0" smtClean="0"/>
          </a:p>
          <a:p>
            <a:pPr lvl="1"/>
            <a:r>
              <a:rPr lang="en-US" dirty="0" smtClean="0"/>
              <a:t>Bug fixing…</a:t>
            </a:r>
          </a:p>
          <a:p>
            <a:r>
              <a:rPr lang="zh-CN" altLang="en-US" dirty="0" smtClean="0"/>
              <a:t>研究如何帮助建模人员发现和建立特征之间的约束关系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大致思路：半结构化描述特征（通过提供模板）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机器分析描述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提示可能存在的约束关系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协同式特征建模的基本思想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8382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066800" y="106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066800" y="20574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1" name="直接连接符 10"/>
          <p:cNvCxnSpPr>
            <a:stCxn id="5" idx="2"/>
            <a:endCxn id="6" idx="0"/>
          </p:cNvCxnSpPr>
          <p:nvPr/>
        </p:nvCxnSpPr>
        <p:spPr>
          <a:xfrm rot="5400000">
            <a:off x="1181100" y="1752600"/>
            <a:ext cx="60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781800" y="2590800"/>
            <a:ext cx="16764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162800" y="3200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2057400" y="5029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2057400" y="6019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5" name="直接连接符 34"/>
          <p:cNvCxnSpPr>
            <a:stCxn id="33" idx="2"/>
            <a:endCxn id="34" idx="0"/>
          </p:cNvCxnSpPr>
          <p:nvPr/>
        </p:nvCxnSpPr>
        <p:spPr>
          <a:xfrm rot="5400000">
            <a:off x="2171700" y="57150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14800" y="23622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4724400" y="32004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矩形 39"/>
          <p:cNvSpPr/>
          <p:nvPr/>
        </p:nvSpPr>
        <p:spPr>
          <a:xfrm>
            <a:off x="3429000" y="32004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直接连接符 41"/>
          <p:cNvCxnSpPr>
            <a:stCxn id="37" idx="2"/>
            <a:endCxn id="40" idx="0"/>
          </p:cNvCxnSpPr>
          <p:nvPr/>
        </p:nvCxnSpPr>
        <p:spPr>
          <a:xfrm rot="5400000">
            <a:off x="3962400" y="2628900"/>
            <a:ext cx="457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7" idx="2"/>
            <a:endCxn id="39" idx="0"/>
          </p:cNvCxnSpPr>
          <p:nvPr/>
        </p:nvCxnSpPr>
        <p:spPr>
          <a:xfrm rot="16200000" flipH="1">
            <a:off x="4610100" y="2667000"/>
            <a:ext cx="4572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右箭头 46"/>
          <p:cNvSpPr/>
          <p:nvPr/>
        </p:nvSpPr>
        <p:spPr>
          <a:xfrm rot="1563045">
            <a:off x="2660227" y="2396634"/>
            <a:ext cx="6096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右箭头 47"/>
          <p:cNvSpPr/>
          <p:nvPr/>
        </p:nvSpPr>
        <p:spPr>
          <a:xfrm rot="18722044">
            <a:off x="2967029" y="4154349"/>
            <a:ext cx="6096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右箭头 48"/>
          <p:cNvSpPr/>
          <p:nvPr/>
        </p:nvSpPr>
        <p:spPr>
          <a:xfrm rot="11327242">
            <a:off x="5898745" y="3168081"/>
            <a:ext cx="6096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81800" y="2209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工具的实现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58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1676400" cy="2362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800721">
            <a:off x="2324570" y="2092577"/>
            <a:ext cx="1001401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7505483">
            <a:off x="3045579" y="4034456"/>
            <a:ext cx="1143147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5500463" y="3254615"/>
            <a:ext cx="1001401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21165571">
            <a:off x="3979512" y="3174453"/>
            <a:ext cx="20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Broadcast…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 rot="752072">
            <a:off x="2227914" y="1818670"/>
            <a:ext cx="20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Send to…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62800" y="2514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057400" y="495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4876800"/>
            <a:ext cx="167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U1 Create </a:t>
            </a:r>
            <a:r>
              <a:rPr lang="en-US" sz="2400" i="1" dirty="0"/>
              <a:t>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7" grpId="0" animBg="1"/>
      <p:bldP spid="38" grpId="0"/>
      <p:bldP spid="39" grpId="0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工具的实现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58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1676400" cy="190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18567315">
            <a:off x="3154124" y="4038232"/>
            <a:ext cx="1329975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11354625">
            <a:off x="2151128" y="2223399"/>
            <a:ext cx="1143147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5805572" y="2944228"/>
            <a:ext cx="900005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62800" y="2514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057400" y="495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057400" y="6019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endCxn id="20" idx="0"/>
          </p:cNvCxnSpPr>
          <p:nvPr/>
        </p:nvCxnSpPr>
        <p:spPr>
          <a:xfrm rot="5400000">
            <a:off x="2171700" y="57150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62800" y="3505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 rot="5400000">
            <a:off x="7277100" y="32004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5800" y="1981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endCxn id="24" idx="0"/>
          </p:cNvCxnSpPr>
          <p:nvPr/>
        </p:nvCxnSpPr>
        <p:spPr>
          <a:xfrm rot="5400000">
            <a:off x="800100" y="16764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38600" y="2895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endCxn id="26" idx="0"/>
          </p:cNvCxnSpPr>
          <p:nvPr/>
        </p:nvCxnSpPr>
        <p:spPr>
          <a:xfrm rot="5400000">
            <a:off x="4152900" y="25908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4876800"/>
            <a:ext cx="1671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/>
              <a:t>U2 Create </a:t>
            </a:r>
            <a:r>
              <a:rPr lang="en-US" sz="2400" i="1" dirty="0" smtClean="0"/>
              <a:t>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22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工具的实现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21336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8216765">
            <a:off x="2974963" y="3993551"/>
            <a:ext cx="1329975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923637">
            <a:off x="5885422" y="2994062"/>
            <a:ext cx="774339" cy="2404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2681987" y="2242653"/>
            <a:ext cx="613849" cy="3152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91400" y="2590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971800" y="5943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stCxn id="43" idx="2"/>
            <a:endCxn id="20" idx="0"/>
          </p:cNvCxnSpPr>
          <p:nvPr/>
        </p:nvCxnSpPr>
        <p:spPr>
          <a:xfrm rot="16200000" flipH="1">
            <a:off x="2781300" y="5334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4800" y="3657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stCxn id="42" idx="2"/>
            <a:endCxn id="22" idx="0"/>
          </p:cNvCxnSpPr>
          <p:nvPr/>
        </p:nvCxnSpPr>
        <p:spPr>
          <a:xfrm rot="16200000" flipH="1">
            <a:off x="7734300" y="3048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05000" y="5943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直接连接符 50"/>
          <p:cNvCxnSpPr>
            <a:endCxn id="50" idx="0"/>
          </p:cNvCxnSpPr>
          <p:nvPr/>
        </p:nvCxnSpPr>
        <p:spPr>
          <a:xfrm rot="5400000">
            <a:off x="2247900" y="5334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858000" y="3657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直接连接符 53"/>
          <p:cNvCxnSpPr>
            <a:stCxn id="42" idx="2"/>
            <a:endCxn id="53" idx="0"/>
          </p:cNvCxnSpPr>
          <p:nvPr/>
        </p:nvCxnSpPr>
        <p:spPr>
          <a:xfrm rot="5400000">
            <a:off x="7200900" y="3048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24400" y="4876800"/>
            <a:ext cx="1671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/>
              <a:t>U1 Create </a:t>
            </a:r>
            <a:r>
              <a:rPr lang="en-US" sz="2400" i="1" dirty="0" smtClean="0"/>
              <a:t>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47" grpId="0" animBg="1"/>
      <p:bldP spid="50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工具的实现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21336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右箭头 35"/>
          <p:cNvSpPr/>
          <p:nvPr/>
        </p:nvSpPr>
        <p:spPr>
          <a:xfrm rot="11708532">
            <a:off x="5885422" y="2994062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91400" y="2590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971800" y="5943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stCxn id="43" idx="2"/>
            <a:endCxn id="20" idx="0"/>
          </p:cNvCxnSpPr>
          <p:nvPr/>
        </p:nvCxnSpPr>
        <p:spPr>
          <a:xfrm rot="16200000" flipH="1">
            <a:off x="2781300" y="5334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4800" y="3657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stCxn id="42" idx="2"/>
            <a:endCxn id="22" idx="0"/>
          </p:cNvCxnSpPr>
          <p:nvPr/>
        </p:nvCxnSpPr>
        <p:spPr>
          <a:xfrm rot="16200000" flipH="1">
            <a:off x="7734300" y="3048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05000" y="5943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直接连接符 50"/>
          <p:cNvCxnSpPr>
            <a:endCxn id="50" idx="0"/>
          </p:cNvCxnSpPr>
          <p:nvPr/>
        </p:nvCxnSpPr>
        <p:spPr>
          <a:xfrm rot="5400000">
            <a:off x="2247900" y="5334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858000" y="3657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直接连接符 53"/>
          <p:cNvCxnSpPr>
            <a:stCxn id="42" idx="2"/>
            <a:endCxn id="53" idx="0"/>
          </p:cNvCxnSpPr>
          <p:nvPr/>
        </p:nvCxnSpPr>
        <p:spPr>
          <a:xfrm rot="5400000">
            <a:off x="7200900" y="3048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0400" y="48006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16200000" flipV="1">
            <a:off x="7124701" y="4381501"/>
            <a:ext cx="533400" cy="152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 rot="11708532">
            <a:off x="2608760" y="2382961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右箭头 64"/>
          <p:cNvSpPr/>
          <p:nvPr/>
        </p:nvSpPr>
        <p:spPr>
          <a:xfrm rot="7878412">
            <a:off x="2973820" y="4012692"/>
            <a:ext cx="893415" cy="251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箭头连接符 68"/>
          <p:cNvCxnSpPr/>
          <p:nvPr/>
        </p:nvCxnSpPr>
        <p:spPr>
          <a:xfrm rot="5400000" flipH="1" flipV="1">
            <a:off x="7734300" y="4305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305800" y="3200400"/>
            <a:ext cx="53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91400" y="3200400"/>
            <a:ext cx="53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24400" y="4876800"/>
            <a:ext cx="2790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/>
              <a:t>U3 Vote NO on </a:t>
            </a:r>
            <a:r>
              <a:rPr lang="en-US" sz="2400" i="1" dirty="0" smtClean="0"/>
              <a:t>B &amp; C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工具的实现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58000" y="2971800"/>
            <a:ext cx="2133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971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7600" y="3276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242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6" name="直接连接符 45"/>
          <p:cNvCxnSpPr>
            <a:endCxn id="39" idx="0"/>
          </p:cNvCxnSpPr>
          <p:nvPr/>
        </p:nvCxnSpPr>
        <p:spPr>
          <a:xfrm rot="16200000" flipH="1">
            <a:off x="2857500" y="5257801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9050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2" name="直接连接符 51"/>
          <p:cNvCxnSpPr>
            <a:endCxn id="49" idx="0"/>
          </p:cNvCxnSpPr>
          <p:nvPr/>
        </p:nvCxnSpPr>
        <p:spPr>
          <a:xfrm rot="5400000">
            <a:off x="2247900" y="5334001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24400" y="4876800"/>
            <a:ext cx="2790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/>
              <a:t>U3 Vote NO on </a:t>
            </a:r>
            <a:r>
              <a:rPr lang="en-US" sz="2400" i="1" dirty="0" smtClean="0"/>
              <a:t>B &amp; C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工具的实现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58000" y="2971800"/>
            <a:ext cx="2133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971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7600" y="3276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242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6" name="直接连接符 45"/>
          <p:cNvCxnSpPr>
            <a:endCxn id="39" idx="0"/>
          </p:cNvCxnSpPr>
          <p:nvPr/>
        </p:nvCxnSpPr>
        <p:spPr>
          <a:xfrm rot="16200000" flipH="1">
            <a:off x="2857500" y="5257801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9050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2" name="直接连接符 51"/>
          <p:cNvCxnSpPr>
            <a:endCxn id="49" idx="0"/>
          </p:cNvCxnSpPr>
          <p:nvPr/>
        </p:nvCxnSpPr>
        <p:spPr>
          <a:xfrm rot="5400000">
            <a:off x="2247900" y="5334001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31242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34" name="直接箭头连接符 33"/>
          <p:cNvCxnSpPr>
            <a:stCxn id="32" idx="0"/>
            <a:endCxn id="24" idx="2"/>
          </p:cNvCxnSpPr>
          <p:nvPr/>
        </p:nvCxnSpPr>
        <p:spPr>
          <a:xfrm rot="5400000" flipH="1" flipV="1">
            <a:off x="1595645" y="2929146"/>
            <a:ext cx="381000" cy="9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" y="59436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45" name="直接箭头连接符 44"/>
          <p:cNvCxnSpPr>
            <a:stCxn id="37" idx="3"/>
            <a:endCxn id="49" idx="1"/>
          </p:cNvCxnSpPr>
          <p:nvPr/>
        </p:nvCxnSpPr>
        <p:spPr>
          <a:xfrm>
            <a:off x="1200982" y="6128266"/>
            <a:ext cx="704018" cy="58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24400" y="4267200"/>
            <a:ext cx="279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U3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&amp; C</a:t>
            </a:r>
          </a:p>
          <a:p>
            <a:r>
              <a:rPr lang="en-US" sz="2400" dirty="0" smtClean="0"/>
              <a:t>U1 Vote NO on </a:t>
            </a:r>
            <a:r>
              <a:rPr lang="en-US" sz="2400" i="1" dirty="0" smtClean="0"/>
              <a:t>C</a:t>
            </a:r>
            <a:endParaRPr lang="en-US" sz="2400" dirty="0" smtClean="0"/>
          </a:p>
          <a:p>
            <a:r>
              <a:rPr lang="en-US" sz="2400" dirty="0" smtClean="0"/>
              <a:t>U2 Vote NO on </a:t>
            </a:r>
            <a:r>
              <a:rPr lang="en-US" sz="2400" i="1" dirty="0" smtClean="0"/>
              <a:t>B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200400" y="1752600"/>
            <a:ext cx="27432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工具的实现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58000" y="2971800"/>
            <a:ext cx="2133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743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7600" y="3276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14400" y="20574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990600" y="1714500"/>
            <a:ext cx="685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384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6" name="直接连接符 45"/>
          <p:cNvCxnSpPr>
            <a:stCxn id="43" idx="2"/>
            <a:endCxn id="39" idx="0"/>
          </p:cNvCxnSpPr>
          <p:nvPr/>
        </p:nvCxnSpPr>
        <p:spPr>
          <a:xfrm rot="5400000">
            <a:off x="2514600" y="5600700"/>
            <a:ext cx="68580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4267200"/>
            <a:ext cx="279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U3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&amp; 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488</Words>
  <Application>Microsoft Office PowerPoint</Application>
  <PresentationFormat>全屏显示(4:3)</PresentationFormat>
  <Paragraphs>170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协同式特征建模工具(CoFM)介绍</vt:lpstr>
      <vt:lpstr>协同式特征建模的基本思想</vt:lpstr>
      <vt:lpstr>工具的实现</vt:lpstr>
      <vt:lpstr>工具的实现</vt:lpstr>
      <vt:lpstr>工具的实现</vt:lpstr>
      <vt:lpstr>工具的实现</vt:lpstr>
      <vt:lpstr>工具的实现</vt:lpstr>
      <vt:lpstr>工具的实现</vt:lpstr>
      <vt:lpstr>工具的实现</vt:lpstr>
      <vt:lpstr>工具主要特性</vt:lpstr>
      <vt:lpstr>工具主要特性</vt:lpstr>
      <vt:lpstr>Cases &amp; Uses</vt:lpstr>
      <vt:lpstr>近期计划</vt:lpstr>
      <vt:lpstr>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协同式特征建模工具(CoFM)介绍</dc:title>
  <dc:creator>Yi Li</dc:creator>
  <cp:lastModifiedBy>Yi Li</cp:lastModifiedBy>
  <cp:revision>16</cp:revision>
  <dcterms:created xsi:type="dcterms:W3CDTF">2010-09-20T01:41:13Z</dcterms:created>
  <dcterms:modified xsi:type="dcterms:W3CDTF">2010-09-20T03:07:43Z</dcterms:modified>
</cp:coreProperties>
</file>