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45"/>
  </p:notesMasterIdLst>
  <p:sldIdLst>
    <p:sldId id="256" r:id="rId2"/>
    <p:sldId id="279" r:id="rId3"/>
    <p:sldId id="324" r:id="rId4"/>
    <p:sldId id="257" r:id="rId5"/>
    <p:sldId id="306" r:id="rId6"/>
    <p:sldId id="307" r:id="rId7"/>
    <p:sldId id="308" r:id="rId8"/>
    <p:sldId id="31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18" r:id="rId18"/>
    <p:sldId id="293" r:id="rId19"/>
    <p:sldId id="326" r:id="rId20"/>
    <p:sldId id="328" r:id="rId21"/>
    <p:sldId id="329" r:id="rId22"/>
    <p:sldId id="331" r:id="rId23"/>
    <p:sldId id="333" r:id="rId24"/>
    <p:sldId id="334" r:id="rId25"/>
    <p:sldId id="294" r:id="rId26"/>
    <p:sldId id="297" r:id="rId27"/>
    <p:sldId id="335" r:id="rId28"/>
    <p:sldId id="298" r:id="rId29"/>
    <p:sldId id="319" r:id="rId30"/>
    <p:sldId id="336" r:id="rId31"/>
    <p:sldId id="309" r:id="rId32"/>
    <p:sldId id="311" r:id="rId33"/>
    <p:sldId id="312" r:id="rId34"/>
    <p:sldId id="337" r:id="rId35"/>
    <p:sldId id="338" r:id="rId36"/>
    <p:sldId id="339" r:id="rId37"/>
    <p:sldId id="313" r:id="rId38"/>
    <p:sldId id="320" r:id="rId39"/>
    <p:sldId id="321" r:id="rId40"/>
    <p:sldId id="315" r:id="rId41"/>
    <p:sldId id="316" r:id="rId42"/>
    <p:sldId id="278" r:id="rId43"/>
    <p:sldId id="2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9815" autoAdjust="0"/>
  </p:normalViewPr>
  <p:slideViewPr>
    <p:cSldViewPr>
      <p:cViewPr>
        <p:scale>
          <a:sx n="85" d="100"/>
          <a:sy n="85" d="100"/>
        </p:scale>
        <p:origin x="-91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Unchanged in last 20 mins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38.0</c:v>
                </c:pt>
                <c:pt idx="2">
                  <c:v>70.0</c:v>
                </c:pt>
                <c:pt idx="3">
                  <c:v>80.0</c:v>
                </c:pt>
                <c:pt idx="4">
                  <c:v>71.0</c:v>
                </c:pt>
                <c:pt idx="5">
                  <c:v>65.0</c:v>
                </c:pt>
                <c:pt idx="6">
                  <c:v>58.0</c:v>
                </c:pt>
                <c:pt idx="7">
                  <c:v>66.0</c:v>
                </c:pt>
                <c:pt idx="8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Changed in last 20 mins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5.0</c:v>
                </c:pt>
                <c:pt idx="2">
                  <c:v>12.0</c:v>
                </c:pt>
                <c:pt idx="3">
                  <c:v>37.0</c:v>
                </c:pt>
                <c:pt idx="4">
                  <c:v>44.0</c:v>
                </c:pt>
                <c:pt idx="5">
                  <c:v>47.0</c:v>
                </c:pt>
                <c:pt idx="6">
                  <c:v>43.0</c:v>
                </c:pt>
                <c:pt idx="7">
                  <c:v>50.0</c:v>
                </c:pt>
                <c:pt idx="8">
                  <c:v>60.0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Newly created in last 20 mins</c:v>
                </c:pt>
              </c:strCache>
            </c:strRef>
          </c:tx>
          <c:spPr>
            <a:solidFill>
              <a:prstClr val="black"/>
            </a:solidFill>
            <a:ln>
              <a:noFill/>
            </a:ln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43.0</c:v>
                </c:pt>
                <c:pt idx="1">
                  <c:v>39.0</c:v>
                </c:pt>
                <c:pt idx="2">
                  <c:v>40.0</c:v>
                </c:pt>
                <c:pt idx="3">
                  <c:v>11.0</c:v>
                </c:pt>
                <c:pt idx="4">
                  <c:v>2.0</c:v>
                </c:pt>
                <c:pt idx="5">
                  <c:v>9.0</c:v>
                </c:pt>
                <c:pt idx="6">
                  <c:v>10.0</c:v>
                </c:pt>
                <c:pt idx="7">
                  <c:v>4.0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832792"/>
        <c:axId val="750838552"/>
      </c:barChart>
      <c:catAx>
        <c:axId val="750832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passed </a:t>
                </a:r>
                <a:r>
                  <a:rPr lang="en-US" dirty="0" smtClean="0"/>
                  <a:t>(</a:t>
                </a:r>
                <a:r>
                  <a:rPr lang="en-US" dirty="0"/>
                  <a:t>in 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50838552"/>
        <c:crosses val="autoZero"/>
        <c:auto val="1"/>
        <c:lblAlgn val="ctr"/>
        <c:lblOffset val="100"/>
        <c:noMultiLvlLbl val="0"/>
      </c:catAx>
      <c:valAx>
        <c:axId val="750838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50832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21F2-C9C0-4AFD-96F9-9FCC4DD8344D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505F-5259-45CE-B567-CF8FA9D7E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cases</a:t>
            </a:r>
            <a:r>
              <a:rPr lang="en-US" baseline="0" dirty="0" smtClean="0"/>
              <a:t> are conducted in Chinese, I translate them into English here, for your convenience.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the “Low interferer”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DBFD-A76F-441C-96A9-4870B8D37474}" type="datetimeFigureOut">
              <a:rPr lang="en-US" smtClean="0"/>
              <a:pPr/>
              <a:t>10-11-10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k\Documents\Doc2\ppt\Macintosh%20HD:Users:mark:Documents:Doc2:paper:Internetware2010:iw-draft.doc!OLE_LINK1" TargetMode="External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k\Documents\Doc2\ppt\Macintosh%20HD:Users:mark:Documents:Doc2:paper:Internetware2010:iw-draft.doc!OLE_LINK2" TargetMode="External"/><Relationship Id="rId4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CoFM</a:t>
            </a:r>
            <a:r>
              <a:rPr lang="en-US" dirty="0" smtClean="0"/>
              <a:t>: An Environment for Collaborative Feature Modeling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Li Yi</a:t>
            </a:r>
          </a:p>
          <a:p>
            <a:r>
              <a:rPr lang="en-US" dirty="0" smtClean="0"/>
              <a:t>Peking University</a:t>
            </a:r>
          </a:p>
          <a:p>
            <a:r>
              <a:rPr lang="en-US" dirty="0" smtClean="0"/>
              <a:t>2010.10.28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for Users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i="1" dirty="0" smtClean="0"/>
              <a:t>Creating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 a new element to the shared FM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Voting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opinions to an existing element: support/oppose the element’s existence in the FM</a:t>
            </a:r>
          </a:p>
          <a:p>
            <a:pPr lvl="1"/>
            <a:r>
              <a:rPr lang="en-US" dirty="0" smtClean="0"/>
              <a:t>Voting options: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Voting Inference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problem of inconsistent voting operation from a user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920704" y="3276600"/>
            <a:ext cx="1143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920704" y="48006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1" name="直接箭头连接符 10"/>
          <p:cNvCxnSpPr>
            <a:stCxn id="9" idx="2"/>
            <a:endCxn id="10" idx="0"/>
          </p:cNvCxnSpPr>
          <p:nvPr/>
        </p:nvCxnSpPr>
        <p:spPr>
          <a:xfrm rot="5400000">
            <a:off x="3996904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4114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5562600" y="22098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286000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5562600" y="29591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3035300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1059608" y="3276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059608" y="4800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4" name="直接箭头连接符 23"/>
          <p:cNvCxnSpPr>
            <a:stCxn id="22" idx="2"/>
            <a:endCxn id="23" idx="0"/>
          </p:cNvCxnSpPr>
          <p:nvPr/>
        </p:nvCxnSpPr>
        <p:spPr>
          <a:xfrm rot="5400000">
            <a:off x="1135808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1787104" y="4114800"/>
            <a:ext cx="95609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5105400"/>
            <a:ext cx="261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F-A should require F-B;</a:t>
            </a:r>
          </a:p>
          <a:p>
            <a:r>
              <a:rPr lang="en-US" sz="2000" b="1" dirty="0" smtClean="0"/>
              <a:t>F-B should NOT exist;</a:t>
            </a:r>
            <a:endParaRPr lang="en-US" sz="2000" b="1" dirty="0"/>
          </a:p>
        </p:txBody>
      </p:sp>
      <p:sp>
        <p:nvSpPr>
          <p:cNvPr id="20" name="右箭头 19"/>
          <p:cNvSpPr/>
          <p:nvPr/>
        </p:nvSpPr>
        <p:spPr>
          <a:xfrm>
            <a:off x="2819400" y="39624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1600" y="5943600"/>
            <a:ext cx="6553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Existence of a relationship needs the existence of its involved features</a:t>
            </a:r>
            <a:endParaRPr lang="en-US" sz="2400" dirty="0"/>
          </a:p>
        </p:txBody>
      </p:sp>
      <p:sp>
        <p:nvSpPr>
          <p:cNvPr id="5" name="Explosion 1 4"/>
          <p:cNvSpPr/>
          <p:nvPr/>
        </p:nvSpPr>
        <p:spPr>
          <a:xfrm>
            <a:off x="6396318" y="4267200"/>
            <a:ext cx="2743200" cy="914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Inconsistency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6" grpId="0" animBg="1"/>
      <p:bldP spid="17" grpId="0"/>
      <p:bldP spid="18" grpId="0" animBg="1"/>
      <p:bldP spid="19" grpId="0"/>
      <p:bldP spid="27" grpId="0"/>
      <p:bldP spid="20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Voting Inference Rules (VIRs)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VIR-1a</a:t>
            </a:r>
            <a:r>
              <a:rPr lang="en-US" sz="2800" dirty="0" smtClean="0"/>
              <a:t>: </a:t>
            </a:r>
            <a:r>
              <a:rPr lang="en-US" sz="2800" dirty="0"/>
              <a:t>Vote NO on feature F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Vote NO on each relationship R which involves F</a:t>
            </a:r>
          </a:p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VIR-1b</a:t>
            </a:r>
            <a:r>
              <a:rPr lang="en-US" sz="2800" dirty="0" smtClean="0"/>
              <a:t>: Vote </a:t>
            </a:r>
            <a:r>
              <a:rPr lang="en-US" sz="2800" dirty="0"/>
              <a:t>YES on relationship R </a:t>
            </a:r>
            <a:r>
              <a:rPr lang="en-US" sz="2800" dirty="0">
                <a:sym typeface="Wingdings" pitchFamily="2" charset="2"/>
              </a:rPr>
              <a:t> Vote YES on each feature which is involved in R</a:t>
            </a:r>
            <a:endParaRPr lang="en-US" sz="2800" dirty="0"/>
          </a:p>
          <a:p>
            <a:pPr marL="571500" indent="-514350">
              <a:buNone/>
            </a:pP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622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rot="5400000">
            <a:off x="2590800" y="3924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5791200" y="28956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005554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791200" y="3644900"/>
            <a:ext cx="762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172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inferred NO vote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28600" y="3886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228600" y="5105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rot="5400000">
            <a:off x="457200" y="476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41910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41910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9" name="直接箭头连接符 18"/>
          <p:cNvCxnSpPr>
            <a:stCxn id="17" idx="2"/>
            <a:endCxn id="18" idx="0"/>
          </p:cNvCxnSpPr>
          <p:nvPr/>
        </p:nvCxnSpPr>
        <p:spPr>
          <a:xfrm rot="5400000">
            <a:off x="4419600" y="3924300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20299857">
            <a:off x="1676400" y="3906337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3644900" y="3746500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362200" y="5029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2362200" y="6248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 rot="5400000">
            <a:off x="25908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000" y="50292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4191000" y="62484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8" name="直接箭头连接符 27"/>
          <p:cNvCxnSpPr>
            <a:stCxn id="26" idx="2"/>
            <a:endCxn id="27" idx="0"/>
          </p:cNvCxnSpPr>
          <p:nvPr/>
        </p:nvCxnSpPr>
        <p:spPr>
          <a:xfrm rot="5400000">
            <a:off x="44196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3644900" y="5727700"/>
            <a:ext cx="5334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 rot="2494256">
            <a:off x="1522308" y="5369936"/>
            <a:ext cx="60189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791200" y="48768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4986754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5791200" y="5626100"/>
            <a:ext cx="762000" cy="533400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57037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inferred YES vote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2" grpId="0" animBg="1"/>
      <p:bldP spid="33" grpId="0" animBg="1"/>
      <p:bldP spid="34" grpId="0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VIRs(Feature/Attribute)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VIR-2a</a:t>
            </a:r>
            <a:r>
              <a:rPr lang="en-US" dirty="0" smtClean="0"/>
              <a:t>: Vote YES on an attribute of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F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VIR-2b</a:t>
            </a:r>
            <a:r>
              <a:rPr lang="en-US" dirty="0" smtClean="0"/>
              <a:t>: Vote NO on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NO on all attributes of F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876800"/>
            <a:ext cx="6248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Existence of an attribute of a feature requires the existence of the feature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 (from </a:t>
            </a:r>
            <a:r>
              <a:rPr lang="en-US" i="1" dirty="0" smtClean="0"/>
              <a:t>Creating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VIR-3</a:t>
            </a:r>
            <a:r>
              <a:rPr lang="en-US" dirty="0" smtClean="0"/>
              <a:t>: Create an element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Vote YES on </a:t>
            </a:r>
            <a:r>
              <a:rPr lang="en-US" i="1" dirty="0" smtClean="0">
                <a:sym typeface="Wingdings" pitchFamily="2" charset="2"/>
              </a:rPr>
              <a:t>E</a:t>
            </a:r>
          </a:p>
          <a:p>
            <a:r>
              <a:rPr lang="en-US" dirty="0" smtClean="0">
                <a:sym typeface="Wingdings" pitchFamily="2" charset="2"/>
              </a:rPr>
              <a:t>Although we haven’t provided the </a:t>
            </a:r>
            <a:r>
              <a:rPr lang="en-US" i="1" dirty="0" smtClean="0">
                <a:sym typeface="Wingdings" pitchFamily="2" charset="2"/>
              </a:rPr>
              <a:t>deleting</a:t>
            </a:r>
            <a:r>
              <a:rPr lang="en-US" dirty="0" smtClean="0">
                <a:sym typeface="Wingdings" pitchFamily="2" charset="2"/>
              </a:rPr>
              <a:t> operation directly, we allow users to delete via voting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 votes on element </a:t>
            </a:r>
            <a:r>
              <a:rPr lang="en-US" i="1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are NO  Delete </a:t>
            </a:r>
            <a:r>
              <a:rPr lang="en-US" i="1" dirty="0">
                <a:sym typeface="Wingdings" pitchFamily="2" charset="2"/>
              </a:rPr>
              <a:t>E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4419600"/>
            <a:ext cx="64770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We </a:t>
            </a:r>
            <a:r>
              <a:rPr lang="en-US" sz="2400" b="1" dirty="0" smtClean="0"/>
              <a:t>don’t</a:t>
            </a:r>
            <a:r>
              <a:rPr lang="en-US" sz="2400" dirty="0" smtClean="0"/>
              <a:t> distinguish explicit votes from inferred votes.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Views of the Shared Feature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Global View</a:t>
            </a:r>
          </a:p>
          <a:p>
            <a:pPr lvl="1">
              <a:buNone/>
            </a:pPr>
            <a:r>
              <a:rPr lang="en-US" dirty="0" smtClean="0"/>
              <a:t>GV = {all elements which has at least one YES vote}</a:t>
            </a:r>
          </a:p>
          <a:p>
            <a:endParaRPr lang="en-US" dirty="0" smtClean="0"/>
          </a:p>
          <a:p>
            <a:r>
              <a:rPr lang="en-US" dirty="0" smtClean="0"/>
              <a:t>Working View for User </a:t>
            </a:r>
            <a:r>
              <a:rPr lang="en-US" i="1" dirty="0" smtClean="0"/>
              <a:t>X</a:t>
            </a:r>
          </a:p>
          <a:p>
            <a:pPr lvl="1">
              <a:buNone/>
            </a:pPr>
            <a:r>
              <a:rPr lang="en-US" dirty="0" smtClean="0"/>
              <a:t>WV(X)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hasn’t voted NO}</a:t>
            </a:r>
          </a:p>
          <a:p>
            <a:endParaRPr lang="en-US" dirty="0" smtClean="0"/>
          </a:p>
          <a:p>
            <a:r>
              <a:rPr lang="en-US" dirty="0" smtClean="0"/>
              <a:t>Personal View for User </a:t>
            </a:r>
            <a:r>
              <a:rPr lang="en-US" i="1" dirty="0" smtClean="0"/>
              <a:t>X</a:t>
            </a:r>
          </a:p>
          <a:p>
            <a:pPr lvl="1">
              <a:buNone/>
            </a:pPr>
            <a:r>
              <a:rPr lang="en-US" dirty="0" smtClean="0"/>
              <a:t>PV(X)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 voted YES}</a:t>
            </a:r>
            <a:endParaRPr 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114800" y="2362200"/>
            <a:ext cx="2743200" cy="533400"/>
          </a:xfrm>
          <a:prstGeom prst="wedgeRectCallout">
            <a:avLst>
              <a:gd name="adj1" fmla="val -66512"/>
              <a:gd name="adj2" fmla="val -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available</a:t>
            </a:r>
            <a:endParaRPr lang="en-US" sz="2000" b="1" dirty="0"/>
          </a:p>
        </p:txBody>
      </p:sp>
      <p:sp>
        <p:nvSpPr>
          <p:cNvPr id="5" name="矩形标注 4"/>
          <p:cNvSpPr/>
          <p:nvPr/>
        </p:nvSpPr>
        <p:spPr>
          <a:xfrm>
            <a:off x="2971800" y="3962400"/>
            <a:ext cx="5410200" cy="533400"/>
          </a:xfrm>
          <a:prstGeom prst="wedgeRectCallout">
            <a:avLst>
              <a:gd name="adj1" fmla="val -63198"/>
              <a:gd name="adj2" fmla="val -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that I don’t dislike, or I haven’t noticed</a:t>
            </a:r>
            <a:endParaRPr lang="en-US" sz="2000" b="1" dirty="0"/>
          </a:p>
        </p:txBody>
      </p:sp>
      <p:sp>
        <p:nvSpPr>
          <p:cNvPr id="6" name="矩形标注 5"/>
          <p:cNvSpPr/>
          <p:nvPr/>
        </p:nvSpPr>
        <p:spPr>
          <a:xfrm>
            <a:off x="3276600" y="5867400"/>
            <a:ext cx="2286000" cy="533400"/>
          </a:xfrm>
          <a:prstGeom prst="wedgeRectCallout">
            <a:avLst>
              <a:gd name="adj1" fmla="val -43752"/>
              <a:gd name="adj2" fmla="val -101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I want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build="allAtOnce" animBg="1"/>
      <p:bldP spid="6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Role of the Views</a:t>
            </a:r>
            <a:endParaRPr lang="en-US" dirty="0"/>
          </a:p>
        </p:txBody>
      </p:sp>
      <p:sp>
        <p:nvSpPr>
          <p:cNvPr id="56" name="矩形 3"/>
          <p:cNvSpPr/>
          <p:nvPr/>
        </p:nvSpPr>
        <p:spPr>
          <a:xfrm>
            <a:off x="457200" y="990600"/>
            <a:ext cx="16764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4"/>
          <p:cNvSpPr/>
          <p:nvPr/>
        </p:nvSpPr>
        <p:spPr>
          <a:xfrm>
            <a:off x="838200" y="114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矩形 5"/>
          <p:cNvSpPr/>
          <p:nvPr/>
        </p:nvSpPr>
        <p:spPr>
          <a:xfrm>
            <a:off x="838200" y="1828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1" name="直接连接符 10"/>
          <p:cNvCxnSpPr>
            <a:stCxn id="69" idx="2"/>
            <a:endCxn id="70" idx="0"/>
          </p:cNvCxnSpPr>
          <p:nvPr/>
        </p:nvCxnSpPr>
        <p:spPr>
          <a:xfrm>
            <a:off x="1257300" y="15240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14"/>
          <p:cNvSpPr/>
          <p:nvPr/>
        </p:nvSpPr>
        <p:spPr>
          <a:xfrm>
            <a:off x="7086600" y="1219200"/>
            <a:ext cx="12954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15"/>
          <p:cNvSpPr/>
          <p:nvPr/>
        </p:nvSpPr>
        <p:spPr>
          <a:xfrm>
            <a:off x="7315200" y="16002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4" name="矩形 31"/>
          <p:cNvSpPr/>
          <p:nvPr/>
        </p:nvSpPr>
        <p:spPr>
          <a:xfrm>
            <a:off x="6477000" y="2807731"/>
            <a:ext cx="1676400" cy="13716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32"/>
          <p:cNvSpPr/>
          <p:nvPr/>
        </p:nvSpPr>
        <p:spPr>
          <a:xfrm>
            <a:off x="6858000" y="2960132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矩形 33"/>
          <p:cNvSpPr/>
          <p:nvPr/>
        </p:nvSpPr>
        <p:spPr>
          <a:xfrm>
            <a:off x="6858000" y="3681037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7" name="直接连接符 34"/>
          <p:cNvCxnSpPr>
            <a:stCxn id="75" idx="2"/>
            <a:endCxn id="76" idx="0"/>
          </p:cNvCxnSpPr>
          <p:nvPr/>
        </p:nvCxnSpPr>
        <p:spPr>
          <a:xfrm>
            <a:off x="7277100" y="3341132"/>
            <a:ext cx="0" cy="339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矩形 36"/>
          <p:cNvSpPr/>
          <p:nvPr/>
        </p:nvSpPr>
        <p:spPr>
          <a:xfrm>
            <a:off x="3352800" y="39432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矩形 38"/>
          <p:cNvSpPr/>
          <p:nvPr/>
        </p:nvSpPr>
        <p:spPr>
          <a:xfrm>
            <a:off x="4267200" y="50862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0" name="矩形 39"/>
          <p:cNvSpPr/>
          <p:nvPr/>
        </p:nvSpPr>
        <p:spPr>
          <a:xfrm>
            <a:off x="2209800" y="47814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1" name="直接连接符 41"/>
          <p:cNvCxnSpPr>
            <a:stCxn id="78" idx="2"/>
            <a:endCxn id="80" idx="0"/>
          </p:cNvCxnSpPr>
          <p:nvPr/>
        </p:nvCxnSpPr>
        <p:spPr>
          <a:xfrm flipH="1">
            <a:off x="2628900" y="4324290"/>
            <a:ext cx="1143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43"/>
          <p:cNvCxnSpPr>
            <a:stCxn id="78" idx="2"/>
            <a:endCxn id="79" idx="0"/>
          </p:cNvCxnSpPr>
          <p:nvPr/>
        </p:nvCxnSpPr>
        <p:spPr>
          <a:xfrm>
            <a:off x="3771900" y="4324290"/>
            <a:ext cx="9144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2362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629400" y="2438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34201" y="83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19400" y="348609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3 / 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447800" y="516249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76585" y="5478958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47800" y="3562290"/>
            <a:ext cx="4495800" cy="2286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5924490"/>
            <a:ext cx="597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Global views show the whole picture of the shared FM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180671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Personal views show each user’s understanding of the domain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-838200" y="2362200"/>
            <a:ext cx="10591800" cy="2286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between, working views hide unwanted elements of the users; </a:t>
            </a:r>
          </a:p>
          <a:p>
            <a:pPr algn="ctr"/>
            <a:r>
              <a:rPr lang="en-US" sz="2400" dirty="0" smtClean="0"/>
              <a:t>it is designed as the main workspace of the users.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2667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95800" y="3810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with 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7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 between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rot="16200000" flipV="1">
            <a:off x="6057900" y="876300"/>
            <a:ext cx="60960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 rot="10800000" flipV="1">
            <a:off x="4114800" y="990600"/>
            <a:ext cx="83820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971800" y="228600"/>
            <a:ext cx="4953000" cy="2133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563" y="381000"/>
            <a:ext cx="14712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04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Infer votes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626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and apply changes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3657600"/>
            <a:ext cx="1828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Feature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15200" y="36322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34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43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34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3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6" idx="2"/>
            <a:endCxn id="11" idx="0"/>
          </p:cNvCxnSpPr>
          <p:nvPr/>
        </p:nvCxnSpPr>
        <p:spPr>
          <a:xfrm rot="5400000">
            <a:off x="3924300" y="2400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5029200" y="28575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13" idx="0"/>
          </p:cNvCxnSpPr>
          <p:nvPr/>
        </p:nvCxnSpPr>
        <p:spPr>
          <a:xfrm rot="5400000">
            <a:off x="5715000" y="2895600"/>
            <a:ext cx="533400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>
            <a:off x="6400800" y="3886200"/>
            <a:ext cx="9144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endCxn id="9" idx="3"/>
          </p:cNvCxnSpPr>
          <p:nvPr/>
        </p:nvCxnSpPr>
        <p:spPr>
          <a:xfrm rot="16200000" flipV="1">
            <a:off x="7048500" y="2171700"/>
            <a:ext cx="22860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13" idx="1"/>
            <a:endCxn id="16" idx="0"/>
          </p:cNvCxnSpPr>
          <p:nvPr/>
        </p:nvCxnSpPr>
        <p:spPr>
          <a:xfrm rot="10800000" flipV="1">
            <a:off x="3505200" y="4076700"/>
            <a:ext cx="10668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endCxn id="15" idx="0"/>
          </p:cNvCxnSpPr>
          <p:nvPr/>
        </p:nvCxnSpPr>
        <p:spPr>
          <a:xfrm>
            <a:off x="6400800" y="4343400"/>
            <a:ext cx="1295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 rot="5400000">
            <a:off x="3314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8" idx="0"/>
          </p:cNvCxnSpPr>
          <p:nvPr/>
        </p:nvCxnSpPr>
        <p:spPr>
          <a:xfrm rot="5400000">
            <a:off x="7505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106194" y="4799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1500" y="4825425"/>
            <a:ext cx="6976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1000" y="1828800"/>
            <a:ext cx="1447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Stakeholder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1000" y="2667000"/>
            <a:ext cx="1524000" cy="6096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Supporting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1267690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LEGEND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000" y="3505200"/>
            <a:ext cx="11430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5334000" y="4800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4535091" y="4762103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3"/>
          </p:cNvCxnSpPr>
          <p:nvPr/>
        </p:nvCxnSpPr>
        <p:spPr>
          <a:xfrm>
            <a:off x="4267200" y="6019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 flipH="1" flipV="1">
            <a:off x="4648200" y="5867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 flipH="1" flipV="1">
            <a:off x="4381500" y="53721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5905103" y="4761309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1"/>
          </p:cNvCxnSpPr>
          <p:nvPr/>
        </p:nvCxnSpPr>
        <p:spPr>
          <a:xfrm rot="10800000">
            <a:off x="6170612" y="6019006"/>
            <a:ext cx="76358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6018212" y="586660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5751512" y="5371306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1"/>
            <a:endCxn id="6" idx="3"/>
          </p:cNvCxnSpPr>
          <p:nvPr/>
        </p:nvCxnSpPr>
        <p:spPr>
          <a:xfrm rot="10800000">
            <a:off x="5029200" y="1905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How to construct this…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2221468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62000" y="2450068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62000" y="3440668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直接连接符 10"/>
          <p:cNvCxnSpPr>
            <a:stCxn id="5" idx="2"/>
            <a:endCxn id="6" idx="0"/>
          </p:cNvCxnSpPr>
          <p:nvPr/>
        </p:nvCxnSpPr>
        <p:spPr>
          <a:xfrm rot="5400000">
            <a:off x="876300" y="3135868"/>
            <a:ext cx="60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14"/>
          <p:cNvSpPr/>
          <p:nvPr/>
        </p:nvSpPr>
        <p:spPr>
          <a:xfrm>
            <a:off x="6781800" y="2590800"/>
            <a:ext cx="16764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15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矩形 31"/>
          <p:cNvSpPr/>
          <p:nvPr/>
        </p:nvSpPr>
        <p:spPr>
          <a:xfrm>
            <a:off x="3212293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32"/>
          <p:cNvSpPr/>
          <p:nvPr/>
        </p:nvSpPr>
        <p:spPr>
          <a:xfrm>
            <a:off x="3593293" y="5029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矩形 33"/>
          <p:cNvSpPr/>
          <p:nvPr/>
        </p:nvSpPr>
        <p:spPr>
          <a:xfrm>
            <a:off x="3593293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直接连接符 34"/>
          <p:cNvCxnSpPr>
            <a:stCxn id="11" idx="2"/>
            <a:endCxn id="12" idx="0"/>
          </p:cNvCxnSpPr>
          <p:nvPr/>
        </p:nvCxnSpPr>
        <p:spPr>
          <a:xfrm rot="5400000">
            <a:off x="3707593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矩形 36"/>
          <p:cNvSpPr/>
          <p:nvPr/>
        </p:nvSpPr>
        <p:spPr>
          <a:xfrm>
            <a:off x="4114800" y="23622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矩形 38"/>
          <p:cNvSpPr/>
          <p:nvPr/>
        </p:nvSpPr>
        <p:spPr>
          <a:xfrm>
            <a:off x="47244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矩形 39"/>
          <p:cNvSpPr/>
          <p:nvPr/>
        </p:nvSpPr>
        <p:spPr>
          <a:xfrm>
            <a:off x="34290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直接连接符 41"/>
          <p:cNvCxnSpPr>
            <a:stCxn id="14" idx="2"/>
            <a:endCxn id="16" idx="0"/>
          </p:cNvCxnSpPr>
          <p:nvPr/>
        </p:nvCxnSpPr>
        <p:spPr>
          <a:xfrm rot="5400000">
            <a:off x="3962400" y="2628900"/>
            <a:ext cx="457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43"/>
          <p:cNvCxnSpPr>
            <a:stCxn id="14" idx="2"/>
            <a:endCxn id="15" idx="0"/>
          </p:cNvCxnSpPr>
          <p:nvPr/>
        </p:nvCxnSpPr>
        <p:spPr>
          <a:xfrm rot="16200000" flipH="1">
            <a:off x="4610100" y="2667000"/>
            <a:ext cx="4572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右箭头 46"/>
          <p:cNvSpPr/>
          <p:nvPr/>
        </p:nvSpPr>
        <p:spPr>
          <a:xfrm rot="20621788">
            <a:off x="2490317" y="3048173"/>
            <a:ext cx="6096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47"/>
          <p:cNvSpPr/>
          <p:nvPr/>
        </p:nvSpPr>
        <p:spPr>
          <a:xfrm rot="16028689">
            <a:off x="4502922" y="4154349"/>
            <a:ext cx="6096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48"/>
          <p:cNvSpPr/>
          <p:nvPr/>
        </p:nvSpPr>
        <p:spPr>
          <a:xfrm rot="11327242">
            <a:off x="5898745" y="3168081"/>
            <a:ext cx="6096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40502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293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2209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1981200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/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1221" y="3593068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/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0421" y="3593068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Case Study</a:t>
            </a:r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236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800721">
            <a:off x="2324570" y="2092577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7505483">
            <a:off x="3045579" y="4034456"/>
            <a:ext cx="1143147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500463" y="3254615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1165571">
            <a:off x="3979512" y="3174453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Broadcast…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 rot="752072">
            <a:off x="2227914" y="1818670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 to…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00600" y="4876800"/>
            <a:ext cx="169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U1 Create </a:t>
            </a:r>
            <a:r>
              <a:rPr lang="en-US" sz="2400" b="1" i="1" dirty="0"/>
              <a:t>A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  <p:bldP spid="38" grpId="0"/>
      <p:bldP spid="39" grpId="0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18567315">
            <a:off x="3154124" y="4038232"/>
            <a:ext cx="132997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11354625">
            <a:off x="2151128" y="2223399"/>
            <a:ext cx="1143147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805572" y="2944228"/>
            <a:ext cx="90000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057400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endCxn id="20" idx="0"/>
          </p:cNvCxnSpPr>
          <p:nvPr/>
        </p:nvCxnSpPr>
        <p:spPr>
          <a:xfrm rot="5400000">
            <a:off x="2171700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62800" y="3505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 rot="5400000">
            <a:off x="7277100" y="3200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5800" y="1981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>
          <a:xfrm rot="5400000">
            <a:off x="800100" y="1676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38600" y="2895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endCxn id="26" idx="0"/>
          </p:cNvCxnSpPr>
          <p:nvPr/>
        </p:nvCxnSpPr>
        <p:spPr>
          <a:xfrm rot="5400000">
            <a:off x="4152900" y="25908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4876800"/>
            <a:ext cx="173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b="1" dirty="0" smtClean="0"/>
              <a:t>U2 Create </a:t>
            </a:r>
            <a:r>
              <a:rPr lang="en-US" sz="2400" b="1" i="1" dirty="0" smtClean="0"/>
              <a:t>C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22" grpId="0" animBg="1"/>
      <p:bldP spid="2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83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右箭头 35"/>
          <p:cNvSpPr/>
          <p:nvPr/>
        </p:nvSpPr>
        <p:spPr>
          <a:xfrm rot="11708532">
            <a:off x="5885422" y="2994062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0400" y="4800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7124701" y="4381501"/>
            <a:ext cx="533400" cy="152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 rot="11708532">
            <a:off x="2608760" y="2382961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右箭头 64"/>
          <p:cNvSpPr/>
          <p:nvPr/>
        </p:nvSpPr>
        <p:spPr>
          <a:xfrm rot="7878412">
            <a:off x="2973820" y="4012692"/>
            <a:ext cx="893415" cy="251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箭头连接符 68"/>
          <p:cNvCxnSpPr/>
          <p:nvPr/>
        </p:nvCxnSpPr>
        <p:spPr>
          <a:xfrm rot="5400000" flipH="1" flipV="1">
            <a:off x="7734300" y="4305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3058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14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4400" y="4876800"/>
            <a:ext cx="2790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/>
              <a:t>U3 Vote NO on </a:t>
            </a:r>
            <a:r>
              <a:rPr lang="en-US" sz="2400" i="1" dirty="0" smtClean="0"/>
              <a:t>B &amp; C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71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242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endCxn id="39" idx="0"/>
          </p:cNvCxnSpPr>
          <p:nvPr/>
        </p:nvCxnSpPr>
        <p:spPr>
          <a:xfrm rot="16200000" flipH="1">
            <a:off x="2857500" y="5257801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9050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2" name="直接连接符 51"/>
          <p:cNvCxnSpPr>
            <a:endCxn id="49" idx="0"/>
          </p:cNvCxnSpPr>
          <p:nvPr/>
        </p:nvCxnSpPr>
        <p:spPr>
          <a:xfrm rot="5400000">
            <a:off x="2247900" y="5334001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31242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34" name="直接箭头连接符 33"/>
          <p:cNvCxnSpPr>
            <a:stCxn id="32" idx="0"/>
            <a:endCxn id="24" idx="2"/>
          </p:cNvCxnSpPr>
          <p:nvPr/>
        </p:nvCxnSpPr>
        <p:spPr>
          <a:xfrm rot="5400000" flipH="1" flipV="1">
            <a:off x="1595645" y="2929146"/>
            <a:ext cx="381000" cy="9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5943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>
            <a:stCxn id="37" idx="3"/>
            <a:endCxn id="49" idx="1"/>
          </p:cNvCxnSpPr>
          <p:nvPr/>
        </p:nvCxnSpPr>
        <p:spPr>
          <a:xfrm>
            <a:off x="1200982" y="6128266"/>
            <a:ext cx="704018" cy="58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/>
              <a:t>U1 Vote NO on </a:t>
            </a:r>
            <a:r>
              <a:rPr lang="en-US" sz="2400" i="1" dirty="0" smtClean="0"/>
              <a:t>C</a:t>
            </a:r>
            <a:endParaRPr lang="en-US" sz="2400" dirty="0" smtClean="0"/>
          </a:p>
          <a:p>
            <a:r>
              <a:rPr lang="en-US" sz="2400" dirty="0" smtClean="0"/>
              <a:t>U2 Vote NO on </a:t>
            </a:r>
            <a:r>
              <a:rPr lang="en-US" sz="2400" i="1" dirty="0" smtClean="0"/>
              <a:t>B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200400" y="1752600"/>
            <a:ext cx="27432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743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44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990600" y="1714500"/>
            <a:ext cx="685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384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stCxn id="43" idx="2"/>
            <a:endCxn id="39" idx="0"/>
          </p:cNvCxnSpPr>
          <p:nvPr/>
        </p:nvCxnSpPr>
        <p:spPr>
          <a:xfrm rot="5400000">
            <a:off x="2514600" y="5600700"/>
            <a:ext cx="6858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0816" y="295870"/>
            <a:ext cx="21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supported by 3 / 3</a:t>
            </a:r>
          </a:p>
          <a:p>
            <a:r>
              <a:rPr lang="en-US" dirty="0" smtClean="0"/>
              <a:t>B: supported by 1 / 3</a:t>
            </a:r>
          </a:p>
          <a:p>
            <a:r>
              <a:rPr lang="en-US" dirty="0" smtClean="0"/>
              <a:t>C: supported by 1 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9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Issue in the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981200"/>
            <a:ext cx="78486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r>
              <a:rPr lang="en-US" sz="2800" b="1" dirty="0" smtClean="0"/>
              <a:t>Concurrency Control:</a:t>
            </a:r>
          </a:p>
          <a:p>
            <a:r>
              <a:rPr lang="en-US" sz="2800" dirty="0" smtClean="0"/>
              <a:t>How to coordinate simultaneous operations from different stakeholders on the same element?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810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are possibly 3 types of concurrency control issues, according to the operations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Create / Create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Vote / Vote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Create / Vote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Create-Create</a:t>
            </a:r>
            <a:r>
              <a:rPr lang="en-US" dirty="0" smtClean="0"/>
              <a:t> conflict</a:t>
            </a:r>
          </a:p>
          <a:p>
            <a:pPr marL="0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371600" y="2435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44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26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384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5400000">
            <a:off x="27813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21717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16383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6600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9200" y="3048000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Duplicate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191000" y="2258568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102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292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486400" y="2435423"/>
            <a:ext cx="2438400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292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674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532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68961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62865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57531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28389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04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rot="5400000">
            <a:off x="7505701" y="25526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43000" y="39534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000" y="5102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219200" y="5102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" y="4733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716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2628900" y="4988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>
            <a:off x="2019301" y="5216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485900" y="4988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27789" y="5026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75151" y="6015335"/>
            <a:ext cx="255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Conflicting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Aliases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86400" y="3962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5400" y="511135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5562600" y="5105400"/>
            <a:ext cx="2362200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05400" y="474202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86400" y="53061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9400" y="45047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rot="5400000">
            <a:off x="6972300" y="499705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6362701" y="522565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6200000" flipH="1">
            <a:off x="5829300" y="499705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28389" y="50351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0400" y="53467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rot="5400000">
            <a:off x="7505701" y="52323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右箭头 105"/>
          <p:cNvSpPr/>
          <p:nvPr/>
        </p:nvSpPr>
        <p:spPr>
          <a:xfrm>
            <a:off x="4191000" y="4648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69" grpId="0"/>
      <p:bldP spid="71" grpId="0"/>
      <p:bldP spid="72" grpId="0"/>
      <p:bldP spid="73" grpId="0"/>
      <p:bldP spid="77" grpId="0"/>
      <p:bldP spid="80" grpId="0"/>
      <p:bldP spid="82" grpId="0"/>
      <p:bldP spid="83" grpId="0"/>
      <p:bldP spid="85" grpId="0"/>
      <p:bldP spid="86" grpId="0"/>
      <p:bldP spid="87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2" grpId="0"/>
      <p:bldP spid="104" grpId="0"/>
      <p:bldP spid="1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Vote-Vote </a:t>
            </a:r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6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>
            <a:stCxn id="13" idx="3"/>
          </p:cNvCxnSpPr>
          <p:nvPr/>
        </p:nvCxnSpPr>
        <p:spPr>
          <a:xfrm>
            <a:off x="1266825" y="2199620"/>
            <a:ext cx="42195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837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4000499" y="2092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705101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1943100" y="2095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42389" y="2209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4763" y="2891135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Unreachable Vote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2025" y="2047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600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1219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 will lead to deletion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244858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4873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26" idx="3"/>
          </p:cNvCxnSpPr>
          <p:nvPr/>
        </p:nvCxnSpPr>
        <p:spPr>
          <a:xfrm>
            <a:off x="3171825" y="4866620"/>
            <a:ext cx="28479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200" y="4504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5067300" y="4759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4381501" y="4991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848100" y="4762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0989" y="4797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67025" y="4714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0800" y="4267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7600" y="3962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51054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4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372101" y="4991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76800" y="5105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143000" y="4648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8"/>
          <p:cNvCxnSpPr/>
          <p:nvPr/>
        </p:nvCxnSpPr>
        <p:spPr>
          <a:xfrm rot="5400000">
            <a:off x="4762499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8147" y="2372380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3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  <p:bldP spid="26" grpId="0" animBg="1"/>
      <p:bldP spid="27" grpId="0"/>
      <p:bldP spid="28" grpId="0"/>
      <p:bldP spid="29" grpId="0"/>
      <p:bldP spid="30" grpId="0"/>
      <p:bldP spid="33" grpId="0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838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Create-Vote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1600" y="3150513"/>
            <a:ext cx="278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Incomplete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" y="2356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stCxn id="42" idx="3"/>
          </p:cNvCxnSpPr>
          <p:nvPr/>
        </p:nvCxnSpPr>
        <p:spPr>
          <a:xfrm>
            <a:off x="1190625" y="2349043"/>
            <a:ext cx="5591175" cy="1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198691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4305299" y="2241946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86099" y="2470545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2171698" y="2241946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1800" y="2362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000" y="2196643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6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1447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 leads to deletion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59800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95600" y="522553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>
            <a:stCxn id="56" idx="3"/>
          </p:cNvCxnSpPr>
          <p:nvPr/>
        </p:nvCxnSpPr>
        <p:spPr>
          <a:xfrm>
            <a:off x="3705225" y="5218330"/>
            <a:ext cx="2924175" cy="39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485620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5600700" y="511123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4838701" y="533983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381500" y="511123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0589" y="51523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76600" y="5065930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4633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4800" y="431708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546729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7800" y="45456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6400" y="5791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829301" y="5524499"/>
            <a:ext cx="5334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1219200" y="4876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连接符 8"/>
          <p:cNvCxnSpPr/>
          <p:nvPr/>
        </p:nvCxnSpPr>
        <p:spPr>
          <a:xfrm rot="5400000">
            <a:off x="5600699" y="24764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16347" y="2524780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3810000"/>
            <a:ext cx="805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creation is incomplete because corresponding vote inference cannot be finished.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5" grpId="0"/>
      <p:bldP spid="56" grpId="0" animBg="1"/>
      <p:bldP spid="57" grpId="0"/>
      <p:bldP spid="58" grpId="0"/>
      <p:bldP spid="59" grpId="0"/>
      <p:bldP spid="60" grpId="0"/>
      <p:bldP spid="63" grpId="0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CoFM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9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Support for </a:t>
            </a:r>
            <a:r>
              <a:rPr lang="en-US" dirty="0" err="1" smtClean="0"/>
              <a:t>CoFM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C/S architecture</a:t>
            </a:r>
          </a:p>
          <a:p>
            <a:r>
              <a:rPr lang="en-US" dirty="0" smtClean="0"/>
              <a:t>Support for concepts and process introduced before</a:t>
            </a:r>
          </a:p>
          <a:p>
            <a:r>
              <a:rPr lang="en-US" dirty="0" smtClean="0"/>
              <a:t>Support for communication via comments and discussion pages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Domain analysis (including 2 case studies)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Feature request</a:t>
            </a:r>
            <a:r>
              <a:rPr lang="en-US" dirty="0" smtClean="0"/>
              <a:t> for tools being developed in our research group, including </a:t>
            </a:r>
            <a:r>
              <a:rPr lang="en-US" dirty="0" err="1" smtClean="0"/>
              <a:t>CoFM</a:t>
            </a:r>
            <a:r>
              <a:rPr lang="en-US" dirty="0" smtClean="0"/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352472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10185207" cy="6705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2400" y="1399822"/>
            <a:ext cx="3048000" cy="228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800" y="2133600"/>
            <a:ext cx="3048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676400"/>
            <a:ext cx="3850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editing location of others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114800"/>
            <a:ext cx="3048000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88216" y="4110335"/>
            <a:ext cx="293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Controversial features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8" grpId="0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/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The Cases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742724"/>
              </p:ext>
            </p:extLst>
          </p:nvPr>
        </p:nvGraphicFramePr>
        <p:xfrm>
          <a:off x="457200" y="14478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27"/>
                <a:gridCol w="2182091"/>
                <a:gridCol w="1371600"/>
                <a:gridCol w="1496291"/>
                <a:gridCol w="149629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Music 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music playing software</a:t>
                      </a:r>
                      <a:r>
                        <a:rPr lang="en-US" baseline="0" dirty="0" smtClean="0"/>
                        <a:t> such as iTunes.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 familiar domain</a:t>
                      </a:r>
                      <a:r>
                        <a:rPr lang="en-US" baseline="0" dirty="0" smtClean="0"/>
                        <a:t> 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1.5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Job Finding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job finding websites</a:t>
                      </a:r>
                      <a:r>
                        <a:rPr lang="en-US" baseline="0" dirty="0" smtClean="0"/>
                        <a:t>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an unfamiliar domain </a:t>
                      </a:r>
                      <a:r>
                        <a:rPr lang="en-US" baseline="0" dirty="0" smtClean="0"/>
                        <a:t>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3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9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Results of the Job Finding Website Case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"/>
            <a:ext cx="7467600" cy="64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2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(cont.): Distribution of Contributions among Participants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11650"/>
              </p:ext>
            </p:extLst>
          </p:nvPr>
        </p:nvGraphicFramePr>
        <p:xfrm>
          <a:off x="74054" y="2362200"/>
          <a:ext cx="9984346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5626100" imgH="1803400" progId="Word.Document.12">
                  <p:link updateAutomatic="1"/>
                </p:oleObj>
              </mc:Choice>
              <mc:Fallback>
                <p:oleObj name="Document" r:id="rId3" imgW="5626100" imgH="1803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54" y="2362200"/>
                        <a:ext cx="9984346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6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(cont.): Distribution of Features’ Support Rates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2868"/>
              </p:ext>
            </p:extLst>
          </p:nvPr>
        </p:nvGraphicFramePr>
        <p:xfrm>
          <a:off x="0" y="3276600"/>
          <a:ext cx="932748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5626100" imgH="965200" progId="Word.Document.12">
                  <p:link updateAutomatic="1"/>
                </p:oleObj>
              </mc:Choice>
              <mc:Fallback>
                <p:oleObj name="Document" r:id="rId3" imgW="5626100" imgH="96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932748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2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 1: The collaborative work can be roughly divided into </a:t>
            </a:r>
            <a:r>
              <a:rPr lang="en-US" b="1" dirty="0" smtClean="0"/>
              <a:t>2 phases</a:t>
            </a:r>
          </a:p>
          <a:p>
            <a:pPr lvl="1"/>
            <a:r>
              <a:rPr lang="en-US" dirty="0" smtClean="0"/>
              <a:t>Brainstorming phase: a large number of features are created over a short period of time</a:t>
            </a:r>
          </a:p>
          <a:p>
            <a:pPr lvl="1"/>
            <a:r>
              <a:rPr lang="en-US" dirty="0" smtClean="0"/>
              <a:t>Evaluation phase: adjust features and relationships; lots of voting operations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58212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Evidence from the Job Finding Website Case</a:t>
            </a:r>
            <a:endParaRPr lang="en-US" sz="3200" dirty="0"/>
          </a:p>
        </p:txBody>
      </p:sp>
      <p:graphicFrame>
        <p:nvGraphicFramePr>
          <p:cNvPr id="5" name="图表 1"/>
          <p:cNvGraphicFramePr/>
          <p:nvPr>
            <p:extLst>
              <p:ext uri="{D42A27DB-BD31-4B8C-83A1-F6EECF244321}">
                <p14:modId xmlns:p14="http://schemas.microsoft.com/office/powerpoint/2010/main" val="3777165085"/>
              </p:ext>
            </p:extLst>
          </p:nvPr>
        </p:nvGraphicFramePr>
        <p:xfrm>
          <a:off x="609600" y="1524000"/>
          <a:ext cx="830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37338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2146" y="27548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7642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5752" y="1600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2952" y="19050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0152" y="1828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2069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1828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5785" y="19928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2209800" y="5486400"/>
            <a:ext cx="304800" cy="1219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5400" y="6248400"/>
            <a:ext cx="211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Brainstorming Phase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229102" y="4838700"/>
            <a:ext cx="304800" cy="25146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27337" y="6248401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Evaluation Phase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3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Observations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 2: The efficiency of domain feature modeling is improved, in </a:t>
            </a:r>
            <a:r>
              <a:rPr lang="en-US" b="1" dirty="0" smtClean="0"/>
              <a:t>3 dimensions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Parallel construction </a:t>
            </a:r>
            <a:r>
              <a:rPr lang="en-US" dirty="0" smtClean="0"/>
              <a:t>happens in different part of a feature model</a:t>
            </a:r>
          </a:p>
          <a:p>
            <a:pPr lvl="1"/>
            <a:r>
              <a:rPr lang="en-US" b="1" dirty="0" smtClean="0"/>
              <a:t>Low interferer </a:t>
            </a:r>
            <a:r>
              <a:rPr lang="en-US" dirty="0" smtClean="0"/>
              <a:t>between different user’s work</a:t>
            </a:r>
          </a:p>
          <a:p>
            <a:pPr lvl="1"/>
            <a:r>
              <a:rPr lang="en-US" b="1" dirty="0" smtClean="0"/>
              <a:t>Users often get inspired </a:t>
            </a:r>
            <a:r>
              <a:rPr lang="en-US" dirty="0" smtClean="0"/>
              <a:t>by others’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Feature Models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81100"/>
            <a:ext cx="755688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25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+mn-lt"/>
              </a:rPr>
              <a:t>from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Feature Oriented Domain Analysis (FODA) Feasibility </a:t>
            </a:r>
            <a:r>
              <a:rPr lang="en-US" b="1" dirty="0">
                <a:latin typeface="+mn-lt"/>
              </a:rPr>
              <a:t>Study,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CMU/SEI-90-TR-21, 1990</a:t>
            </a: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676400"/>
            <a:ext cx="1219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0" y="16002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Refinement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95400" y="35052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4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err="1" smtClean="0"/>
              <a:t>CoFM</a:t>
            </a:r>
            <a:r>
              <a:rPr lang="en-US" dirty="0" smtClean="0"/>
              <a:t> provides a simple but effective way to support collaborative feature modeling</a:t>
            </a:r>
          </a:p>
          <a:p>
            <a:pPr lvl="1"/>
            <a:r>
              <a:rPr lang="en-US" b="1" dirty="0" smtClean="0"/>
              <a:t>Creating and Voting </a:t>
            </a:r>
            <a:r>
              <a:rPr lang="en-US" dirty="0" smtClean="0"/>
              <a:t>as the basic operations</a:t>
            </a:r>
          </a:p>
          <a:p>
            <a:pPr lvl="1"/>
            <a:r>
              <a:rPr lang="en-US" b="1" dirty="0" smtClean="0"/>
              <a:t>Rules</a:t>
            </a:r>
            <a:r>
              <a:rPr lang="en-US" dirty="0" smtClean="0"/>
              <a:t> to ensure correctness of committed operations</a:t>
            </a:r>
          </a:p>
          <a:p>
            <a:pPr lvl="1"/>
            <a:r>
              <a:rPr lang="en-US" b="1" dirty="0" smtClean="0"/>
              <a:t>Views</a:t>
            </a:r>
            <a:r>
              <a:rPr lang="en-US" dirty="0" smtClean="0"/>
              <a:t> to help people work</a:t>
            </a:r>
            <a:endParaRPr lang="en-US" dirty="0"/>
          </a:p>
          <a:p>
            <a:r>
              <a:rPr lang="en-US" dirty="0" smtClean="0"/>
              <a:t>Case study gives positive results</a:t>
            </a:r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 of feature modeling is improved</a:t>
            </a:r>
          </a:p>
        </p:txBody>
      </p:sp>
    </p:spTree>
    <p:extLst>
      <p:ext uri="{BB962C8B-B14F-4D97-AF65-F5344CB8AC3E}">
        <p14:creationId xmlns:p14="http://schemas.microsoft.com/office/powerpoint/2010/main" val="1861531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Functions of the tool</a:t>
            </a:r>
          </a:p>
          <a:p>
            <a:pPr lvl="1"/>
            <a:r>
              <a:rPr lang="en-US" altLang="zh-CN" dirty="0" smtClean="0"/>
              <a:t>Provide statistics about feature models for the users.</a:t>
            </a:r>
          </a:p>
          <a:p>
            <a:pPr lvl="1"/>
            <a:r>
              <a:rPr lang="en-US" altLang="zh-CN" dirty="0" smtClean="0"/>
              <a:t>Enable users to export their personal (views of) feature models to local documents, </a:t>
            </a:r>
            <a:r>
              <a:rPr lang="en-US" altLang="zh-CN" smtClean="0"/>
              <a:t>or into other </a:t>
            </a:r>
            <a:r>
              <a:rPr lang="en-US" altLang="zh-CN" dirty="0" smtClean="0"/>
              <a:t>tools.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Calculate </a:t>
            </a:r>
            <a:r>
              <a:rPr lang="en-US" altLang="zh-CN" i="1" dirty="0" smtClean="0"/>
              <a:t>confidence/priority </a:t>
            </a:r>
            <a:r>
              <a:rPr lang="en-US" altLang="zh-CN" dirty="0" smtClean="0"/>
              <a:t>of users’ operation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Provide mechanisms to identify constraints between features for users (semi-auto.)</a:t>
            </a:r>
          </a:p>
          <a:p>
            <a:endParaRPr lang="en-US" altLang="zh-CN" dirty="0"/>
          </a:p>
          <a:p>
            <a:r>
              <a:rPr lang="en-US" altLang="zh-CN" dirty="0" smtClean="0"/>
              <a:t>More cases (larger scale, more people, and more distributed)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your listening!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 and questions are appreciated!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a feature model needs to be constructed…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…with </a:t>
            </a:r>
            <a:r>
              <a:rPr lang="en-US" b="1" dirty="0" smtClean="0">
                <a:solidFill>
                  <a:srgbClr val="FF0000"/>
                </a:solidFill>
              </a:rPr>
              <a:t>collaboration</a:t>
            </a:r>
            <a:r>
              <a:rPr lang="en-US" dirty="0" smtClean="0"/>
              <a:t> between stakeholders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76600" y="4876800"/>
            <a:ext cx="2514600" cy="15240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19600" y="50292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2400" y="5486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29200" y="5486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343400" y="5867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657600" y="58674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rot="5400000">
            <a:off x="4343400" y="5143500"/>
            <a:ext cx="228600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>
            <a:off x="4724400" y="5257800"/>
            <a:ext cx="571500" cy="228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9" idx="0"/>
          </p:cNvCxnSpPr>
          <p:nvPr/>
        </p:nvCxnSpPr>
        <p:spPr>
          <a:xfrm rot="5400000">
            <a:off x="4000500" y="5638800"/>
            <a:ext cx="152400" cy="304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  <a:endCxn id="8" idx="0"/>
          </p:cNvCxnSpPr>
          <p:nvPr/>
        </p:nvCxnSpPr>
        <p:spPr>
          <a:xfrm rot="16200000" flipH="1">
            <a:off x="4343400" y="5600700"/>
            <a:ext cx="152400" cy="381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pic>
        <p:nvPicPr>
          <p:cNvPr id="21" name="图片 20" descr="d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057400"/>
            <a:ext cx="2047875" cy="1866900"/>
          </a:xfrm>
          <a:prstGeom prst="rect">
            <a:avLst/>
          </a:prstGeom>
        </p:spPr>
      </p:pic>
      <p:pic>
        <p:nvPicPr>
          <p:cNvPr id="22" name="图片 21" descr="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419600"/>
            <a:ext cx="2247900" cy="1971675"/>
          </a:xfrm>
          <a:prstGeom prst="rect">
            <a:avLst/>
          </a:prstGeom>
        </p:spPr>
      </p:pic>
      <p:pic>
        <p:nvPicPr>
          <p:cNvPr id="23" name="图片 22" descr="eu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362200"/>
            <a:ext cx="2247900" cy="1657350"/>
          </a:xfrm>
          <a:prstGeom prst="rect">
            <a:avLst/>
          </a:prstGeom>
        </p:spPr>
      </p:pic>
      <p:pic>
        <p:nvPicPr>
          <p:cNvPr id="24" name="图片 23" descr="r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3429000"/>
            <a:ext cx="2028825" cy="1885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91200" y="2297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(from FODA &amp; FORM)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7" name="直接箭头连接符 26"/>
          <p:cNvCxnSpPr>
            <a:stCxn id="7" idx="2"/>
            <a:endCxn id="8" idx="3"/>
          </p:cNvCxnSpPr>
          <p:nvPr/>
        </p:nvCxnSpPr>
        <p:spPr>
          <a:xfrm rot="5400000">
            <a:off x="4953000" y="5638800"/>
            <a:ext cx="2667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1"/>
          </p:cNvCxnSpPr>
          <p:nvPr/>
        </p:nvCxnSpPr>
        <p:spPr>
          <a:xfrm rot="10800000" flipV="1">
            <a:off x="2286000" y="2990850"/>
            <a:ext cx="1143000" cy="209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52700" y="36957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86400" y="3276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4" idx="0"/>
          </p:cNvCxnSpPr>
          <p:nvPr/>
        </p:nvCxnSpPr>
        <p:spPr>
          <a:xfrm rot="5400000">
            <a:off x="4019550" y="4324350"/>
            <a:ext cx="1066800" cy="381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However, few of existing methods and tools have supported such collaboration explicitly, leading to problems…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 smtClean="0"/>
              <a:t>The collaboration is often constrained by the limit of </a:t>
            </a:r>
            <a:r>
              <a:rPr lang="en-US" sz="2800" dirty="0" smtClean="0">
                <a:solidFill>
                  <a:srgbClr val="FF0000"/>
                </a:solidFill>
              </a:rPr>
              <a:t>time</a:t>
            </a:r>
            <a:r>
              <a:rPr lang="en-US" sz="2800" dirty="0" smtClean="0"/>
              <a:t> and distribution of </a:t>
            </a:r>
            <a:r>
              <a:rPr lang="en-US" sz="2800" dirty="0" smtClean="0">
                <a:solidFill>
                  <a:srgbClr val="FF0000"/>
                </a:solidFill>
              </a:rPr>
              <a:t>location</a:t>
            </a:r>
            <a:r>
              <a:rPr lang="en-US" sz="2800" dirty="0" smtClean="0"/>
              <a:t> among the stakeholders</a:t>
            </a:r>
          </a:p>
          <a:p>
            <a:pPr lvl="1"/>
            <a:r>
              <a:rPr lang="en-US" sz="2400" dirty="0" smtClean="0"/>
              <a:t>Thus the efficiency of the collaboration is often unsatisfied</a:t>
            </a:r>
          </a:p>
          <a:p>
            <a:r>
              <a:rPr lang="en-US" sz="2800" dirty="0" smtClean="0"/>
              <a:t>The collaboration is usually domain-analyst-centric</a:t>
            </a:r>
          </a:p>
          <a:p>
            <a:pPr lvl="1"/>
            <a:r>
              <a:rPr lang="en-US" sz="2400" dirty="0" smtClean="0"/>
              <a:t>It takes a lot of effort for domain analysts to obtain necessary knowledge from other stakeholders, which makes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FM construction a time-consuming and error-prone task</a:t>
            </a:r>
          </a:p>
          <a:p>
            <a:pPr lvl="1"/>
            <a:r>
              <a:rPr lang="en-US" sz="2400" dirty="0" smtClean="0"/>
              <a:t>FMs are </a:t>
            </a:r>
            <a:r>
              <a:rPr lang="en-US" sz="2400" dirty="0" smtClean="0">
                <a:solidFill>
                  <a:srgbClr val="FF0000"/>
                </a:solidFill>
              </a:rPr>
              <a:t>hard to maintain </a:t>
            </a:r>
            <a:r>
              <a:rPr lang="en-US" sz="2400" dirty="0" smtClean="0"/>
              <a:t>and evolve with the (</a:t>
            </a:r>
            <a:r>
              <a:rPr lang="en-US" sz="2400" dirty="0" smtClean="0">
                <a:solidFill>
                  <a:srgbClr val="FF0000"/>
                </a:solidFill>
              </a:rPr>
              <a:t>often fast changing</a:t>
            </a:r>
            <a:r>
              <a:rPr lang="en-US" sz="2400" dirty="0" smtClean="0"/>
              <a:t>) domain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Approach: the </a:t>
            </a:r>
            <a:r>
              <a:rPr lang="en-US" dirty="0" err="1" smtClean="0"/>
              <a:t>CoFM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an environment to allow multiple users to construct FMs collaboratively</a:t>
            </a:r>
          </a:p>
          <a:p>
            <a:r>
              <a:rPr lang="en-US" dirty="0" smtClean="0"/>
              <a:t>Basic Idea</a:t>
            </a:r>
          </a:p>
          <a:p>
            <a:pPr lvl="2"/>
            <a:endParaRPr 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457200" y="3429000"/>
            <a:ext cx="16764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38200" y="3581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42672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直接连接符 10"/>
          <p:cNvCxnSpPr>
            <a:stCxn id="5" idx="2"/>
            <a:endCxn id="6" idx="0"/>
          </p:cNvCxnSpPr>
          <p:nvPr/>
        </p:nvCxnSpPr>
        <p:spPr>
          <a:xfrm>
            <a:off x="1257300" y="39624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14"/>
          <p:cNvSpPr/>
          <p:nvPr/>
        </p:nvSpPr>
        <p:spPr>
          <a:xfrm>
            <a:off x="7010400" y="3200400"/>
            <a:ext cx="12954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15"/>
          <p:cNvSpPr/>
          <p:nvPr/>
        </p:nvSpPr>
        <p:spPr>
          <a:xfrm>
            <a:off x="7239000" y="3581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矩形 31"/>
          <p:cNvSpPr/>
          <p:nvPr/>
        </p:nvSpPr>
        <p:spPr>
          <a:xfrm>
            <a:off x="6717493" y="5257799"/>
            <a:ext cx="1676400" cy="13716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32"/>
          <p:cNvSpPr/>
          <p:nvPr/>
        </p:nvSpPr>
        <p:spPr>
          <a:xfrm>
            <a:off x="7098493" y="5410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矩形 33"/>
          <p:cNvSpPr/>
          <p:nvPr/>
        </p:nvSpPr>
        <p:spPr>
          <a:xfrm>
            <a:off x="7098493" y="6131105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直接连接符 34"/>
          <p:cNvCxnSpPr>
            <a:stCxn id="11" idx="2"/>
            <a:endCxn id="12" idx="0"/>
          </p:cNvCxnSpPr>
          <p:nvPr/>
        </p:nvCxnSpPr>
        <p:spPr>
          <a:xfrm>
            <a:off x="7517593" y="5791200"/>
            <a:ext cx="0" cy="339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矩形 36"/>
          <p:cNvSpPr/>
          <p:nvPr/>
        </p:nvSpPr>
        <p:spPr>
          <a:xfrm>
            <a:off x="3810000" y="40386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矩形 38"/>
          <p:cNvSpPr/>
          <p:nvPr/>
        </p:nvSpPr>
        <p:spPr>
          <a:xfrm>
            <a:off x="4724400" y="51816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矩形 39"/>
          <p:cNvSpPr/>
          <p:nvPr/>
        </p:nvSpPr>
        <p:spPr>
          <a:xfrm>
            <a:off x="2667000" y="48768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直接连接符 41"/>
          <p:cNvCxnSpPr>
            <a:stCxn id="14" idx="2"/>
            <a:endCxn id="16" idx="0"/>
          </p:cNvCxnSpPr>
          <p:nvPr/>
        </p:nvCxnSpPr>
        <p:spPr>
          <a:xfrm flipH="1">
            <a:off x="3086100" y="4419600"/>
            <a:ext cx="1143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43"/>
          <p:cNvCxnSpPr>
            <a:stCxn id="14" idx="2"/>
            <a:endCxn id="15" idx="0"/>
          </p:cNvCxnSpPr>
          <p:nvPr/>
        </p:nvCxnSpPr>
        <p:spPr>
          <a:xfrm>
            <a:off x="4229100" y="4419600"/>
            <a:ext cx="9144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右箭头 46"/>
          <p:cNvSpPr/>
          <p:nvPr/>
        </p:nvSpPr>
        <p:spPr>
          <a:xfrm rot="893803">
            <a:off x="2410724" y="4196525"/>
            <a:ext cx="6096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47"/>
          <p:cNvSpPr/>
          <p:nvPr/>
        </p:nvSpPr>
        <p:spPr>
          <a:xfrm rot="11831864">
            <a:off x="5889637" y="5254100"/>
            <a:ext cx="6096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48"/>
          <p:cNvSpPr/>
          <p:nvPr/>
        </p:nvSpPr>
        <p:spPr>
          <a:xfrm rot="8895754">
            <a:off x="5789672" y="4088551"/>
            <a:ext cx="6096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17493" y="4888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1" y="2819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358140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3 /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525780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3785" y="5574268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Meta-model of Feature Models in </a:t>
            </a:r>
            <a:r>
              <a:rPr lang="en-US" sz="3200" dirty="0" err="1" smtClean="0"/>
              <a:t>CoFM</a:t>
            </a:r>
            <a:endParaRPr lang="en-US" sz="3200" dirty="0"/>
          </a:p>
        </p:txBody>
      </p:sp>
      <p:grpSp>
        <p:nvGrpSpPr>
          <p:cNvPr id="192" name="组合 112"/>
          <p:cNvGrpSpPr/>
          <p:nvPr/>
        </p:nvGrpSpPr>
        <p:grpSpPr>
          <a:xfrm>
            <a:off x="1066800" y="1027589"/>
            <a:ext cx="7086600" cy="4992211"/>
            <a:chOff x="990600" y="600870"/>
            <a:chExt cx="7086600" cy="4992211"/>
          </a:xfrm>
        </p:grpSpPr>
        <p:cxnSp>
          <p:nvCxnSpPr>
            <p:cNvPr id="193" name="形状 133"/>
            <p:cNvCxnSpPr>
              <a:endCxn id="238" idx="1"/>
            </p:cNvCxnSpPr>
            <p:nvPr/>
          </p:nvCxnSpPr>
          <p:spPr>
            <a:xfrm rot="16200000" flipH="1">
              <a:off x="933450" y="2800350"/>
              <a:ext cx="12573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形状 137"/>
            <p:cNvCxnSpPr>
              <a:endCxn id="240" idx="1"/>
            </p:cNvCxnSpPr>
            <p:nvPr/>
          </p:nvCxnSpPr>
          <p:spPr>
            <a:xfrm rot="16200000" flipH="1">
              <a:off x="400050" y="3333750"/>
              <a:ext cx="23241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形状 135"/>
            <p:cNvCxnSpPr>
              <a:endCxn id="239" idx="1"/>
            </p:cNvCxnSpPr>
            <p:nvPr/>
          </p:nvCxnSpPr>
          <p:spPr>
            <a:xfrm rot="16200000" flipH="1">
              <a:off x="666750" y="3067050"/>
              <a:ext cx="17907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 85"/>
            <p:cNvSpPr/>
            <p:nvPr/>
          </p:nvSpPr>
          <p:spPr>
            <a:xfrm>
              <a:off x="2971800" y="2209800"/>
              <a:ext cx="1295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+supporters</a:t>
              </a:r>
            </a:p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+opponents</a:t>
              </a:r>
            </a:p>
          </p:txBody>
        </p:sp>
        <p:sp>
          <p:nvSpPr>
            <p:cNvPr id="197" name="矩形 3"/>
            <p:cNvSpPr/>
            <p:nvPr/>
          </p:nvSpPr>
          <p:spPr>
            <a:xfrm>
              <a:off x="4724400" y="16002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Relationship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矩形 4"/>
            <p:cNvSpPr/>
            <p:nvPr/>
          </p:nvSpPr>
          <p:spPr>
            <a:xfrm>
              <a:off x="2971800" y="18288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Element</a:t>
              </a:r>
            </a:p>
          </p:txBody>
        </p:sp>
        <p:sp>
          <p:nvSpPr>
            <p:cNvPr id="199" name="矩形 5"/>
            <p:cNvSpPr/>
            <p:nvPr/>
          </p:nvSpPr>
          <p:spPr>
            <a:xfrm>
              <a:off x="4724400" y="25146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等腰三角形 6"/>
            <p:cNvSpPr/>
            <p:nvPr/>
          </p:nvSpPr>
          <p:spPr>
            <a:xfrm rot="16200000">
              <a:off x="4267200" y="2057401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矩形 11"/>
            <p:cNvSpPr/>
            <p:nvPr/>
          </p:nvSpPr>
          <p:spPr>
            <a:xfrm>
              <a:off x="6553200" y="20574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矩形 12"/>
            <p:cNvSpPr/>
            <p:nvPr/>
          </p:nvSpPr>
          <p:spPr>
            <a:xfrm>
              <a:off x="6553200" y="1143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Constraint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等腰三角形 30"/>
            <p:cNvSpPr/>
            <p:nvPr/>
          </p:nvSpPr>
          <p:spPr>
            <a:xfrm rot="16200000">
              <a:off x="6172200" y="16764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145087" y="2667000"/>
              <a:ext cx="6367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+parent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724525" y="28498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815590" y="132320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56960" y="24815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410200" y="2873375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141720" y="2834640"/>
              <a:ext cx="5453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+child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553200" y="24384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43800" y="2439352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肘形连接符 49"/>
            <p:cNvCxnSpPr>
              <a:stCxn id="199" idx="3"/>
            </p:cNvCxnSpPr>
            <p:nvPr/>
          </p:nvCxnSpPr>
          <p:spPr>
            <a:xfrm flipV="1">
              <a:off x="6172200" y="2438400"/>
              <a:ext cx="838200" cy="266700"/>
            </a:xfrm>
            <a:prstGeom prst="bentConnector3">
              <a:avLst>
                <a:gd name="adj1" fmla="val 763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肘形连接符 54"/>
            <p:cNvCxnSpPr/>
            <p:nvPr/>
          </p:nvCxnSpPr>
          <p:spPr>
            <a:xfrm flipV="1">
              <a:off x="6172200" y="2438400"/>
              <a:ext cx="1524000" cy="609600"/>
            </a:xfrm>
            <a:prstGeom prst="bentConnector3">
              <a:avLst>
                <a:gd name="adj1" fmla="val 885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形状 67"/>
            <p:cNvCxnSpPr>
              <a:stCxn id="202" idx="3"/>
            </p:cNvCxnSpPr>
            <p:nvPr/>
          </p:nvCxnSpPr>
          <p:spPr>
            <a:xfrm flipH="1">
              <a:off x="6172200" y="1333500"/>
              <a:ext cx="1676400" cy="1870075"/>
            </a:xfrm>
            <a:prstGeom prst="bentConnector4">
              <a:avLst>
                <a:gd name="adj1" fmla="val -10000"/>
                <a:gd name="adj2" fmla="val 999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肘形连接符 72"/>
            <p:cNvCxnSpPr>
              <a:stCxn id="200" idx="3"/>
              <a:endCxn id="197" idx="1"/>
            </p:cNvCxnSpPr>
            <p:nvPr/>
          </p:nvCxnSpPr>
          <p:spPr>
            <a:xfrm flipV="1">
              <a:off x="4495800" y="1790700"/>
              <a:ext cx="228600" cy="381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形状 74"/>
            <p:cNvCxnSpPr>
              <a:stCxn id="200" idx="3"/>
              <a:endCxn id="199" idx="1"/>
            </p:cNvCxnSpPr>
            <p:nvPr/>
          </p:nvCxnSpPr>
          <p:spPr>
            <a:xfrm>
              <a:off x="4495800" y="2171701"/>
              <a:ext cx="228600" cy="5333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肘形连接符 78"/>
            <p:cNvCxnSpPr>
              <a:stCxn id="203" idx="3"/>
              <a:endCxn id="202" idx="1"/>
            </p:cNvCxnSpPr>
            <p:nvPr/>
          </p:nvCxnSpPr>
          <p:spPr>
            <a:xfrm flipV="1">
              <a:off x="6400800" y="13335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肘形连接符 80"/>
            <p:cNvCxnSpPr>
              <a:stCxn id="203" idx="3"/>
              <a:endCxn id="201" idx="1"/>
            </p:cNvCxnSpPr>
            <p:nvPr/>
          </p:nvCxnSpPr>
          <p:spPr>
            <a:xfrm>
              <a:off x="6400800" y="17907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87"/>
            <p:cNvSpPr/>
            <p:nvPr/>
          </p:nvSpPr>
          <p:spPr>
            <a:xfrm>
              <a:off x="3200401" y="3429000"/>
              <a:ext cx="8382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FM</a:t>
              </a:r>
            </a:p>
          </p:txBody>
        </p:sp>
        <p:sp>
          <p:nvSpPr>
            <p:cNvPr id="220" name="菱形 88"/>
            <p:cNvSpPr/>
            <p:nvPr/>
          </p:nvSpPr>
          <p:spPr>
            <a:xfrm>
              <a:off x="3505200" y="3124200"/>
              <a:ext cx="228600" cy="304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直接连接符 90"/>
            <p:cNvCxnSpPr>
              <a:stCxn id="196" idx="2"/>
              <a:endCxn id="220" idx="0"/>
            </p:cNvCxnSpPr>
            <p:nvPr/>
          </p:nvCxnSpPr>
          <p:spPr>
            <a:xfrm rot="5400000">
              <a:off x="3467100" y="2971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 flipV="1">
              <a:off x="3581400" y="2819400"/>
              <a:ext cx="261610" cy="276999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肘形连接符 31"/>
            <p:cNvCxnSpPr/>
            <p:nvPr/>
          </p:nvCxnSpPr>
          <p:spPr>
            <a:xfrm>
              <a:off x="5943600" y="2895600"/>
              <a:ext cx="228600" cy="152400"/>
            </a:xfrm>
            <a:prstGeom prst="bentConnector3">
              <a:avLst>
                <a:gd name="adj1" fmla="val 13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形状 36"/>
            <p:cNvCxnSpPr>
              <a:stCxn id="199" idx="2"/>
            </p:cNvCxnSpPr>
            <p:nvPr/>
          </p:nvCxnSpPr>
          <p:spPr>
            <a:xfrm rot="16200000" flipH="1">
              <a:off x="5657850" y="2686050"/>
              <a:ext cx="304800" cy="723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51"/>
            <p:cNvSpPr/>
            <p:nvPr/>
          </p:nvSpPr>
          <p:spPr>
            <a:xfrm>
              <a:off x="4724400" y="34290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矩形 52"/>
            <p:cNvSpPr/>
            <p:nvPr/>
          </p:nvSpPr>
          <p:spPr>
            <a:xfrm>
              <a:off x="4724400" y="39624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矩形 53"/>
            <p:cNvSpPr/>
            <p:nvPr/>
          </p:nvSpPr>
          <p:spPr>
            <a:xfrm>
              <a:off x="4724400" y="44958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Optionality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8" name="组合 70"/>
            <p:cNvGrpSpPr/>
            <p:nvPr/>
          </p:nvGrpSpPr>
          <p:grpSpPr>
            <a:xfrm>
              <a:off x="4876800" y="2909882"/>
              <a:ext cx="304800" cy="214318"/>
              <a:chOff x="5486400" y="5105400"/>
              <a:chExt cx="304800" cy="228600"/>
            </a:xfrm>
          </p:grpSpPr>
          <p:cxnSp>
            <p:nvCxnSpPr>
              <p:cNvPr id="273" name="直接连接符 59"/>
              <p:cNvCxnSpPr/>
              <p:nvPr/>
            </p:nvCxnSpPr>
            <p:spPr>
              <a:xfrm>
                <a:off x="5486400" y="518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61"/>
              <p:cNvCxnSpPr/>
              <p:nvPr/>
            </p:nvCxnSpPr>
            <p:spPr>
              <a:xfrm>
                <a:off x="5486400" y="52578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64"/>
              <p:cNvCxnSpPr/>
              <p:nvPr/>
            </p:nvCxnSpPr>
            <p:spPr>
              <a:xfrm rot="5400000">
                <a:off x="5524500" y="5219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肘形连接符 73"/>
            <p:cNvCxnSpPr>
              <a:endCxn id="225" idx="3"/>
            </p:cNvCxnSpPr>
            <p:nvPr/>
          </p:nvCxnSpPr>
          <p:spPr>
            <a:xfrm>
              <a:off x="5029200" y="3352800"/>
              <a:ext cx="1143000" cy="266700"/>
            </a:xfrm>
            <a:prstGeom prst="bentConnector3">
              <a:avLst>
                <a:gd name="adj1" fmla="val 137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81"/>
            <p:cNvCxnSpPr/>
            <p:nvPr/>
          </p:nvCxnSpPr>
          <p:spPr>
            <a:xfrm rot="5400000">
              <a:off x="4914900" y="32385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形状 83"/>
            <p:cNvCxnSpPr>
              <a:endCxn id="226" idx="3"/>
            </p:cNvCxnSpPr>
            <p:nvPr/>
          </p:nvCxnSpPr>
          <p:spPr>
            <a:xfrm rot="5400000">
              <a:off x="6119813" y="3671888"/>
              <a:ext cx="533400" cy="4286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形状 94"/>
            <p:cNvCxnSpPr>
              <a:endCxn id="227" idx="3"/>
            </p:cNvCxnSpPr>
            <p:nvPr/>
          </p:nvCxnSpPr>
          <p:spPr>
            <a:xfrm rot="5400000">
              <a:off x="6117036" y="4205685"/>
              <a:ext cx="535780" cy="4254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肘形连接符 104"/>
            <p:cNvCxnSpPr>
              <a:stCxn id="200" idx="3"/>
              <a:endCxn id="225" idx="1"/>
            </p:cNvCxnSpPr>
            <p:nvPr/>
          </p:nvCxnSpPr>
          <p:spPr>
            <a:xfrm>
              <a:off x="4495800" y="2171701"/>
              <a:ext cx="228600" cy="1447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106"/>
            <p:cNvCxnSpPr>
              <a:stCxn id="200" idx="3"/>
              <a:endCxn id="226" idx="1"/>
            </p:cNvCxnSpPr>
            <p:nvPr/>
          </p:nvCxnSpPr>
          <p:spPr>
            <a:xfrm>
              <a:off x="4495800" y="2171701"/>
              <a:ext cx="228600" cy="1981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肘形连接符 108"/>
            <p:cNvCxnSpPr>
              <a:stCxn id="200" idx="3"/>
              <a:endCxn id="227" idx="1"/>
            </p:cNvCxnSpPr>
            <p:nvPr/>
          </p:nvCxnSpPr>
          <p:spPr>
            <a:xfrm>
              <a:off x="4495800" y="2171701"/>
              <a:ext cx="228600" cy="251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115"/>
            <p:cNvSpPr/>
            <p:nvPr/>
          </p:nvSpPr>
          <p:spPr>
            <a:xfrm>
              <a:off x="990600" y="21336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</a:t>
              </a:r>
            </a:p>
          </p:txBody>
        </p:sp>
        <p:sp>
          <p:nvSpPr>
            <p:cNvPr id="237" name="矩形 118"/>
            <p:cNvSpPr/>
            <p:nvPr/>
          </p:nvSpPr>
          <p:spPr>
            <a:xfrm>
              <a:off x="3200400" y="434340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View</a:t>
              </a:r>
            </a:p>
          </p:txBody>
        </p:sp>
        <p:sp>
          <p:nvSpPr>
            <p:cNvPr id="238" name="矩形 119"/>
            <p:cNvSpPr/>
            <p:nvPr/>
          </p:nvSpPr>
          <p:spPr>
            <a:xfrm>
              <a:off x="1752600" y="3429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Global</a:t>
              </a:r>
            </a:p>
          </p:txBody>
        </p:sp>
        <p:sp>
          <p:nvSpPr>
            <p:cNvPr id="239" name="矩形 120"/>
            <p:cNvSpPr/>
            <p:nvPr/>
          </p:nvSpPr>
          <p:spPr>
            <a:xfrm>
              <a:off x="17526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Working</a:t>
              </a:r>
            </a:p>
          </p:txBody>
        </p:sp>
        <p:sp>
          <p:nvSpPr>
            <p:cNvPr id="240" name="矩形 121"/>
            <p:cNvSpPr/>
            <p:nvPr/>
          </p:nvSpPr>
          <p:spPr>
            <a:xfrm>
              <a:off x="1752600" y="4495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Personal</a:t>
              </a:r>
            </a:p>
          </p:txBody>
        </p:sp>
        <p:cxnSp>
          <p:nvCxnSpPr>
            <p:cNvPr id="241" name="直接连接符 123"/>
            <p:cNvCxnSpPr>
              <a:stCxn id="219" idx="2"/>
              <a:endCxn id="237" idx="0"/>
            </p:cNvCxnSpPr>
            <p:nvPr/>
          </p:nvCxnSpPr>
          <p:spPr>
            <a:xfrm flipH="1">
              <a:off x="3619500" y="3810000"/>
              <a:ext cx="1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等腰三角形 124"/>
            <p:cNvSpPr/>
            <p:nvPr/>
          </p:nvSpPr>
          <p:spPr>
            <a:xfrm rot="5400000">
              <a:off x="2971800" y="44196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肘形连接符 127"/>
            <p:cNvCxnSpPr>
              <a:stCxn id="238" idx="3"/>
              <a:endCxn id="242" idx="3"/>
            </p:cNvCxnSpPr>
            <p:nvPr/>
          </p:nvCxnSpPr>
          <p:spPr>
            <a:xfrm>
              <a:off x="2743200" y="3619500"/>
              <a:ext cx="228600" cy="914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肘形连接符 131"/>
            <p:cNvCxnSpPr>
              <a:stCxn id="240" idx="3"/>
              <a:endCxn id="242" idx="3"/>
            </p:cNvCxnSpPr>
            <p:nvPr/>
          </p:nvCxnSpPr>
          <p:spPr>
            <a:xfrm flipV="1">
              <a:off x="2743200" y="4533900"/>
              <a:ext cx="228600" cy="152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矩形 140"/>
            <p:cNvSpPr/>
            <p:nvPr/>
          </p:nvSpPr>
          <p:spPr>
            <a:xfrm>
              <a:off x="2080260" y="1369695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Operation</a:t>
              </a:r>
            </a:p>
          </p:txBody>
        </p:sp>
        <p:cxnSp>
          <p:nvCxnSpPr>
            <p:cNvPr id="246" name="直接连接符 149"/>
            <p:cNvCxnSpPr/>
            <p:nvPr/>
          </p:nvCxnSpPr>
          <p:spPr>
            <a:xfrm rot="5400000">
              <a:off x="2314578" y="20574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150"/>
            <p:cNvSpPr/>
            <p:nvPr/>
          </p:nvSpPr>
          <p:spPr>
            <a:xfrm>
              <a:off x="15240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Create</a:t>
              </a:r>
            </a:p>
          </p:txBody>
        </p:sp>
        <p:sp>
          <p:nvSpPr>
            <p:cNvPr id="248" name="矩形 151"/>
            <p:cNvSpPr/>
            <p:nvPr/>
          </p:nvSpPr>
          <p:spPr>
            <a:xfrm>
              <a:off x="28956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</p:txBody>
        </p:sp>
        <p:sp>
          <p:nvSpPr>
            <p:cNvPr id="249" name="等腰三角形 152"/>
            <p:cNvSpPr/>
            <p:nvPr/>
          </p:nvSpPr>
          <p:spPr>
            <a:xfrm rot="10800000">
              <a:off x="2514600" y="1210470"/>
              <a:ext cx="228600" cy="1524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0" name="肘形连接符 154"/>
            <p:cNvCxnSpPr>
              <a:stCxn id="247" idx="2"/>
            </p:cNvCxnSpPr>
            <p:nvPr/>
          </p:nvCxnSpPr>
          <p:spPr>
            <a:xfrm rot="16200000" flipH="1">
              <a:off x="21717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连接符 156"/>
            <p:cNvCxnSpPr>
              <a:stCxn id="248" idx="2"/>
            </p:cNvCxnSpPr>
            <p:nvPr/>
          </p:nvCxnSpPr>
          <p:spPr>
            <a:xfrm rot="5400000">
              <a:off x="28575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581400" y="4114800"/>
              <a:ext cx="152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419598" y="3395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19598" y="3929390"/>
              <a:ext cx="256802" cy="26161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421202" y="446279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371600" y="25146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733801" y="5167631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Has attribute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直角三角形 146"/>
            <p:cNvSpPr/>
            <p:nvPr/>
          </p:nvSpPr>
          <p:spPr>
            <a:xfrm>
              <a:off x="5029200" y="5059681"/>
              <a:ext cx="228600" cy="228600"/>
            </a:xfrm>
            <a:prstGeom prst="rt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直接连接符 147"/>
            <p:cNvCxnSpPr/>
            <p:nvPr/>
          </p:nvCxnSpPr>
          <p:spPr>
            <a:xfrm rot="16200000" flipV="1">
              <a:off x="4381500" y="4431031"/>
              <a:ext cx="1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148"/>
            <p:cNvCxnSpPr/>
            <p:nvPr/>
          </p:nvCxnSpPr>
          <p:spPr>
            <a:xfrm rot="5400000">
              <a:off x="3467100" y="532638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153"/>
            <p:cNvCxnSpPr>
              <a:stCxn id="259" idx="4"/>
            </p:cNvCxnSpPr>
            <p:nvPr/>
          </p:nvCxnSpPr>
          <p:spPr>
            <a:xfrm rot="5400000">
              <a:off x="5105401" y="5440680"/>
              <a:ext cx="3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55"/>
            <p:cNvCxnSpPr/>
            <p:nvPr/>
          </p:nvCxnSpPr>
          <p:spPr>
            <a:xfrm flipV="1">
              <a:off x="3733800" y="5593080"/>
              <a:ext cx="1524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84"/>
            <p:cNvCxnSpPr/>
            <p:nvPr/>
          </p:nvCxnSpPr>
          <p:spPr>
            <a:xfrm rot="5400000">
              <a:off x="3467100" y="3619500"/>
              <a:ext cx="1981200" cy="838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139190" y="398258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43998" y="44627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00998" y="3014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48922" y="3406775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1..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25299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74320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1" name="肘形连接符 96"/>
            <p:cNvCxnSpPr>
              <a:stCxn id="239" idx="3"/>
              <a:endCxn id="242" idx="3"/>
            </p:cNvCxnSpPr>
            <p:nvPr/>
          </p:nvCxnSpPr>
          <p:spPr>
            <a:xfrm>
              <a:off x="2743200" y="4152900"/>
              <a:ext cx="228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100"/>
            <p:cNvCxnSpPr/>
            <p:nvPr/>
          </p:nvCxnSpPr>
          <p:spPr>
            <a:xfrm rot="10800000" flipV="1">
              <a:off x="2286000" y="2362198"/>
              <a:ext cx="6858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1750</Words>
  <Application>Microsoft Macintosh PowerPoint</Application>
  <PresentationFormat>On-screen Show (4:3)</PresentationFormat>
  <Paragraphs>499</Paragraphs>
  <Slides>43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\\localhost\Users\mark\Documents\Doc2\ppt\Macintosh HD:Users:mark:Documents:Doc2:paper:Internetware2010:iw-draft.doc!OLE_LINK1</vt:lpstr>
      <vt:lpstr>\\localhost\Users\mark\Documents\Doc2\ppt\Macintosh HD:Users:mark:Documents:Doc2:paper:Internetware2010:iw-draft.doc!OLE_LINK2</vt:lpstr>
      <vt:lpstr>CoFM: An Environment for Collaborative Feature Modeling</vt:lpstr>
      <vt:lpstr>Agenda</vt:lpstr>
      <vt:lpstr>Agenda</vt:lpstr>
      <vt:lpstr>Background: Feature Models</vt:lpstr>
      <vt:lpstr>First, a feature model needs to be constructed…</vt:lpstr>
      <vt:lpstr>However, few of existing methods and tools have supported such collaboration explicitly, leading to problems…</vt:lpstr>
      <vt:lpstr>Our Approach: the CoFM Environment</vt:lpstr>
      <vt:lpstr>Agenda</vt:lpstr>
      <vt:lpstr>The Meta-model of Feature Models in CoFM</vt:lpstr>
      <vt:lpstr>Operations for Users </vt:lpstr>
      <vt:lpstr>Automatic Voting Inference</vt:lpstr>
      <vt:lpstr>Voting Inference Rules (VIRs)</vt:lpstr>
      <vt:lpstr>VIRs(Feature/Attribute)</vt:lpstr>
      <vt:lpstr>VIR (from Creating)</vt:lpstr>
      <vt:lpstr>Views of the Shared Feature Model</vt:lpstr>
      <vt:lpstr>Role of the Views</vt:lpstr>
      <vt:lpstr>Agenda</vt:lpstr>
      <vt:lpstr>The Process</vt:lpstr>
      <vt:lpstr>An Example of 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in the Process</vt:lpstr>
      <vt:lpstr>Concurrency Control</vt:lpstr>
      <vt:lpstr>Concurrency Control</vt:lpstr>
      <vt:lpstr>Concurrency Control</vt:lpstr>
      <vt:lpstr>Agenda</vt:lpstr>
      <vt:lpstr>Tool Support for CoFM</vt:lpstr>
      <vt:lpstr>PowerPoint Presentation</vt:lpstr>
      <vt:lpstr>Agenda</vt:lpstr>
      <vt:lpstr>The Cases</vt:lpstr>
      <vt:lpstr>Results of the Job Finding Website Case</vt:lpstr>
      <vt:lpstr>Result (cont.): Distribution of Contributions among Participants</vt:lpstr>
      <vt:lpstr>Result (cont.): Distribution of Features’ Support Rates</vt:lpstr>
      <vt:lpstr>Main Observations</vt:lpstr>
      <vt:lpstr>Evidence from the Job Finding Website Case</vt:lpstr>
      <vt:lpstr>Main Observations (cont.)</vt:lpstr>
      <vt:lpstr>Agenda</vt:lpstr>
      <vt:lpstr>Summary</vt:lpstr>
      <vt:lpstr>Future Work</vt:lpstr>
      <vt:lpstr>Thanks for your listening!  Comments and questions are appreciated!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Feature-based Collaborative Approach to Identifying Domain Commonality and Variability</dc:title>
  <dc:creator>Yi Li</dc:creator>
  <cp:lastModifiedBy>Mark</cp:lastModifiedBy>
  <cp:revision>293</cp:revision>
  <dcterms:created xsi:type="dcterms:W3CDTF">2009-11-13T14:02:10Z</dcterms:created>
  <dcterms:modified xsi:type="dcterms:W3CDTF">2010-11-10T03:54:44Z</dcterms:modified>
</cp:coreProperties>
</file>