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95" autoAdjust="0"/>
  </p:normalViewPr>
  <p:slideViewPr>
    <p:cSldViewPr snapToGrid="0" snapToObjects="1">
      <p:cViewPr varScale="1">
        <p:scale>
          <a:sx n="74" d="100"/>
          <a:sy n="74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7497-1086-4F3B-9834-5DE05C271DCF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2831-2294-493F-8BE0-C04E4F3A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r>
              <a:rPr lang="en-US" altLang="zh-CN" dirty="0" smtClean="0"/>
              <a:t>requires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baseline="0" dirty="0" smtClean="0"/>
              <a:t> feature requires 1 feature</a:t>
            </a:r>
          </a:p>
          <a:p>
            <a:r>
              <a:rPr lang="en-US" baseline="0" dirty="0" smtClean="0"/>
              <a:t>excludes: 2 features exclude each other</a:t>
            </a:r>
          </a:p>
          <a:p>
            <a:r>
              <a:rPr lang="en-US" baseline="0" dirty="0" err="1" smtClean="0"/>
              <a:t>multi_group</a:t>
            </a:r>
            <a:r>
              <a:rPr lang="en-US" baseline="0" dirty="0" smtClean="0"/>
              <a:t>: N features in a group (</a:t>
            </a:r>
            <a:r>
              <a:rPr lang="zh-CN" altLang="en-US" baseline="0" dirty="0" smtClean="0"/>
              <a:t>一种特殊的约束关系</a:t>
            </a:r>
            <a:r>
              <a:rPr lang="en-US" altLang="zh-CN" baseline="0" dirty="0" smtClean="0"/>
              <a:t>)</a:t>
            </a:r>
          </a:p>
          <a:p>
            <a:r>
              <a:rPr lang="en-US" baseline="0" dirty="0" smtClean="0"/>
              <a:t>1-to-m requires: 1 features requires 1 </a:t>
            </a:r>
            <a:r>
              <a:rPr lang="en-US" baseline="0" dirty="0" err="1" smtClean="0"/>
              <a:t>multi_group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zh-CN" altLang="en-US" baseline="0" dirty="0" smtClean="0"/>
              <a:t>实体</a:t>
            </a:r>
            <a:endParaRPr lang="en-US" altLang="zh-CN" baseline="0" dirty="0" smtClean="0"/>
          </a:p>
          <a:p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：有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description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optionality</a:t>
            </a:r>
            <a:r>
              <a:rPr lang="zh-CN" altLang="en-US" baseline="0" dirty="0" smtClean="0"/>
              <a:t>（可选性）三个属性</a:t>
            </a:r>
            <a:endParaRPr lang="en-US" altLang="zh-CN" baseline="0" dirty="0" smtClean="0"/>
          </a:p>
          <a:p>
            <a:endParaRPr lang="en-US" baseline="0" dirty="0" smtClean="0"/>
          </a:p>
          <a:p>
            <a:r>
              <a:rPr lang="zh-CN" altLang="en-US" baseline="0" dirty="0" smtClean="0"/>
              <a:t>感觉定义关系稍微麻烦一点，要先定义</a:t>
            </a:r>
            <a:r>
              <a:rPr lang="en-US" altLang="zh-CN" baseline="0" dirty="0" smtClean="0"/>
              <a:t>End</a:t>
            </a:r>
            <a:r>
              <a:rPr lang="zh-CN" altLang="en-US" baseline="0" dirty="0" smtClean="0"/>
              <a:t>（端）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12831-2294-493F-8BE0-C04E4F3AA8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7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1BE8-FBD8-E542-977B-62B07EAF5A77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8CDE-F0D8-9E4E-98EA-DC2F215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增强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工具的可定制性：谈用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工具建立安全需求知识库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Li</a:t>
            </a:r>
          </a:p>
          <a:p>
            <a:r>
              <a:rPr lang="en-US" dirty="0" smtClean="0"/>
              <a:t>2010.10.13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7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08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目前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工具可以提供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300"/>
            <a:ext cx="8229600" cy="5122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Server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框架实现，稳定、可信的数据存储和访问支持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Apache MINA</a:t>
            </a:r>
            <a:r>
              <a:rPr lang="zh-CN" altLang="en-US" dirty="0" smtClean="0"/>
              <a:t>框架实现，稳定且可定制的网络通信支持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良好的分离了网络通信层、数据层和业务逻辑层，</a:t>
            </a:r>
            <a:r>
              <a:rPr lang="zh-CN" altLang="en-US" dirty="0" smtClean="0">
                <a:solidFill>
                  <a:srgbClr val="FF0000"/>
                </a:solidFill>
              </a:rPr>
              <a:t>在需要加入新的业务逻辑时（例如：推理规则）</a:t>
            </a:r>
            <a:r>
              <a:rPr lang="zh-CN" altLang="en-US" dirty="0" smtClean="0"/>
              <a:t>，不需要了解网络层的知识，可能最多需要了解一些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框架的基本概念。</a:t>
            </a:r>
            <a:endParaRPr lang="en-US" altLang="zh-CN" dirty="0" smtClean="0"/>
          </a:p>
          <a:p>
            <a:r>
              <a:rPr lang="en-US" dirty="0" smtClean="0"/>
              <a:t>Client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Adobe Flex</a:t>
            </a:r>
            <a:r>
              <a:rPr lang="zh-CN" altLang="en-US" dirty="0" smtClean="0"/>
              <a:t>框架实现的</a:t>
            </a:r>
            <a:r>
              <a:rPr lang="en-US" altLang="zh-CN" dirty="0" smtClean="0"/>
              <a:t>RIA</a:t>
            </a:r>
            <a:r>
              <a:rPr lang="zh-CN" altLang="en-US" dirty="0" smtClean="0"/>
              <a:t>风格的工具界面，完整的建模支持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中使用的元模型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2600" y="1422400"/>
            <a:ext cx="1752600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603500"/>
            <a:ext cx="1752600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3759200"/>
            <a:ext cx="1752600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590800"/>
            <a:ext cx="1752600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4965700"/>
            <a:ext cx="1752600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61200" y="2133600"/>
            <a:ext cx="1752600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61200" y="3073400"/>
            <a:ext cx="1752600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  <p:cxnSp>
        <p:nvCxnSpPr>
          <p:cNvPr id="14" name="Elbow Connector 13"/>
          <p:cNvCxnSpPr>
            <a:stCxn id="4" idx="2"/>
            <a:endCxn id="5" idx="0"/>
          </p:cNvCxnSpPr>
          <p:nvPr/>
        </p:nvCxnSpPr>
        <p:spPr>
          <a:xfrm rot="5400000">
            <a:off x="2813050" y="1517650"/>
            <a:ext cx="596900" cy="15748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7" idx="0"/>
          </p:cNvCxnSpPr>
          <p:nvPr/>
        </p:nvCxnSpPr>
        <p:spPr>
          <a:xfrm rot="16200000" flipH="1">
            <a:off x="4381500" y="1524000"/>
            <a:ext cx="584200" cy="1549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2324100" y="3187700"/>
            <a:ext cx="0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>
            <a:off x="2324100" y="4343400"/>
            <a:ext cx="0" cy="622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 rot="16200000">
            <a:off x="6270498" y="2771902"/>
            <a:ext cx="352552" cy="244348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3" idx="3"/>
            <a:endCxn id="9" idx="1"/>
          </p:cNvCxnSpPr>
          <p:nvPr/>
        </p:nvCxnSpPr>
        <p:spPr>
          <a:xfrm flipV="1">
            <a:off x="6568948" y="2425700"/>
            <a:ext cx="492252" cy="46837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  <a:endCxn id="10" idx="1"/>
          </p:cNvCxnSpPr>
          <p:nvPr/>
        </p:nvCxnSpPr>
        <p:spPr>
          <a:xfrm>
            <a:off x="6568948" y="2894076"/>
            <a:ext cx="492252" cy="4714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62400" y="19684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24100" y="231139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48300" y="227913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24100" y="3098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24100" y="4650264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25670" y="42809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24100" y="34681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7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目前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元模型和安全需求元模型的</a:t>
            </a:r>
            <a:r>
              <a:rPr lang="en-US" altLang="zh-CN" dirty="0" smtClean="0"/>
              <a:t>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</a:p>
          <a:p>
            <a:pPr lvl="1"/>
            <a:r>
              <a:rPr lang="en-US" dirty="0" err="1" smtClean="0"/>
              <a:t>CoFM</a:t>
            </a:r>
            <a:r>
              <a:rPr lang="en-US" dirty="0" smtClean="0"/>
              <a:t>: </a:t>
            </a:r>
            <a:r>
              <a:rPr lang="zh-CN" altLang="en-US" dirty="0" smtClean="0"/>
              <a:t>一种类型（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），所有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具有相同属性（属性可按需添加）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安全需求</a:t>
            </a:r>
            <a:r>
              <a:rPr lang="en-US" altLang="zh-CN" dirty="0" smtClean="0"/>
              <a:t>: </a:t>
            </a:r>
            <a:r>
              <a:rPr lang="zh-CN" altLang="en-US" dirty="0" smtClean="0"/>
              <a:t>多种类型（</a:t>
            </a:r>
            <a:r>
              <a:rPr lang="en-US" altLang="zh-CN" dirty="0" smtClean="0"/>
              <a:t>Threat, Countermeasure</a:t>
            </a:r>
            <a:r>
              <a:rPr lang="zh-CN" altLang="en-US" dirty="0" smtClean="0"/>
              <a:t>等），每种类型的属性不同</a:t>
            </a:r>
            <a:endParaRPr lang="en-US" altLang="zh-CN" dirty="0" smtClean="0"/>
          </a:p>
          <a:p>
            <a:r>
              <a:rPr lang="en-US" dirty="0" smtClean="0"/>
              <a:t>Relation</a:t>
            </a:r>
          </a:p>
          <a:p>
            <a:pPr lvl="1"/>
            <a:r>
              <a:rPr lang="zh-CN" altLang="en-US" dirty="0" smtClean="0"/>
              <a:t>两种元模型中的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完全不同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增强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可定制性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允许自定义实体类型及该类型包含的属性</a:t>
            </a:r>
            <a:endParaRPr lang="en-US" altLang="zh-CN" dirty="0" smtClean="0"/>
          </a:p>
          <a:p>
            <a:r>
              <a:rPr lang="zh-CN" altLang="en-US" dirty="0" smtClean="0"/>
              <a:t>允许自定义关系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8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38907"/>
            <a:ext cx="8229600" cy="2714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新的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元模型</a:t>
            </a:r>
            <a:r>
              <a:rPr lang="en-US" altLang="zh-CN" dirty="0" smtClean="0"/>
              <a:t>: Class-level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600" y="2146300"/>
            <a:ext cx="2627086" cy="40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EntityClass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35562" y="2146300"/>
            <a:ext cx="1981200" cy="40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RelationClass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55950" y="806450"/>
            <a:ext cx="2159000" cy="4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ElementClass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51200" y="3505200"/>
            <a:ext cx="2933700" cy="40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DirectedRelationClass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50000" y="3505200"/>
            <a:ext cx="2654300" cy="40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UndirectedRelationClass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200" y="3911599"/>
            <a:ext cx="2933700" cy="98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sourcesDef</a:t>
            </a:r>
            <a:r>
              <a:rPr lang="en-US" dirty="0" smtClean="0"/>
              <a:t>: array of </a:t>
            </a:r>
            <a:r>
              <a:rPr lang="en-US" dirty="0" err="1" smtClean="0"/>
              <a:t>EndDef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argetsDef</a:t>
            </a:r>
            <a:r>
              <a:rPr lang="en-US" dirty="0" smtClean="0"/>
              <a:t>: array of </a:t>
            </a:r>
            <a:r>
              <a:rPr lang="en-US" dirty="0" err="1" smtClean="0"/>
              <a:t>EndDef</a:t>
            </a:r>
            <a:endParaRPr lang="en-US" dirty="0" smtClean="0"/>
          </a:p>
          <a:p>
            <a:r>
              <a:rPr lang="en-US" dirty="0" smtClean="0"/>
              <a:t>hierarchical: Boolean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50000" y="3911600"/>
            <a:ext cx="2654300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p</a:t>
            </a:r>
            <a:r>
              <a:rPr lang="en-US" dirty="0" err="1" smtClean="0"/>
              <a:t>artsDef</a:t>
            </a:r>
            <a:r>
              <a:rPr lang="en-US" dirty="0" smtClean="0"/>
              <a:t>: array of </a:t>
            </a:r>
            <a:r>
              <a:rPr lang="en-US" dirty="0" err="1" smtClean="0"/>
              <a:t>EndDef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155950" y="1225550"/>
            <a:ext cx="2159000" cy="4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ClassName</a:t>
            </a:r>
            <a:r>
              <a:rPr lang="en-US" dirty="0" smtClean="0"/>
              <a:t>: String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91150" y="5168900"/>
            <a:ext cx="2616200" cy="40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EndDef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91150" y="5575300"/>
            <a:ext cx="2616200" cy="78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type: </a:t>
            </a:r>
            <a:r>
              <a:rPr lang="en-US" dirty="0" err="1" smtClean="0"/>
              <a:t>ElementClass</a:t>
            </a:r>
            <a:endParaRPr lang="en-US" dirty="0"/>
          </a:p>
          <a:p>
            <a:r>
              <a:rPr lang="en-US" dirty="0" smtClean="0"/>
              <a:t>multiplicity: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93486" y="3302000"/>
            <a:ext cx="2616200" cy="40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AttributeDef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3486" y="3708400"/>
            <a:ext cx="2616200" cy="78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name: String</a:t>
            </a:r>
            <a:endParaRPr lang="en-US" dirty="0"/>
          </a:p>
          <a:p>
            <a:r>
              <a:rPr lang="en-US" dirty="0" smtClean="0"/>
              <a:t>type: </a:t>
            </a:r>
            <a:r>
              <a:rPr lang="en-US" dirty="0" err="1" smtClean="0"/>
              <a:t>AttrType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41300" y="4893911"/>
            <a:ext cx="4348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AttrType</a:t>
            </a:r>
            <a:r>
              <a:rPr lang="en-US" dirty="0" smtClean="0"/>
              <a:t>: String, Enumeration, Text, Number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4076700" y="1644650"/>
            <a:ext cx="323850" cy="19594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3" idx="3"/>
            <a:endCxn id="7" idx="0"/>
          </p:cNvCxnSpPr>
          <p:nvPr/>
        </p:nvCxnSpPr>
        <p:spPr>
          <a:xfrm rot="5400000">
            <a:off x="2864531" y="772205"/>
            <a:ext cx="305707" cy="244248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  <a:endCxn id="8" idx="0"/>
          </p:cNvCxnSpPr>
          <p:nvPr/>
        </p:nvCxnSpPr>
        <p:spPr>
          <a:xfrm rot="16200000" flipH="1">
            <a:off x="5029540" y="1049677"/>
            <a:ext cx="305707" cy="188753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5964237" y="2552700"/>
            <a:ext cx="323850" cy="19594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26" idx="3"/>
            <a:endCxn id="14" idx="0"/>
          </p:cNvCxnSpPr>
          <p:nvPr/>
        </p:nvCxnSpPr>
        <p:spPr>
          <a:xfrm rot="5400000">
            <a:off x="5043828" y="2422865"/>
            <a:ext cx="756557" cy="140811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6" idx="3"/>
            <a:endCxn id="15" idx="0"/>
          </p:cNvCxnSpPr>
          <p:nvPr/>
        </p:nvCxnSpPr>
        <p:spPr>
          <a:xfrm rot="16200000" flipH="1">
            <a:off x="6523378" y="2351427"/>
            <a:ext cx="756557" cy="15509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23" idx="0"/>
          </p:cNvCxnSpPr>
          <p:nvPr/>
        </p:nvCxnSpPr>
        <p:spPr>
          <a:xfrm>
            <a:off x="1796143" y="2552700"/>
            <a:ext cx="5443" cy="74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94114" y="2563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95718" y="2955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3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Example: Meta-model of feature models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67743" y="566057"/>
            <a:ext cx="1709057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643" y="1426025"/>
            <a:ext cx="1948543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4642" y="1850568"/>
            <a:ext cx="1948544" cy="1023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name: String</a:t>
            </a:r>
          </a:p>
          <a:p>
            <a:r>
              <a:rPr lang="en-US" dirty="0" smtClean="0"/>
              <a:t>description: Text</a:t>
            </a:r>
          </a:p>
          <a:p>
            <a:r>
              <a:rPr lang="en-US" dirty="0" smtClean="0"/>
              <a:t>optionality: </a:t>
            </a:r>
            <a:r>
              <a:rPr lang="en-US" dirty="0" err="1" smtClean="0"/>
              <a:t>Enum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050958" y="1426024"/>
            <a:ext cx="1948543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37844" y="2362196"/>
            <a:ext cx="1948543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DirectedRelation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18501" y="2362195"/>
            <a:ext cx="2079185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UndirectedRelation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5532" y="3167734"/>
            <a:ext cx="2362211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5532" y="3592274"/>
            <a:ext cx="2362211" cy="762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sourcesDef</a:t>
            </a:r>
            <a:r>
              <a:rPr lang="en-US" dirty="0"/>
              <a:t> </a:t>
            </a:r>
            <a:r>
              <a:rPr lang="en-US" dirty="0" smtClean="0"/>
              <a:t>= [1F_END]</a:t>
            </a:r>
          </a:p>
          <a:p>
            <a:r>
              <a:rPr lang="en-US" dirty="0" err="1" smtClean="0"/>
              <a:t>targetsDef</a:t>
            </a:r>
            <a:r>
              <a:rPr lang="en-US" dirty="0" smtClean="0"/>
              <a:t> = [1F_END]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50298" y="3140524"/>
            <a:ext cx="1768955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50298" y="3565064"/>
            <a:ext cx="1768956" cy="653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partsDef</a:t>
            </a:r>
            <a:r>
              <a:rPr lang="en-US" dirty="0" smtClean="0"/>
              <a:t> = [2F_END]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518" y="4604660"/>
            <a:ext cx="2658567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1-to-m Requires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518" y="5029200"/>
            <a:ext cx="2658567" cy="762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sourcesDef</a:t>
            </a:r>
            <a:r>
              <a:rPr lang="en-US" dirty="0"/>
              <a:t> </a:t>
            </a:r>
            <a:r>
              <a:rPr lang="en-US" dirty="0" smtClean="0"/>
              <a:t>= [1F_END]</a:t>
            </a:r>
          </a:p>
          <a:p>
            <a:r>
              <a:rPr lang="en-US" dirty="0" err="1" smtClean="0"/>
              <a:t>targetsDef</a:t>
            </a:r>
            <a:r>
              <a:rPr lang="en-US" dirty="0" smtClean="0"/>
              <a:t> = </a:t>
            </a:r>
            <a:r>
              <a:rPr lang="en-US" dirty="0" smtClean="0"/>
              <a:t>[1MG_END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45610" y="5682327"/>
            <a:ext cx="1605670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1F_END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45609" y="6106870"/>
            <a:ext cx="1605669" cy="762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type: Feature</a:t>
            </a:r>
          </a:p>
          <a:p>
            <a:r>
              <a:rPr lang="en-US" dirty="0" smtClean="0"/>
              <a:t>multiplicity: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93413" y="3140524"/>
            <a:ext cx="1774385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Multi_Group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93413" y="3575965"/>
            <a:ext cx="1774385" cy="642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partsDef</a:t>
            </a:r>
            <a:r>
              <a:rPr lang="en-US" dirty="0" smtClean="0"/>
              <a:t> = [MF_END]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3860346" y="990600"/>
            <a:ext cx="323850" cy="19594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87013" y="4419591"/>
            <a:ext cx="1605670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2F_END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87012" y="4844134"/>
            <a:ext cx="1605669" cy="762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type: Feature</a:t>
            </a:r>
          </a:p>
          <a:p>
            <a:r>
              <a:rPr lang="en-US" dirty="0" smtClean="0"/>
              <a:t>multiplicity: 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86599" y="4425053"/>
            <a:ext cx="1605670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MF_END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86598" y="4849596"/>
            <a:ext cx="1605669" cy="762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type: Feature</a:t>
            </a:r>
          </a:p>
          <a:p>
            <a:r>
              <a:rPr lang="en-US" dirty="0" smtClean="0"/>
              <a:t>multiplicity: *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41626" y="5682327"/>
            <a:ext cx="2155385" cy="424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1MG_END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41626" y="6106870"/>
            <a:ext cx="2155386" cy="762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type: </a:t>
            </a:r>
            <a:r>
              <a:rPr lang="en-US" dirty="0" err="1" smtClean="0"/>
              <a:t>Multi_Group</a:t>
            </a:r>
            <a:endParaRPr lang="en-US" dirty="0" smtClean="0"/>
          </a:p>
          <a:p>
            <a:r>
              <a:rPr lang="en-US" dirty="0" smtClean="0"/>
              <a:t>multiplicity: 1</a:t>
            </a:r>
            <a:endParaRPr lang="en-US" dirty="0"/>
          </a:p>
        </p:txBody>
      </p:sp>
      <p:cxnSp>
        <p:nvCxnSpPr>
          <p:cNvPr id="32" name="Elbow Connector 31"/>
          <p:cNvCxnSpPr>
            <a:stCxn id="24" idx="3"/>
            <a:endCxn id="5" idx="0"/>
          </p:cNvCxnSpPr>
          <p:nvPr/>
        </p:nvCxnSpPr>
        <p:spPr>
          <a:xfrm rot="5400000">
            <a:off x="2775852" y="179606"/>
            <a:ext cx="239482" cy="225335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3"/>
            <a:endCxn id="7" idx="0"/>
          </p:cNvCxnSpPr>
          <p:nvPr/>
        </p:nvCxnSpPr>
        <p:spPr>
          <a:xfrm rot="16200000" flipH="1">
            <a:off x="4904010" y="304803"/>
            <a:ext cx="239481" cy="200295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5872813" y="1850568"/>
            <a:ext cx="323850" cy="19594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37" idx="3"/>
            <a:endCxn id="8" idx="0"/>
          </p:cNvCxnSpPr>
          <p:nvPr/>
        </p:nvCxnSpPr>
        <p:spPr>
          <a:xfrm rot="5400000">
            <a:off x="5115585" y="1443042"/>
            <a:ext cx="315685" cy="152262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3"/>
            <a:endCxn id="9" idx="0"/>
          </p:cNvCxnSpPr>
          <p:nvPr/>
        </p:nvCxnSpPr>
        <p:spPr>
          <a:xfrm rot="16200000" flipH="1">
            <a:off x="6688574" y="1392675"/>
            <a:ext cx="315684" cy="162335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/>
          <p:cNvSpPr/>
          <p:nvPr/>
        </p:nvSpPr>
        <p:spPr>
          <a:xfrm>
            <a:off x="3860346" y="2797620"/>
            <a:ext cx="323850" cy="19594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44" idx="3"/>
          </p:cNvCxnSpPr>
          <p:nvPr/>
        </p:nvCxnSpPr>
        <p:spPr>
          <a:xfrm rot="5400000">
            <a:off x="3186789" y="2974517"/>
            <a:ext cx="816437" cy="8545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2386686" y="3758290"/>
            <a:ext cx="2416641" cy="88718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7484589" y="2775853"/>
            <a:ext cx="323850" cy="19594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/>
          <p:cNvCxnSpPr>
            <a:stCxn id="49" idx="3"/>
            <a:endCxn id="12" idx="0"/>
          </p:cNvCxnSpPr>
          <p:nvPr/>
        </p:nvCxnSpPr>
        <p:spPr>
          <a:xfrm rot="5400000">
            <a:off x="6856281" y="2350291"/>
            <a:ext cx="168728" cy="141173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3"/>
            <a:endCxn id="22" idx="0"/>
          </p:cNvCxnSpPr>
          <p:nvPr/>
        </p:nvCxnSpPr>
        <p:spPr>
          <a:xfrm rot="16200000" flipH="1">
            <a:off x="7829196" y="2789114"/>
            <a:ext cx="168728" cy="53409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9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6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Instance-level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76607" y="1393383"/>
            <a:ext cx="1992086" cy="41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8310" y="2432968"/>
            <a:ext cx="1828811" cy="41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8428" y="2432969"/>
            <a:ext cx="1709063" cy="41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08310" y="3554196"/>
            <a:ext cx="1828811" cy="41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8310" y="4555682"/>
            <a:ext cx="1828811" cy="41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4885" y="3565105"/>
            <a:ext cx="2281916" cy="41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UndirectedRelation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99693" y="3554196"/>
            <a:ext cx="2620107" cy="41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DirectedRelation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99693" y="3967854"/>
            <a:ext cx="2620108" cy="1191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sources: array of </a:t>
            </a:r>
            <a:r>
              <a:rPr lang="en-US" dirty="0" smtClean="0"/>
              <a:t>&lt;</a:t>
            </a:r>
            <a:r>
              <a:rPr lang="en-US" dirty="0" err="1" smtClean="0"/>
              <a:t>EndType</a:t>
            </a:r>
            <a:r>
              <a:rPr lang="en-US" dirty="0" smtClean="0"/>
              <a:t>, Element&gt;</a:t>
            </a:r>
            <a:endParaRPr lang="en-US" dirty="0" smtClean="0"/>
          </a:p>
          <a:p>
            <a:r>
              <a:rPr lang="en-US" dirty="0" smtClean="0"/>
              <a:t>targets: array of </a:t>
            </a:r>
            <a:r>
              <a:rPr lang="en-US" dirty="0" smtClean="0"/>
              <a:t>&lt;</a:t>
            </a:r>
            <a:r>
              <a:rPr lang="en-US" dirty="0" err="1" smtClean="0"/>
              <a:t>EndType</a:t>
            </a:r>
            <a:r>
              <a:rPr lang="en-US" dirty="0" smtClean="0"/>
              <a:t>, Element&gt;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04885" y="3978739"/>
            <a:ext cx="2281916" cy="587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parts: array of </a:t>
            </a:r>
            <a:r>
              <a:rPr lang="en-US" dirty="0" smtClean="0"/>
              <a:t>&lt;</a:t>
            </a:r>
            <a:r>
              <a:rPr lang="en-US" dirty="0" err="1" smtClean="0"/>
              <a:t>EndType</a:t>
            </a:r>
            <a:r>
              <a:rPr lang="en-US" dirty="0" smtClean="0"/>
              <a:t>, Element&gt;</a:t>
            </a:r>
            <a:endParaRPr lang="en-US" dirty="0" smtClean="0"/>
          </a:p>
        </p:txBody>
      </p:sp>
      <p:sp>
        <p:nvSpPr>
          <p:cNvPr id="16" name="Isosceles Triangle 15"/>
          <p:cNvSpPr/>
          <p:nvPr/>
        </p:nvSpPr>
        <p:spPr>
          <a:xfrm>
            <a:off x="4129775" y="1797063"/>
            <a:ext cx="323850" cy="19594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6" idx="3"/>
            <a:endCxn id="4" idx="0"/>
          </p:cNvCxnSpPr>
          <p:nvPr/>
        </p:nvCxnSpPr>
        <p:spPr>
          <a:xfrm rot="5400000">
            <a:off x="2987227" y="1128495"/>
            <a:ext cx="439962" cy="216898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  <a:endCxn id="5" idx="0"/>
          </p:cNvCxnSpPr>
          <p:nvPr/>
        </p:nvCxnSpPr>
        <p:spPr>
          <a:xfrm rot="16200000" flipH="1">
            <a:off x="5047349" y="1237357"/>
            <a:ext cx="439963" cy="195126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8" idx="0"/>
          </p:cNvCxnSpPr>
          <p:nvPr/>
        </p:nvCxnSpPr>
        <p:spPr>
          <a:xfrm>
            <a:off x="2122716" y="2846626"/>
            <a:ext cx="0" cy="707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9" idx="0"/>
          </p:cNvCxnSpPr>
          <p:nvPr/>
        </p:nvCxnSpPr>
        <p:spPr>
          <a:xfrm>
            <a:off x="2122716" y="3967854"/>
            <a:ext cx="0" cy="587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5157" y="2857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36761" y="3243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78697" y="389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80301" y="427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081034" y="2846627"/>
            <a:ext cx="323850" cy="19594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32" idx="3"/>
            <a:endCxn id="11" idx="0"/>
          </p:cNvCxnSpPr>
          <p:nvPr/>
        </p:nvCxnSpPr>
        <p:spPr>
          <a:xfrm rot="5400000">
            <a:off x="5220540" y="2531777"/>
            <a:ext cx="511626" cy="153321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2" idx="3"/>
          </p:cNvCxnSpPr>
          <p:nvPr/>
        </p:nvCxnSpPr>
        <p:spPr>
          <a:xfrm rot="16200000" flipH="1">
            <a:off x="6697439" y="2588089"/>
            <a:ext cx="511626" cy="142058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93914" y="1393383"/>
            <a:ext cx="1992086" cy="41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3" name="Straight Connector 42"/>
          <p:cNvCxnSpPr>
            <a:stCxn id="41" idx="3"/>
            <a:endCxn id="3" idx="1"/>
          </p:cNvCxnSpPr>
          <p:nvPr/>
        </p:nvCxnSpPr>
        <p:spPr>
          <a:xfrm>
            <a:off x="2286000" y="1600212"/>
            <a:ext cx="9906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802" y="1230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22744" y="12744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3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590</Words>
  <Application>Microsoft Office PowerPoint</Application>
  <PresentationFormat>On-screen Show (4:3)</PresentationFormat>
  <Paragraphs>114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增强CoFM工具的可定制性：谈用CoFM工具建立安全需求知识库</vt:lpstr>
      <vt:lpstr>目前CoFM工具可以提供</vt:lpstr>
      <vt:lpstr>目前CoFM中使用的元模型</vt:lpstr>
      <vt:lpstr>目前CoFM元模型和安全需求元模型的Gap</vt:lpstr>
      <vt:lpstr>增强CoFM可定制性</vt:lpstr>
      <vt:lpstr>新的CoFM元模型: Class-level</vt:lpstr>
      <vt:lpstr>Example: Meta-model of feature models</vt:lpstr>
      <vt:lpstr>Instance-level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增强CoFM工具的可定制性：谈用CoFM工具建立安全需求知识库</dc:title>
  <dc:creator>Mark</dc:creator>
  <cp:lastModifiedBy>Yi Li</cp:lastModifiedBy>
  <cp:revision>26</cp:revision>
  <dcterms:created xsi:type="dcterms:W3CDTF">2010-10-13T02:25:04Z</dcterms:created>
  <dcterms:modified xsi:type="dcterms:W3CDTF">2010-10-15T04:54:49Z</dcterms:modified>
</cp:coreProperties>
</file>