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6" r:id="rId3"/>
    <p:sldId id="265" r:id="rId4"/>
    <p:sldId id="267" r:id="rId5"/>
    <p:sldId id="259" r:id="rId6"/>
    <p:sldId id="268" r:id="rId7"/>
    <p:sldId id="269" r:id="rId8"/>
    <p:sldId id="270" r:id="rId9"/>
    <p:sldId id="271" r:id="rId10"/>
    <p:sldId id="272" r:id="rId11"/>
    <p:sldId id="261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64" r:id="rId20"/>
    <p:sldId id="280" r:id="rId21"/>
    <p:sldId id="281" r:id="rId22"/>
    <p:sldId id="283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929EEE8-6A36-49D3-B4F8-C795A3F57BA3}" type="datetimeFigureOut">
              <a:rPr lang="en-US" smtClean="0"/>
              <a:t>10/20/2010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F014E1D-FBC8-4C5D-964B-A7563193EB6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EEE8-6A36-49D3-B4F8-C795A3F57BA3}" type="datetimeFigureOut">
              <a:rPr lang="en-US" smtClean="0"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4E1D-FBC8-4C5D-964B-A7563193EB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EEE8-6A36-49D3-B4F8-C795A3F57BA3}" type="datetimeFigureOut">
              <a:rPr lang="en-US" smtClean="0"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4E1D-FBC8-4C5D-964B-A7563193EB6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EEE8-6A36-49D3-B4F8-C795A3F57BA3}" type="datetimeFigureOut">
              <a:rPr lang="en-US" smtClean="0"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4E1D-FBC8-4C5D-964B-A7563193EB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929EEE8-6A36-49D3-B4F8-C795A3F57BA3}" type="datetimeFigureOut">
              <a:rPr lang="en-US" smtClean="0"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F014E1D-FBC8-4C5D-964B-A7563193EB6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EEE8-6A36-49D3-B4F8-C795A3F57BA3}" type="datetimeFigureOut">
              <a:rPr lang="en-US" smtClean="0"/>
              <a:t>10/20/2010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4E1D-FBC8-4C5D-964B-A7563193EB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EEE8-6A36-49D3-B4F8-C795A3F57BA3}" type="datetimeFigureOut">
              <a:rPr lang="en-US" smtClean="0"/>
              <a:t>10/20/2010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4E1D-FBC8-4C5D-964B-A7563193EB6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EEE8-6A36-49D3-B4F8-C795A3F57BA3}" type="datetimeFigureOut">
              <a:rPr lang="en-US" smtClean="0"/>
              <a:t>10/20/2010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4E1D-FBC8-4C5D-964B-A7563193EB6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EEE8-6A36-49D3-B4F8-C795A3F57BA3}" type="datetimeFigureOut">
              <a:rPr lang="en-US" smtClean="0"/>
              <a:t>10/20/2010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4E1D-FBC8-4C5D-964B-A7563193EB6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EEE8-6A36-49D3-B4F8-C795A3F57BA3}" type="datetimeFigureOut">
              <a:rPr lang="en-US" smtClean="0"/>
              <a:t>10/20/2010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4E1D-FBC8-4C5D-964B-A7563193EB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EEE8-6A36-49D3-B4F8-C795A3F57BA3}" type="datetimeFigureOut">
              <a:rPr lang="en-US" smtClean="0"/>
              <a:t>10/20/2010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4E1D-FBC8-4C5D-964B-A7563193EB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929EEE8-6A36-49D3-B4F8-C795A3F57BA3}" type="datetimeFigureOut">
              <a:rPr lang="en-US" smtClean="0"/>
              <a:t>10/20/2010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F014E1D-FBC8-4C5D-964B-A7563193EB65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b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Merging Feature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Yi Li</a:t>
            </a:r>
          </a:p>
          <a:p>
            <a:r>
              <a:rPr lang="en-US" dirty="0" smtClean="0"/>
              <a:t>2010.10.22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3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need of parent-compatible is not hard to satisfy for real FMs (e.g. feature renaming or aligning before merging).</a:t>
            </a:r>
          </a:p>
          <a:p>
            <a:r>
              <a:rPr lang="en-US" dirty="0"/>
              <a:t>Define the semantics of a feature model by its product 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Strengths</a:t>
            </a:r>
          </a:p>
          <a:p>
            <a:pPr lvl="1"/>
            <a:r>
              <a:rPr lang="en-US" dirty="0" smtClean="0"/>
              <a:t>Handling explicit </a:t>
            </a:r>
            <a:r>
              <a:rPr lang="en-US" i="1" dirty="0" smtClean="0"/>
              <a:t>requires</a:t>
            </a:r>
            <a:r>
              <a:rPr lang="en-US" dirty="0" smtClean="0"/>
              <a:t> and </a:t>
            </a:r>
            <a:r>
              <a:rPr lang="en-US" i="1" dirty="0" smtClean="0"/>
              <a:t>excludes.</a:t>
            </a:r>
          </a:p>
          <a:p>
            <a:pPr lvl="1"/>
            <a:r>
              <a:rPr lang="en-US" dirty="0" smtClean="0"/>
              <a:t>Easy to automation. </a:t>
            </a:r>
          </a:p>
          <a:p>
            <a:r>
              <a:rPr lang="en-US" dirty="0" smtClean="0"/>
              <a:t>Weakness</a:t>
            </a:r>
          </a:p>
          <a:p>
            <a:pPr lvl="1"/>
            <a:r>
              <a:rPr lang="en-US" dirty="0"/>
              <a:t>The authors haven’t give enough reasoning about </a:t>
            </a:r>
            <a:r>
              <a:rPr lang="en-US" dirty="0" smtClean="0"/>
              <a:t>computing the REQ and EX, </a:t>
            </a:r>
            <a:r>
              <a:rPr lang="en-US" dirty="0"/>
              <a:t>although it seems to work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7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#2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Archer et al. </a:t>
                </a:r>
                <a:r>
                  <a:rPr lang="en-US" i="1" dirty="0" smtClean="0"/>
                  <a:t>Composing Feature Models. </a:t>
                </a:r>
                <a:r>
                  <a:rPr lang="en-US" dirty="0" smtClean="0"/>
                  <a:t>Software Language Engineering (SLE09).</a:t>
                </a:r>
              </a:p>
              <a:p>
                <a:endParaRPr lang="en-US" dirty="0"/>
              </a:p>
              <a:p>
                <a:r>
                  <a:rPr lang="en-US" dirty="0" smtClean="0"/>
                  <a:t>Overview</a:t>
                </a:r>
              </a:p>
              <a:p>
                <a:pPr lvl="1"/>
                <a:r>
                  <a:rPr lang="en-US" dirty="0" smtClean="0"/>
                  <a:t>Root (FM1) = Root (FM2)</a:t>
                </a:r>
              </a:p>
              <a:p>
                <a:pPr lvl="1"/>
                <a:r>
                  <a:rPr lang="en-US" dirty="0" smtClean="0"/>
                  <a:t>Parent-compatibility is NOT necessary, although incompatible parents in FM1 &amp; FM2 leads to duplicated features in FM3.</a:t>
                </a:r>
              </a:p>
              <a:p>
                <a:pPr lvl="1"/>
                <a:r>
                  <a:rPr lang="en-US" dirty="0" smtClean="0"/>
                  <a:t>Do NOT handle cross-tree constraints yet.</a:t>
                </a:r>
              </a:p>
              <a:p>
                <a:pPr lvl="1"/>
                <a:r>
                  <a:rPr lang="en-US" dirty="0" smtClean="0"/>
                  <a:t>Two modes: </a:t>
                </a:r>
                <a:r>
                  <a:rPr lang="en-US" i="1" dirty="0" smtClean="0"/>
                  <a:t>Union </a:t>
                </a:r>
                <a:r>
                  <a:rPr lang="en-US" dirty="0" smtClean="0"/>
                  <a:t>&amp; </a:t>
                </a:r>
                <a:r>
                  <a:rPr lang="en-US" i="1" dirty="0" smtClean="0"/>
                  <a:t>Intersection</a:t>
                </a:r>
              </a:p>
              <a:p>
                <a:endParaRPr lang="en-US" i="1" dirty="0"/>
              </a:p>
              <a:p>
                <a:r>
                  <a:rPr lang="en-US" dirty="0" smtClean="0"/>
                  <a:t>Properties of the result </a:t>
                </a:r>
              </a:p>
              <a:p>
                <a:pPr lvl="1"/>
                <a:r>
                  <a:rPr lang="en-US" dirty="0" smtClean="0"/>
                  <a:t>Union mode: </a:t>
                </a:r>
                <a:r>
                  <a:rPr lang="en-US" dirty="0"/>
                  <a:t>[[FM3]]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⊇</m:t>
                    </m:r>
                  </m:oMath>
                </a14:m>
                <a:r>
                  <a:rPr lang="en-US" dirty="0"/>
                  <a:t> [[FM1]]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dirty="0"/>
                  <a:t> [[FM2]]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Intersection mode: [[FM3]] = [[FM1]]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US" dirty="0" smtClean="0"/>
                  <a:t> [[FM2]]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24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Notation of the feature models in this 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8631138" cy="3352800"/>
          </a:xfrm>
        </p:spPr>
      </p:pic>
      <p:sp>
        <p:nvSpPr>
          <p:cNvPr id="5" name="TextBox 4"/>
          <p:cNvSpPr txBox="1"/>
          <p:nvPr/>
        </p:nvSpPr>
        <p:spPr>
          <a:xfrm>
            <a:off x="1600200" y="5105400"/>
            <a:ext cx="72512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NOTES: </a:t>
            </a:r>
          </a:p>
          <a:p>
            <a:r>
              <a:rPr lang="en-US" dirty="0" smtClean="0"/>
              <a:t> - Mandatory/Optional are specified explicitly for And-Groups.</a:t>
            </a:r>
          </a:p>
          <a:p>
            <a:r>
              <a:rPr lang="en-US" dirty="0" smtClean="0"/>
              <a:t> - A single child feature is expressed by an And-Group with only one feature.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5410200" y="685800"/>
            <a:ext cx="1676400" cy="609600"/>
          </a:xfrm>
          <a:prstGeom prst="wedgeRectCallout">
            <a:avLst>
              <a:gd name="adj1" fmla="val 33064"/>
              <a:gd name="adj2" fmla="val 78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Variability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0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merge </a:t>
            </a:r>
            <a:r>
              <a:rPr lang="en-US" dirty="0" smtClean="0"/>
              <a:t>algorith</a:t>
            </a:r>
            <a:r>
              <a:rPr lang="en-US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6477000" cy="4937760"/>
          </a:xfrm>
        </p:spPr>
        <p:txBody>
          <a:bodyPr/>
          <a:lstStyle/>
          <a:p>
            <a:r>
              <a:rPr lang="en-US" dirty="0" smtClean="0"/>
              <a:t>Start from the root. </a:t>
            </a:r>
            <a:endParaRPr lang="en-US" dirty="0"/>
          </a:p>
          <a:p>
            <a:pPr lvl="1"/>
            <a:r>
              <a:rPr lang="en-US" dirty="0" smtClean="0"/>
              <a:t>Root3 (FM3) = Root2 (FM2) = Root1 (FM1).</a:t>
            </a:r>
          </a:p>
          <a:p>
            <a:r>
              <a:rPr lang="en-US" dirty="0" smtClean="0"/>
              <a:t>1. Decide the variability operator of Root3.</a:t>
            </a:r>
          </a:p>
          <a:p>
            <a:endParaRPr lang="en-US" dirty="0" smtClean="0"/>
          </a:p>
          <a:p>
            <a:r>
              <a:rPr lang="en-US" dirty="0" smtClean="0"/>
              <a:t>2. For each </a:t>
            </a:r>
            <a:r>
              <a:rPr lang="en-US" dirty="0" smtClean="0">
                <a:solidFill>
                  <a:srgbClr val="FF0000"/>
                </a:solidFill>
              </a:rPr>
              <a:t>common child </a:t>
            </a:r>
            <a:r>
              <a:rPr lang="en-US" dirty="0" smtClean="0"/>
              <a:t>of Root1 and Root2, merge the child, and add the merged child to Root3.</a:t>
            </a:r>
            <a:endParaRPr lang="en-US" dirty="0"/>
          </a:p>
          <a:p>
            <a:r>
              <a:rPr lang="en-US" dirty="0" smtClean="0"/>
              <a:t>3. (For Union mode only.) Insert the </a:t>
            </a:r>
            <a:r>
              <a:rPr lang="en-US" dirty="0" smtClean="0">
                <a:solidFill>
                  <a:srgbClr val="FF0000"/>
                </a:solidFill>
              </a:rPr>
              <a:t>unique children </a:t>
            </a:r>
            <a:r>
              <a:rPr lang="en-US" dirty="0" smtClean="0"/>
              <a:t>of Root1 and Root2 to Root3, respectively.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91400" y="1371600"/>
            <a:ext cx="762000" cy="228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root3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7162800" y="2133600"/>
            <a:ext cx="1600200" cy="609600"/>
            <a:chOff x="7162800" y="2133600"/>
            <a:chExt cx="1600200" cy="609600"/>
          </a:xfrm>
        </p:grpSpPr>
        <p:sp>
          <p:nvSpPr>
            <p:cNvPr id="5" name="Rectangle 4"/>
            <p:cNvSpPr/>
            <p:nvPr/>
          </p:nvSpPr>
          <p:spPr>
            <a:xfrm>
              <a:off x="7391400" y="2133600"/>
              <a:ext cx="762000" cy="228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root3</a:t>
              </a:r>
              <a:endParaRPr lang="en-US" dirty="0"/>
            </a:p>
          </p:txBody>
        </p:sp>
        <p:cxnSp>
          <p:nvCxnSpPr>
            <p:cNvPr id="7" name="Straight Connector 6"/>
            <p:cNvCxnSpPr>
              <a:stCxn id="5" idx="2"/>
            </p:cNvCxnSpPr>
            <p:nvPr/>
          </p:nvCxnSpPr>
          <p:spPr>
            <a:xfrm flipH="1">
              <a:off x="7162800" y="2362200"/>
              <a:ext cx="6096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5" idx="2"/>
            </p:cNvCxnSpPr>
            <p:nvPr/>
          </p:nvCxnSpPr>
          <p:spPr>
            <a:xfrm flipH="1">
              <a:off x="7696200" y="2362200"/>
              <a:ext cx="762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2"/>
            </p:cNvCxnSpPr>
            <p:nvPr/>
          </p:nvCxnSpPr>
          <p:spPr>
            <a:xfrm>
              <a:off x="7772400" y="2362200"/>
              <a:ext cx="5334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5" idx="2"/>
            </p:cNvCxnSpPr>
            <p:nvPr/>
          </p:nvCxnSpPr>
          <p:spPr>
            <a:xfrm>
              <a:off x="7772400" y="2362200"/>
              <a:ext cx="9906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6564086" y="3200400"/>
            <a:ext cx="2198914" cy="1295400"/>
            <a:chOff x="6564086" y="3200400"/>
            <a:chExt cx="2198914" cy="1295400"/>
          </a:xfrm>
        </p:grpSpPr>
        <p:sp>
          <p:nvSpPr>
            <p:cNvPr id="13" name="Rectangle 12"/>
            <p:cNvSpPr/>
            <p:nvPr/>
          </p:nvSpPr>
          <p:spPr>
            <a:xfrm>
              <a:off x="7391400" y="3200400"/>
              <a:ext cx="762000" cy="228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root3</a:t>
              </a:r>
              <a:endParaRPr lang="en-US" dirty="0"/>
            </a:p>
          </p:txBody>
        </p:sp>
        <p:cxnSp>
          <p:nvCxnSpPr>
            <p:cNvPr id="14" name="Straight Connector 13"/>
            <p:cNvCxnSpPr>
              <a:stCxn id="13" idx="2"/>
              <a:endCxn id="17" idx="0"/>
            </p:cNvCxnSpPr>
            <p:nvPr/>
          </p:nvCxnSpPr>
          <p:spPr>
            <a:xfrm flipH="1">
              <a:off x="7097486" y="3429000"/>
              <a:ext cx="674914" cy="424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3" idx="2"/>
              <a:endCxn id="32" idx="0"/>
            </p:cNvCxnSpPr>
            <p:nvPr/>
          </p:nvCxnSpPr>
          <p:spPr>
            <a:xfrm>
              <a:off x="7772400" y="3429000"/>
              <a:ext cx="4572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6564086" y="3853543"/>
              <a:ext cx="1066800" cy="3048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common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696200" y="4191000"/>
              <a:ext cx="1066800" cy="3048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common’</a:t>
              </a:r>
              <a:endParaRPr lang="en-US" dirty="0"/>
            </a:p>
          </p:txBody>
        </p:sp>
        <p:cxnSp>
          <p:nvCxnSpPr>
            <p:cNvPr id="36" name="Straight Connector 35"/>
            <p:cNvCxnSpPr>
              <a:stCxn id="13" idx="2"/>
            </p:cNvCxnSpPr>
            <p:nvPr/>
          </p:nvCxnSpPr>
          <p:spPr>
            <a:xfrm>
              <a:off x="7772400" y="3429000"/>
              <a:ext cx="6096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3" idx="2"/>
            </p:cNvCxnSpPr>
            <p:nvPr/>
          </p:nvCxnSpPr>
          <p:spPr>
            <a:xfrm>
              <a:off x="7772400" y="3429000"/>
              <a:ext cx="9906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5638800" y="5029200"/>
            <a:ext cx="3429000" cy="1317172"/>
            <a:chOff x="5638800" y="5029200"/>
            <a:chExt cx="3429000" cy="1317172"/>
          </a:xfrm>
        </p:grpSpPr>
        <p:sp>
          <p:nvSpPr>
            <p:cNvPr id="40" name="Rectangle 39"/>
            <p:cNvSpPr/>
            <p:nvPr/>
          </p:nvSpPr>
          <p:spPr>
            <a:xfrm>
              <a:off x="6466114" y="5029200"/>
              <a:ext cx="762000" cy="228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root3</a:t>
              </a:r>
              <a:endParaRPr lang="en-US" dirty="0"/>
            </a:p>
          </p:txBody>
        </p:sp>
        <p:cxnSp>
          <p:nvCxnSpPr>
            <p:cNvPr id="41" name="Straight Connector 40"/>
            <p:cNvCxnSpPr>
              <a:stCxn id="40" idx="2"/>
              <a:endCxn id="43" idx="0"/>
            </p:cNvCxnSpPr>
            <p:nvPr/>
          </p:nvCxnSpPr>
          <p:spPr>
            <a:xfrm flipH="1">
              <a:off x="6172200" y="5257800"/>
              <a:ext cx="674914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40" idx="2"/>
              <a:endCxn id="44" idx="0"/>
            </p:cNvCxnSpPr>
            <p:nvPr/>
          </p:nvCxnSpPr>
          <p:spPr>
            <a:xfrm>
              <a:off x="6847114" y="5257800"/>
              <a:ext cx="10886" cy="7837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5638800" y="5562600"/>
              <a:ext cx="1066800" cy="3048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common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324600" y="6041572"/>
              <a:ext cx="1066800" cy="3048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common’</a:t>
              </a:r>
              <a:endParaRPr lang="en-US" dirty="0"/>
            </a:p>
          </p:txBody>
        </p:sp>
        <p:cxnSp>
          <p:nvCxnSpPr>
            <p:cNvPr id="45" name="Straight Connector 44"/>
            <p:cNvCxnSpPr>
              <a:stCxn id="40" idx="2"/>
              <a:endCxn id="50" idx="0"/>
            </p:cNvCxnSpPr>
            <p:nvPr/>
          </p:nvCxnSpPr>
          <p:spPr>
            <a:xfrm>
              <a:off x="6847114" y="5257800"/>
              <a:ext cx="1317172" cy="7837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0" idx="2"/>
              <a:endCxn id="53" idx="0"/>
            </p:cNvCxnSpPr>
            <p:nvPr/>
          </p:nvCxnSpPr>
          <p:spPr>
            <a:xfrm>
              <a:off x="6847114" y="5257800"/>
              <a:ext cx="1687286" cy="190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7630886" y="6041572"/>
              <a:ext cx="1066800" cy="3048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unique1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001000" y="5448300"/>
              <a:ext cx="1066800" cy="3048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unique2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054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657600" y="2519680"/>
            <a:ext cx="1295400" cy="4521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Deciding the merged variability operator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20746839"/>
              </p:ext>
            </p:extLst>
          </p:nvPr>
        </p:nvGraphicFramePr>
        <p:xfrm>
          <a:off x="424543" y="1877423"/>
          <a:ext cx="82296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FM2</a:t>
                      </a:r>
                    </a:p>
                    <a:p>
                      <a:r>
                        <a:rPr lang="en-US" dirty="0" smtClean="0"/>
                        <a:t>FM1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And-Mandatory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And-Man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24543" y="1910080"/>
            <a:ext cx="167640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46314" y="1327666"/>
                <a:ext cx="535577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dirty="0" smtClean="0"/>
                  <a:t>Union mode:   </a:t>
                </a:r>
                <a:r>
                  <a:rPr lang="en-US" b="1" dirty="0" smtClean="0"/>
                  <a:t>[[</a:t>
                </a:r>
                <a:r>
                  <a:rPr lang="en-US" b="1" dirty="0"/>
                  <a:t>FM3]]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⊇</m:t>
                    </m:r>
                  </m:oMath>
                </a14:m>
                <a:r>
                  <a:rPr lang="en-US" b="1" dirty="0"/>
                  <a:t> [[FM1]]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b="1" dirty="0"/>
                  <a:t> [[FM2]] </a:t>
                </a:r>
                <a:endParaRPr lang="en-US" b="1" dirty="0" smtClean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14" y="1327666"/>
                <a:ext cx="5355771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31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657600" y="2519680"/>
            <a:ext cx="1295400" cy="4521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Deciding the merged variability operator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73655510"/>
              </p:ext>
            </p:extLst>
          </p:nvPr>
        </p:nvGraphicFramePr>
        <p:xfrm>
          <a:off x="424543" y="1877423"/>
          <a:ext cx="82296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FM2</a:t>
                      </a:r>
                    </a:p>
                    <a:p>
                      <a:r>
                        <a:rPr lang="en-US" dirty="0" smtClean="0"/>
                        <a:t>FM1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And-Mandatory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And-Man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And-Man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And-Man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And-Opt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And-Man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And-Man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24543" y="1910080"/>
            <a:ext cx="167640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46314" y="1327666"/>
                <a:ext cx="57258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dirty="0" smtClean="0"/>
                  <a:t>Intersection mode</a:t>
                </a:r>
                <a:r>
                  <a:rPr lang="en-US" b="1" dirty="0" smtClean="0"/>
                  <a:t>:   [[FM3]] = [[FM1]]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US" b="1" dirty="0" smtClean="0"/>
                  <a:t> [[FM2]]</a:t>
                </a:r>
                <a:endParaRPr lang="en-US" b="1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14" y="1327666"/>
                <a:ext cx="572588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85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52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19" y="1219200"/>
            <a:ext cx="6977361" cy="4937125"/>
          </a:xfrm>
        </p:spPr>
      </p:pic>
      <p:sp>
        <p:nvSpPr>
          <p:cNvPr id="5" name="Rectangle 4"/>
          <p:cNvSpPr/>
          <p:nvPr/>
        </p:nvSpPr>
        <p:spPr>
          <a:xfrm>
            <a:off x="1676400" y="1175656"/>
            <a:ext cx="1371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FM1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91200" y="1175658"/>
            <a:ext cx="1371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FM2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6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example of merging parent-incompatible FMs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1447800"/>
            <a:ext cx="533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2286000"/>
            <a:ext cx="533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2286000"/>
            <a:ext cx="533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2286000"/>
            <a:ext cx="533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6800" y="3048000"/>
            <a:ext cx="533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2"/>
            <a:endCxn id="6" idx="0"/>
          </p:cNvCxnSpPr>
          <p:nvPr/>
        </p:nvCxnSpPr>
        <p:spPr>
          <a:xfrm>
            <a:off x="2247900" y="18288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2"/>
            <a:endCxn id="5" idx="0"/>
          </p:cNvCxnSpPr>
          <p:nvPr/>
        </p:nvCxnSpPr>
        <p:spPr>
          <a:xfrm flipH="1">
            <a:off x="1333500" y="1828800"/>
            <a:ext cx="914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7" idx="0"/>
          </p:cNvCxnSpPr>
          <p:nvPr/>
        </p:nvCxnSpPr>
        <p:spPr>
          <a:xfrm>
            <a:off x="2247900" y="1828800"/>
            <a:ext cx="914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2"/>
            <a:endCxn id="8" idx="0"/>
          </p:cNvCxnSpPr>
          <p:nvPr/>
        </p:nvCxnSpPr>
        <p:spPr>
          <a:xfrm>
            <a:off x="1333500" y="2667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410200" y="1447800"/>
            <a:ext cx="533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495800" y="2286000"/>
            <a:ext cx="533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10200" y="2286000"/>
            <a:ext cx="533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324600" y="2286000"/>
            <a:ext cx="533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410200" y="3048000"/>
            <a:ext cx="533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22" name="Straight Connector 21"/>
          <p:cNvCxnSpPr>
            <a:stCxn id="17" idx="2"/>
            <a:endCxn id="19" idx="0"/>
          </p:cNvCxnSpPr>
          <p:nvPr/>
        </p:nvCxnSpPr>
        <p:spPr>
          <a:xfrm>
            <a:off x="5676900" y="18288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2"/>
            <a:endCxn id="18" idx="0"/>
          </p:cNvCxnSpPr>
          <p:nvPr/>
        </p:nvCxnSpPr>
        <p:spPr>
          <a:xfrm flipH="1">
            <a:off x="4762500" y="1828800"/>
            <a:ext cx="914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7" idx="2"/>
            <a:endCxn id="20" idx="0"/>
          </p:cNvCxnSpPr>
          <p:nvPr/>
        </p:nvCxnSpPr>
        <p:spPr>
          <a:xfrm>
            <a:off x="5676900" y="1828800"/>
            <a:ext cx="914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21" idx="0"/>
          </p:cNvCxnSpPr>
          <p:nvPr/>
        </p:nvCxnSpPr>
        <p:spPr>
          <a:xfrm>
            <a:off x="5676900" y="2667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278086" y="3733800"/>
            <a:ext cx="533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754086" y="4572000"/>
            <a:ext cx="533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278086" y="4572000"/>
            <a:ext cx="533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192486" y="4572000"/>
            <a:ext cx="533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278086" y="5334000"/>
            <a:ext cx="533400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31" name="Straight Connector 30"/>
          <p:cNvCxnSpPr>
            <a:stCxn id="26" idx="2"/>
            <a:endCxn id="28" idx="0"/>
          </p:cNvCxnSpPr>
          <p:nvPr/>
        </p:nvCxnSpPr>
        <p:spPr>
          <a:xfrm>
            <a:off x="4544786" y="41148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6" idx="2"/>
            <a:endCxn id="27" idx="0"/>
          </p:cNvCxnSpPr>
          <p:nvPr/>
        </p:nvCxnSpPr>
        <p:spPr>
          <a:xfrm flipH="1">
            <a:off x="3020786" y="4114800"/>
            <a:ext cx="15240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2"/>
            <a:endCxn id="29" idx="0"/>
          </p:cNvCxnSpPr>
          <p:nvPr/>
        </p:nvCxnSpPr>
        <p:spPr>
          <a:xfrm>
            <a:off x="4544786" y="4114800"/>
            <a:ext cx="914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0" idx="0"/>
          </p:cNvCxnSpPr>
          <p:nvPr/>
        </p:nvCxnSpPr>
        <p:spPr>
          <a:xfrm>
            <a:off x="4544786" y="4953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743200" y="5334000"/>
            <a:ext cx="533400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36" name="Straight Connector 35"/>
          <p:cNvCxnSpPr>
            <a:endCxn id="35" idx="0"/>
          </p:cNvCxnSpPr>
          <p:nvPr/>
        </p:nvCxnSpPr>
        <p:spPr>
          <a:xfrm>
            <a:off x="3009900" y="4953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516086" y="4572000"/>
            <a:ext cx="533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40" name="Straight Connector 39"/>
          <p:cNvCxnSpPr>
            <a:endCxn id="38" idx="0"/>
          </p:cNvCxnSpPr>
          <p:nvPr/>
        </p:nvCxnSpPr>
        <p:spPr>
          <a:xfrm flipH="1">
            <a:off x="3782786" y="4114800"/>
            <a:ext cx="7620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690258" y="2014835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+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686888" y="4300835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=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91200" y="5524500"/>
            <a:ext cx="2766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Lead to duplicated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1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Similar to approach #1, feature renaming/aligning before merging can resolve incompatible parents and </a:t>
            </a:r>
            <a:br>
              <a:rPr lang="en-US" dirty="0" smtClean="0"/>
            </a:br>
            <a:r>
              <a:rPr lang="en-US" dirty="0" smtClean="0"/>
              <a:t>non-matching features.</a:t>
            </a:r>
          </a:p>
          <a:p>
            <a:r>
              <a:rPr lang="en-US" dirty="0" smtClean="0"/>
              <a:t>Also define the semantics of a feature model by its product set.</a:t>
            </a:r>
          </a:p>
          <a:p>
            <a:endParaRPr lang="en-US" dirty="0" smtClean="0"/>
          </a:p>
          <a:p>
            <a:r>
              <a:rPr lang="en-US" dirty="0" smtClean="0"/>
              <a:t>Approach #1 is actually union-mode merging.</a:t>
            </a:r>
          </a:p>
          <a:p>
            <a:r>
              <a:rPr lang="en-US" dirty="0" smtClean="0"/>
              <a:t>Approach #1 can be integrated for computing explicit </a:t>
            </a:r>
            <a:r>
              <a:rPr lang="en-US" i="1" dirty="0" smtClean="0"/>
              <a:t>requires/excludes </a:t>
            </a:r>
            <a:r>
              <a:rPr lang="en-US" dirty="0" smtClean="0"/>
              <a:t>in the merged FM.</a:t>
            </a:r>
          </a:p>
          <a:p>
            <a:pPr lvl="1"/>
            <a:r>
              <a:rPr lang="en-US" dirty="0" smtClean="0"/>
              <a:t>Approach #2 handles various refinements in a reasonable manner.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3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Schobbens</a:t>
            </a:r>
            <a:r>
              <a:rPr lang="en-US" dirty="0"/>
              <a:t> </a:t>
            </a:r>
            <a:r>
              <a:rPr lang="en-US" dirty="0" smtClean="0"/>
              <a:t>et al.  </a:t>
            </a:r>
            <a:r>
              <a:rPr lang="en-US" i="1" dirty="0" smtClean="0"/>
              <a:t>Generic semantics of feature diagrams. </a:t>
            </a:r>
            <a:r>
              <a:rPr lang="en-US" dirty="0" smtClean="0"/>
              <a:t>Computer Networks 2006.</a:t>
            </a:r>
          </a:p>
          <a:p>
            <a:endParaRPr lang="en-US" dirty="0"/>
          </a:p>
          <a:p>
            <a:r>
              <a:rPr lang="en-US" dirty="0" smtClean="0"/>
              <a:t>Actually, this is </a:t>
            </a:r>
            <a:r>
              <a:rPr lang="en-US" dirty="0" smtClean="0">
                <a:solidFill>
                  <a:srgbClr val="FF0000"/>
                </a:solidFill>
              </a:rPr>
              <a:t>a proof of computation complexity </a:t>
            </a:r>
            <a:r>
              <a:rPr lang="en-US" dirty="0" smtClean="0"/>
              <a:t>of union-merge and intersection-merge, not an algorithm.</a:t>
            </a:r>
          </a:p>
          <a:p>
            <a:pPr lvl="1"/>
            <a:r>
              <a:rPr lang="en-US" dirty="0" smtClean="0"/>
              <a:t>The conclusion is that </a:t>
            </a:r>
            <a:r>
              <a:rPr lang="en-US" i="1" dirty="0" smtClean="0"/>
              <a:t>merge </a:t>
            </a:r>
            <a:r>
              <a:rPr lang="en-US" dirty="0" smtClean="0"/>
              <a:t>can be done in linear space and time.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0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FM3 = </a:t>
            </a:r>
            <a:r>
              <a:rPr lang="en-US" dirty="0" smtClean="0"/>
              <a:t>merge(</a:t>
            </a:r>
            <a:r>
              <a:rPr lang="en-US" i="1" dirty="0" smtClean="0"/>
              <a:t>FM1, FM2)</a:t>
            </a:r>
          </a:p>
          <a:p>
            <a:r>
              <a:rPr lang="en-US" dirty="0" smtClean="0"/>
              <a:t>[[FM]]:  The product set of FM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9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intersection-merge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1. Rename the features in FM1 &amp; FM2 so that there’s no features share the same name.  (FM1 and FM2 are disjoint.)</a:t>
                </a:r>
              </a:p>
              <a:p>
                <a:r>
                  <a:rPr lang="en-US" dirty="0" smtClean="0"/>
                  <a:t>2. Put FM1 and FM2 </a:t>
                </a:r>
                <a:r>
                  <a:rPr lang="en-US" i="1" dirty="0" smtClean="0"/>
                  <a:t>side-by-side.</a:t>
                </a:r>
                <a:endParaRPr lang="en-US" dirty="0" smtClean="0"/>
              </a:p>
              <a:p>
                <a:r>
                  <a:rPr lang="en-US" dirty="0"/>
                  <a:t>3</a:t>
                </a:r>
                <a:r>
                  <a:rPr lang="en-US" dirty="0" smtClean="0"/>
                  <a:t>. Create a new </a:t>
                </a:r>
                <a:r>
                  <a:rPr lang="en-US" i="1" dirty="0" smtClean="0"/>
                  <a:t>And-Mandatory </a:t>
                </a:r>
                <a:r>
                  <a:rPr lang="en-US" dirty="0" smtClean="0"/>
                  <a:t>root as the parent of Root (FM1) and Root (FM2).</a:t>
                </a:r>
              </a:p>
              <a:p>
                <a:r>
                  <a:rPr lang="en-US" dirty="0"/>
                  <a:t>4</a:t>
                </a:r>
                <a:r>
                  <a:rPr lang="en-US" dirty="0" smtClean="0"/>
                  <a:t>. Add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p requires p’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and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p’ requires p</a:t>
                </a:r>
                <a:r>
                  <a:rPr lang="en-US" dirty="0" smtClean="0"/>
                  <a:t>. </a:t>
                </a:r>
                <a:r>
                  <a:rPr lang="en-US" i="1" dirty="0" smtClean="0"/>
                  <a:t>(p </a:t>
                </a:r>
                <a:r>
                  <a:rPr lang="en-US" dirty="0" smtClean="0"/>
                  <a:t>is a feature in FM1-part, and </a:t>
                </a:r>
                <a:r>
                  <a:rPr lang="en-US" i="1" dirty="0" smtClean="0"/>
                  <a:t>p’ </a:t>
                </a:r>
                <a:r>
                  <a:rPr lang="en-US" dirty="0" smtClean="0"/>
                  <a:t>is the renaming of </a:t>
                </a:r>
                <a:r>
                  <a:rPr lang="en-US" i="1" dirty="0" smtClean="0"/>
                  <a:t>p </a:t>
                </a:r>
                <a:r>
                  <a:rPr lang="en-US" dirty="0" smtClean="0"/>
                  <a:t>in FM2-part.)</a:t>
                </a:r>
              </a:p>
              <a:p>
                <a:endParaRPr lang="en-US" dirty="0" smtClean="0"/>
              </a:p>
              <a:p>
                <a:pPr marL="274320" lvl="1"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en-US" dirty="0" smtClean="0"/>
                  <a:t>This property holds</a:t>
                </a:r>
              </a:p>
              <a:p>
                <a:pPr marL="548640" lvl="2"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en-US" dirty="0" smtClean="0"/>
                  <a:t>[[</a:t>
                </a:r>
                <a:r>
                  <a:rPr lang="en-US" dirty="0"/>
                  <a:t>FM3]] = [[FM1]]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US" dirty="0"/>
                  <a:t> [[FM2</a:t>
                </a:r>
                <a:r>
                  <a:rPr lang="en-US" dirty="0" smtClean="0"/>
                  <a:t>]]  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24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union-merge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 renaming here.</a:t>
                </a:r>
              </a:p>
              <a:p>
                <a:r>
                  <a:rPr lang="en-US" dirty="0" smtClean="0"/>
                  <a:t>1. Put FM1 and FM2 side-by-side.</a:t>
                </a:r>
              </a:p>
              <a:p>
                <a:r>
                  <a:rPr lang="en-US" dirty="0" smtClean="0"/>
                  <a:t>2. Create a XOR root for Root (FM1) and Root (FM2).</a:t>
                </a:r>
              </a:p>
              <a:p>
                <a:r>
                  <a:rPr lang="en-US" dirty="0" smtClean="0"/>
                  <a:t>3. FM1-part and FM2-part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share the features </a:t>
                </a:r>
                <a:r>
                  <a:rPr lang="en-US" dirty="0" smtClean="0"/>
                  <a:t>with same name.</a:t>
                </a:r>
              </a:p>
              <a:p>
                <a:endParaRPr lang="en-US" dirty="0"/>
              </a:p>
              <a:p>
                <a:pPr marL="274320" lvl="1"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en-US" dirty="0" smtClean="0"/>
                  <a:t>This </a:t>
                </a:r>
                <a:r>
                  <a:rPr lang="en-US" dirty="0"/>
                  <a:t>property holds</a:t>
                </a:r>
              </a:p>
              <a:p>
                <a:pPr lvl="1"/>
                <a:r>
                  <a:rPr lang="en-US" dirty="0"/>
                  <a:t>[[FM3]]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dirty="0"/>
                  <a:t> [[FM1]]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dirty="0"/>
                  <a:t> [[FM2]] </a:t>
                </a:r>
                <a:r>
                  <a:rPr lang="en-US" dirty="0" smtClean="0"/>
                  <a:t>  (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Note that it is strictly equal</a:t>
                </a:r>
                <a:r>
                  <a:rPr lang="en-US" dirty="0" smtClean="0"/>
                  <a:t>.)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33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i="1" dirty="0" smtClean="0"/>
              <a:t>union-merge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2362200" y="1405235"/>
            <a:ext cx="533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2243435"/>
            <a:ext cx="5334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2200" y="2243435"/>
            <a:ext cx="533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76600" y="2243435"/>
            <a:ext cx="5334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  <a:endCxn id="6" idx="0"/>
          </p:cNvCxnSpPr>
          <p:nvPr/>
        </p:nvCxnSpPr>
        <p:spPr>
          <a:xfrm>
            <a:off x="2628900" y="1786235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  <a:endCxn id="5" idx="0"/>
          </p:cNvCxnSpPr>
          <p:nvPr/>
        </p:nvCxnSpPr>
        <p:spPr>
          <a:xfrm flipH="1">
            <a:off x="1714500" y="1786235"/>
            <a:ext cx="914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2"/>
            <a:endCxn id="7" idx="0"/>
          </p:cNvCxnSpPr>
          <p:nvPr/>
        </p:nvCxnSpPr>
        <p:spPr>
          <a:xfrm>
            <a:off x="2628900" y="1786235"/>
            <a:ext cx="914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91200" y="1405235"/>
            <a:ext cx="533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876800" y="2243435"/>
            <a:ext cx="5334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91200" y="2243435"/>
            <a:ext cx="533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705600" y="2243435"/>
            <a:ext cx="5334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8" name="Straight Connector 17"/>
          <p:cNvCxnSpPr>
            <a:stCxn id="13" idx="2"/>
            <a:endCxn id="15" idx="0"/>
          </p:cNvCxnSpPr>
          <p:nvPr/>
        </p:nvCxnSpPr>
        <p:spPr>
          <a:xfrm>
            <a:off x="6057900" y="1786235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2"/>
            <a:endCxn id="14" idx="0"/>
          </p:cNvCxnSpPr>
          <p:nvPr/>
        </p:nvCxnSpPr>
        <p:spPr>
          <a:xfrm flipH="1">
            <a:off x="5143500" y="1786235"/>
            <a:ext cx="914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2"/>
            <a:endCxn id="16" idx="0"/>
          </p:cNvCxnSpPr>
          <p:nvPr/>
        </p:nvCxnSpPr>
        <p:spPr>
          <a:xfrm>
            <a:off x="6057900" y="1786235"/>
            <a:ext cx="914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071258" y="1428962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+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09800" y="4419600"/>
            <a:ext cx="533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114800" y="5257800"/>
            <a:ext cx="5334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09800" y="5257800"/>
            <a:ext cx="533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114800" y="5943600"/>
            <a:ext cx="5334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7" name="Straight Connector 26"/>
          <p:cNvCxnSpPr>
            <a:stCxn id="23" idx="2"/>
            <a:endCxn id="25" idx="0"/>
          </p:cNvCxnSpPr>
          <p:nvPr/>
        </p:nvCxnSpPr>
        <p:spPr>
          <a:xfrm>
            <a:off x="2476500" y="4800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3" idx="2"/>
            <a:endCxn id="24" idx="0"/>
          </p:cNvCxnSpPr>
          <p:nvPr/>
        </p:nvCxnSpPr>
        <p:spPr>
          <a:xfrm>
            <a:off x="2476500" y="4800600"/>
            <a:ext cx="19050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3" idx="2"/>
            <a:endCxn id="26" idx="0"/>
          </p:cNvCxnSpPr>
          <p:nvPr/>
        </p:nvCxnSpPr>
        <p:spPr>
          <a:xfrm>
            <a:off x="2476500" y="4800600"/>
            <a:ext cx="19050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38800" y="4419600"/>
            <a:ext cx="533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638800" y="5257800"/>
            <a:ext cx="533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34" name="Straight Connector 33"/>
          <p:cNvCxnSpPr>
            <a:stCxn id="30" idx="2"/>
            <a:endCxn id="32" idx="0"/>
          </p:cNvCxnSpPr>
          <p:nvPr/>
        </p:nvCxnSpPr>
        <p:spPr>
          <a:xfrm>
            <a:off x="5905500" y="4800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" idx="2"/>
            <a:endCxn id="24" idx="0"/>
          </p:cNvCxnSpPr>
          <p:nvPr/>
        </p:nvCxnSpPr>
        <p:spPr>
          <a:xfrm flipH="1">
            <a:off x="4381500" y="4800600"/>
            <a:ext cx="15240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2"/>
            <a:endCxn id="26" idx="0"/>
          </p:cNvCxnSpPr>
          <p:nvPr/>
        </p:nvCxnSpPr>
        <p:spPr>
          <a:xfrm flipH="1">
            <a:off x="4381500" y="4800600"/>
            <a:ext cx="15240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098869" y="3390900"/>
            <a:ext cx="533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43" name="Straight Connector 42"/>
          <p:cNvCxnSpPr>
            <a:stCxn id="41" idx="2"/>
            <a:endCxn id="23" idx="0"/>
          </p:cNvCxnSpPr>
          <p:nvPr/>
        </p:nvCxnSpPr>
        <p:spPr>
          <a:xfrm flipH="1">
            <a:off x="2476500" y="3771900"/>
            <a:ext cx="1889069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2"/>
            <a:endCxn id="30" idx="0"/>
          </p:cNvCxnSpPr>
          <p:nvPr/>
        </p:nvCxnSpPr>
        <p:spPr>
          <a:xfrm>
            <a:off x="4365569" y="3771900"/>
            <a:ext cx="1539931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981490" y="393013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XOR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875506" y="4052419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=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7746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This approach (actually a proof) is quite straightforward.</a:t>
            </a:r>
          </a:p>
          <a:p>
            <a:pPr lvl="1"/>
            <a:r>
              <a:rPr lang="en-US" dirty="0" smtClean="0"/>
              <a:t>Least time and space.</a:t>
            </a:r>
          </a:p>
          <a:p>
            <a:pPr lvl="1"/>
            <a:r>
              <a:rPr lang="en-US" dirty="0" smtClean="0"/>
              <a:t>Easiest way to do the merging.</a:t>
            </a:r>
          </a:p>
          <a:p>
            <a:pPr lvl="1"/>
            <a:r>
              <a:rPr lang="en-US" dirty="0" smtClean="0"/>
              <a:t>Preserve all </a:t>
            </a:r>
            <a:r>
              <a:rPr lang="en-US" smtClean="0"/>
              <a:t>explicit constraints.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Also define the semantics of FMs in terms of its product set.</a:t>
            </a:r>
          </a:p>
          <a:p>
            <a:endParaRPr lang="en-US" dirty="0" smtClean="0"/>
          </a:p>
          <a:p>
            <a:r>
              <a:rPr lang="en-US" dirty="0" smtClean="0"/>
              <a:t>Sharing features in </a:t>
            </a:r>
            <a:r>
              <a:rPr lang="en-US" i="1" dirty="0" smtClean="0"/>
              <a:t>union-merge</a:t>
            </a:r>
            <a:r>
              <a:rPr lang="en-US" dirty="0" smtClean="0"/>
              <a:t> is unaccepted in many feature models. (It’s the point that has been criticized by others.)</a:t>
            </a:r>
          </a:p>
          <a:p>
            <a:pPr lvl="1"/>
            <a:r>
              <a:rPr lang="en-US" dirty="0" smtClean="0"/>
              <a:t>However, it is acceptable in our </a:t>
            </a:r>
            <a:r>
              <a:rPr lang="en-US" dirty="0" err="1" smtClean="0"/>
              <a:t>CoFM</a:t>
            </a:r>
            <a:r>
              <a:rPr lang="en-US" dirty="0" smtClean="0"/>
              <a:t>. We might consider it if the merging is not a key operation in our system.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#1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err="1" smtClean="0"/>
                  <a:t>Broek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Galvao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Noppen</a:t>
                </a:r>
                <a:r>
                  <a:rPr lang="en-US" dirty="0" smtClean="0"/>
                  <a:t>. </a:t>
                </a:r>
                <a:r>
                  <a:rPr lang="en-US" i="1" dirty="0" smtClean="0"/>
                  <a:t>Merging Feature Models.</a:t>
                </a:r>
                <a:r>
                  <a:rPr lang="en-US" dirty="0" smtClean="0"/>
                  <a:t> Formal Methods for SPLE 2010.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Overview</a:t>
                </a:r>
              </a:p>
              <a:p>
                <a:pPr lvl="1"/>
                <a:r>
                  <a:rPr lang="en-US" dirty="0" smtClean="0"/>
                  <a:t>FM1 &amp; FM2 are parent-compatible:  each equal feature in FM1 &amp; FM2 has the same parent. </a:t>
                </a:r>
              </a:p>
              <a:p>
                <a:pPr lvl="1"/>
                <a:r>
                  <a:rPr lang="en-US" dirty="0" smtClean="0"/>
                  <a:t>Root(FM1) = Root(FM2)</a:t>
                </a:r>
              </a:p>
              <a:p>
                <a:pPr lvl="2"/>
                <a:r>
                  <a:rPr lang="en-US" dirty="0" smtClean="0"/>
                  <a:t>Therefore the computation of FM3’s tree structure is trivial.</a:t>
                </a:r>
              </a:p>
              <a:p>
                <a:pPr lvl="1"/>
                <a:r>
                  <a:rPr lang="en-US" dirty="0" smtClean="0"/>
                  <a:t>There are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requires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&amp;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excludes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constraints.</a:t>
                </a:r>
              </a:p>
              <a:p>
                <a:pPr lvl="2"/>
                <a:endParaRPr lang="en-US" dirty="0" smtClean="0"/>
              </a:p>
              <a:p>
                <a:r>
                  <a:rPr lang="en-US" dirty="0" smtClean="0"/>
                  <a:t>Property of the result</a:t>
                </a:r>
              </a:p>
              <a:p>
                <a:pPr lvl="2"/>
                <a:r>
                  <a:rPr lang="en-US" dirty="0" smtClean="0"/>
                  <a:t>[[FM3]]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⊇</m:t>
                    </m:r>
                  </m:oMath>
                </a14:m>
                <a:r>
                  <a:rPr lang="en-US" dirty="0" smtClean="0"/>
                  <a:t> [[FM1]]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dirty="0" smtClean="0"/>
                  <a:t> [[FM2]]  (Generalization, see </a:t>
                </a:r>
                <a:r>
                  <a:rPr lang="en-US" i="1" dirty="0" smtClean="0"/>
                  <a:t>Reasoning about edits on feature models. ICSE09</a:t>
                </a:r>
                <a:r>
                  <a:rPr lang="en-US" dirty="0" smtClean="0"/>
                  <a:t>)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852" b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99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merge </a:t>
            </a:r>
            <a:r>
              <a:rPr lang="en-US" dirty="0" smtClean="0"/>
              <a:t>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Step 1: Compute the tree structure of FM3</a:t>
                </a:r>
              </a:p>
              <a:p>
                <a:pPr lvl="1"/>
                <a:r>
                  <a:rPr lang="en-US" dirty="0" smtClean="0"/>
                  <a:t>Trivial, a top-down merging will do. (Start with the root.)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Step 2</a:t>
                </a:r>
                <a:r>
                  <a:rPr lang="en-US" dirty="0" smtClean="0"/>
                  <a:t>: Compute the </a:t>
                </a:r>
                <a:r>
                  <a:rPr lang="en-US" i="1" dirty="0" smtClean="0"/>
                  <a:t>requires</a:t>
                </a:r>
                <a:r>
                  <a:rPr lang="en-US" dirty="0" smtClean="0"/>
                  <a:t>-set (REQ) and </a:t>
                </a:r>
                <a:r>
                  <a:rPr lang="en-US" i="1" dirty="0" smtClean="0"/>
                  <a:t>excludes-</a:t>
                </a:r>
                <a:r>
                  <a:rPr lang="en-US" dirty="0" smtClean="0"/>
                  <a:t>set (EX) of FM3</a:t>
                </a:r>
              </a:p>
              <a:p>
                <a:pPr lvl="1"/>
                <a:r>
                  <a:rPr lang="en-US" i="1" dirty="0" smtClean="0"/>
                  <a:t>(Looks like a trick.)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2.1: Compute the REQ and EX of FM1</a:t>
                </a:r>
              </a:p>
              <a:p>
                <a:pPr lvl="2"/>
                <a:r>
                  <a:rPr lang="en-US" dirty="0" smtClean="0"/>
                  <a:t>a) Add all implicit and explicit </a:t>
                </a:r>
                <a:r>
                  <a:rPr lang="en-US" i="1" dirty="0" smtClean="0"/>
                  <a:t>requires</a:t>
                </a:r>
                <a:r>
                  <a:rPr lang="en-US" dirty="0" smtClean="0"/>
                  <a:t> to REQ (and </a:t>
                </a:r>
                <a:r>
                  <a:rPr lang="en-US" i="1" dirty="0" smtClean="0"/>
                  <a:t>excludes </a:t>
                </a:r>
                <a:r>
                  <a:rPr lang="en-US" dirty="0" smtClean="0"/>
                  <a:t>to EX)</a:t>
                </a:r>
              </a:p>
              <a:p>
                <a:pPr lvl="2"/>
                <a:r>
                  <a:rPr lang="en-US" dirty="0" smtClean="0"/>
                  <a:t>b) For each feature F that 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 smtClean="0"/>
                  <a:t> FM2 but 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∉</m:t>
                    </m:r>
                  </m:oMath>
                </a14:m>
                <a:r>
                  <a:rPr lang="en-US" dirty="0" smtClean="0"/>
                  <a:t> FM1,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F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requires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each feature of FM1</a:t>
                </a:r>
                <a:r>
                  <a:rPr lang="en-US" dirty="0" smtClean="0"/>
                  <a:t>, and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F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excludes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each feature of FM1, </a:t>
                </a:r>
                <a:r>
                  <a:rPr lang="en-US" dirty="0" smtClean="0"/>
                  <a:t>add these “magic-relations” to REQ and EX as well.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2.2: Do the same thing for FM2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2.3: REQ(FM3) = REQ(FM1)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REQ(FM2)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      EX(FM3) = EX(FM1)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EX(FM2)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 rotWithShape="1">
                <a:blip r:embed="rId2"/>
                <a:stretch>
                  <a:fillRect l="-593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ular Callout 3"/>
          <p:cNvSpPr/>
          <p:nvPr/>
        </p:nvSpPr>
        <p:spPr>
          <a:xfrm>
            <a:off x="6248400" y="4572000"/>
            <a:ext cx="1905000" cy="304800"/>
          </a:xfrm>
          <a:prstGeom prst="wedgeRectCallout">
            <a:avLst>
              <a:gd name="adj1" fmla="val -78007"/>
              <a:gd name="adj2" fmla="val -5892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What’s this ??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6248400" y="4582886"/>
            <a:ext cx="1905000" cy="304800"/>
          </a:xfrm>
          <a:prstGeom prst="wedgeRectCallout">
            <a:avLst>
              <a:gd name="adj1" fmla="val -70579"/>
              <a:gd name="adj2" fmla="val 1125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What’s this 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4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2024743"/>
            <a:ext cx="6858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2971800"/>
            <a:ext cx="6858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2982686"/>
            <a:ext cx="6858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2982686"/>
            <a:ext cx="6858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0" name="Straight Connector 9"/>
          <p:cNvCxnSpPr>
            <a:stCxn id="4" idx="2"/>
            <a:endCxn id="7" idx="0"/>
          </p:cNvCxnSpPr>
          <p:nvPr/>
        </p:nvCxnSpPr>
        <p:spPr>
          <a:xfrm flipH="1">
            <a:off x="952500" y="2405743"/>
            <a:ext cx="685800" cy="57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8" idx="0"/>
          </p:cNvCxnSpPr>
          <p:nvPr/>
        </p:nvCxnSpPr>
        <p:spPr>
          <a:xfrm>
            <a:off x="952500" y="33528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6" idx="0"/>
          </p:cNvCxnSpPr>
          <p:nvPr/>
        </p:nvCxnSpPr>
        <p:spPr>
          <a:xfrm>
            <a:off x="1638300" y="2405743"/>
            <a:ext cx="685800" cy="57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914400" y="2944586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09600" y="3924300"/>
            <a:ext cx="685800" cy="419100"/>
            <a:chOff x="609600" y="3924300"/>
            <a:chExt cx="685800" cy="419100"/>
          </a:xfrm>
        </p:grpSpPr>
        <p:sp>
          <p:nvSpPr>
            <p:cNvPr id="8" name="Rectangle 7"/>
            <p:cNvSpPr/>
            <p:nvPr/>
          </p:nvSpPr>
          <p:spPr>
            <a:xfrm>
              <a:off x="609600" y="3962400"/>
              <a:ext cx="685800" cy="381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906780" y="3924300"/>
              <a:ext cx="7620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/>
          <p:cNvSpPr/>
          <p:nvPr/>
        </p:nvSpPr>
        <p:spPr>
          <a:xfrm>
            <a:off x="2263140" y="295656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951514" y="2024743"/>
            <a:ext cx="6858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65714" y="2933700"/>
            <a:ext cx="685800" cy="419100"/>
            <a:chOff x="609600" y="3924300"/>
            <a:chExt cx="685800" cy="419100"/>
          </a:xfrm>
        </p:grpSpPr>
        <p:sp>
          <p:nvSpPr>
            <p:cNvPr id="23" name="Rectangle 22"/>
            <p:cNvSpPr/>
            <p:nvPr/>
          </p:nvSpPr>
          <p:spPr>
            <a:xfrm>
              <a:off x="609600" y="3962400"/>
              <a:ext cx="685800" cy="381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906780" y="3924300"/>
              <a:ext cx="7620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91742" y="3913415"/>
            <a:ext cx="685800" cy="419100"/>
            <a:chOff x="609600" y="3924300"/>
            <a:chExt cx="685800" cy="419100"/>
          </a:xfrm>
        </p:grpSpPr>
        <p:sp>
          <p:nvSpPr>
            <p:cNvPr id="26" name="Rectangle 25"/>
            <p:cNvSpPr/>
            <p:nvPr/>
          </p:nvSpPr>
          <p:spPr>
            <a:xfrm>
              <a:off x="609600" y="3962400"/>
              <a:ext cx="685800" cy="381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906780" y="3924300"/>
              <a:ext cx="7620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698274" y="2933700"/>
            <a:ext cx="685800" cy="419100"/>
            <a:chOff x="609600" y="3924300"/>
            <a:chExt cx="685800" cy="419100"/>
          </a:xfrm>
        </p:grpSpPr>
        <p:sp>
          <p:nvSpPr>
            <p:cNvPr id="29" name="Rectangle 28"/>
            <p:cNvSpPr/>
            <p:nvPr/>
          </p:nvSpPr>
          <p:spPr>
            <a:xfrm>
              <a:off x="609600" y="3962400"/>
              <a:ext cx="685800" cy="381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906780" y="3924300"/>
              <a:ext cx="7620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>
            <a:stCxn id="21" idx="2"/>
            <a:endCxn id="23" idx="0"/>
          </p:cNvCxnSpPr>
          <p:nvPr/>
        </p:nvCxnSpPr>
        <p:spPr>
          <a:xfrm flipH="1">
            <a:off x="3608614" y="2405743"/>
            <a:ext cx="685800" cy="566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1" idx="2"/>
            <a:endCxn id="29" idx="0"/>
          </p:cNvCxnSpPr>
          <p:nvPr/>
        </p:nvCxnSpPr>
        <p:spPr>
          <a:xfrm>
            <a:off x="4294414" y="2405743"/>
            <a:ext cx="746760" cy="566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9" idx="2"/>
            <a:endCxn id="26" idx="0"/>
          </p:cNvCxnSpPr>
          <p:nvPr/>
        </p:nvCxnSpPr>
        <p:spPr>
          <a:xfrm flipH="1">
            <a:off x="5034642" y="3352800"/>
            <a:ext cx="6532" cy="598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797040" y="2024743"/>
            <a:ext cx="6858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6111240" y="2933700"/>
            <a:ext cx="685800" cy="419100"/>
            <a:chOff x="609600" y="3924300"/>
            <a:chExt cx="685800" cy="419100"/>
          </a:xfrm>
        </p:grpSpPr>
        <p:sp>
          <p:nvSpPr>
            <p:cNvPr id="40" name="Rectangle 39"/>
            <p:cNvSpPr/>
            <p:nvPr/>
          </p:nvSpPr>
          <p:spPr>
            <a:xfrm>
              <a:off x="609600" y="3962400"/>
              <a:ext cx="685800" cy="381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906780" y="3924300"/>
              <a:ext cx="7620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543800" y="2933700"/>
            <a:ext cx="685800" cy="419100"/>
            <a:chOff x="609600" y="3924300"/>
            <a:chExt cx="685800" cy="419100"/>
          </a:xfrm>
        </p:grpSpPr>
        <p:sp>
          <p:nvSpPr>
            <p:cNvPr id="43" name="Rectangle 42"/>
            <p:cNvSpPr/>
            <p:nvPr/>
          </p:nvSpPr>
          <p:spPr>
            <a:xfrm>
              <a:off x="609600" y="3962400"/>
              <a:ext cx="685800" cy="381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906780" y="3924300"/>
              <a:ext cx="7620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/>
          <p:cNvCxnSpPr>
            <a:stCxn id="38" idx="2"/>
            <a:endCxn id="40" idx="0"/>
          </p:cNvCxnSpPr>
          <p:nvPr/>
        </p:nvCxnSpPr>
        <p:spPr>
          <a:xfrm flipH="1">
            <a:off x="6454140" y="2405743"/>
            <a:ext cx="685800" cy="566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8" idx="2"/>
            <a:endCxn id="43" idx="0"/>
          </p:cNvCxnSpPr>
          <p:nvPr/>
        </p:nvCxnSpPr>
        <p:spPr>
          <a:xfrm>
            <a:off x="7139940" y="2405743"/>
            <a:ext cx="746760" cy="566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6103620" y="3913415"/>
            <a:ext cx="685800" cy="419100"/>
            <a:chOff x="609600" y="3924300"/>
            <a:chExt cx="685800" cy="419100"/>
          </a:xfrm>
        </p:grpSpPr>
        <p:sp>
          <p:nvSpPr>
            <p:cNvPr id="50" name="Rectangle 49"/>
            <p:cNvSpPr/>
            <p:nvPr/>
          </p:nvSpPr>
          <p:spPr>
            <a:xfrm>
              <a:off x="609600" y="3962400"/>
              <a:ext cx="685800" cy="381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906780" y="3924300"/>
              <a:ext cx="7620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32914" y="3918858"/>
            <a:ext cx="685800" cy="419100"/>
            <a:chOff x="609600" y="3924300"/>
            <a:chExt cx="685800" cy="419100"/>
          </a:xfrm>
        </p:grpSpPr>
        <p:sp>
          <p:nvSpPr>
            <p:cNvPr id="53" name="Rectangle 52"/>
            <p:cNvSpPr/>
            <p:nvPr/>
          </p:nvSpPr>
          <p:spPr>
            <a:xfrm>
              <a:off x="609600" y="3962400"/>
              <a:ext cx="685800" cy="381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906780" y="3924300"/>
              <a:ext cx="7620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6" name="Straight Connector 55"/>
          <p:cNvCxnSpPr>
            <a:stCxn id="40" idx="2"/>
            <a:endCxn id="51" idx="5"/>
          </p:cNvCxnSpPr>
          <p:nvPr/>
        </p:nvCxnSpPr>
        <p:spPr>
          <a:xfrm>
            <a:off x="6454140" y="3352800"/>
            <a:ext cx="11701" cy="62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3" idx="2"/>
            <a:endCxn id="53" idx="0"/>
          </p:cNvCxnSpPr>
          <p:nvPr/>
        </p:nvCxnSpPr>
        <p:spPr>
          <a:xfrm flipH="1">
            <a:off x="7875814" y="3352800"/>
            <a:ext cx="10886" cy="604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0" idx="3"/>
            <a:endCxn id="53" idx="1"/>
          </p:cNvCxnSpPr>
          <p:nvPr/>
        </p:nvCxnSpPr>
        <p:spPr>
          <a:xfrm>
            <a:off x="6789420" y="4142015"/>
            <a:ext cx="743494" cy="544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789420" y="4140398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exclude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1143000" y="48006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FM1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079171" y="48006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FM2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934200" y="48006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FM3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667000" y="2711521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+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411288" y="2712882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=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/>
              <p:cNvSpPr/>
              <p:nvPr/>
            </p:nvSpPr>
            <p:spPr>
              <a:xfrm>
                <a:off x="3951514" y="1295400"/>
                <a:ext cx="4315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2"/>
                <a:r>
                  <a:rPr lang="en-US" b="1" dirty="0" smtClean="0"/>
                  <a:t>[[FM3]]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⊇</m:t>
                    </m:r>
                  </m:oMath>
                </a14:m>
                <a:r>
                  <a:rPr lang="en-US" b="1" dirty="0" smtClean="0"/>
                  <a:t> [[FM1]]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b="1" dirty="0" smtClean="0"/>
                  <a:t> [[FM2]]</a:t>
                </a:r>
              </a:p>
            </p:txBody>
          </p:sp>
        </mc:Choice>
        <mc:Fallback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514" y="1295400"/>
                <a:ext cx="431560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70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/>
          <p:cNvSpPr/>
          <p:nvPr/>
        </p:nvSpPr>
        <p:spPr>
          <a:xfrm>
            <a:off x="5943600" y="56388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943600" y="5943600"/>
            <a:ext cx="76200" cy="76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277344" y="5492234"/>
            <a:ext cx="1195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Mandatory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283215" y="5797034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26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compute REQ and 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REQ(FM1) = </a:t>
            </a:r>
          </a:p>
          <a:p>
            <a:pPr marL="0" indent="0">
              <a:buNone/>
            </a:pPr>
            <a:r>
              <a:rPr lang="en-US" dirty="0" smtClean="0"/>
              <a:t>{ &lt;A, B&gt;, &lt;B, A&gt;, &lt;A, C&gt;, &lt;C, A&gt;, &lt;B, D&gt;, &lt;D, B&gt;,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&lt;E, A&gt;, &lt;E, B&gt;, &lt;E, C&gt;, &lt;E, D&gt; }</a:t>
            </a:r>
          </a:p>
          <a:p>
            <a:pPr marL="0" indent="0">
              <a:buNone/>
            </a:pPr>
            <a:r>
              <a:rPr lang="en-US" dirty="0" smtClean="0"/>
              <a:t>REQ(FM2) =</a:t>
            </a:r>
          </a:p>
          <a:p>
            <a:pPr marL="0" indent="0">
              <a:buNone/>
            </a:pPr>
            <a:r>
              <a:rPr lang="en-US" dirty="0" smtClean="0"/>
              <a:t> { &lt;A, B&gt;, &lt;B, A&gt;, &lt;A, C&gt;, &lt;C, A&gt;, &lt;C, E&gt;, &lt;E, C&gt;,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&lt;D, A&gt;, &lt;D, B&gt;, &lt;D, C&gt;, &lt;D, E&gt; }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6667500" y="1262743"/>
            <a:ext cx="2209800" cy="381000"/>
          </a:xfrm>
          <a:prstGeom prst="wedgeRectCallout">
            <a:avLst>
              <a:gd name="adj1" fmla="val -32163"/>
              <a:gd name="adj2" fmla="val 9392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Implicit </a:t>
            </a:r>
            <a:r>
              <a:rPr lang="en-US" i="1" dirty="0" smtClean="0"/>
              <a:t>requires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5410200" y="2209800"/>
            <a:ext cx="2209800" cy="381000"/>
          </a:xfrm>
          <a:prstGeom prst="wedgeRectCallout">
            <a:avLst>
              <a:gd name="adj1" fmla="val -67631"/>
              <a:gd name="adj2" fmla="val -607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Trick-</a:t>
            </a:r>
            <a:r>
              <a:rPr lang="en-US" i="1" dirty="0" smtClean="0"/>
              <a:t>requires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3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compute REQ and 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REQ(FM1) = </a:t>
            </a:r>
          </a:p>
          <a:p>
            <a:pPr marL="0" indent="0">
              <a:buNone/>
            </a:pPr>
            <a:r>
              <a:rPr lang="en-US" dirty="0" smtClean="0"/>
              <a:t>{ &lt;A, B&gt;, &lt;B, A&gt;, &lt;A, C&gt;, &lt;C, A&gt;, </a:t>
            </a:r>
            <a:r>
              <a:rPr lang="en-US" dirty="0" smtClean="0">
                <a:solidFill>
                  <a:srgbClr val="C00000"/>
                </a:solidFill>
              </a:rPr>
              <a:t>&lt;B, D&gt;, </a:t>
            </a:r>
            <a:r>
              <a:rPr lang="en-US" dirty="0" smtClean="0">
                <a:solidFill>
                  <a:srgbClr val="00B050"/>
                </a:solidFill>
              </a:rPr>
              <a:t>&lt;D, B&gt;,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&lt;E, A&gt;, &lt;E, B&gt;, </a:t>
            </a:r>
            <a:r>
              <a:rPr lang="en-US" dirty="0" smtClean="0">
                <a:solidFill>
                  <a:srgbClr val="00B050"/>
                </a:solidFill>
              </a:rPr>
              <a:t>&lt;E, C&gt;,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&lt;E, D&gt;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REQ(FM2) =</a:t>
            </a:r>
          </a:p>
          <a:p>
            <a:pPr marL="0" indent="0">
              <a:buNone/>
            </a:pPr>
            <a:r>
              <a:rPr lang="en-US" dirty="0" smtClean="0"/>
              <a:t> { &lt;A, B&gt;, &lt;B, A&gt;, &lt;A, C&gt;, &lt;C, A&gt;, </a:t>
            </a:r>
            <a:r>
              <a:rPr lang="en-US" dirty="0" smtClean="0">
                <a:solidFill>
                  <a:srgbClr val="C00000"/>
                </a:solidFill>
              </a:rPr>
              <a:t>&lt;C, E&gt;, </a:t>
            </a:r>
            <a:r>
              <a:rPr lang="en-US" dirty="0" smtClean="0">
                <a:solidFill>
                  <a:srgbClr val="00B050"/>
                </a:solidFill>
              </a:rPr>
              <a:t>&lt;E, C&gt;,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D, A&gt;, </a:t>
            </a:r>
            <a:r>
              <a:rPr lang="en-US" dirty="0" smtClean="0">
                <a:solidFill>
                  <a:srgbClr val="00B050"/>
                </a:solidFill>
              </a:rPr>
              <a:t>&lt;D, B&gt;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&lt;D, C&gt;, &lt;D, E&gt;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REQ(FM3) = </a:t>
            </a:r>
          </a:p>
          <a:p>
            <a:pPr marL="0" indent="0">
              <a:buNone/>
            </a:pPr>
            <a:r>
              <a:rPr lang="en-US" dirty="0" smtClean="0"/>
              <a:t>{ &lt;</a:t>
            </a:r>
            <a:r>
              <a:rPr lang="en-US" dirty="0"/>
              <a:t>A, B&gt;, &lt;B, A&gt;, &lt;A, C&gt;, &lt;C, A</a:t>
            </a:r>
            <a:r>
              <a:rPr lang="en-US" dirty="0" smtClean="0"/>
              <a:t>&gt;, &lt;D, B&gt;, &lt;E, C&gt; }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1752600" y="5547563"/>
            <a:ext cx="2895600" cy="666887"/>
          </a:xfrm>
          <a:prstGeom prst="wedgeRectCallout">
            <a:avLst>
              <a:gd name="adj1" fmla="val 96137"/>
              <a:gd name="adj2" fmla="val 3679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Mandatory </a:t>
            </a:r>
            <a:r>
              <a:rPr lang="en-US" dirty="0" smtClean="0"/>
              <a:t>becomes </a:t>
            </a:r>
            <a:r>
              <a:rPr lang="en-US" i="1" dirty="0" smtClean="0"/>
              <a:t>optional.</a:t>
            </a:r>
            <a:endParaRPr lang="en-US" i="1" dirty="0"/>
          </a:p>
        </p:txBody>
      </p:sp>
      <p:sp>
        <p:nvSpPr>
          <p:cNvPr id="6" name="Rectangle 5"/>
          <p:cNvSpPr/>
          <p:nvPr/>
        </p:nvSpPr>
        <p:spPr>
          <a:xfrm>
            <a:off x="7536180" y="1230085"/>
            <a:ext cx="6858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36180" y="1240971"/>
            <a:ext cx="6858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/>
          <p:cNvCxnSpPr>
            <a:stCxn id="6" idx="2"/>
            <a:endCxn id="11" idx="0"/>
          </p:cNvCxnSpPr>
          <p:nvPr/>
        </p:nvCxnSpPr>
        <p:spPr>
          <a:xfrm>
            <a:off x="7879080" y="1611085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536180" y="2182585"/>
            <a:ext cx="685800" cy="419100"/>
            <a:chOff x="609600" y="3924300"/>
            <a:chExt cx="685800" cy="419100"/>
          </a:xfrm>
        </p:grpSpPr>
        <p:sp>
          <p:nvSpPr>
            <p:cNvPr id="11" name="Rectangle 10"/>
            <p:cNvSpPr/>
            <p:nvPr/>
          </p:nvSpPr>
          <p:spPr>
            <a:xfrm>
              <a:off x="609600" y="3962400"/>
              <a:ext cx="685800" cy="381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906780" y="3924300"/>
              <a:ext cx="7620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7566660" y="2933700"/>
            <a:ext cx="6858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566660" y="2944586"/>
            <a:ext cx="6858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13" idx="2"/>
            <a:endCxn id="17" idx="0"/>
          </p:cNvCxnSpPr>
          <p:nvPr/>
        </p:nvCxnSpPr>
        <p:spPr>
          <a:xfrm>
            <a:off x="7909560" y="33147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7566660" y="3886200"/>
            <a:ext cx="685800" cy="419100"/>
            <a:chOff x="609600" y="3924300"/>
            <a:chExt cx="685800" cy="419100"/>
          </a:xfrm>
        </p:grpSpPr>
        <p:sp>
          <p:nvSpPr>
            <p:cNvPr id="17" name="Rectangle 16"/>
            <p:cNvSpPr/>
            <p:nvPr/>
          </p:nvSpPr>
          <p:spPr>
            <a:xfrm>
              <a:off x="609600" y="3962400"/>
              <a:ext cx="685800" cy="381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906780" y="3924300"/>
              <a:ext cx="7620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6416040" y="5153025"/>
            <a:ext cx="6858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848600" y="5153025"/>
            <a:ext cx="6858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6408420" y="6094640"/>
            <a:ext cx="685800" cy="419100"/>
            <a:chOff x="609600" y="3924300"/>
            <a:chExt cx="685800" cy="419100"/>
          </a:xfrm>
        </p:grpSpPr>
        <p:sp>
          <p:nvSpPr>
            <p:cNvPr id="26" name="Rectangle 25"/>
            <p:cNvSpPr/>
            <p:nvPr/>
          </p:nvSpPr>
          <p:spPr>
            <a:xfrm>
              <a:off x="609600" y="3962400"/>
              <a:ext cx="685800" cy="381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906780" y="3924300"/>
              <a:ext cx="7620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837714" y="6100083"/>
            <a:ext cx="685800" cy="419100"/>
            <a:chOff x="609600" y="3924300"/>
            <a:chExt cx="685800" cy="419100"/>
          </a:xfrm>
        </p:grpSpPr>
        <p:sp>
          <p:nvSpPr>
            <p:cNvPr id="29" name="Rectangle 28"/>
            <p:cNvSpPr/>
            <p:nvPr/>
          </p:nvSpPr>
          <p:spPr>
            <a:xfrm>
              <a:off x="609600" y="3962400"/>
              <a:ext cx="685800" cy="381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906780" y="3924300"/>
              <a:ext cx="7620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Connector 30"/>
          <p:cNvCxnSpPr>
            <a:stCxn id="20" idx="2"/>
            <a:endCxn id="27" idx="5"/>
          </p:cNvCxnSpPr>
          <p:nvPr/>
        </p:nvCxnSpPr>
        <p:spPr>
          <a:xfrm>
            <a:off x="6758940" y="5534025"/>
            <a:ext cx="11701" cy="62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2"/>
            <a:endCxn id="29" idx="0"/>
          </p:cNvCxnSpPr>
          <p:nvPr/>
        </p:nvCxnSpPr>
        <p:spPr>
          <a:xfrm flipH="1">
            <a:off x="8180614" y="5534025"/>
            <a:ext cx="10886" cy="604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27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compute REQ and 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EX(FM1) = </a:t>
            </a:r>
          </a:p>
          <a:p>
            <a:pPr marL="0" indent="0">
              <a:buNone/>
            </a:pPr>
            <a:r>
              <a:rPr lang="en-US" dirty="0" smtClean="0"/>
              <a:t>{ (E, A), </a:t>
            </a:r>
            <a:r>
              <a:rPr lang="en-US" dirty="0"/>
              <a:t>(</a:t>
            </a:r>
            <a:r>
              <a:rPr lang="en-US" dirty="0" smtClean="0"/>
              <a:t>E, B), (E, C), (E, D) }</a:t>
            </a:r>
          </a:p>
          <a:p>
            <a:pPr marL="0" indent="0">
              <a:buNone/>
            </a:pPr>
            <a:r>
              <a:rPr lang="en-US" dirty="0" smtClean="0"/>
              <a:t>EX(FM2) =</a:t>
            </a:r>
          </a:p>
          <a:p>
            <a:pPr marL="0" indent="0">
              <a:buNone/>
            </a:pPr>
            <a:r>
              <a:rPr lang="en-US" dirty="0" smtClean="0"/>
              <a:t> { (D, A), (D, B), (D, C), (D, E)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EX(FM3) = { (D, E) }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5562600" y="1600200"/>
            <a:ext cx="2514600" cy="631371"/>
          </a:xfrm>
          <a:prstGeom prst="wedgeRectCallout">
            <a:avLst>
              <a:gd name="adj1" fmla="val -67631"/>
              <a:gd name="adj2" fmla="val -607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Trick-</a:t>
            </a:r>
            <a:r>
              <a:rPr lang="en-US" i="1" dirty="0" smtClean="0"/>
              <a:t>excludes </a:t>
            </a:r>
            <a:r>
              <a:rPr lang="en-US" dirty="0" smtClean="0"/>
              <a:t>(no actual </a:t>
            </a:r>
            <a:r>
              <a:rPr lang="en-US" i="1" dirty="0" smtClean="0"/>
              <a:t>excludes </a:t>
            </a:r>
            <a:r>
              <a:rPr lang="en-US" dirty="0" smtClean="0"/>
              <a:t>in FM1 &amp; FM2)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Reasoning the trick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semantics of </a:t>
                </a:r>
                <a:r>
                  <a:rPr lang="en-US" i="1" dirty="0" smtClean="0"/>
                  <a:t>a requires b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𝑃𝑟𝑜𝑑𝑢𝑐𝑡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𝑃</m:t>
                    </m:r>
                  </m:oMath>
                </a14:m>
                <a:endParaRPr lang="en-US" b="0" i="1" dirty="0" smtClean="0">
                  <a:ea typeface="Cambria Math"/>
                </a:endParaRPr>
              </a:p>
              <a:p>
                <a:r>
                  <a:rPr lang="en-US" dirty="0" smtClean="0"/>
                  <a:t>If the feature </a:t>
                </a:r>
                <a:r>
                  <a:rPr lang="en-US" i="1" dirty="0" smtClean="0"/>
                  <a:t>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/>
                  <a:t> FM2 but </a:t>
                </a:r>
                <a:r>
                  <a:rPr lang="en-US" i="1" dirty="0"/>
                  <a:t>c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∉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FM1, then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∀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𝑃𝑟𝑜𝑑𝑢𝑐𝑡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𝑜𝑓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𝐹𝑀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1,  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𝑓𝑎𝑙𝑠𝑒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lvl="1"/>
                <a:r>
                  <a:rPr lang="en-US" dirty="0" smtClean="0">
                    <a:ea typeface="Cambria Math"/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∀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𝐹𝑒𝑎𝑡𝑢𝑟𝑒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𝑜𝑓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𝐹𝑀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1,  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lvl="2"/>
                <a:r>
                  <a:rPr lang="en-US" dirty="0" smtClean="0">
                    <a:ea typeface="Cambria Math"/>
                  </a:rPr>
                  <a:t>We get </a:t>
                </a:r>
                <a:r>
                  <a:rPr lang="en-US" i="1" dirty="0" smtClean="0">
                    <a:solidFill>
                      <a:srgbClr val="FF0000"/>
                    </a:solidFill>
                    <a:ea typeface="Cambria Math"/>
                  </a:rPr>
                  <a:t>c requires x</a:t>
                </a:r>
              </a:p>
              <a:p>
                <a:r>
                  <a:rPr lang="en-US" dirty="0" smtClean="0">
                    <a:ea typeface="Cambria Math"/>
                  </a:rPr>
                  <a:t>Similar to </a:t>
                </a:r>
                <a:r>
                  <a:rPr lang="en-US" i="1" dirty="0" smtClean="0">
                    <a:ea typeface="Cambria Math"/>
                  </a:rPr>
                  <a:t>excludes</a:t>
                </a:r>
              </a:p>
              <a:p>
                <a:endParaRPr lang="en-US" i="1" dirty="0">
                  <a:ea typeface="Cambria Math"/>
                </a:endParaRPr>
              </a:p>
              <a:p>
                <a:r>
                  <a:rPr lang="en-US" dirty="0" smtClean="0">
                    <a:ea typeface="Cambria Math"/>
                  </a:rPr>
                  <a:t>Why the intersection of REQ/EX (FM1) and (FM2) is REQ/EX (FM3)? It is still not very clear.</a:t>
                </a:r>
              </a:p>
              <a:p>
                <a:pPr lvl="1"/>
                <a:r>
                  <a:rPr lang="en-US" dirty="0" smtClean="0">
                    <a:ea typeface="Cambria Math"/>
                  </a:rPr>
                  <a:t>Intersection </a:t>
                </a:r>
                <a:r>
                  <a:rPr lang="en-US" dirty="0" smtClean="0">
                    <a:ea typeface="Cambria Math"/>
                    <a:sym typeface="Wingdings" pitchFamily="2" charset="2"/>
                  </a:rPr>
                  <a:t> Less Constraints  More Products</a:t>
                </a:r>
                <a:endParaRPr lang="en-US" dirty="0">
                  <a:ea typeface="Cambria Math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624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2578</TotalTime>
  <Words>1500</Words>
  <Application>Microsoft Office PowerPoint</Application>
  <PresentationFormat>On-screen Show (4:3)</PresentationFormat>
  <Paragraphs>280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Origin</vt:lpstr>
      <vt:lpstr>Merging Feature Models</vt:lpstr>
      <vt:lpstr>Some symbols</vt:lpstr>
      <vt:lpstr>Approach #1</vt:lpstr>
      <vt:lpstr>The merge algorithm</vt:lpstr>
      <vt:lpstr>An example</vt:lpstr>
      <vt:lpstr>Example: compute REQ and EX</vt:lpstr>
      <vt:lpstr>Example: compute REQ and EX</vt:lpstr>
      <vt:lpstr>Example: compute REQ and EX</vt:lpstr>
      <vt:lpstr>Reasoning the trick</vt:lpstr>
      <vt:lpstr>Discussion</vt:lpstr>
      <vt:lpstr>Approach #2</vt:lpstr>
      <vt:lpstr>Notation of the feature models in this approach</vt:lpstr>
      <vt:lpstr>The merge algorithm</vt:lpstr>
      <vt:lpstr>Deciding the merged variability operator</vt:lpstr>
      <vt:lpstr>Deciding the merged variability operator</vt:lpstr>
      <vt:lpstr>An example</vt:lpstr>
      <vt:lpstr>An example of merging parent-incompatible FMs</vt:lpstr>
      <vt:lpstr>Discussion</vt:lpstr>
      <vt:lpstr>Approach #3</vt:lpstr>
      <vt:lpstr>The intersection-merge </vt:lpstr>
      <vt:lpstr>The union-merge </vt:lpstr>
      <vt:lpstr>Example of union-merge</vt:lpstr>
      <vt:lpstr>Discussion</vt:lpstr>
    </vt:vector>
  </TitlesOfParts>
  <Company>PKU.DR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Li</dc:creator>
  <cp:lastModifiedBy>Yi Li</cp:lastModifiedBy>
  <cp:revision>54</cp:revision>
  <dcterms:created xsi:type="dcterms:W3CDTF">2010-10-20T10:02:59Z</dcterms:created>
  <dcterms:modified xsi:type="dcterms:W3CDTF">2010-10-22T05:01:25Z</dcterms:modified>
</cp:coreProperties>
</file>