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tif" ContentType="image/tif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embeddings/oleObject2.bin" ContentType="application/vnd.openxmlformats-officedocument.oleObject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embeddings/oleObject5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  <p:sldId id="268" r:id="rId12"/>
    <p:sldId id="292" r:id="rId13"/>
    <p:sldId id="293" r:id="rId14"/>
    <p:sldId id="269" r:id="rId15"/>
    <p:sldId id="270" r:id="rId16"/>
    <p:sldId id="263" r:id="rId17"/>
    <p:sldId id="271" r:id="rId18"/>
    <p:sldId id="272" r:id="rId19"/>
    <p:sldId id="274" r:id="rId20"/>
    <p:sldId id="281" r:id="rId21"/>
    <p:sldId id="282" r:id="rId22"/>
    <p:sldId id="283" r:id="rId23"/>
    <p:sldId id="284" r:id="rId24"/>
    <p:sldId id="275" r:id="rId25"/>
    <p:sldId id="285" r:id="rId26"/>
    <p:sldId id="286" r:id="rId27"/>
    <p:sldId id="276" r:id="rId28"/>
    <p:sldId id="287" r:id="rId29"/>
    <p:sldId id="264" r:id="rId30"/>
    <p:sldId id="277" r:id="rId31"/>
    <p:sldId id="278" r:id="rId32"/>
    <p:sldId id="288" r:id="rId33"/>
    <p:sldId id="289" r:id="rId34"/>
    <p:sldId id="290" r:id="rId35"/>
    <p:sldId id="291" r:id="rId36"/>
    <p:sldId id="266" r:id="rId37"/>
    <p:sldId id="280" r:id="rId38"/>
    <p:sldId id="267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07" autoAdjust="0"/>
  </p:normalViewPr>
  <p:slideViewPr>
    <p:cSldViewPr snapToGrid="0" snapToObjects="1">
      <p:cViewPr>
        <p:scale>
          <a:sx n="100" d="100"/>
          <a:sy n="100" d="100"/>
        </p:scale>
        <p:origin x="-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Total</a:t>
            </a:r>
            <a:r>
              <a:rPr lang="en-US" baseline="0" dirty="0" smtClean="0"/>
              <a:t>: 113 features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tx>
                <c:rich>
                  <a:bodyPr/>
                  <a:lstStyle/>
                  <a:p>
                    <a:r>
                      <a:rPr lang="en-US" b="1" dirty="0"/>
                      <a:t>83 </a:t>
                    </a:r>
                    <a:r>
                      <a:rPr lang="en-US" b="1" dirty="0" smtClean="0"/>
                      <a:t>(74%)</a:t>
                    </a:r>
                    <a:endParaRPr lang="en-US" b="1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 dirty="0" smtClean="0"/>
                      <a:t>24 (21%)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dLbl>
              <c:idx val="2"/>
              <c:tx>
                <c:rich>
                  <a:bodyPr/>
                  <a:lstStyle/>
                  <a:p>
                    <a:r>
                      <a:rPr lang="en-US" b="1" dirty="0" smtClean="0"/>
                      <a:t>5 (4%)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dLbl>
              <c:idx val="3"/>
              <c:tx>
                <c:rich>
                  <a:bodyPr/>
                  <a:lstStyle/>
                  <a:p>
                    <a:r>
                      <a:rPr lang="en-US" b="1" dirty="0"/>
                      <a:t>1 </a:t>
                    </a:r>
                    <a:r>
                      <a:rPr lang="en-US" b="1" dirty="0" smtClean="0"/>
                      <a:t>(1%)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separator> </c:separator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 </c:separator>
            <c:showLeaderLines val="1"/>
          </c:dLbls>
          <c:cat>
            <c:strRef>
              <c:f>Sheet1!$A$2:$A$5</c:f>
              <c:strCache>
                <c:ptCount val="4"/>
                <c:pt idx="0">
                  <c:v>Common </c:v>
                </c:pt>
                <c:pt idx="1">
                  <c:v>Confirmed by 3 people</c:v>
                </c:pt>
                <c:pt idx="2">
                  <c:v>Confirmed by 2 people</c:v>
                </c:pt>
                <c:pt idx="3">
                  <c:v>Unique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83.0</c:v>
                </c:pt>
                <c:pt idx="1">
                  <c:v>24.0</c:v>
                </c:pt>
                <c:pt idx="2">
                  <c:v>5.0</c:v>
                </c:pt>
                <c:pt idx="3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Unchanged in last 20 mins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20.0</c:v>
                </c:pt>
                <c:pt idx="1">
                  <c:v>40.0</c:v>
                </c:pt>
                <c:pt idx="2">
                  <c:v>60.0</c:v>
                </c:pt>
                <c:pt idx="3">
                  <c:v>80.0</c:v>
                </c:pt>
                <c:pt idx="4">
                  <c:v>100.0</c:v>
                </c:pt>
                <c:pt idx="5">
                  <c:v>120.0</c:v>
                </c:pt>
                <c:pt idx="6">
                  <c:v>140.0</c:v>
                </c:pt>
                <c:pt idx="7">
                  <c:v>160.0</c:v>
                </c:pt>
                <c:pt idx="8">
                  <c:v>180.0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38.0</c:v>
                </c:pt>
                <c:pt idx="2">
                  <c:v>70.0</c:v>
                </c:pt>
                <c:pt idx="3">
                  <c:v>80.0</c:v>
                </c:pt>
                <c:pt idx="4">
                  <c:v>71.0</c:v>
                </c:pt>
                <c:pt idx="5">
                  <c:v>65.0</c:v>
                </c:pt>
                <c:pt idx="6">
                  <c:v>58.0</c:v>
                </c:pt>
                <c:pt idx="7">
                  <c:v>66.0</c:v>
                </c:pt>
                <c:pt idx="8">
                  <c:v>50.0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Changed in last 20 mins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20.0</c:v>
                </c:pt>
                <c:pt idx="1">
                  <c:v>40.0</c:v>
                </c:pt>
                <c:pt idx="2">
                  <c:v>60.0</c:v>
                </c:pt>
                <c:pt idx="3">
                  <c:v>80.0</c:v>
                </c:pt>
                <c:pt idx="4">
                  <c:v>100.0</c:v>
                </c:pt>
                <c:pt idx="5">
                  <c:v>120.0</c:v>
                </c:pt>
                <c:pt idx="6">
                  <c:v>140.0</c:v>
                </c:pt>
                <c:pt idx="7">
                  <c:v>160.0</c:v>
                </c:pt>
                <c:pt idx="8">
                  <c:v>180.0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0.0</c:v>
                </c:pt>
                <c:pt idx="1">
                  <c:v>5.0</c:v>
                </c:pt>
                <c:pt idx="2">
                  <c:v>12.0</c:v>
                </c:pt>
                <c:pt idx="3">
                  <c:v>37.0</c:v>
                </c:pt>
                <c:pt idx="4">
                  <c:v>44.0</c:v>
                </c:pt>
                <c:pt idx="5">
                  <c:v>47.0</c:v>
                </c:pt>
                <c:pt idx="6">
                  <c:v>43.0</c:v>
                </c:pt>
                <c:pt idx="7">
                  <c:v>50.0</c:v>
                </c:pt>
                <c:pt idx="8">
                  <c:v>60.0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Newly created in last 20 mins</c:v>
                </c:pt>
              </c:strCache>
            </c:strRef>
          </c:tx>
          <c:spPr>
            <a:solidFill>
              <a:prstClr val="black"/>
            </a:solidFill>
            <a:ln>
              <a:noFill/>
            </a:ln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20.0</c:v>
                </c:pt>
                <c:pt idx="1">
                  <c:v>40.0</c:v>
                </c:pt>
                <c:pt idx="2">
                  <c:v>60.0</c:v>
                </c:pt>
                <c:pt idx="3">
                  <c:v>80.0</c:v>
                </c:pt>
                <c:pt idx="4">
                  <c:v>100.0</c:v>
                </c:pt>
                <c:pt idx="5">
                  <c:v>120.0</c:v>
                </c:pt>
                <c:pt idx="6">
                  <c:v>140.0</c:v>
                </c:pt>
                <c:pt idx="7">
                  <c:v>160.0</c:v>
                </c:pt>
                <c:pt idx="8">
                  <c:v>180.0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43.0</c:v>
                </c:pt>
                <c:pt idx="1">
                  <c:v>39.0</c:v>
                </c:pt>
                <c:pt idx="2">
                  <c:v>40.0</c:v>
                </c:pt>
                <c:pt idx="3">
                  <c:v>11.0</c:v>
                </c:pt>
                <c:pt idx="4">
                  <c:v>2.0</c:v>
                </c:pt>
                <c:pt idx="5">
                  <c:v>9.0</c:v>
                </c:pt>
                <c:pt idx="6">
                  <c:v>10.0</c:v>
                </c:pt>
                <c:pt idx="7">
                  <c:v>4.0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3157736"/>
        <c:axId val="743146168"/>
      </c:barChart>
      <c:catAx>
        <c:axId val="743157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passed </a:t>
                </a:r>
                <a:r>
                  <a:rPr lang="en-US" dirty="0" smtClean="0"/>
                  <a:t>(</a:t>
                </a:r>
                <a:r>
                  <a:rPr lang="en-US" dirty="0"/>
                  <a:t>in minutes)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43146168"/>
        <c:crosses val="autoZero"/>
        <c:auto val="1"/>
        <c:lblAlgn val="ctr"/>
        <c:lblOffset val="100"/>
        <c:noMultiLvlLbl val="0"/>
      </c:catAx>
      <c:valAx>
        <c:axId val="743146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Features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431577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vmlDrawing" Target="../drawings/vmlDrawing4.vml"/><Relationship Id="rId2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5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vmlDrawing" Target="../drawings/vmlDrawing3.vml"/><Relationship Id="rId15" Type="http://schemas.openxmlformats.org/officeDocument/2006/relationships/oleObject" Target="../embeddings/oleObject3.bin"/><Relationship Id="rId16" Type="http://schemas.openxmlformats.org/officeDocument/2006/relationships/image" Target="../media/image2.png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3" Type="http://schemas.openxmlformats.org/officeDocument/2006/relationships/vmlDrawing" Target="../drawings/vmlDrawing5.vml"/><Relationship Id="rId14" Type="http://schemas.openxmlformats.org/officeDocument/2006/relationships/oleObject" Target="../embeddings/oleObject5.bin"/><Relationship Id="rId15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1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189" y="1375101"/>
            <a:ext cx="8425722" cy="1384995"/>
          </a:xfrm>
        </p:spPr>
        <p:txBody>
          <a:bodyPr/>
          <a:lstStyle/>
          <a:p>
            <a:r>
              <a:rPr lang="en-US" sz="2800" i="1" dirty="0" err="1"/>
              <a:t>CoFM</a:t>
            </a:r>
            <a:r>
              <a:rPr lang="en-US" sz="2800" dirty="0"/>
              <a:t>: </a:t>
            </a:r>
            <a:r>
              <a:rPr lang="en-US" sz="2800" dirty="0" smtClean="0"/>
              <a:t>A </a:t>
            </a:r>
            <a:r>
              <a:rPr lang="en-US" sz="2800" dirty="0"/>
              <a:t>Web-based Collaborative Feature Modeling System for </a:t>
            </a:r>
            <a:r>
              <a:rPr lang="en-US" sz="2800" dirty="0" err="1"/>
              <a:t>Internetware</a:t>
            </a:r>
            <a:r>
              <a:rPr lang="en-US" sz="2800" dirty="0"/>
              <a:t> Requirements' Gathering and Continual </a:t>
            </a:r>
            <a:r>
              <a:rPr lang="en-US" sz="2800" dirty="0" smtClean="0"/>
              <a:t>Evolution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89" y="3429000"/>
            <a:ext cx="8193396" cy="2395072"/>
          </a:xfrm>
        </p:spPr>
        <p:txBody>
          <a:bodyPr>
            <a:normAutofit/>
          </a:bodyPr>
          <a:lstStyle/>
          <a:p>
            <a:r>
              <a:rPr lang="en-US" sz="2400" dirty="0"/>
              <a:t>Li Yi, Wei Zhang, </a:t>
            </a:r>
            <a:r>
              <a:rPr lang="en-US" sz="2400" dirty="0" err="1"/>
              <a:t>Haiyan</a:t>
            </a:r>
            <a:r>
              <a:rPr lang="en-US" sz="2400" dirty="0"/>
              <a:t> Zhao, </a:t>
            </a:r>
            <a:r>
              <a:rPr lang="en-US" sz="2400" dirty="0" err="1"/>
              <a:t>Zhi</a:t>
            </a:r>
            <a:r>
              <a:rPr lang="en-US" sz="2400" dirty="0"/>
              <a:t> Jin, Hong </a:t>
            </a:r>
            <a:r>
              <a:rPr lang="en-US" sz="2400" dirty="0" smtClean="0"/>
              <a:t>Mei</a:t>
            </a:r>
          </a:p>
          <a:p>
            <a:endParaRPr lang="en-US" sz="1800" dirty="0"/>
          </a:p>
          <a:p>
            <a:r>
              <a:rPr lang="en-US" sz="1800" dirty="0"/>
              <a:t>Institute of Software, School of EECS, Peking </a:t>
            </a:r>
            <a:r>
              <a:rPr lang="en-US" sz="1800" dirty="0" smtClean="0"/>
              <a:t>University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Key Laboratory of High Confidence Software Technology, Ministry of Education of China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2010.11.04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95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2"/>
            <a:ext cx="6255969" cy="584776"/>
          </a:xfrm>
        </p:spPr>
        <p:txBody>
          <a:bodyPr/>
          <a:lstStyle/>
          <a:p>
            <a:r>
              <a:rPr lang="en-US" sz="3200" dirty="0" smtClean="0"/>
              <a:t>Preliminaries: Feature Models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824830"/>
            <a:ext cx="755688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258" y="4901530"/>
            <a:ext cx="820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from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Feature Oriented Domain Analysis (FODA) Feasibility </a:t>
            </a:r>
            <a:r>
              <a:rPr lang="en-US" sz="2000" b="1" dirty="0">
                <a:latin typeface="+mn-lt"/>
              </a:rPr>
              <a:t>Study,</a:t>
            </a:r>
            <a:r>
              <a:rPr lang="en-US" sz="2000" dirty="0">
                <a:latin typeface="+mn-lt"/>
              </a:rPr>
              <a:t> </a:t>
            </a:r>
            <a:endParaRPr lang="en-US" sz="2000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</a:rPr>
              <a:t>CMU/SEI-90-TR-21, 1990</a:t>
            </a:r>
            <a:endParaRPr lang="en-US" sz="2000" dirty="0"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85800" y="3504526"/>
            <a:ext cx="1885284" cy="7047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Palatino Linotype"/>
                <a:ea typeface="楷体_GB2312"/>
              </a:rPr>
              <a:t>Constraint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953000" y="3111500"/>
            <a:ext cx="1447800" cy="5969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847184" y="2425700"/>
            <a:ext cx="1447800" cy="5969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9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Extended Feature Models in </a:t>
            </a:r>
            <a:r>
              <a:rPr lang="en-US" sz="2800" i="1" dirty="0" err="1" smtClean="0"/>
              <a:t>CoFM</a:t>
            </a:r>
            <a:endParaRPr lang="en-US" sz="2800" i="1" dirty="0"/>
          </a:p>
        </p:txBody>
      </p:sp>
      <p:grpSp>
        <p:nvGrpSpPr>
          <p:cNvPr id="4" name="组合 112"/>
          <p:cNvGrpSpPr/>
          <p:nvPr/>
        </p:nvGrpSpPr>
        <p:grpSpPr>
          <a:xfrm>
            <a:off x="675200" y="619875"/>
            <a:ext cx="7741919" cy="5400676"/>
            <a:chOff x="990600" y="600870"/>
            <a:chExt cx="7057632" cy="4992211"/>
          </a:xfrm>
        </p:grpSpPr>
        <p:cxnSp>
          <p:nvCxnSpPr>
            <p:cNvPr id="5" name="形状 133"/>
            <p:cNvCxnSpPr>
              <a:endCxn id="50" idx="1"/>
            </p:cNvCxnSpPr>
            <p:nvPr/>
          </p:nvCxnSpPr>
          <p:spPr>
            <a:xfrm rot="16200000" flipH="1">
              <a:off x="933450" y="2800350"/>
              <a:ext cx="12573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形状 137"/>
            <p:cNvCxnSpPr>
              <a:endCxn id="52" idx="1"/>
            </p:cNvCxnSpPr>
            <p:nvPr/>
          </p:nvCxnSpPr>
          <p:spPr>
            <a:xfrm rot="16200000" flipH="1">
              <a:off x="400050" y="3333750"/>
              <a:ext cx="23241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形状 135"/>
            <p:cNvCxnSpPr>
              <a:endCxn id="51" idx="1"/>
            </p:cNvCxnSpPr>
            <p:nvPr/>
          </p:nvCxnSpPr>
          <p:spPr>
            <a:xfrm rot="16200000" flipH="1">
              <a:off x="666750" y="3067050"/>
              <a:ext cx="17907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85"/>
            <p:cNvSpPr/>
            <p:nvPr/>
          </p:nvSpPr>
          <p:spPr>
            <a:xfrm>
              <a:off x="2971800" y="2209800"/>
              <a:ext cx="1295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+supporters</a:t>
              </a:r>
            </a:p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+opponents</a:t>
              </a:r>
            </a:p>
          </p:txBody>
        </p:sp>
        <p:sp>
          <p:nvSpPr>
            <p:cNvPr id="9" name="矩形 3"/>
            <p:cNvSpPr/>
            <p:nvPr/>
          </p:nvSpPr>
          <p:spPr>
            <a:xfrm>
              <a:off x="4724400" y="16002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Relationship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4"/>
            <p:cNvSpPr/>
            <p:nvPr/>
          </p:nvSpPr>
          <p:spPr>
            <a:xfrm>
              <a:off x="2971800" y="18288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Element</a:t>
              </a:r>
            </a:p>
          </p:txBody>
        </p:sp>
        <p:sp>
          <p:nvSpPr>
            <p:cNvPr id="11" name="矩形 5"/>
            <p:cNvSpPr/>
            <p:nvPr/>
          </p:nvSpPr>
          <p:spPr>
            <a:xfrm>
              <a:off x="4724400" y="25146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Feature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等腰三角形 6"/>
            <p:cNvSpPr/>
            <p:nvPr/>
          </p:nvSpPr>
          <p:spPr>
            <a:xfrm rot="16200000">
              <a:off x="4267200" y="2057401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1"/>
            <p:cNvSpPr/>
            <p:nvPr/>
          </p:nvSpPr>
          <p:spPr>
            <a:xfrm>
              <a:off x="6553200" y="20574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Refinement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2"/>
            <p:cNvSpPr/>
            <p:nvPr/>
          </p:nvSpPr>
          <p:spPr>
            <a:xfrm>
              <a:off x="6553200" y="11430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Constraint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等腰三角形 30"/>
            <p:cNvSpPr/>
            <p:nvPr/>
          </p:nvSpPr>
          <p:spPr>
            <a:xfrm rot="16200000">
              <a:off x="6172200" y="16764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45087" y="2667000"/>
              <a:ext cx="554132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+parent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4525" y="284989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5590" y="1323201"/>
              <a:ext cx="23264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56960" y="248159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2873375"/>
              <a:ext cx="23264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41720" y="2834640"/>
              <a:ext cx="48398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+child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53200" y="2438400"/>
              <a:ext cx="23264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3800" y="2439352"/>
              <a:ext cx="23264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肘形连接符 49"/>
            <p:cNvCxnSpPr>
              <a:stCxn id="11" idx="3"/>
            </p:cNvCxnSpPr>
            <p:nvPr/>
          </p:nvCxnSpPr>
          <p:spPr>
            <a:xfrm flipV="1">
              <a:off x="6172200" y="2438400"/>
              <a:ext cx="838200" cy="266700"/>
            </a:xfrm>
            <a:prstGeom prst="bentConnector3">
              <a:avLst>
                <a:gd name="adj1" fmla="val 763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54"/>
            <p:cNvCxnSpPr/>
            <p:nvPr/>
          </p:nvCxnSpPr>
          <p:spPr>
            <a:xfrm flipV="1">
              <a:off x="6172200" y="2438400"/>
              <a:ext cx="1524000" cy="609600"/>
            </a:xfrm>
            <a:prstGeom prst="bentConnector3">
              <a:avLst>
                <a:gd name="adj1" fmla="val 885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形状 67"/>
            <p:cNvCxnSpPr>
              <a:stCxn id="14" idx="3"/>
            </p:cNvCxnSpPr>
            <p:nvPr/>
          </p:nvCxnSpPr>
          <p:spPr>
            <a:xfrm flipH="1">
              <a:off x="6172200" y="1333500"/>
              <a:ext cx="1676400" cy="1870075"/>
            </a:xfrm>
            <a:prstGeom prst="bentConnector4">
              <a:avLst>
                <a:gd name="adj1" fmla="val -10000"/>
                <a:gd name="adj2" fmla="val 999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72"/>
            <p:cNvCxnSpPr>
              <a:stCxn id="12" idx="3"/>
              <a:endCxn id="9" idx="1"/>
            </p:cNvCxnSpPr>
            <p:nvPr/>
          </p:nvCxnSpPr>
          <p:spPr>
            <a:xfrm flipV="1">
              <a:off x="4495800" y="1790700"/>
              <a:ext cx="228600" cy="381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形状 74"/>
            <p:cNvCxnSpPr>
              <a:stCxn id="12" idx="3"/>
              <a:endCxn id="11" idx="1"/>
            </p:cNvCxnSpPr>
            <p:nvPr/>
          </p:nvCxnSpPr>
          <p:spPr>
            <a:xfrm>
              <a:off x="4495800" y="2171701"/>
              <a:ext cx="228600" cy="5333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78"/>
            <p:cNvCxnSpPr>
              <a:stCxn id="15" idx="3"/>
              <a:endCxn id="14" idx="1"/>
            </p:cNvCxnSpPr>
            <p:nvPr/>
          </p:nvCxnSpPr>
          <p:spPr>
            <a:xfrm flipV="1">
              <a:off x="6400800" y="13335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80"/>
            <p:cNvCxnSpPr>
              <a:stCxn id="15" idx="3"/>
              <a:endCxn id="13" idx="1"/>
            </p:cNvCxnSpPr>
            <p:nvPr/>
          </p:nvCxnSpPr>
          <p:spPr>
            <a:xfrm>
              <a:off x="6400800" y="17907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87"/>
            <p:cNvSpPr/>
            <p:nvPr/>
          </p:nvSpPr>
          <p:spPr>
            <a:xfrm>
              <a:off x="3200401" y="3429000"/>
              <a:ext cx="8382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EFM</a:t>
              </a:r>
            </a:p>
          </p:txBody>
        </p:sp>
        <p:sp>
          <p:nvSpPr>
            <p:cNvPr id="32" name="菱形 88"/>
            <p:cNvSpPr/>
            <p:nvPr/>
          </p:nvSpPr>
          <p:spPr>
            <a:xfrm>
              <a:off x="3505200" y="3124200"/>
              <a:ext cx="228600" cy="30480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连接符 90"/>
            <p:cNvCxnSpPr>
              <a:stCxn id="8" idx="2"/>
              <a:endCxn id="32" idx="0"/>
            </p:cNvCxnSpPr>
            <p:nvPr/>
          </p:nvCxnSpPr>
          <p:spPr>
            <a:xfrm rot="5400000">
              <a:off x="3467100" y="2971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flipV="1">
              <a:off x="3581400" y="2819400"/>
              <a:ext cx="261610" cy="241824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肘形连接符 31"/>
            <p:cNvCxnSpPr/>
            <p:nvPr/>
          </p:nvCxnSpPr>
          <p:spPr>
            <a:xfrm>
              <a:off x="5943600" y="2895600"/>
              <a:ext cx="228600" cy="152400"/>
            </a:xfrm>
            <a:prstGeom prst="bentConnector3">
              <a:avLst>
                <a:gd name="adj1" fmla="val 13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形状 36"/>
            <p:cNvCxnSpPr>
              <a:stCxn id="11" idx="2"/>
            </p:cNvCxnSpPr>
            <p:nvPr/>
          </p:nvCxnSpPr>
          <p:spPr>
            <a:xfrm rot="16200000" flipH="1">
              <a:off x="5657850" y="2686050"/>
              <a:ext cx="304800" cy="7239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51"/>
            <p:cNvSpPr/>
            <p:nvPr/>
          </p:nvSpPr>
          <p:spPr>
            <a:xfrm>
              <a:off x="4724400" y="34290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52"/>
            <p:cNvSpPr/>
            <p:nvPr/>
          </p:nvSpPr>
          <p:spPr>
            <a:xfrm>
              <a:off x="4724400" y="39624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Description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53"/>
            <p:cNvSpPr/>
            <p:nvPr/>
          </p:nvSpPr>
          <p:spPr>
            <a:xfrm>
              <a:off x="4724400" y="44958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Optionality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0" name="组合 70"/>
            <p:cNvGrpSpPr/>
            <p:nvPr/>
          </p:nvGrpSpPr>
          <p:grpSpPr>
            <a:xfrm>
              <a:off x="4876800" y="2909882"/>
              <a:ext cx="304800" cy="214318"/>
              <a:chOff x="5486400" y="5105400"/>
              <a:chExt cx="304800" cy="228600"/>
            </a:xfrm>
          </p:grpSpPr>
          <p:cxnSp>
            <p:nvCxnSpPr>
              <p:cNvPr id="85" name="直接连接符 59"/>
              <p:cNvCxnSpPr/>
              <p:nvPr/>
            </p:nvCxnSpPr>
            <p:spPr>
              <a:xfrm>
                <a:off x="5486400" y="51816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61"/>
              <p:cNvCxnSpPr/>
              <p:nvPr/>
            </p:nvCxnSpPr>
            <p:spPr>
              <a:xfrm>
                <a:off x="5486400" y="52578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64"/>
              <p:cNvCxnSpPr/>
              <p:nvPr/>
            </p:nvCxnSpPr>
            <p:spPr>
              <a:xfrm rot="5400000">
                <a:off x="5524500" y="5219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肘形连接符 73"/>
            <p:cNvCxnSpPr>
              <a:endCxn id="37" idx="3"/>
            </p:cNvCxnSpPr>
            <p:nvPr/>
          </p:nvCxnSpPr>
          <p:spPr>
            <a:xfrm>
              <a:off x="5029200" y="3352800"/>
              <a:ext cx="1143000" cy="266700"/>
            </a:xfrm>
            <a:prstGeom prst="bentConnector3">
              <a:avLst>
                <a:gd name="adj1" fmla="val 1373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81"/>
            <p:cNvCxnSpPr/>
            <p:nvPr/>
          </p:nvCxnSpPr>
          <p:spPr>
            <a:xfrm rot="5400000">
              <a:off x="4914900" y="32385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形状 83"/>
            <p:cNvCxnSpPr>
              <a:endCxn id="38" idx="3"/>
            </p:cNvCxnSpPr>
            <p:nvPr/>
          </p:nvCxnSpPr>
          <p:spPr>
            <a:xfrm rot="5400000">
              <a:off x="6119813" y="3671888"/>
              <a:ext cx="533400" cy="42862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形状 94"/>
            <p:cNvCxnSpPr>
              <a:endCxn id="39" idx="3"/>
            </p:cNvCxnSpPr>
            <p:nvPr/>
          </p:nvCxnSpPr>
          <p:spPr>
            <a:xfrm rot="5400000">
              <a:off x="6117036" y="4205685"/>
              <a:ext cx="535780" cy="42545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104"/>
            <p:cNvCxnSpPr>
              <a:stCxn id="12" idx="3"/>
              <a:endCxn id="37" idx="1"/>
            </p:cNvCxnSpPr>
            <p:nvPr/>
          </p:nvCxnSpPr>
          <p:spPr>
            <a:xfrm>
              <a:off x="4495800" y="2171701"/>
              <a:ext cx="228600" cy="14477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106"/>
            <p:cNvCxnSpPr>
              <a:stCxn id="12" idx="3"/>
              <a:endCxn id="38" idx="1"/>
            </p:cNvCxnSpPr>
            <p:nvPr/>
          </p:nvCxnSpPr>
          <p:spPr>
            <a:xfrm>
              <a:off x="4495800" y="2171701"/>
              <a:ext cx="228600" cy="1981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108"/>
            <p:cNvCxnSpPr>
              <a:stCxn id="12" idx="3"/>
              <a:endCxn id="39" idx="1"/>
            </p:cNvCxnSpPr>
            <p:nvPr/>
          </p:nvCxnSpPr>
          <p:spPr>
            <a:xfrm>
              <a:off x="4495800" y="2171701"/>
              <a:ext cx="228600" cy="25145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115"/>
            <p:cNvSpPr/>
            <p:nvPr/>
          </p:nvSpPr>
          <p:spPr>
            <a:xfrm>
              <a:off x="990600" y="21336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Stakeholder</a:t>
              </a:r>
            </a:p>
          </p:txBody>
        </p:sp>
        <p:sp>
          <p:nvSpPr>
            <p:cNvPr id="49" name="矩形 118"/>
            <p:cNvSpPr/>
            <p:nvPr/>
          </p:nvSpPr>
          <p:spPr>
            <a:xfrm>
              <a:off x="3200400" y="434340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View</a:t>
              </a:r>
            </a:p>
          </p:txBody>
        </p:sp>
        <p:sp>
          <p:nvSpPr>
            <p:cNvPr id="50" name="矩形 119"/>
            <p:cNvSpPr/>
            <p:nvPr/>
          </p:nvSpPr>
          <p:spPr>
            <a:xfrm>
              <a:off x="1752600" y="34290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Global</a:t>
              </a:r>
            </a:p>
          </p:txBody>
        </p:sp>
        <p:sp>
          <p:nvSpPr>
            <p:cNvPr id="51" name="矩形 120"/>
            <p:cNvSpPr/>
            <p:nvPr/>
          </p:nvSpPr>
          <p:spPr>
            <a:xfrm>
              <a:off x="1752600" y="3962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Working</a:t>
              </a:r>
            </a:p>
          </p:txBody>
        </p:sp>
        <p:sp>
          <p:nvSpPr>
            <p:cNvPr id="52" name="矩形 121"/>
            <p:cNvSpPr/>
            <p:nvPr/>
          </p:nvSpPr>
          <p:spPr>
            <a:xfrm>
              <a:off x="1752600" y="44958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Personal</a:t>
              </a:r>
            </a:p>
          </p:txBody>
        </p:sp>
        <p:cxnSp>
          <p:nvCxnSpPr>
            <p:cNvPr id="53" name="直接连接符 123"/>
            <p:cNvCxnSpPr>
              <a:stCxn id="31" idx="2"/>
              <a:endCxn id="49" idx="0"/>
            </p:cNvCxnSpPr>
            <p:nvPr/>
          </p:nvCxnSpPr>
          <p:spPr>
            <a:xfrm flipH="1">
              <a:off x="3619500" y="3810000"/>
              <a:ext cx="1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等腰三角形 124"/>
            <p:cNvSpPr/>
            <p:nvPr/>
          </p:nvSpPr>
          <p:spPr>
            <a:xfrm rot="5400000">
              <a:off x="2971800" y="44196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肘形连接符 127"/>
            <p:cNvCxnSpPr>
              <a:stCxn id="50" idx="3"/>
              <a:endCxn id="54" idx="3"/>
            </p:cNvCxnSpPr>
            <p:nvPr/>
          </p:nvCxnSpPr>
          <p:spPr>
            <a:xfrm>
              <a:off x="2743200" y="3619500"/>
              <a:ext cx="228600" cy="914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131"/>
            <p:cNvCxnSpPr>
              <a:stCxn id="52" idx="3"/>
              <a:endCxn id="54" idx="3"/>
            </p:cNvCxnSpPr>
            <p:nvPr/>
          </p:nvCxnSpPr>
          <p:spPr>
            <a:xfrm flipV="1">
              <a:off x="2743200" y="4533900"/>
              <a:ext cx="228600" cy="152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140"/>
            <p:cNvSpPr/>
            <p:nvPr/>
          </p:nvSpPr>
          <p:spPr>
            <a:xfrm>
              <a:off x="2080260" y="1369695"/>
              <a:ext cx="1143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Operation</a:t>
              </a:r>
            </a:p>
          </p:txBody>
        </p:sp>
        <p:cxnSp>
          <p:nvCxnSpPr>
            <p:cNvPr id="58" name="直接连接符 149"/>
            <p:cNvCxnSpPr/>
            <p:nvPr/>
          </p:nvCxnSpPr>
          <p:spPr>
            <a:xfrm rot="5400000">
              <a:off x="2314578" y="20574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150"/>
            <p:cNvSpPr/>
            <p:nvPr/>
          </p:nvSpPr>
          <p:spPr>
            <a:xfrm>
              <a:off x="15240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Create</a:t>
              </a:r>
            </a:p>
          </p:txBody>
        </p:sp>
        <p:sp>
          <p:nvSpPr>
            <p:cNvPr id="60" name="矩形 151"/>
            <p:cNvSpPr/>
            <p:nvPr/>
          </p:nvSpPr>
          <p:spPr>
            <a:xfrm>
              <a:off x="28956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</p:txBody>
        </p:sp>
        <p:sp>
          <p:nvSpPr>
            <p:cNvPr id="61" name="等腰三角形 152"/>
            <p:cNvSpPr/>
            <p:nvPr/>
          </p:nvSpPr>
          <p:spPr>
            <a:xfrm rot="10800000">
              <a:off x="2514600" y="1210470"/>
              <a:ext cx="228600" cy="1524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肘形连接符 154"/>
            <p:cNvCxnSpPr>
              <a:stCxn id="59" idx="2"/>
            </p:cNvCxnSpPr>
            <p:nvPr/>
          </p:nvCxnSpPr>
          <p:spPr>
            <a:xfrm rot="16200000" flipH="1">
              <a:off x="21717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156"/>
            <p:cNvCxnSpPr>
              <a:stCxn id="60" idx="2"/>
            </p:cNvCxnSpPr>
            <p:nvPr/>
          </p:nvCxnSpPr>
          <p:spPr>
            <a:xfrm rot="5400000">
              <a:off x="28575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581400" y="381000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81400" y="4114800"/>
              <a:ext cx="152400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19598" y="339599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19598" y="3929390"/>
              <a:ext cx="229719" cy="234712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21202" y="446279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71600" y="251460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33801" y="5167631"/>
              <a:ext cx="889025" cy="2560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Has attribute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直角三角形 146"/>
            <p:cNvSpPr/>
            <p:nvPr/>
          </p:nvSpPr>
          <p:spPr>
            <a:xfrm>
              <a:off x="5029200" y="5059681"/>
              <a:ext cx="228600" cy="228600"/>
            </a:xfrm>
            <a:prstGeom prst="rtTriangl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直接连接符 147"/>
            <p:cNvCxnSpPr/>
            <p:nvPr/>
          </p:nvCxnSpPr>
          <p:spPr>
            <a:xfrm rot="16200000" flipV="1">
              <a:off x="4381500" y="4431031"/>
              <a:ext cx="1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148"/>
            <p:cNvCxnSpPr/>
            <p:nvPr/>
          </p:nvCxnSpPr>
          <p:spPr>
            <a:xfrm rot="5400000">
              <a:off x="3467100" y="5326380"/>
              <a:ext cx="53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153"/>
            <p:cNvCxnSpPr>
              <a:stCxn id="71" idx="4"/>
            </p:cNvCxnSpPr>
            <p:nvPr/>
          </p:nvCxnSpPr>
          <p:spPr>
            <a:xfrm rot="5400000">
              <a:off x="5105401" y="5440680"/>
              <a:ext cx="304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155"/>
            <p:cNvCxnSpPr/>
            <p:nvPr/>
          </p:nvCxnSpPr>
          <p:spPr>
            <a:xfrm flipV="1">
              <a:off x="3733800" y="5593080"/>
              <a:ext cx="1524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184"/>
            <p:cNvCxnSpPr/>
            <p:nvPr/>
          </p:nvCxnSpPr>
          <p:spPr>
            <a:xfrm rot="5400000">
              <a:off x="3467100" y="3619500"/>
              <a:ext cx="1981200" cy="838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139190" y="3982581"/>
              <a:ext cx="23264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43998" y="446279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00998" y="3014990"/>
              <a:ext cx="229719" cy="234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48922" y="3406775"/>
              <a:ext cx="35539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Times New Roman" pitchFamily="18" charset="0"/>
                  <a:cs typeface="Times New Roman" pitchFamily="18" charset="0"/>
                </a:rPr>
                <a:t>1..</a:t>
              </a:r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52990" y="2133600"/>
              <a:ext cx="23264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43200" y="2133600"/>
              <a:ext cx="232642" cy="24182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肘形连接符 96"/>
            <p:cNvCxnSpPr>
              <a:stCxn id="51" idx="3"/>
              <a:endCxn id="54" idx="3"/>
            </p:cNvCxnSpPr>
            <p:nvPr/>
          </p:nvCxnSpPr>
          <p:spPr>
            <a:xfrm>
              <a:off x="2743200" y="4152900"/>
              <a:ext cx="2286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100"/>
            <p:cNvCxnSpPr/>
            <p:nvPr/>
          </p:nvCxnSpPr>
          <p:spPr>
            <a:xfrm rot="10800000" flipV="1">
              <a:off x="2286000" y="2362198"/>
              <a:ext cx="6858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5831702" y="5560290"/>
            <a:ext cx="3312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property:       </a:t>
            </a:r>
            <a:r>
              <a:rPr lang="en-US" dirty="0" smtClean="0">
                <a:solidFill>
                  <a:srgbClr val="863204"/>
                </a:solidFill>
              </a:rPr>
              <a:t>divergence tolerance</a:t>
            </a:r>
            <a:endParaRPr lang="en-US" dirty="0">
              <a:solidFill>
                <a:srgbClr val="8632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5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EFMs</a:t>
            </a:r>
            <a:endParaRPr lang="en-US" dirty="0"/>
          </a:p>
        </p:txBody>
      </p:sp>
      <p:pic>
        <p:nvPicPr>
          <p:cNvPr id="4" name="Content Placeholder 3" descr="图片3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45" r="-33645"/>
          <a:stretch>
            <a:fillRect/>
          </a:stretch>
        </p:blipFill>
        <p:spPr>
          <a:xfrm>
            <a:off x="2202230" y="736600"/>
            <a:ext cx="8439150" cy="5207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850" y="735944"/>
            <a:ext cx="3700046" cy="56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2"/>
              <a:buChar char="q"/>
            </a:pPr>
            <a:r>
              <a:rPr lang="en-US" dirty="0" smtClean="0"/>
              <a:t>Broadcasting-based process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Each operation is sent to the central server when submitted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 valid operation is broadcasted to all sites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An invalid operation is undone at its original site</a:t>
            </a:r>
          </a:p>
          <a:p>
            <a:pPr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2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Introduction to 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r>
              <a:rPr lang="en-US" dirty="0" smtClean="0">
                <a:solidFill>
                  <a:srgbClr val="BFBFBF"/>
                </a:solidFill>
              </a:rPr>
              <a:t>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Production Support</a:t>
            </a:r>
          </a:p>
          <a:p>
            <a:pPr lvl="1"/>
            <a:r>
              <a:rPr lang="en-US" dirty="0" smtClean="0"/>
              <a:t>Awareness Support</a:t>
            </a:r>
          </a:p>
          <a:p>
            <a:pPr lvl="1"/>
            <a:r>
              <a:rPr lang="en-US" dirty="0" smtClean="0"/>
              <a:t>Coordination Support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32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-27933"/>
            <a:ext cx="6255969" cy="646331"/>
          </a:xfrm>
        </p:spPr>
        <p:txBody>
          <a:bodyPr/>
          <a:lstStyle/>
          <a:p>
            <a:r>
              <a:rPr lang="en-US" dirty="0" smtClean="0"/>
              <a:t>An Overview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2076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CSCW (Computer-supported cooperative work) system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Three main categories of functionalities</a:t>
            </a:r>
          </a:p>
          <a:p>
            <a:r>
              <a:rPr lang="en-US" dirty="0" smtClean="0"/>
              <a:t>Production</a:t>
            </a:r>
          </a:p>
          <a:p>
            <a:pPr lvl="1"/>
            <a:r>
              <a:rPr lang="en-US" dirty="0" smtClean="0"/>
              <a:t>Construct, view and check shared feature models</a:t>
            </a:r>
          </a:p>
          <a:p>
            <a:r>
              <a:rPr lang="en-US" dirty="0" smtClean="0"/>
              <a:t>Awareness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 </a:t>
            </a:r>
            <a:r>
              <a:rPr lang="en-US" dirty="0"/>
              <a:t>necessary </a:t>
            </a:r>
            <a:r>
              <a:rPr lang="en-US" dirty="0">
                <a:solidFill>
                  <a:srgbClr val="863204"/>
                </a:solidFill>
              </a:rPr>
              <a:t>information about activities of other people </a:t>
            </a:r>
            <a:r>
              <a:rPr lang="en-US" dirty="0"/>
              <a:t>in the shared workspace, which provides the context for individual’s work </a:t>
            </a:r>
            <a:endParaRPr lang="en-US" dirty="0" smtClean="0"/>
          </a:p>
          <a:p>
            <a:r>
              <a:rPr lang="en-US" dirty="0" smtClean="0"/>
              <a:t>Coordination</a:t>
            </a:r>
          </a:p>
          <a:p>
            <a:pPr lvl="1"/>
            <a:r>
              <a:rPr lang="en-US" dirty="0" smtClean="0"/>
              <a:t>Mediate </a:t>
            </a:r>
            <a:r>
              <a:rPr lang="en-US" dirty="0"/>
              <a:t>and </a:t>
            </a:r>
            <a:r>
              <a:rPr lang="en-US" dirty="0" smtClean="0"/>
              <a:t>mesh </a:t>
            </a:r>
            <a:r>
              <a:rPr lang="en-US" dirty="0">
                <a:solidFill>
                  <a:srgbClr val="863204"/>
                </a:solidFill>
              </a:rPr>
              <a:t>individual work </a:t>
            </a:r>
            <a:r>
              <a:rPr lang="en-US" dirty="0" smtClean="0">
                <a:solidFill>
                  <a:srgbClr val="863204"/>
                </a:solidFill>
              </a:rPr>
              <a:t>into a whole </a:t>
            </a:r>
            <a:r>
              <a:rPr lang="en-US" dirty="0" smtClean="0"/>
              <a:t>piece, especially when multiple users are working on the same set of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9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49" y="735945"/>
            <a:ext cx="8681249" cy="574160"/>
          </a:xfrm>
        </p:spPr>
        <p:txBody>
          <a:bodyPr/>
          <a:lstStyle/>
          <a:p>
            <a:r>
              <a:rPr lang="en-US" dirty="0" smtClean="0"/>
              <a:t>C/S architecture</a:t>
            </a:r>
            <a:endParaRPr lang="en-US" dirty="0"/>
          </a:p>
        </p:txBody>
      </p:sp>
      <p:sp>
        <p:nvSpPr>
          <p:cNvPr id="4" name="矩形 23"/>
          <p:cNvSpPr/>
          <p:nvPr/>
        </p:nvSpPr>
        <p:spPr>
          <a:xfrm>
            <a:off x="1569466" y="1523976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</a:t>
            </a:r>
            <a:endParaRPr lang="en-US" sz="1600" dirty="0"/>
          </a:p>
        </p:txBody>
      </p:sp>
      <p:sp>
        <p:nvSpPr>
          <p:cNvPr id="5" name="矩形 1"/>
          <p:cNvSpPr/>
          <p:nvPr/>
        </p:nvSpPr>
        <p:spPr>
          <a:xfrm>
            <a:off x="1721866" y="1752576"/>
            <a:ext cx="16764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Browser</a:t>
            </a:r>
          </a:p>
        </p:txBody>
      </p:sp>
      <p:sp>
        <p:nvSpPr>
          <p:cNvPr id="6" name="矩形 2"/>
          <p:cNvSpPr/>
          <p:nvPr/>
        </p:nvSpPr>
        <p:spPr>
          <a:xfrm>
            <a:off x="1721866" y="2133576"/>
            <a:ext cx="16764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Editor</a:t>
            </a:r>
          </a:p>
        </p:txBody>
      </p:sp>
      <p:sp>
        <p:nvSpPr>
          <p:cNvPr id="7" name="矩形 3"/>
          <p:cNvSpPr/>
          <p:nvPr/>
        </p:nvSpPr>
        <p:spPr>
          <a:xfrm>
            <a:off x="1721866" y="2514576"/>
            <a:ext cx="16764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Constraints Browser</a:t>
            </a:r>
          </a:p>
        </p:txBody>
      </p:sp>
      <p:sp>
        <p:nvSpPr>
          <p:cNvPr id="8" name="矩形 4"/>
          <p:cNvSpPr/>
          <p:nvPr/>
        </p:nvSpPr>
        <p:spPr>
          <a:xfrm>
            <a:off x="3398266" y="2285976"/>
            <a:ext cx="914400" cy="762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History List</a:t>
            </a:r>
          </a:p>
        </p:txBody>
      </p:sp>
      <p:sp>
        <p:nvSpPr>
          <p:cNvPr id="9" name="矩形 5"/>
          <p:cNvSpPr/>
          <p:nvPr/>
        </p:nvSpPr>
        <p:spPr>
          <a:xfrm>
            <a:off x="3398266" y="1752576"/>
            <a:ext cx="9144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User List</a:t>
            </a:r>
          </a:p>
        </p:txBody>
      </p:sp>
      <p:sp>
        <p:nvSpPr>
          <p:cNvPr id="10" name="矩形 6"/>
          <p:cNvSpPr/>
          <p:nvPr/>
        </p:nvSpPr>
        <p:spPr>
          <a:xfrm>
            <a:off x="1721866" y="3047976"/>
            <a:ext cx="2590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Discussion &amp; Comments</a:t>
            </a:r>
          </a:p>
        </p:txBody>
      </p:sp>
      <p:sp>
        <p:nvSpPr>
          <p:cNvPr id="11" name="矩形 7"/>
          <p:cNvSpPr/>
          <p:nvPr/>
        </p:nvSpPr>
        <p:spPr>
          <a:xfrm>
            <a:off x="5074666" y="3047976"/>
            <a:ext cx="20574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Model</a:t>
            </a:r>
          </a:p>
        </p:txBody>
      </p:sp>
      <p:sp>
        <p:nvSpPr>
          <p:cNvPr id="12" name="矩形 8"/>
          <p:cNvSpPr/>
          <p:nvPr/>
        </p:nvSpPr>
        <p:spPr>
          <a:xfrm>
            <a:off x="5074666" y="1600176"/>
            <a:ext cx="2057400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i="1" dirty="0" smtClean="0"/>
              <a:t>Data Views</a:t>
            </a:r>
            <a:endParaRPr lang="en-US" sz="1200" i="1" dirty="0"/>
          </a:p>
        </p:txBody>
      </p:sp>
      <p:sp>
        <p:nvSpPr>
          <p:cNvPr id="13" name="矩形 10"/>
          <p:cNvSpPr/>
          <p:nvPr/>
        </p:nvSpPr>
        <p:spPr>
          <a:xfrm>
            <a:off x="5074666" y="1904976"/>
            <a:ext cx="838200" cy="4572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Name Set</a:t>
            </a:r>
          </a:p>
        </p:txBody>
      </p:sp>
      <p:sp>
        <p:nvSpPr>
          <p:cNvPr id="14" name="矩形 11"/>
          <p:cNvSpPr/>
          <p:nvPr/>
        </p:nvSpPr>
        <p:spPr>
          <a:xfrm>
            <a:off x="5912866" y="1904976"/>
            <a:ext cx="1219200" cy="4572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Global View</a:t>
            </a:r>
          </a:p>
        </p:txBody>
      </p:sp>
      <p:sp>
        <p:nvSpPr>
          <p:cNvPr id="15" name="矩形 12"/>
          <p:cNvSpPr/>
          <p:nvPr/>
        </p:nvSpPr>
        <p:spPr>
          <a:xfrm>
            <a:off x="5074666" y="2362176"/>
            <a:ext cx="9906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Working View</a:t>
            </a:r>
          </a:p>
        </p:txBody>
      </p:sp>
      <p:sp>
        <p:nvSpPr>
          <p:cNvPr id="16" name="矩形 13"/>
          <p:cNvSpPr/>
          <p:nvPr/>
        </p:nvSpPr>
        <p:spPr>
          <a:xfrm>
            <a:off x="6065266" y="2362176"/>
            <a:ext cx="1066800" cy="5334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Personal View</a:t>
            </a:r>
          </a:p>
        </p:txBody>
      </p:sp>
      <p:sp>
        <p:nvSpPr>
          <p:cNvPr id="17" name="矩形 14"/>
          <p:cNvSpPr/>
          <p:nvPr/>
        </p:nvSpPr>
        <p:spPr>
          <a:xfrm>
            <a:off x="3322066" y="4419576"/>
            <a:ext cx="2590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Connector</a:t>
            </a:r>
          </a:p>
        </p:txBody>
      </p:sp>
      <p:sp>
        <p:nvSpPr>
          <p:cNvPr id="18" name="矩形 15"/>
          <p:cNvSpPr/>
          <p:nvPr/>
        </p:nvSpPr>
        <p:spPr>
          <a:xfrm>
            <a:off x="3322066" y="3733776"/>
            <a:ext cx="1295400" cy="685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Commands</a:t>
            </a:r>
          </a:p>
        </p:txBody>
      </p:sp>
      <p:sp>
        <p:nvSpPr>
          <p:cNvPr id="19" name="矩形 16"/>
          <p:cNvSpPr/>
          <p:nvPr/>
        </p:nvSpPr>
        <p:spPr>
          <a:xfrm>
            <a:off x="4617466" y="3733776"/>
            <a:ext cx="1295400" cy="685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Dispatcher</a:t>
            </a:r>
          </a:p>
        </p:txBody>
      </p:sp>
      <p:sp>
        <p:nvSpPr>
          <p:cNvPr id="20" name="矩形 17"/>
          <p:cNvSpPr/>
          <p:nvPr/>
        </p:nvSpPr>
        <p:spPr>
          <a:xfrm>
            <a:off x="2788666" y="5105376"/>
            <a:ext cx="1828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Protocol Handler</a:t>
            </a:r>
          </a:p>
        </p:txBody>
      </p:sp>
      <p:sp>
        <p:nvSpPr>
          <p:cNvPr id="21" name="矩形 19"/>
          <p:cNvSpPr/>
          <p:nvPr/>
        </p:nvSpPr>
        <p:spPr>
          <a:xfrm>
            <a:off x="2788666" y="5486376"/>
            <a:ext cx="18288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Filters</a:t>
            </a:r>
          </a:p>
        </p:txBody>
      </p:sp>
      <p:sp>
        <p:nvSpPr>
          <p:cNvPr id="22" name="矩形 20"/>
          <p:cNvSpPr/>
          <p:nvPr/>
        </p:nvSpPr>
        <p:spPr>
          <a:xfrm>
            <a:off x="4617466" y="5105376"/>
            <a:ext cx="1219200" cy="762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Handlers</a:t>
            </a:r>
          </a:p>
        </p:txBody>
      </p:sp>
      <p:sp>
        <p:nvSpPr>
          <p:cNvPr id="23" name="矩形 21"/>
          <p:cNvSpPr/>
          <p:nvPr/>
        </p:nvSpPr>
        <p:spPr>
          <a:xfrm>
            <a:off x="2788666" y="5867376"/>
            <a:ext cx="3048000" cy="381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Access Objects</a:t>
            </a:r>
            <a:endParaRPr lang="en-US" sz="1600" dirty="0"/>
          </a:p>
        </p:txBody>
      </p:sp>
      <p:sp>
        <p:nvSpPr>
          <p:cNvPr id="24" name="圆柱形 22"/>
          <p:cNvSpPr/>
          <p:nvPr/>
        </p:nvSpPr>
        <p:spPr>
          <a:xfrm>
            <a:off x="1493266" y="6323214"/>
            <a:ext cx="1568120" cy="457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Database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45666" y="4419576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45666" y="5029176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00351" y="3680304"/>
            <a:ext cx="492443" cy="12414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 smtClean="0"/>
              <a:t>Controller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81888" y="2285976"/>
            <a:ext cx="492443" cy="7381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 smtClean="0"/>
              <a:t>Views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101288" y="2285976"/>
            <a:ext cx="492443" cy="8902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 smtClean="0"/>
              <a:t>Models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836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i="1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Constructing shared feature models via two kinds of basic operations: </a:t>
            </a:r>
            <a:r>
              <a:rPr lang="en-US" i="1" dirty="0" smtClean="0">
                <a:solidFill>
                  <a:srgbClr val="863204"/>
                </a:solidFill>
              </a:rPr>
              <a:t>creating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863204"/>
                </a:solidFill>
              </a:rPr>
              <a:t>voting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Voting on an existing element:</a:t>
            </a:r>
          </a:p>
          <a:p>
            <a:pPr lvl="2"/>
            <a:r>
              <a:rPr lang="en-US" dirty="0" smtClean="0"/>
              <a:t>‘</a:t>
            </a:r>
            <a:r>
              <a:rPr lang="en-US" i="1" dirty="0" smtClean="0">
                <a:solidFill>
                  <a:srgbClr val="863204"/>
                </a:solidFill>
              </a:rPr>
              <a:t>YES</a:t>
            </a:r>
            <a:r>
              <a:rPr lang="en-US" dirty="0" smtClean="0"/>
              <a:t>’ to support its </a:t>
            </a:r>
            <a:r>
              <a:rPr lang="en-US" dirty="0" smtClean="0">
                <a:solidFill>
                  <a:srgbClr val="863204"/>
                </a:solidFill>
              </a:rPr>
              <a:t>existence</a:t>
            </a:r>
            <a:r>
              <a:rPr lang="en-US" dirty="0" smtClean="0"/>
              <a:t> in current feature model, ‘</a:t>
            </a:r>
            <a:r>
              <a:rPr lang="en-US" i="1" dirty="0" smtClean="0">
                <a:solidFill>
                  <a:srgbClr val="863204"/>
                </a:solidFill>
              </a:rPr>
              <a:t>NO</a:t>
            </a:r>
            <a:r>
              <a:rPr lang="en-US" dirty="0" smtClean="0"/>
              <a:t>’ to oppose.</a:t>
            </a:r>
          </a:p>
          <a:p>
            <a:pPr lvl="1"/>
            <a:r>
              <a:rPr lang="en-US" dirty="0" smtClean="0">
                <a:solidFill>
                  <a:srgbClr val="863204"/>
                </a:solidFill>
              </a:rPr>
              <a:t>Removing an element </a:t>
            </a:r>
            <a:r>
              <a:rPr lang="en-US" dirty="0" smtClean="0"/>
              <a:t>if all votes on it are ‘</a:t>
            </a:r>
            <a:r>
              <a:rPr lang="en-US" i="1" dirty="0" smtClean="0"/>
              <a:t>NO</a:t>
            </a:r>
            <a:r>
              <a:rPr lang="en-US" dirty="0" smtClean="0"/>
              <a:t>’.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Users can add </a:t>
            </a:r>
            <a:r>
              <a:rPr lang="en-US" dirty="0" smtClean="0">
                <a:solidFill>
                  <a:srgbClr val="863204"/>
                </a:solidFill>
              </a:rPr>
              <a:t>customized attributes </a:t>
            </a:r>
            <a:r>
              <a:rPr lang="en-US" dirty="0" smtClean="0"/>
              <a:t>to the features in current feature model. (The default attributes are </a:t>
            </a:r>
            <a:r>
              <a:rPr lang="en-US" i="1" dirty="0" smtClean="0"/>
              <a:t>name, description </a:t>
            </a:r>
            <a:r>
              <a:rPr lang="en-US" dirty="0" smtClean="0"/>
              <a:t>and </a:t>
            </a:r>
            <a:r>
              <a:rPr lang="en-US" i="1" dirty="0" smtClean="0"/>
              <a:t>optionality.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863204"/>
                </a:solidFill>
              </a:rPr>
              <a:t>Checking</a:t>
            </a:r>
            <a:r>
              <a:rPr lang="en-US" dirty="0" smtClean="0"/>
              <a:t> for conflicts and defects at individual workspaces.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6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working 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" y="664392"/>
            <a:ext cx="8912055" cy="586739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172033" y="2860842"/>
            <a:ext cx="2577097" cy="163094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Feature Browser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054223" y="2130927"/>
            <a:ext cx="3552408" cy="10373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Feature Editor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054223" y="5424904"/>
            <a:ext cx="3552408" cy="10373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Miscellaneous </a:t>
            </a:r>
            <a:r>
              <a:rPr lang="it-IT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Info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07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 feature attributes</a:t>
            </a:r>
            <a:endParaRPr lang="en-US" dirty="0"/>
          </a:p>
        </p:txBody>
      </p:sp>
      <p:pic>
        <p:nvPicPr>
          <p:cNvPr id="4" name="Content Placeholder 3" descr="a3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4760"/>
          <a:stretch>
            <a:fillRect/>
          </a:stretch>
        </p:blipFill>
        <p:spPr>
          <a:xfrm>
            <a:off x="1695578" y="2273310"/>
            <a:ext cx="7376361" cy="455182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Allow different attributes for different feature models</a:t>
            </a:r>
          </a:p>
          <a:p>
            <a:r>
              <a:rPr lang="en-US" dirty="0" smtClean="0"/>
              <a:t>Four attribute types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ingle-line </a:t>
            </a:r>
            <a:r>
              <a:rPr lang="en-US" i="1" dirty="0" smtClean="0">
                <a:solidFill>
                  <a:srgbClr val="863204"/>
                </a:solidFill>
              </a:rPr>
              <a:t>string</a:t>
            </a:r>
          </a:p>
          <a:p>
            <a:pPr lvl="1"/>
            <a:r>
              <a:rPr lang="en-US" dirty="0" smtClean="0"/>
              <a:t>Multi-line </a:t>
            </a:r>
            <a:r>
              <a:rPr lang="en-US" i="1" dirty="0" smtClean="0">
                <a:solidFill>
                  <a:srgbClr val="863204"/>
                </a:solidFill>
              </a:rPr>
              <a:t>text</a:t>
            </a:r>
            <a:endParaRPr lang="en-US" dirty="0" smtClean="0">
              <a:solidFill>
                <a:srgbClr val="863204"/>
              </a:solidFill>
            </a:endParaRPr>
          </a:p>
          <a:p>
            <a:pPr lvl="1"/>
            <a:r>
              <a:rPr lang="en-US" dirty="0" smtClean="0">
                <a:solidFill>
                  <a:srgbClr val="863204"/>
                </a:solidFill>
              </a:rPr>
              <a:t>Enumeration</a:t>
            </a:r>
          </a:p>
          <a:p>
            <a:pPr lvl="1"/>
            <a:r>
              <a:rPr lang="en-US" dirty="0" smtClean="0">
                <a:solidFill>
                  <a:srgbClr val="863204"/>
                </a:solidFill>
              </a:rPr>
              <a:t>Number</a:t>
            </a:r>
          </a:p>
          <a:p>
            <a:pPr marL="0" indent="0">
              <a:buNone/>
            </a:pPr>
            <a:endParaRPr lang="en-US" dirty="0" smtClean="0">
              <a:solidFill>
                <a:srgbClr val="8632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0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feature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At </a:t>
            </a:r>
            <a:r>
              <a:rPr lang="en-US" dirty="0" smtClean="0">
                <a:solidFill>
                  <a:srgbClr val="863204"/>
                </a:solidFill>
              </a:rPr>
              <a:t>individual</a:t>
            </a:r>
            <a:r>
              <a:rPr lang="en-US" dirty="0" smtClean="0"/>
              <a:t> workspaces, i.e. each user’s working view and personal view of the shared feature model.</a:t>
            </a:r>
          </a:p>
          <a:p>
            <a:pPr lvl="1"/>
            <a:r>
              <a:rPr lang="en-US" dirty="0" smtClean="0">
                <a:solidFill>
                  <a:srgbClr val="863204"/>
                </a:solidFill>
              </a:rPr>
              <a:t>NO checking for the whole </a:t>
            </a:r>
            <a:r>
              <a:rPr lang="en-US" dirty="0" smtClean="0"/>
              <a:t>feature model (i.e. the global view,) because of the divergence tolerance property of our extended feature models.</a:t>
            </a:r>
          </a:p>
          <a:p>
            <a:pPr lvl="1"/>
            <a:endParaRPr lang="en-US" dirty="0"/>
          </a:p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Unnamed features</a:t>
            </a:r>
          </a:p>
          <a:p>
            <a:pPr lvl="1"/>
            <a:r>
              <a:rPr lang="en-US" dirty="0" smtClean="0"/>
              <a:t>Mal-positioned features</a:t>
            </a:r>
          </a:p>
          <a:p>
            <a:pPr lvl="2"/>
            <a:r>
              <a:rPr lang="en-US" dirty="0" smtClean="0"/>
              <a:t>Non-positioned</a:t>
            </a:r>
          </a:p>
          <a:p>
            <a:pPr lvl="2"/>
            <a:r>
              <a:rPr lang="en-US" dirty="0" smtClean="0"/>
              <a:t>Multi-positioned (conflicting refinements)</a:t>
            </a:r>
          </a:p>
          <a:p>
            <a:pPr lvl="1"/>
            <a:r>
              <a:rPr lang="en-US" dirty="0" smtClean="0"/>
              <a:t>Conflicting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3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Introduction to the </a:t>
            </a:r>
            <a:r>
              <a:rPr lang="en-US" dirty="0" err="1" smtClean="0"/>
              <a:t>CoFM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Production Support</a:t>
            </a:r>
          </a:p>
          <a:p>
            <a:pPr lvl="1"/>
            <a:r>
              <a:rPr lang="en-US" dirty="0" smtClean="0"/>
              <a:t>Awareness Support</a:t>
            </a:r>
          </a:p>
          <a:p>
            <a:pPr lvl="1"/>
            <a:r>
              <a:rPr lang="en-US" dirty="0" smtClean="0"/>
              <a:t>Coordination Support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587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730" y="-22952"/>
            <a:ext cx="6255969" cy="64135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49917"/>
              </p:ext>
            </p:extLst>
          </p:nvPr>
        </p:nvGraphicFramePr>
        <p:xfrm>
          <a:off x="438631" y="109355"/>
          <a:ext cx="8566468" cy="676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935"/>
                <a:gridCol w="2253315"/>
                <a:gridCol w="2138601"/>
                <a:gridCol w="2141617"/>
              </a:tblGrid>
              <a:tr h="4287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968958">
                <a:tc>
                  <a:txBody>
                    <a:bodyPr/>
                    <a:lstStyle/>
                    <a:p>
                      <a:r>
                        <a:rPr lang="en-US" dirty="0" smtClean="0"/>
                        <a:t>Unnamed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 </a:t>
                      </a:r>
                      <a:r>
                        <a:rPr lang="en-US" i="1" dirty="0" smtClean="0"/>
                        <a:t>NO</a:t>
                      </a:r>
                      <a:r>
                        <a:rPr lang="en-US" i="0" dirty="0" smtClean="0"/>
                        <a:t> on the name </a:t>
                      </a:r>
                      <a:r>
                        <a:rPr lang="en-US" i="1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28636">
                <a:tc>
                  <a:txBody>
                    <a:bodyPr/>
                    <a:lstStyle/>
                    <a:p>
                      <a:r>
                        <a:rPr lang="en-US" dirty="0" smtClean="0"/>
                        <a:t>Non-positioned Feature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 </a:t>
                      </a:r>
                      <a:r>
                        <a:rPr lang="en-US" i="1" dirty="0" smtClean="0"/>
                        <a:t>NO</a:t>
                      </a:r>
                      <a:r>
                        <a:rPr lang="en-US" i="0" dirty="0" smtClean="0"/>
                        <a:t> on the refinement </a:t>
                      </a:r>
                      <a:r>
                        <a:rPr lang="en-US" i="1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03986">
                <a:tc>
                  <a:txBody>
                    <a:bodyPr/>
                    <a:lstStyle/>
                    <a:p>
                      <a:r>
                        <a:rPr lang="en-US" dirty="0" smtClean="0"/>
                        <a:t>Non-positioned Feature</a:t>
                      </a:r>
                      <a:r>
                        <a:rPr lang="en-US" baseline="0" dirty="0" smtClean="0"/>
                        <a:t>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Vote </a:t>
                      </a:r>
                      <a:r>
                        <a:rPr lang="en-US" i="1" dirty="0" smtClean="0"/>
                        <a:t>NO</a:t>
                      </a:r>
                      <a:r>
                        <a:rPr lang="en-US" i="0" dirty="0" smtClean="0"/>
                        <a:t> on the feature </a:t>
                      </a:r>
                      <a:r>
                        <a:rPr lang="en-US" i="1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081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Multi-positioned Feature</a:t>
                      </a:r>
                      <a:r>
                        <a:rPr lang="en-US" baseline="0" dirty="0" smtClean="0"/>
                        <a:t> (Conflicting Refinements)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28636">
                <a:tc>
                  <a:txBody>
                    <a:bodyPr/>
                    <a:lstStyle/>
                    <a:p>
                      <a:r>
                        <a:rPr lang="en-US" dirty="0" smtClean="0"/>
                        <a:t>Conflicting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63911" y="970227"/>
            <a:ext cx="1345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smtClean="0"/>
              <a:t>Feature </a:t>
            </a:r>
            <a:r>
              <a:rPr lang="en-US" sz="2000" i="1" dirty="0" smtClean="0"/>
              <a:t>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014925" y="764360"/>
            <a:ext cx="1649750" cy="402278"/>
          </a:xfrm>
          <a:prstGeom prst="rect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(Unnamed)</a:t>
            </a:r>
            <a:endParaRPr kumimoji="1" lang="en-US" sz="2000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06589" y="629782"/>
            <a:ext cx="667756" cy="327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0632" y="1563096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Parent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60632" y="2317821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Child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2" name="Straight Connector 11"/>
          <p:cNvCxnSpPr>
            <a:stCxn id="9" idx="2"/>
            <a:endCxn id="10" idx="0"/>
          </p:cNvCxnSpPr>
          <p:nvPr/>
        </p:nvCxnSpPr>
        <p:spPr bwMode="auto">
          <a:xfrm>
            <a:off x="3153989" y="1952279"/>
            <a:ext cx="0" cy="3655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3989" y="1952279"/>
            <a:ext cx="160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R: refinement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385032" y="1563096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Parent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85032" y="2317821"/>
            <a:ext cx="986713" cy="389183"/>
          </a:xfrm>
          <a:prstGeom prst="rect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Child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06589" y="2977704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Parent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06589" y="3732429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Child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Straight Connector 21"/>
          <p:cNvCxnSpPr>
            <a:stCxn id="20" idx="2"/>
            <a:endCxn id="21" idx="0"/>
          </p:cNvCxnSpPr>
          <p:nvPr/>
        </p:nvCxnSpPr>
        <p:spPr bwMode="auto">
          <a:xfrm>
            <a:off x="3599946" y="3366887"/>
            <a:ext cx="0" cy="3655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425096" y="3312720"/>
            <a:ext cx="986713" cy="389183"/>
          </a:xfrm>
          <a:prstGeom prst="rect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Child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09689" y="4327995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Parent 1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04645" y="5015129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Child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7" name="Straight Connector 26"/>
          <p:cNvCxnSpPr>
            <a:stCxn id="25" idx="2"/>
            <a:endCxn id="26" idx="0"/>
          </p:cNvCxnSpPr>
          <p:nvPr/>
        </p:nvCxnSpPr>
        <p:spPr bwMode="auto">
          <a:xfrm>
            <a:off x="3003046" y="4717178"/>
            <a:ext cx="594956" cy="2979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90789" y="4327995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Parent 2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Straight Connector 30"/>
          <p:cNvCxnSpPr>
            <a:stCxn id="30" idx="2"/>
            <a:endCxn id="26" idx="0"/>
          </p:cNvCxnSpPr>
          <p:nvPr/>
        </p:nvCxnSpPr>
        <p:spPr bwMode="auto">
          <a:xfrm flipH="1">
            <a:off x="3598002" y="4717178"/>
            <a:ext cx="586144" cy="2979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0632" y="475600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09251" y="475600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6745586" y="4327995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Parent 1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340542" y="5015129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Child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9" name="Straight Connector 38"/>
          <p:cNvCxnSpPr>
            <a:stCxn id="37" idx="2"/>
            <a:endCxn id="38" idx="0"/>
          </p:cNvCxnSpPr>
          <p:nvPr/>
        </p:nvCxnSpPr>
        <p:spPr bwMode="auto">
          <a:xfrm>
            <a:off x="7238943" y="4717178"/>
            <a:ext cx="594956" cy="29795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7926686" y="4327995"/>
            <a:ext cx="986713" cy="389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Parent 2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1" name="Straight Connector 40"/>
          <p:cNvCxnSpPr>
            <a:stCxn id="40" idx="2"/>
            <a:endCxn id="38" idx="0"/>
          </p:cNvCxnSpPr>
          <p:nvPr/>
        </p:nvCxnSpPr>
        <p:spPr bwMode="auto">
          <a:xfrm flipH="1">
            <a:off x="7833899" y="4717178"/>
            <a:ext cx="586144" cy="297951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96529" y="475600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R1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45148" y="475600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46922" y="5708233"/>
            <a:ext cx="667756" cy="327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F1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46922" y="6355342"/>
            <a:ext cx="667756" cy="327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F3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49584" y="6027991"/>
            <a:ext cx="667756" cy="327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F2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Curved Connector 51"/>
          <p:cNvCxnSpPr>
            <a:stCxn id="46" idx="2"/>
            <a:endCxn id="45" idx="3"/>
          </p:cNvCxnSpPr>
          <p:nvPr/>
        </p:nvCxnSpPr>
        <p:spPr bwMode="auto">
          <a:xfrm rot="5400000">
            <a:off x="3417232" y="6052788"/>
            <a:ext cx="163676" cy="768784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0"/>
            <a:endCxn id="44" idx="2"/>
          </p:cNvCxnSpPr>
          <p:nvPr/>
        </p:nvCxnSpPr>
        <p:spPr bwMode="auto">
          <a:xfrm flipV="1">
            <a:off x="2780800" y="6035584"/>
            <a:ext cx="0" cy="31975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4" idx="3"/>
            <a:endCxn id="46" idx="0"/>
          </p:cNvCxnSpPr>
          <p:nvPr/>
        </p:nvCxnSpPr>
        <p:spPr bwMode="auto">
          <a:xfrm>
            <a:off x="3114678" y="5871909"/>
            <a:ext cx="768784" cy="156082"/>
          </a:xfrm>
          <a:prstGeom prst="curved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flipH="1">
            <a:off x="3448556" y="5781205"/>
            <a:ext cx="201236" cy="246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96013" y="5477400"/>
            <a:ext cx="138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R1: excludes</a:t>
            </a:r>
            <a:endParaRPr lang="en-US" sz="1800" dirty="0"/>
          </a:p>
        </p:txBody>
      </p:sp>
      <p:sp>
        <p:nvSpPr>
          <p:cNvPr id="64" name="TextBox 63"/>
          <p:cNvSpPr txBox="1"/>
          <p:nvPr/>
        </p:nvSpPr>
        <p:spPr>
          <a:xfrm>
            <a:off x="3310279" y="6454759"/>
            <a:ext cx="131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R2: requires</a:t>
            </a:r>
            <a:endParaRPr lang="en-US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2261034" y="6022884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R3</a:t>
            </a:r>
            <a:endParaRPr lang="en-US" sz="180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843508" y="5668435"/>
            <a:ext cx="667756" cy="327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F1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843508" y="6315544"/>
            <a:ext cx="667756" cy="327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F3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946170" y="5988193"/>
            <a:ext cx="667756" cy="3273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F2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0" name="Curved Connector 69"/>
          <p:cNvCxnSpPr>
            <a:stCxn id="69" idx="2"/>
            <a:endCxn id="68" idx="3"/>
          </p:cNvCxnSpPr>
          <p:nvPr/>
        </p:nvCxnSpPr>
        <p:spPr bwMode="auto">
          <a:xfrm rot="5400000">
            <a:off x="7813818" y="6012990"/>
            <a:ext cx="163676" cy="76878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0"/>
            <a:endCxn id="67" idx="2"/>
          </p:cNvCxnSpPr>
          <p:nvPr/>
        </p:nvCxnSpPr>
        <p:spPr bwMode="auto">
          <a:xfrm flipV="1">
            <a:off x="7177386" y="5995786"/>
            <a:ext cx="0" cy="31975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67" idx="3"/>
            <a:endCxn id="69" idx="0"/>
          </p:cNvCxnSpPr>
          <p:nvPr/>
        </p:nvCxnSpPr>
        <p:spPr bwMode="auto">
          <a:xfrm>
            <a:off x="7511264" y="5832111"/>
            <a:ext cx="768784" cy="15608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flipH="1">
            <a:off x="7845142" y="5741407"/>
            <a:ext cx="201236" cy="24678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8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i="1" dirty="0" smtClean="0"/>
              <a:t>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Awareness support is essential for improving the usability of CSCW systems</a:t>
            </a:r>
          </a:p>
          <a:p>
            <a:endParaRPr lang="en-US" dirty="0" smtClean="0"/>
          </a:p>
          <a:p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err="1" smtClean="0"/>
              <a:t>CoFM</a:t>
            </a:r>
            <a:r>
              <a:rPr lang="en-US" i="1" dirty="0" smtClean="0"/>
              <a:t> </a:t>
            </a:r>
            <a:r>
              <a:rPr lang="en-US" dirty="0" smtClean="0"/>
              <a:t>system, most awareness information is shown in the feature browser, because it is the most frequently used UI region.</a:t>
            </a:r>
          </a:p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Others’ current working location</a:t>
            </a:r>
          </a:p>
          <a:p>
            <a:pPr lvl="1"/>
            <a:r>
              <a:rPr lang="en-US" dirty="0" smtClean="0"/>
              <a:t>“Hot-spots” in current feature model</a:t>
            </a:r>
          </a:p>
          <a:p>
            <a:pPr lvl="1"/>
            <a:r>
              <a:rPr lang="en-US" dirty="0" smtClean="0"/>
              <a:t>Recent changes being made by co-workers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Use different UI elements (fonts, colors, etc.) for different types of information</a:t>
            </a:r>
          </a:p>
          <a:p>
            <a:pPr lvl="1"/>
            <a:r>
              <a:rPr lang="en-US" dirty="0" smtClean="0"/>
              <a:t>Make sure these different UI elements can be combined together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04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awareness information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143413"/>
              </p:ext>
            </p:extLst>
          </p:nvPr>
        </p:nvGraphicFramePr>
        <p:xfrm>
          <a:off x="323850" y="597662"/>
          <a:ext cx="8439152" cy="557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0"/>
                <a:gridCol w="3390900"/>
                <a:gridCol w="1230314"/>
                <a:gridCol w="2109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Where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Others’ edit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</a:t>
                      </a:r>
                      <a:r>
                        <a:rPr lang="en-US" i="1" dirty="0" smtClean="0"/>
                        <a:t>(Where are they working?)</a:t>
                      </a:r>
                    </a:p>
                    <a:p>
                      <a:r>
                        <a:rPr lang="en-US" i="0" dirty="0" smtClean="0"/>
                        <a:t>Presence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(Who are participating?)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people’s name </a:t>
                      </a:r>
                      <a:r>
                        <a:rPr lang="en-US" dirty="0" smtClean="0"/>
                        <a:t>next to the being edited features.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Controversy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Artifact </a:t>
                      </a:r>
                      <a:r>
                        <a:rPr lang="en-US" i="1" dirty="0" smtClean="0"/>
                        <a:t>(What</a:t>
                      </a:r>
                      <a:r>
                        <a:rPr lang="en-US" i="1" baseline="0" dirty="0" smtClean="0"/>
                        <a:t> is the state of the objects?)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Bold </a:t>
                      </a:r>
                      <a:r>
                        <a:rPr lang="en-US" dirty="0" smtClean="0"/>
                        <a:t>the name of controversial</a:t>
                      </a:r>
                      <a:r>
                        <a:rPr lang="en-US" baseline="0" dirty="0" smtClean="0"/>
                        <a:t> features.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Artifact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Coloring </a:t>
                      </a:r>
                      <a:r>
                        <a:rPr lang="en-US" dirty="0" smtClean="0"/>
                        <a:t>each type of problems.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Authorship </a:t>
                      </a:r>
                      <a:r>
                        <a:rPr lang="en-US" i="1" dirty="0" smtClean="0"/>
                        <a:t>(Who</a:t>
                      </a:r>
                      <a:r>
                        <a:rPr lang="en-US" i="1" baseline="0" dirty="0" smtClean="0"/>
                        <a:t> did that?)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Underline </a:t>
                      </a:r>
                      <a:r>
                        <a:rPr lang="en-US" dirty="0" smtClean="0"/>
                        <a:t>features created by 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Recent changes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Action </a:t>
                      </a:r>
                      <a:r>
                        <a:rPr lang="en-US" i="1" dirty="0" smtClean="0"/>
                        <a:t>(What are they doing?)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larger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font </a:t>
                      </a:r>
                      <a:r>
                        <a:rPr lang="en-US" baseline="0" dirty="0" smtClean="0"/>
                        <a:t>for recently changed features.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Action History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details of changes.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753" y="6242903"/>
            <a:ext cx="906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* According to </a:t>
            </a:r>
            <a:r>
              <a:rPr lang="en-US" sz="1800" dirty="0" err="1"/>
              <a:t>Gutwin</a:t>
            </a:r>
            <a:r>
              <a:rPr lang="en-US" sz="1800" dirty="0"/>
              <a:t> </a:t>
            </a:r>
            <a:r>
              <a:rPr lang="en-US" sz="1800" dirty="0" smtClean="0"/>
              <a:t>and Greenberg’s work: </a:t>
            </a: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</a:rPr>
              <a:t>A descriptive framework of workspace awareness for real-time groupware. </a:t>
            </a:r>
          </a:p>
        </p:txBody>
      </p:sp>
    </p:spTree>
    <p:extLst>
      <p:ext uri="{BB962C8B-B14F-4D97-AF65-F5344CB8AC3E}">
        <p14:creationId xmlns:p14="http://schemas.microsoft.com/office/powerpoint/2010/main" val="225118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awareness</a:t>
            </a:r>
            <a:endParaRPr lang="en-US" dirty="0"/>
          </a:p>
        </p:txBody>
      </p:sp>
      <p:pic>
        <p:nvPicPr>
          <p:cNvPr id="5" name="Content Placeholder 4" descr="无标题.t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667" r="-70667"/>
          <a:stretch>
            <a:fillRect/>
          </a:stretch>
        </p:blipFill>
        <p:spPr>
          <a:xfrm>
            <a:off x="-2533651" y="618398"/>
            <a:ext cx="9823319" cy="6061802"/>
          </a:xfrm>
        </p:spPr>
      </p:pic>
      <p:cxnSp>
        <p:nvCxnSpPr>
          <p:cNvPr id="8" name="Straight Connector 7"/>
          <p:cNvCxnSpPr/>
          <p:nvPr/>
        </p:nvCxnSpPr>
        <p:spPr bwMode="auto">
          <a:xfrm>
            <a:off x="2273300" y="1320800"/>
            <a:ext cx="3594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994400" y="1089967"/>
            <a:ext cx="148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My Creation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289300" y="1574800"/>
            <a:ext cx="2984500" cy="1054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37300" y="2514600"/>
            <a:ext cx="227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Others’ edit location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3022600" y="2861677"/>
            <a:ext cx="3251200" cy="1240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867400" y="4318000"/>
            <a:ext cx="2790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Recently changed feature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289300" y="3835400"/>
            <a:ext cx="2463800" cy="635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22600" y="4622800"/>
            <a:ext cx="27305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780494" y="5715000"/>
            <a:ext cx="4262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Recently changed, controversial feature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4051300" y="5981700"/>
            <a:ext cx="691094" cy="133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715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3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i="1" dirty="0" smtClean="0"/>
              <a:t>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27" y="618398"/>
            <a:ext cx="8681250" cy="4778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Serialized processing and broadcasting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473" y="1096211"/>
            <a:ext cx="5168857" cy="5632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/>
              <a:t>The Client</a:t>
            </a:r>
            <a:endParaRPr lang="en-US" sz="1800" dirty="0"/>
          </a:p>
          <a:p>
            <a:r>
              <a:rPr lang="en-US" sz="1800" dirty="0"/>
              <a:t>SEND (o: Operation)</a:t>
            </a:r>
          </a:p>
          <a:p>
            <a:r>
              <a:rPr lang="en-US" sz="1800" dirty="0"/>
              <a:t>       Send operation </a:t>
            </a:r>
            <a:r>
              <a:rPr lang="en-US" sz="1800" i="1" dirty="0"/>
              <a:t>o</a:t>
            </a:r>
            <a:r>
              <a:rPr lang="en-US" sz="1800" dirty="0"/>
              <a:t> to the server.</a:t>
            </a:r>
          </a:p>
          <a:p>
            <a:r>
              <a:rPr lang="en-US" sz="1800" dirty="0"/>
              <a:t>RECEIVE (o: Operation) </a:t>
            </a:r>
          </a:p>
          <a:p>
            <a:r>
              <a:rPr lang="en-US" sz="1800" dirty="0"/>
              <a:t>       Update local copy of EFM by operation </a:t>
            </a:r>
            <a:r>
              <a:rPr lang="en-US" sz="1800" i="1" dirty="0"/>
              <a:t>o.</a:t>
            </a:r>
            <a:endParaRPr lang="en-US" sz="1800" dirty="0"/>
          </a:p>
          <a:p>
            <a:r>
              <a:rPr lang="en-US" sz="1800" dirty="0"/>
              <a:t> </a:t>
            </a:r>
          </a:p>
          <a:p>
            <a:r>
              <a:rPr lang="en-US" sz="1800" b="1" dirty="0"/>
              <a:t>The Server</a:t>
            </a:r>
            <a:endParaRPr lang="en-US" sz="1800" dirty="0"/>
          </a:p>
          <a:p>
            <a:r>
              <a:rPr lang="en-US" sz="1800" dirty="0"/>
              <a:t>MAIN_PROCESS (loop)</a:t>
            </a:r>
          </a:p>
          <a:p>
            <a:r>
              <a:rPr lang="en-US" sz="1800" dirty="0"/>
              <a:t>        </a:t>
            </a:r>
            <a:r>
              <a:rPr lang="en-US" sz="1800" i="1" dirty="0"/>
              <a:t>p</a:t>
            </a:r>
            <a:r>
              <a:rPr lang="en-US" sz="1800" dirty="0"/>
              <a:t> </a:t>
            </a:r>
            <a:r>
              <a:rPr lang="en-US" sz="1800" dirty="0">
                <a:sym typeface="Wingdings"/>
              </a:rPr>
              <a:t></a:t>
            </a:r>
            <a:r>
              <a:rPr lang="en-US" sz="1800" dirty="0"/>
              <a:t> The first operation in the </a:t>
            </a:r>
            <a:r>
              <a:rPr lang="en-US" sz="1800" dirty="0" err="1"/>
              <a:t>Operation_Queue</a:t>
            </a:r>
            <a:r>
              <a:rPr lang="en-US" sz="1800" dirty="0"/>
              <a:t>.</a:t>
            </a:r>
          </a:p>
          <a:p>
            <a:r>
              <a:rPr lang="en-US" sz="1800" dirty="0"/>
              <a:t>       if (</a:t>
            </a:r>
            <a:r>
              <a:rPr lang="en-US" sz="1800" i="1" dirty="0"/>
              <a:t>p </a:t>
            </a:r>
            <a:r>
              <a:rPr lang="en-US" sz="1800" dirty="0"/>
              <a:t>is valid)</a:t>
            </a:r>
          </a:p>
          <a:p>
            <a:r>
              <a:rPr lang="en-US" sz="1800" dirty="0"/>
              <a:t>              Execute </a:t>
            </a:r>
            <a:r>
              <a:rPr lang="en-US" sz="1800" i="1" dirty="0"/>
              <a:t>p </a:t>
            </a:r>
            <a:r>
              <a:rPr lang="en-US" sz="1800" dirty="0"/>
              <a:t>on the EFM.</a:t>
            </a:r>
          </a:p>
          <a:p>
            <a:r>
              <a:rPr lang="en-US" sz="1800" dirty="0"/>
              <a:t>              Broadcast </a:t>
            </a:r>
            <a:r>
              <a:rPr lang="en-US" sz="1800" i="1" dirty="0"/>
              <a:t>p</a:t>
            </a:r>
            <a:r>
              <a:rPr lang="en-US" sz="1800" dirty="0"/>
              <a:t>.</a:t>
            </a:r>
          </a:p>
          <a:p>
            <a:r>
              <a:rPr lang="en-US" sz="1800" dirty="0"/>
              <a:t>       else if (</a:t>
            </a:r>
            <a:r>
              <a:rPr lang="en-US" sz="1800" i="1" dirty="0"/>
              <a:t>p </a:t>
            </a:r>
            <a:r>
              <a:rPr lang="en-US" sz="1800" dirty="0"/>
              <a:t>can be transformed)</a:t>
            </a:r>
          </a:p>
          <a:p>
            <a:r>
              <a:rPr lang="en-US" sz="1800" dirty="0"/>
              <a:t>              </a:t>
            </a:r>
            <a:r>
              <a:rPr lang="en-US" sz="1800" i="1" dirty="0"/>
              <a:t>q </a:t>
            </a:r>
            <a:r>
              <a:rPr lang="en-US" sz="1800" i="1" dirty="0">
                <a:sym typeface="Wingdings"/>
              </a:rPr>
              <a:t></a:t>
            </a:r>
            <a:r>
              <a:rPr lang="en-US" sz="1800" i="1" dirty="0"/>
              <a:t> </a:t>
            </a:r>
            <a:r>
              <a:rPr lang="en-US" sz="1800" b="1" i="1" dirty="0">
                <a:solidFill>
                  <a:srgbClr val="863204"/>
                </a:solidFill>
              </a:rPr>
              <a:t>transformed</a:t>
            </a:r>
            <a:r>
              <a:rPr lang="en-US" sz="1800" i="1" dirty="0"/>
              <a:t>(p)</a:t>
            </a:r>
            <a:endParaRPr lang="en-US" sz="1800" dirty="0"/>
          </a:p>
          <a:p>
            <a:r>
              <a:rPr lang="en-US" sz="1800" i="1" dirty="0"/>
              <a:t>             </a:t>
            </a:r>
            <a:r>
              <a:rPr lang="en-US" sz="1800" dirty="0"/>
              <a:t> Execute </a:t>
            </a:r>
            <a:r>
              <a:rPr lang="en-US" sz="1800" i="1" dirty="0"/>
              <a:t>q</a:t>
            </a:r>
            <a:r>
              <a:rPr lang="en-US" sz="1800" dirty="0"/>
              <a:t> on the EFM.</a:t>
            </a:r>
          </a:p>
          <a:p>
            <a:r>
              <a:rPr lang="en-US" sz="1800" dirty="0"/>
              <a:t>              Broadcast </a:t>
            </a:r>
            <a:r>
              <a:rPr lang="en-US" sz="1800" i="1" dirty="0"/>
              <a:t>q</a:t>
            </a:r>
            <a:r>
              <a:rPr lang="en-US" sz="1800" dirty="0"/>
              <a:t>.</a:t>
            </a:r>
          </a:p>
          <a:p>
            <a:r>
              <a:rPr lang="en-US" sz="1800" dirty="0"/>
              <a:t>       else</a:t>
            </a:r>
          </a:p>
          <a:p>
            <a:r>
              <a:rPr lang="en-US" sz="1800" dirty="0"/>
              <a:t>             Inform the invalidity of </a:t>
            </a:r>
            <a:r>
              <a:rPr lang="en-US" sz="1800" i="1" dirty="0"/>
              <a:t>p</a:t>
            </a:r>
            <a:r>
              <a:rPr lang="en-US" sz="1800" dirty="0"/>
              <a:t> to its originator.</a:t>
            </a:r>
          </a:p>
          <a:p>
            <a:r>
              <a:rPr lang="en-US" sz="1800" dirty="0"/>
              <a:t>RECEIVE (o: Operation)</a:t>
            </a:r>
          </a:p>
          <a:p>
            <a:r>
              <a:rPr lang="en-US" sz="1800" dirty="0"/>
              <a:t>        Put </a:t>
            </a:r>
            <a:r>
              <a:rPr lang="en-US" sz="1800" i="1" dirty="0"/>
              <a:t>o</a:t>
            </a:r>
            <a:r>
              <a:rPr lang="en-US" sz="1800" dirty="0"/>
              <a:t> at the end of </a:t>
            </a:r>
            <a:r>
              <a:rPr lang="en-US" sz="1800" dirty="0" err="1"/>
              <a:t>Operation_Queue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787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transformation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149403"/>
              </p:ext>
            </p:extLst>
          </p:nvPr>
        </p:nvGraphicFramePr>
        <p:xfrm>
          <a:off x="400050" y="1470661"/>
          <a:ext cx="8439150" cy="53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850"/>
                <a:gridCol w="2921000"/>
                <a:gridCol w="3162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it is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 it to the following valid operation(s)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feature named </a:t>
                      </a:r>
                      <a:r>
                        <a:rPr lang="en-US" i="1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</a:t>
                      </a:r>
                      <a:r>
                        <a:rPr lang="en-US" i="1" dirty="0" smtClean="0"/>
                        <a:t>‘X’ </a:t>
                      </a:r>
                      <a:r>
                        <a:rPr lang="en-US" i="0" dirty="0" smtClean="0"/>
                        <a:t>has already</a:t>
                      </a:r>
                      <a:r>
                        <a:rPr lang="en-US" i="0" baseline="0" dirty="0" smtClean="0"/>
                        <a:t> existed in current FM.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0" baseline="0" dirty="0" smtClean="0"/>
                        <a:t>X has been used by the feature of the ID </a:t>
                      </a:r>
                      <a:r>
                        <a:rPr lang="en-US" i="1" baseline="0" dirty="0" smtClean="0"/>
                        <a:t>F:</a:t>
                      </a:r>
                    </a:p>
                    <a:p>
                      <a:r>
                        <a:rPr lang="en-US" i="0" dirty="0" smtClean="0"/>
                        <a:t>Vote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‘YES’ </a:t>
                      </a:r>
                      <a:r>
                        <a:rPr lang="en-US" i="0" baseline="0" dirty="0" smtClean="0"/>
                        <a:t>on feature </a:t>
                      </a:r>
                      <a:r>
                        <a:rPr lang="en-US" i="1" baseline="0" dirty="0" smtClean="0"/>
                        <a:t>F;</a:t>
                      </a:r>
                    </a:p>
                    <a:p>
                      <a:r>
                        <a:rPr lang="en-US" i="0" baseline="0" dirty="0" smtClean="0"/>
                        <a:t>Vote </a:t>
                      </a:r>
                      <a:r>
                        <a:rPr lang="en-US" i="1" baseline="0" dirty="0" smtClean="0"/>
                        <a:t>‘YES’ </a:t>
                      </a:r>
                      <a:r>
                        <a:rPr lang="en-US" i="0" baseline="0" dirty="0" smtClean="0"/>
                        <a:t>on the name </a:t>
                      </a:r>
                      <a:r>
                        <a:rPr lang="en-US" i="1" baseline="0" dirty="0" smtClean="0"/>
                        <a:t>X.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an</a:t>
                      </a:r>
                      <a:r>
                        <a:rPr lang="en-US" baseline="0" dirty="0" smtClean="0"/>
                        <a:t> alias </a:t>
                      </a:r>
                      <a:r>
                        <a:rPr lang="en-US" i="1" baseline="0" dirty="0" smtClean="0"/>
                        <a:t>X</a:t>
                      </a:r>
                      <a:r>
                        <a:rPr lang="en-US" i="0" baseline="0" dirty="0" smtClean="0"/>
                        <a:t> for some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name </a:t>
                      </a:r>
                      <a:r>
                        <a:rPr lang="en-US" i="1" dirty="0" smtClean="0"/>
                        <a:t>‘X’ </a:t>
                      </a:r>
                      <a:r>
                        <a:rPr lang="en-US" i="0" dirty="0" smtClean="0"/>
                        <a:t>has already existed in current FM.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Vote </a:t>
                      </a:r>
                      <a:r>
                        <a:rPr lang="en-US" i="1" dirty="0" smtClean="0"/>
                        <a:t>‘YES’ </a:t>
                      </a:r>
                      <a:r>
                        <a:rPr lang="en-US" i="0" dirty="0" smtClean="0"/>
                        <a:t>on the name </a:t>
                      </a:r>
                      <a:r>
                        <a:rPr lang="en-US" i="1" dirty="0" smtClean="0"/>
                        <a:t>X.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value </a:t>
                      </a:r>
                      <a:r>
                        <a:rPr lang="en-US" i="1" dirty="0" smtClean="0"/>
                        <a:t>V</a:t>
                      </a:r>
                      <a:r>
                        <a:rPr lang="en-US" i="0" dirty="0" smtClean="0"/>
                        <a:t> for an attribute of some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value </a:t>
                      </a:r>
                      <a:r>
                        <a:rPr lang="en-US" i="1" dirty="0" smtClean="0"/>
                        <a:t>‘V’ </a:t>
                      </a:r>
                      <a:r>
                        <a:rPr lang="en-US" i="0" dirty="0" smtClean="0"/>
                        <a:t>has already existed in this</a:t>
                      </a:r>
                      <a:r>
                        <a:rPr lang="en-US" i="0" baseline="0" dirty="0" smtClean="0"/>
                        <a:t> feature.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Vote </a:t>
                      </a:r>
                      <a:r>
                        <a:rPr lang="en-US" i="1" dirty="0" smtClean="0"/>
                        <a:t>‘YES’ </a:t>
                      </a:r>
                      <a:r>
                        <a:rPr lang="en-US" i="0" dirty="0" smtClean="0"/>
                        <a:t>on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V.</a:t>
                      </a:r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relation </a:t>
                      </a:r>
                      <a:r>
                        <a:rPr lang="en-US" i="1" dirty="0" smtClean="0"/>
                        <a:t>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 </a:t>
                      </a:r>
                      <a:r>
                        <a:rPr lang="en-US" i="0" dirty="0" smtClean="0"/>
                        <a:t>has</a:t>
                      </a:r>
                      <a:r>
                        <a:rPr lang="en-US" i="0" baseline="0" dirty="0" smtClean="0"/>
                        <a:t> already existed in current FM.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Vote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1" baseline="0" dirty="0" smtClean="0"/>
                        <a:t>‘YES’ </a:t>
                      </a:r>
                      <a:r>
                        <a:rPr lang="en-US" i="0" baseline="0" dirty="0" smtClean="0"/>
                        <a:t>on </a:t>
                      </a:r>
                      <a:r>
                        <a:rPr lang="en-US" i="1" baseline="0" dirty="0" smtClean="0"/>
                        <a:t>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relation </a:t>
                      </a:r>
                      <a:r>
                        <a:rPr lang="en-US" i="1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 </a:t>
                      </a:r>
                      <a:r>
                        <a:rPr lang="en-US" i="0" dirty="0" smtClean="0"/>
                        <a:t>involves non-existing</a:t>
                      </a:r>
                      <a:r>
                        <a:rPr lang="en-US" i="0" baseline="0" dirty="0" smtClean="0"/>
                        <a:t> feature(s).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(Cannot be transformed.)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 on an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 smtClean="0"/>
                        <a:t>This</a:t>
                      </a:r>
                      <a:r>
                        <a:rPr lang="en-US" i="0" baseline="0" dirty="0" smtClean="0"/>
                        <a:t> element does not exist.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(Cannot be transformed.)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427" y="618398"/>
            <a:ext cx="8841672" cy="85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An invalid operation will be transformed into valid operation(s), if any. The original operation and the transformed operation(s) have the same semantics.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35600" y="5549900"/>
            <a:ext cx="3569499" cy="12242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Operations that cannot be transformed will fail and be</a:t>
            </a:r>
            <a:r>
              <a:rPr kumimoji="1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undone at its originator’s site.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3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Introduction to 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r>
              <a:rPr lang="en-US" dirty="0" smtClean="0">
                <a:solidFill>
                  <a:srgbClr val="BFBFBF"/>
                </a:solidFill>
              </a:rPr>
              <a:t> Method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r>
              <a:rPr lang="en-US" dirty="0" smtClean="0">
                <a:solidFill>
                  <a:srgbClr val="BFBFBF"/>
                </a:solidFill>
              </a:rPr>
              <a:t> System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Architecture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Production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Awareness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Coordination Support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32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Online </a:t>
            </a:r>
            <a:r>
              <a:rPr lang="en-US" i="1" dirty="0">
                <a:solidFill>
                  <a:srgbClr val="FF0000"/>
                </a:solidFill>
              </a:rPr>
              <a:t>Recruiting Management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application </a:t>
            </a:r>
            <a:endParaRPr lang="en-US" dirty="0" smtClean="0"/>
          </a:p>
          <a:p>
            <a:pPr lvl="1"/>
            <a:r>
              <a:rPr lang="en-US" dirty="0" smtClean="0"/>
              <a:t>Clients use the </a:t>
            </a:r>
            <a:r>
              <a:rPr lang="en-US" i="1" dirty="0" err="1" smtClean="0"/>
              <a:t>CoFM</a:t>
            </a:r>
            <a:r>
              <a:rPr lang="en-US" i="1" dirty="0" smtClean="0"/>
              <a:t> </a:t>
            </a:r>
            <a:r>
              <a:rPr lang="en-US" dirty="0" smtClean="0"/>
              <a:t>system to propose, discuss and evaluate its requirements in terms of desired system features</a:t>
            </a:r>
          </a:p>
          <a:p>
            <a:endParaRPr lang="en-US" dirty="0" smtClean="0"/>
          </a:p>
          <a:p>
            <a:r>
              <a:rPr lang="en-US" dirty="0" smtClean="0"/>
              <a:t>Four Participants</a:t>
            </a:r>
          </a:p>
          <a:p>
            <a:pPr lvl="1"/>
            <a:r>
              <a:rPr lang="en-US" dirty="0" smtClean="0"/>
              <a:t>Each participant stands for a distinct client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Three hours, 113 features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participants spend about three hours on the collaborative work, and finally they </a:t>
            </a:r>
            <a:r>
              <a:rPr lang="en-US" dirty="0" smtClean="0"/>
              <a:t>have proposed </a:t>
            </a:r>
            <a:r>
              <a:rPr lang="en-US" dirty="0"/>
              <a:t>113 features. </a:t>
            </a:r>
            <a:endParaRPr lang="en-US" dirty="0" smtClean="0"/>
          </a:p>
          <a:p>
            <a:pPr lvl="1"/>
            <a:r>
              <a:rPr lang="en-US" dirty="0" smtClean="0"/>
              <a:t>The participants confirmed desired features by voting </a:t>
            </a:r>
            <a:r>
              <a:rPr lang="en-US" i="1" dirty="0" smtClean="0"/>
              <a:t>‘YES’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7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Collected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882" r="-19882"/>
          <a:stretch>
            <a:fillRect/>
          </a:stretch>
        </p:blipFill>
        <p:spPr>
          <a:xfrm>
            <a:off x="-865945" y="618397"/>
            <a:ext cx="10018092" cy="61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7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95178"/>
            <a:ext cx="6528599" cy="523220"/>
          </a:xfrm>
        </p:spPr>
        <p:txBody>
          <a:bodyPr/>
          <a:lstStyle/>
          <a:p>
            <a:r>
              <a:rPr lang="en-US" sz="2800" dirty="0" smtClean="0"/>
              <a:t>Results: Clients’ confirmed features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222539"/>
              </p:ext>
            </p:extLst>
          </p:nvPr>
        </p:nvGraphicFramePr>
        <p:xfrm>
          <a:off x="323850" y="990600"/>
          <a:ext cx="8591550" cy="2412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502"/>
                <a:gridCol w="1486874"/>
                <a:gridCol w="3127286"/>
                <a:gridCol w="2147888"/>
              </a:tblGrid>
              <a:tr h="39847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Participant</a:t>
                      </a:r>
                      <a:endParaRPr lang="en-US" dirty="0"/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confirmed features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8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Created by this participant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Created by others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(23.1%)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 (42.5%)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 (36.2%)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04011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 (20.2%)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427" y="3615598"/>
            <a:ext cx="8841672" cy="254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By collaborating with others, now the participants work less, but get more.</a:t>
            </a:r>
          </a:p>
          <a:p>
            <a:pPr lvl="1"/>
            <a:r>
              <a:rPr lang="en-US" dirty="0" smtClean="0"/>
              <a:t>For each participant, up to 80% confirmed features are created by others and reused by the participant.</a:t>
            </a:r>
          </a:p>
          <a:p>
            <a:pPr lvl="1"/>
            <a:r>
              <a:rPr lang="en-US" dirty="0" smtClean="0"/>
              <a:t>The participants report that “it is easier to review an existing feature than to think of a new one,” therefore their work load is reduced.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to 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CoFM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Method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CoFM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System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Architecture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Production Support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Awareness Support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Coordination Support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32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84334"/>
            <a:ext cx="6695035" cy="523220"/>
          </a:xfrm>
        </p:spPr>
        <p:txBody>
          <a:bodyPr/>
          <a:lstStyle/>
          <a:p>
            <a:r>
              <a:rPr lang="en-US" sz="2800" dirty="0" smtClean="0"/>
              <a:t>Results: Variability in collected features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14197"/>
              </p:ext>
            </p:extLst>
          </p:nvPr>
        </p:nvGraphicFramePr>
        <p:xfrm>
          <a:off x="323850" y="736600"/>
          <a:ext cx="8439150" cy="52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3427" y="5765800"/>
            <a:ext cx="884167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This data is helpful to prioritize the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Phases of the work</a:t>
            </a:r>
            <a:endParaRPr lang="en-US" dirty="0"/>
          </a:p>
        </p:txBody>
      </p:sp>
      <p:graphicFrame>
        <p:nvGraphicFramePr>
          <p:cNvPr id="4" name="图表 1"/>
          <p:cNvGraphicFramePr/>
          <p:nvPr>
            <p:extLst>
              <p:ext uri="{D42A27DB-BD31-4B8C-83A1-F6EECF244321}">
                <p14:modId xmlns:p14="http://schemas.microsoft.com/office/powerpoint/2010/main" val="2217199871"/>
              </p:ext>
            </p:extLst>
          </p:nvPr>
        </p:nvGraphicFramePr>
        <p:xfrm>
          <a:off x="342900" y="900667"/>
          <a:ext cx="830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9700" y="31104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43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446" y="2131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82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7900" y="11409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9052" y="9768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6252" y="1281667"/>
            <a:ext cx="52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3452" y="12054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52900" y="1445735"/>
            <a:ext cx="51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0100" y="12054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9085" y="1369535"/>
            <a:ext cx="52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113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1943100" y="4863067"/>
            <a:ext cx="304800" cy="1219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2800" y="5625067"/>
            <a:ext cx="2328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Brainstorming Phase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3962402" y="4215367"/>
            <a:ext cx="304800" cy="25146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49537" y="5625068"/>
            <a:ext cx="1958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Evaluation Phase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8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Brainstorming phase</a:t>
            </a:r>
          </a:p>
          <a:p>
            <a:pPr lvl="1"/>
            <a:r>
              <a:rPr lang="en-US" dirty="0" smtClean="0"/>
              <a:t>A large number of features are collected in a short period of time.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Parallel creation </a:t>
            </a:r>
            <a:r>
              <a:rPr lang="en-US" dirty="0" smtClean="0"/>
              <a:t>happens in different parts of the feature model.</a:t>
            </a:r>
          </a:p>
          <a:p>
            <a:endParaRPr lang="en-US" dirty="0" smtClean="0"/>
          </a:p>
          <a:p>
            <a:r>
              <a:rPr lang="en-US" dirty="0" smtClean="0"/>
              <a:t>Evaluation phase</a:t>
            </a:r>
          </a:p>
          <a:p>
            <a:pPr lvl="1"/>
            <a:r>
              <a:rPr lang="en-US" dirty="0" smtClean="0"/>
              <a:t>The total number of feature changes slightly.</a:t>
            </a:r>
          </a:p>
          <a:p>
            <a:pPr lvl="1"/>
            <a:r>
              <a:rPr lang="en-US" dirty="0" smtClean="0"/>
              <a:t>Participants focus on improving and refining raw features</a:t>
            </a:r>
          </a:p>
          <a:p>
            <a:pPr lvl="2"/>
            <a:r>
              <a:rPr lang="en-US" dirty="0" smtClean="0"/>
              <a:t>Remove redundant features</a:t>
            </a:r>
          </a:p>
          <a:p>
            <a:pPr lvl="2"/>
            <a:r>
              <a:rPr lang="en-US" dirty="0" smtClean="0"/>
              <a:t>Improve unclear features</a:t>
            </a:r>
          </a:p>
          <a:p>
            <a:pPr lvl="2"/>
            <a:r>
              <a:rPr lang="en-US" dirty="0" smtClean="0"/>
              <a:t>Find missing features</a:t>
            </a:r>
          </a:p>
          <a:p>
            <a:pPr lvl="2"/>
            <a:r>
              <a:rPr lang="en-US" dirty="0" smtClean="0"/>
              <a:t>Add constraints between features</a:t>
            </a:r>
          </a:p>
          <a:p>
            <a:pPr lvl="2"/>
            <a:r>
              <a:rPr lang="en-US" dirty="0" smtClean="0"/>
              <a:t>Confirm desired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3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Introduction to 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r>
              <a:rPr lang="en-US" dirty="0" smtClean="0">
                <a:solidFill>
                  <a:srgbClr val="BFBFBF"/>
                </a:solidFill>
              </a:rPr>
              <a:t> Method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r>
              <a:rPr lang="en-US" dirty="0" smtClean="0">
                <a:solidFill>
                  <a:srgbClr val="BFBFBF"/>
                </a:solidFill>
              </a:rPr>
              <a:t> System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Architecture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Production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Awareness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Coordination Support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32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CoFM</a:t>
            </a:r>
            <a:r>
              <a:rPr lang="en-US" i="1" dirty="0" smtClean="0"/>
              <a:t>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 web</a:t>
            </a:r>
            <a:r>
              <a:rPr lang="en-US" dirty="0"/>
              <a:t>-based </a:t>
            </a:r>
            <a:r>
              <a:rPr lang="en-US" dirty="0" smtClean="0"/>
              <a:t>platform </a:t>
            </a:r>
            <a:r>
              <a:rPr lang="en-US" dirty="0"/>
              <a:t>for gathering, organizing, evaluating, and negotiating </a:t>
            </a:r>
            <a:r>
              <a:rPr lang="en-US" dirty="0" smtClean="0"/>
              <a:t>requirements in terms of desired system features.</a:t>
            </a:r>
          </a:p>
          <a:p>
            <a:pPr lvl="1"/>
            <a:r>
              <a:rPr lang="en-US" dirty="0" smtClean="0"/>
              <a:t>A feature </a:t>
            </a:r>
            <a:r>
              <a:rPr lang="en-US" dirty="0"/>
              <a:t>model is utilized to explicitly model the relationships between the gathered features. </a:t>
            </a:r>
            <a:endParaRPr lang="en-US" dirty="0" smtClean="0"/>
          </a:p>
          <a:p>
            <a:pPr lvl="1"/>
            <a:r>
              <a:rPr lang="en-US" dirty="0" smtClean="0"/>
              <a:t>Allow concurrent </a:t>
            </a:r>
            <a:r>
              <a:rPr lang="en-US" dirty="0"/>
              <a:t>modification on </a:t>
            </a:r>
            <a:r>
              <a:rPr lang="en-US" dirty="0" smtClean="0"/>
              <a:t>shared feature models </a:t>
            </a:r>
            <a:r>
              <a:rPr lang="en-US" dirty="0"/>
              <a:t>by multiple stakeholders. </a:t>
            </a:r>
            <a:endParaRPr lang="en-US" dirty="0" smtClean="0"/>
          </a:p>
          <a:p>
            <a:pPr lvl="1"/>
            <a:r>
              <a:rPr lang="en-US" dirty="0" smtClean="0"/>
              <a:t>Statistics </a:t>
            </a:r>
            <a:r>
              <a:rPr lang="en-US" dirty="0"/>
              <a:t>of the feature models are </a:t>
            </a:r>
            <a:r>
              <a:rPr lang="en-US" dirty="0" smtClean="0"/>
              <a:t>presented to </a:t>
            </a:r>
            <a:r>
              <a:rPr lang="en-US" dirty="0"/>
              <a:t>help </a:t>
            </a:r>
            <a:r>
              <a:rPr lang="en-US" dirty="0" smtClean="0"/>
              <a:t>stakeholders make </a:t>
            </a:r>
            <a:r>
              <a:rPr lang="en-US" dirty="0"/>
              <a:t>further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Work less, get more</a:t>
            </a:r>
          </a:p>
          <a:p>
            <a:pPr lvl="1"/>
            <a:r>
              <a:rPr lang="en-US" dirty="0" smtClean="0"/>
              <a:t>Collaboration improves stakeholders’ efficiency of work.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1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2327" y="2239911"/>
            <a:ext cx="8689026" cy="1754327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increasing interest of </a:t>
            </a:r>
            <a:r>
              <a:rPr lang="en-US" dirty="0" err="1"/>
              <a:t>Internetware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Web services</a:t>
            </a:r>
            <a:endParaRPr lang="en-US" dirty="0"/>
          </a:p>
          <a:p>
            <a:pPr lvl="1"/>
            <a:r>
              <a:rPr lang="en-US" dirty="0" smtClean="0"/>
              <a:t>Service </a:t>
            </a:r>
            <a:r>
              <a:rPr lang="en-US" dirty="0"/>
              <a:t>Oriented Computing (SOC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Oriented Architecture (SOA) </a:t>
            </a:r>
            <a:endParaRPr lang="en-US" dirty="0" smtClean="0"/>
          </a:p>
          <a:p>
            <a:pPr lvl="1"/>
            <a:r>
              <a:rPr lang="en-US" dirty="0" smtClean="0"/>
              <a:t>Cloud computing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Particularly</a:t>
            </a:r>
            <a:r>
              <a:rPr lang="en-US" dirty="0"/>
              <a:t>, the Software as a Service (</a:t>
            </a:r>
            <a:r>
              <a:rPr lang="en-US" dirty="0" err="1"/>
              <a:t>SaaS</a:t>
            </a:r>
            <a:r>
              <a:rPr lang="en-US" dirty="0"/>
              <a:t>) approach in cloud computing has achieved great commercial success in recent </a:t>
            </a:r>
            <a:r>
              <a:rPr lang="en-US" dirty="0" smtClean="0"/>
              <a:t>years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Salesforce.com</a:t>
            </a:r>
            <a:r>
              <a:rPr lang="en-US" dirty="0"/>
              <a:t> maintains a Customer Relationship Management (CRM) application on the Internet and about </a:t>
            </a:r>
            <a:r>
              <a:rPr lang="en-US" dirty="0">
                <a:solidFill>
                  <a:srgbClr val="863204"/>
                </a:solidFill>
              </a:rPr>
              <a:t>70,000 </a:t>
            </a:r>
            <a:r>
              <a:rPr lang="en-US" dirty="0"/>
              <a:t>subscribed clients are using this application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9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significant characteristic of </a:t>
            </a:r>
            <a:r>
              <a:rPr lang="en-US" dirty="0" err="1"/>
              <a:t>Internetware</a:t>
            </a:r>
            <a:r>
              <a:rPr lang="en-US" dirty="0"/>
              <a:t> is that </a:t>
            </a:r>
            <a:r>
              <a:rPr lang="en-US" dirty="0">
                <a:solidFill>
                  <a:srgbClr val="FF0000"/>
                </a:solidFill>
              </a:rPr>
              <a:t>the amount of its potential stakeholders is usually enormous</a:t>
            </a:r>
            <a:r>
              <a:rPr lang="en-US" dirty="0"/>
              <a:t>, due to the openness and global availability of the Internet.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Challenges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/>
              <a:t>requirements engineering 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gathering, organizing, evaluating, and negotiating requirements from large number of </a:t>
            </a:r>
            <a:r>
              <a:rPr lang="en-US" dirty="0" smtClean="0"/>
              <a:t>stakeholders.</a:t>
            </a:r>
          </a:p>
          <a:p>
            <a:pPr lvl="1"/>
            <a:r>
              <a:rPr lang="en-US" dirty="0" smtClean="0"/>
              <a:t>synthesize </a:t>
            </a:r>
            <a:r>
              <a:rPr lang="en-US" dirty="0"/>
              <a:t>the requirements to help </a:t>
            </a:r>
            <a:r>
              <a:rPr lang="en-US" dirty="0" err="1"/>
              <a:t>Internetware</a:t>
            </a:r>
            <a:r>
              <a:rPr lang="en-US" dirty="0"/>
              <a:t> provider identify the most common and essential </a:t>
            </a:r>
            <a:r>
              <a:rPr lang="en-US" dirty="0" smtClean="0"/>
              <a:t>requirements, </a:t>
            </a:r>
            <a:r>
              <a:rPr lang="en-US" dirty="0"/>
              <a:t>to enable the provided </a:t>
            </a:r>
            <a:r>
              <a:rPr lang="en-US" dirty="0" err="1"/>
              <a:t>Internetware</a:t>
            </a:r>
            <a:r>
              <a:rPr lang="en-US" dirty="0"/>
              <a:t> satisfy most </a:t>
            </a:r>
            <a:r>
              <a:rPr lang="en-US" dirty="0" smtClean="0"/>
              <a:t>stakeholders.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stakeholders to track the up-to-moment changes of the requirements, to make </a:t>
            </a:r>
            <a:r>
              <a:rPr lang="en-US" dirty="0" err="1"/>
              <a:t>Internetware</a:t>
            </a:r>
            <a:r>
              <a:rPr lang="en-US" dirty="0"/>
              <a:t> evolve </a:t>
            </a:r>
            <a:r>
              <a:rPr lang="en-US" dirty="0" smtClean="0"/>
              <a:t>continually.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CoFM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web</a:t>
            </a:r>
            <a:r>
              <a:rPr lang="en-US" dirty="0"/>
              <a:t>-based collaborative feature modeling system (</a:t>
            </a:r>
            <a:r>
              <a:rPr lang="en-US" i="1" dirty="0" err="1"/>
              <a:t>CoFM</a:t>
            </a:r>
            <a:r>
              <a:rPr lang="en-US" dirty="0" smtClean="0"/>
              <a:t>) for </a:t>
            </a:r>
            <a:r>
              <a:rPr lang="en-US" dirty="0"/>
              <a:t>gathering, organizing, evaluating, and negotiating </a:t>
            </a:r>
            <a:r>
              <a:rPr lang="en-US" dirty="0" err="1"/>
              <a:t>Internetware</a:t>
            </a:r>
            <a:r>
              <a:rPr lang="en-US" dirty="0"/>
              <a:t>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Express and </a:t>
            </a:r>
            <a:r>
              <a:rPr lang="en-US" dirty="0"/>
              <a:t>organize requirements </a:t>
            </a:r>
            <a:r>
              <a:rPr lang="en-US" dirty="0">
                <a:solidFill>
                  <a:srgbClr val="FF0000"/>
                </a:solidFill>
              </a:rPr>
              <a:t>in terms of </a:t>
            </a:r>
            <a:r>
              <a:rPr lang="en-US" dirty="0" smtClean="0">
                <a:solidFill>
                  <a:srgbClr val="FF0000"/>
                </a:solidFill>
              </a:rPr>
              <a:t>desired features </a:t>
            </a:r>
            <a:r>
              <a:rPr lang="en-US" dirty="0" smtClean="0"/>
              <a:t>of the </a:t>
            </a:r>
            <a:r>
              <a:rPr lang="en-US" dirty="0" err="1" smtClean="0"/>
              <a:t>Internetware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Utilize </a:t>
            </a:r>
            <a:r>
              <a:rPr lang="en-US" i="1" dirty="0">
                <a:solidFill>
                  <a:srgbClr val="FF0000"/>
                </a:solidFill>
              </a:rPr>
              <a:t>feature models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explicitly model the relationships between the gathered features. The relationships may have great influence on decisions in the later stages of the </a:t>
            </a:r>
            <a:r>
              <a:rPr lang="en-US" dirty="0" err="1"/>
              <a:t>Internetware</a:t>
            </a:r>
            <a:r>
              <a:rPr lang="en-US" dirty="0"/>
              <a:t> development.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when making the decision of whether to implement a specific feature, stakeholders should aware that all features </a:t>
            </a:r>
            <a:r>
              <a:rPr lang="en-US" i="1" dirty="0"/>
              <a:t>required by</a:t>
            </a:r>
            <a:r>
              <a:rPr lang="en-US" dirty="0"/>
              <a:t> this feature must be implemented </a:t>
            </a:r>
            <a:r>
              <a:rPr lang="en-US" dirty="0" smtClean="0"/>
              <a:t>first.</a:t>
            </a:r>
            <a:endParaRPr lang="en-US" dirty="0"/>
          </a:p>
          <a:p>
            <a:pPr lvl="1"/>
            <a:r>
              <a:rPr lang="en-US" dirty="0" smtClean="0"/>
              <a:t>Allow multiple </a:t>
            </a:r>
            <a:r>
              <a:rPr lang="en-US" dirty="0"/>
              <a:t>stakeholders to concurrently </a:t>
            </a:r>
            <a:r>
              <a:rPr lang="en-US" dirty="0" smtClean="0"/>
              <a:t>modify the shared feature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6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Motivation</a:t>
            </a:r>
          </a:p>
          <a:p>
            <a:r>
              <a:rPr lang="en-US" dirty="0" smtClean="0"/>
              <a:t>Introduction to the </a:t>
            </a:r>
            <a:r>
              <a:rPr lang="en-US" dirty="0" err="1" smtClean="0"/>
              <a:t>CoFM</a:t>
            </a:r>
            <a:r>
              <a:rPr lang="en-US" dirty="0" smtClean="0"/>
              <a:t> Method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r>
              <a:rPr lang="en-US" dirty="0" smtClean="0">
                <a:solidFill>
                  <a:srgbClr val="BFBFBF"/>
                </a:solidFill>
              </a:rPr>
              <a:t> System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Architecture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Production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Awareness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Coordination Support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32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2"/>
            <a:ext cx="6255969" cy="584776"/>
          </a:xfrm>
        </p:spPr>
        <p:txBody>
          <a:bodyPr/>
          <a:lstStyle/>
          <a:p>
            <a:r>
              <a:rPr lang="en-US" sz="3200" dirty="0" smtClean="0"/>
              <a:t>Preliminaries: Feature Models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824830"/>
            <a:ext cx="755688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258" y="4901530"/>
            <a:ext cx="820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from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Feature Oriented Domain Analysis (FODA) Feasibility </a:t>
            </a:r>
            <a:r>
              <a:rPr lang="en-US" sz="2000" b="1" dirty="0">
                <a:latin typeface="+mn-lt"/>
              </a:rPr>
              <a:t>Study,</a:t>
            </a:r>
            <a:r>
              <a:rPr lang="en-US" sz="2000" dirty="0">
                <a:latin typeface="+mn-lt"/>
              </a:rPr>
              <a:t> </a:t>
            </a:r>
            <a:endParaRPr lang="en-US" sz="2000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</a:rPr>
              <a:t>CMU/SEI-90-TR-21, 1990</a:t>
            </a:r>
            <a:endParaRPr lang="en-US" sz="2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320130"/>
            <a:ext cx="1219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Feature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3327400" y="1041400"/>
            <a:ext cx="1447800" cy="5969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3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2"/>
            <a:ext cx="6255969" cy="584776"/>
          </a:xfrm>
        </p:spPr>
        <p:txBody>
          <a:bodyPr/>
          <a:lstStyle/>
          <a:p>
            <a:r>
              <a:rPr lang="en-US" sz="3200" dirty="0" smtClean="0"/>
              <a:t>Preliminaries: Feature Models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800230"/>
            <a:ext cx="755688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258" y="4901530"/>
            <a:ext cx="820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 smtClean="0">
                <a:latin typeface="+mn-lt"/>
              </a:rPr>
              <a:t>from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>Feature Oriented Domain Analysis (FODA) Feasibility </a:t>
            </a:r>
            <a:r>
              <a:rPr lang="en-US" sz="2000" b="1" dirty="0">
                <a:latin typeface="+mn-lt"/>
              </a:rPr>
              <a:t>Study,</a:t>
            </a:r>
            <a:r>
              <a:rPr lang="en-US" sz="2000" dirty="0">
                <a:latin typeface="+mn-lt"/>
              </a:rPr>
              <a:t> </a:t>
            </a:r>
            <a:endParaRPr lang="en-US" sz="2000" dirty="0" smtClean="0">
              <a:latin typeface="+mn-lt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</a:rPr>
              <a:t>CMU/SEI-90-TR-21, 1990</a:t>
            </a:r>
            <a:endParaRPr lang="en-US" sz="2000" dirty="0"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32526" y="940600"/>
            <a:ext cx="2028989" cy="69703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rgbClr val="FFFFFF"/>
                </a:solidFill>
                <a:latin typeface="Palatino Linotype"/>
                <a:ea typeface="楷体_GB2312"/>
              </a:rPr>
              <a:t>Refinement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981700" y="2336800"/>
            <a:ext cx="1447800" cy="5969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65500" y="2273300"/>
            <a:ext cx="1447800" cy="5969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25700" y="1676400"/>
            <a:ext cx="1879600" cy="5969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9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pku.thmx</Template>
  <TotalTime>335</TotalTime>
  <Words>1957</Words>
  <Application>Microsoft Macintosh PowerPoint</Application>
  <PresentationFormat>On-screen Show (4:3)</PresentationFormat>
  <Paragraphs>440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pku</vt:lpstr>
      <vt:lpstr>3_pkuas_without_logo</vt:lpstr>
      <vt:lpstr>2_pkuas</vt:lpstr>
      <vt:lpstr>1_PKUAS</vt:lpstr>
      <vt:lpstr>位图图像</vt:lpstr>
      <vt:lpstr>CoFM: A Web-based Collaborative Feature Modeling System for Internetware Requirements' Gathering and Continual Evolution</vt:lpstr>
      <vt:lpstr>Agenda</vt:lpstr>
      <vt:lpstr>Agenda</vt:lpstr>
      <vt:lpstr>Motivation</vt:lpstr>
      <vt:lpstr>Motivation (cont.)</vt:lpstr>
      <vt:lpstr>The CoFM System</vt:lpstr>
      <vt:lpstr>Agenda</vt:lpstr>
      <vt:lpstr>Preliminaries: Feature Models</vt:lpstr>
      <vt:lpstr>Preliminaries: Feature Models</vt:lpstr>
      <vt:lpstr>Preliminaries: Feature Models</vt:lpstr>
      <vt:lpstr>Extended Feature Models in CoFM</vt:lpstr>
      <vt:lpstr>Constructing the EFMs</vt:lpstr>
      <vt:lpstr>Agenda</vt:lpstr>
      <vt:lpstr>An Overview of the System</vt:lpstr>
      <vt:lpstr>The Architecture</vt:lpstr>
      <vt:lpstr>Support for Production</vt:lpstr>
      <vt:lpstr>The main working page</vt:lpstr>
      <vt:lpstr>Customize feature attributes</vt:lpstr>
      <vt:lpstr>Checking the feature model</vt:lpstr>
      <vt:lpstr>Examples</vt:lpstr>
      <vt:lpstr>Support for Awareness</vt:lpstr>
      <vt:lpstr>The awareness information</vt:lpstr>
      <vt:lpstr>Example: awareness</vt:lpstr>
      <vt:lpstr>Support for Coordination</vt:lpstr>
      <vt:lpstr>Operation transformation</vt:lpstr>
      <vt:lpstr>Agenda</vt:lpstr>
      <vt:lpstr>Case Overview</vt:lpstr>
      <vt:lpstr>Results: Collected features</vt:lpstr>
      <vt:lpstr>Results: Clients’ confirmed features</vt:lpstr>
      <vt:lpstr>Results: Variability in collected features</vt:lpstr>
      <vt:lpstr>Results: Phases of the work</vt:lpstr>
      <vt:lpstr>Phases of the work</vt:lpstr>
      <vt:lpstr>Agenda</vt:lpstr>
      <vt:lpstr>Conclusion</vt:lpstr>
      <vt:lpstr>Thank you!! 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CoFM: A Web-based Collaborative Feature Modeling System for Internetware Requirements' Gathering and Continual Evolution</dc:title>
  <dc:creator>Mark</dc:creator>
  <cp:lastModifiedBy>Mark</cp:lastModifiedBy>
  <cp:revision>84</cp:revision>
  <dcterms:created xsi:type="dcterms:W3CDTF">2010-11-03T02:38:48Z</dcterms:created>
  <dcterms:modified xsi:type="dcterms:W3CDTF">2010-11-10T03:55:34Z</dcterms:modified>
</cp:coreProperties>
</file>