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ti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11" r:id="rId2"/>
    <p:sldMasterId id="2147483698" r:id="rId3"/>
    <p:sldMasterId id="2147483651" r:id="rId4"/>
  </p:sldMasterIdLst>
  <p:notesMasterIdLst>
    <p:notesMasterId r:id="rId50"/>
  </p:notesMasterIdLst>
  <p:sldIdLst>
    <p:sldId id="256" r:id="rId5"/>
    <p:sldId id="305" r:id="rId6"/>
    <p:sldId id="306" r:id="rId7"/>
    <p:sldId id="348" r:id="rId8"/>
    <p:sldId id="360" r:id="rId9"/>
    <p:sldId id="349" r:id="rId10"/>
    <p:sldId id="350" r:id="rId11"/>
    <p:sldId id="351" r:id="rId12"/>
    <p:sldId id="352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61" r:id="rId25"/>
    <p:sldId id="362" r:id="rId26"/>
    <p:sldId id="363" r:id="rId27"/>
    <p:sldId id="364" r:id="rId28"/>
    <p:sldId id="365" r:id="rId29"/>
    <p:sldId id="36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03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07" autoAdjust="0"/>
  </p:normalViewPr>
  <p:slideViewPr>
    <p:cSldViewPr snapToGrid="0" snapToObjects="1">
      <p:cViewPr>
        <p:scale>
          <a:sx n="75" d="100"/>
          <a:sy n="75" d="100"/>
        </p:scale>
        <p:origin x="-1410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Unchanged in last 20 mins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38</c:v>
                </c:pt>
                <c:pt idx="2">
                  <c:v>70</c:v>
                </c:pt>
                <c:pt idx="3">
                  <c:v>80</c:v>
                </c:pt>
                <c:pt idx="4">
                  <c:v>71</c:v>
                </c:pt>
                <c:pt idx="5">
                  <c:v>65</c:v>
                </c:pt>
                <c:pt idx="6">
                  <c:v>58</c:v>
                </c:pt>
                <c:pt idx="7">
                  <c:v>66</c:v>
                </c:pt>
                <c:pt idx="8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Changed in last 20 mins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37</c:v>
                </c:pt>
                <c:pt idx="4">
                  <c:v>44</c:v>
                </c:pt>
                <c:pt idx="5">
                  <c:v>47</c:v>
                </c:pt>
                <c:pt idx="6">
                  <c:v>43</c:v>
                </c:pt>
                <c:pt idx="7">
                  <c:v>50</c:v>
                </c:pt>
                <c:pt idx="8">
                  <c:v>60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Newly created in last 20 mins</c:v>
                </c:pt>
              </c:strCache>
            </c:strRef>
          </c:tx>
          <c:spPr>
            <a:solidFill>
              <a:prstClr val="black"/>
            </a:solidFill>
            <a:ln>
              <a:noFill/>
            </a:ln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43</c:v>
                </c:pt>
                <c:pt idx="1">
                  <c:v>39</c:v>
                </c:pt>
                <c:pt idx="2">
                  <c:v>40</c:v>
                </c:pt>
                <c:pt idx="3">
                  <c:v>11</c:v>
                </c:pt>
                <c:pt idx="4">
                  <c:v>2</c:v>
                </c:pt>
                <c:pt idx="5">
                  <c:v>9</c:v>
                </c:pt>
                <c:pt idx="6">
                  <c:v>10</c:v>
                </c:pt>
                <c:pt idx="7">
                  <c:v>4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465280"/>
        <c:axId val="208467456"/>
      </c:barChart>
      <c:catAx>
        <c:axId val="208465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passed </a:t>
                </a:r>
                <a:r>
                  <a:rPr lang="en-US" dirty="0" smtClean="0"/>
                  <a:t>(</a:t>
                </a:r>
                <a:r>
                  <a:rPr lang="en-US" dirty="0"/>
                  <a:t>in minutes)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467456"/>
        <c:crosses val="autoZero"/>
        <c:auto val="1"/>
        <c:lblAlgn val="ctr"/>
        <c:lblOffset val="100"/>
        <c:noMultiLvlLbl val="0"/>
      </c:catAx>
      <c:valAx>
        <c:axId val="208467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Features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465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0047C-FA01-47AE-925C-D268B465B0C4}" type="datetimeFigureOut">
              <a:rPr lang="en-US" smtClean="0"/>
              <a:t>11/25/2010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48D1-B932-4A82-AF01-1909798C3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cases</a:t>
            </a:r>
            <a:r>
              <a:rPr lang="en-US" baseline="0" dirty="0" smtClean="0"/>
              <a:t> are conducted in Chinese, I translate them into English here, for your convenience.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the “Low interferer”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505F-5259-45CE-B567-CF8FA9D7E7B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9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9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1" name="位图图像" r:id="rId3" imgW="7338696" imgH="1036410" progId="PBrush">
                  <p:embed/>
                </p:oleObj>
              </mc:Choice>
              <mc:Fallback>
                <p:oleObj name="位图图像" r:id="rId3" imgW="7338696" imgH="10364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33575"/>
            <a:ext cx="6248400" cy="6413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019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49275"/>
            <a:ext cx="842486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143375" cy="460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3213" y="549275"/>
            <a:ext cx="2109787" cy="5394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549275"/>
            <a:ext cx="6176963" cy="5394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vmlDrawing" Target="../drawings/vmlDrawing5.v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oleObject" Target="../embeddings/oleObject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749130" y="-22952"/>
            <a:ext cx="625596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35944"/>
            <a:ext cx="8439150" cy="520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12858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86320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7" name="位图图像" r:id="rId15" imgW="7338696" imgH="1036410" progId="PBrush">
                  <p:embed/>
                </p:oleObj>
              </mc:Choice>
              <mc:Fallback>
                <p:oleObj name="位图图像" r:id="rId15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 preferRelativeResize="0"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Palatino Linotype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kumimoji="1"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5516563"/>
          <a:ext cx="914400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位图图像" r:id="rId14" imgW="7338696" imgH="1036410" progId="PBrush">
                  <p:embed/>
                </p:oleObj>
              </mc:Choice>
              <mc:Fallback>
                <p:oleObj name="位图图像" r:id="rId14" imgW="7338696" imgH="103641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16563"/>
                        <a:ext cx="9144000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5F5F5F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3"/>
          <p:cNvPicPr preferRelativeResize="0"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492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341438"/>
            <a:ext cx="84391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 cmpd="dbl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Palatino Linotype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q"/>
        <a:defRPr sz="2800" b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00"/>
        </a:buClr>
        <a:buChar char="•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k\Documents\Doc2\ppt\Macintosh%20HD:Users:mark:Documents:Doc2:paper:Internetware2010:iw-draft.doc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ark\Documents\Doc2\ppt\Macintosh%20HD:Users:mark:Documents:Doc2:paper:Internetware2010:iw-draft.doc!OLE_LINK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289" y="1375101"/>
            <a:ext cx="6287411" cy="1384995"/>
          </a:xfrm>
        </p:spPr>
        <p:txBody>
          <a:bodyPr/>
          <a:lstStyle/>
          <a:p>
            <a:r>
              <a:rPr lang="en-US" sz="2800" i="1" dirty="0" err="1"/>
              <a:t>CoFM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A Web-based Tool for Collaborative Feature Modeling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89" y="3429000"/>
            <a:ext cx="8193396" cy="2395072"/>
          </a:xfrm>
        </p:spPr>
        <p:txBody>
          <a:bodyPr>
            <a:normAutofit/>
          </a:bodyPr>
          <a:lstStyle/>
          <a:p>
            <a:r>
              <a:rPr lang="en-US" sz="2400" dirty="0"/>
              <a:t>Li </a:t>
            </a:r>
            <a:r>
              <a:rPr lang="en-US" sz="2400" dirty="0" smtClean="0"/>
              <a:t>Yi</a:t>
            </a:r>
            <a:endParaRPr lang="en-US" sz="1800" dirty="0"/>
          </a:p>
          <a:p>
            <a:r>
              <a:rPr lang="en-US" sz="1800" dirty="0"/>
              <a:t>Institute of Software, School of EECS, Peking </a:t>
            </a:r>
            <a:r>
              <a:rPr lang="en-US" sz="1800" dirty="0" smtClean="0"/>
              <a:t>University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800" dirty="0"/>
              <a:t>Key Laboratory of High Confidence Software Technology, Ministry of Education of China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2010.11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95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endParaRPr lang="en-US" dirty="0"/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Summary &amp; 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Meta-model of Feature Models in </a:t>
            </a:r>
            <a:r>
              <a:rPr lang="en-US" sz="3200" dirty="0" err="1" smtClean="0"/>
              <a:t>CoFM</a:t>
            </a:r>
            <a:endParaRPr lang="en-US" sz="3200" dirty="0"/>
          </a:p>
        </p:txBody>
      </p:sp>
      <p:grpSp>
        <p:nvGrpSpPr>
          <p:cNvPr id="192" name="组合 112"/>
          <p:cNvGrpSpPr/>
          <p:nvPr/>
        </p:nvGrpSpPr>
        <p:grpSpPr>
          <a:xfrm>
            <a:off x="1066800" y="1027589"/>
            <a:ext cx="7086600" cy="4992211"/>
            <a:chOff x="990600" y="600870"/>
            <a:chExt cx="7086600" cy="4992211"/>
          </a:xfrm>
        </p:grpSpPr>
        <p:cxnSp>
          <p:nvCxnSpPr>
            <p:cNvPr id="193" name="形状 133"/>
            <p:cNvCxnSpPr>
              <a:endCxn id="238" idx="1"/>
            </p:cNvCxnSpPr>
            <p:nvPr/>
          </p:nvCxnSpPr>
          <p:spPr>
            <a:xfrm rot="16200000" flipH="1">
              <a:off x="933450" y="2800350"/>
              <a:ext cx="12573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形状 137"/>
            <p:cNvCxnSpPr>
              <a:endCxn id="240" idx="1"/>
            </p:cNvCxnSpPr>
            <p:nvPr/>
          </p:nvCxnSpPr>
          <p:spPr>
            <a:xfrm rot="16200000" flipH="1">
              <a:off x="400050" y="3333750"/>
              <a:ext cx="23241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形状 135"/>
            <p:cNvCxnSpPr>
              <a:endCxn id="239" idx="1"/>
            </p:cNvCxnSpPr>
            <p:nvPr/>
          </p:nvCxnSpPr>
          <p:spPr>
            <a:xfrm rot="16200000" flipH="1">
              <a:off x="666750" y="3067050"/>
              <a:ext cx="1790700" cy="3810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 85"/>
            <p:cNvSpPr/>
            <p:nvPr/>
          </p:nvSpPr>
          <p:spPr>
            <a:xfrm>
              <a:off x="2971800" y="2209800"/>
              <a:ext cx="1295400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+supporters</a:t>
              </a:r>
            </a:p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+opponents</a:t>
              </a:r>
            </a:p>
          </p:txBody>
        </p:sp>
        <p:sp>
          <p:nvSpPr>
            <p:cNvPr id="197" name="矩形 3"/>
            <p:cNvSpPr/>
            <p:nvPr/>
          </p:nvSpPr>
          <p:spPr>
            <a:xfrm>
              <a:off x="4724400" y="16002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Relationship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矩形 4"/>
            <p:cNvSpPr/>
            <p:nvPr/>
          </p:nvSpPr>
          <p:spPr>
            <a:xfrm>
              <a:off x="2971800" y="18288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Element</a:t>
              </a:r>
            </a:p>
          </p:txBody>
        </p:sp>
        <p:sp>
          <p:nvSpPr>
            <p:cNvPr id="199" name="矩形 5"/>
            <p:cNvSpPr/>
            <p:nvPr/>
          </p:nvSpPr>
          <p:spPr>
            <a:xfrm>
              <a:off x="4724400" y="25146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Feature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等腰三角形 6"/>
            <p:cNvSpPr/>
            <p:nvPr/>
          </p:nvSpPr>
          <p:spPr>
            <a:xfrm rot="16200000">
              <a:off x="4267200" y="2057401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矩形 11"/>
            <p:cNvSpPr/>
            <p:nvPr/>
          </p:nvSpPr>
          <p:spPr>
            <a:xfrm>
              <a:off x="6553200" y="20574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Refinement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矩形 12"/>
            <p:cNvSpPr/>
            <p:nvPr/>
          </p:nvSpPr>
          <p:spPr>
            <a:xfrm>
              <a:off x="6553200" y="11430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Constraint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等腰三角形 30"/>
            <p:cNvSpPr/>
            <p:nvPr/>
          </p:nvSpPr>
          <p:spPr>
            <a:xfrm rot="16200000">
              <a:off x="6172200" y="16764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145087" y="2667000"/>
              <a:ext cx="6367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+parent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724525" y="28498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815590" y="1323201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156960" y="24815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410200" y="2873375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141720" y="2834640"/>
              <a:ext cx="5453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+child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6553200" y="2438400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7543800" y="2439352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肘形连接符 49"/>
            <p:cNvCxnSpPr>
              <a:stCxn id="199" idx="3"/>
            </p:cNvCxnSpPr>
            <p:nvPr/>
          </p:nvCxnSpPr>
          <p:spPr>
            <a:xfrm flipV="1">
              <a:off x="6172200" y="2438400"/>
              <a:ext cx="838200" cy="266700"/>
            </a:xfrm>
            <a:prstGeom prst="bentConnector3">
              <a:avLst>
                <a:gd name="adj1" fmla="val 7636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肘形连接符 54"/>
            <p:cNvCxnSpPr/>
            <p:nvPr/>
          </p:nvCxnSpPr>
          <p:spPr>
            <a:xfrm flipV="1">
              <a:off x="6172200" y="2438400"/>
              <a:ext cx="1524000" cy="609600"/>
            </a:xfrm>
            <a:prstGeom prst="bentConnector3">
              <a:avLst>
                <a:gd name="adj1" fmla="val 885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形状 67"/>
            <p:cNvCxnSpPr>
              <a:stCxn id="202" idx="3"/>
            </p:cNvCxnSpPr>
            <p:nvPr/>
          </p:nvCxnSpPr>
          <p:spPr>
            <a:xfrm flipH="1">
              <a:off x="6172200" y="1333500"/>
              <a:ext cx="1676400" cy="1870075"/>
            </a:xfrm>
            <a:prstGeom prst="bentConnector4">
              <a:avLst>
                <a:gd name="adj1" fmla="val -10000"/>
                <a:gd name="adj2" fmla="val 999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肘形连接符 72"/>
            <p:cNvCxnSpPr>
              <a:stCxn id="200" idx="3"/>
              <a:endCxn id="197" idx="1"/>
            </p:cNvCxnSpPr>
            <p:nvPr/>
          </p:nvCxnSpPr>
          <p:spPr>
            <a:xfrm flipV="1">
              <a:off x="4495800" y="1790700"/>
              <a:ext cx="228600" cy="3810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形状 74"/>
            <p:cNvCxnSpPr>
              <a:stCxn id="200" idx="3"/>
              <a:endCxn id="199" idx="1"/>
            </p:cNvCxnSpPr>
            <p:nvPr/>
          </p:nvCxnSpPr>
          <p:spPr>
            <a:xfrm>
              <a:off x="4495800" y="2171701"/>
              <a:ext cx="228600" cy="5333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肘形连接符 78"/>
            <p:cNvCxnSpPr>
              <a:stCxn id="203" idx="3"/>
              <a:endCxn id="202" idx="1"/>
            </p:cNvCxnSpPr>
            <p:nvPr/>
          </p:nvCxnSpPr>
          <p:spPr>
            <a:xfrm flipV="1">
              <a:off x="6400800" y="13335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肘形连接符 80"/>
            <p:cNvCxnSpPr>
              <a:stCxn id="203" idx="3"/>
              <a:endCxn id="201" idx="1"/>
            </p:cNvCxnSpPr>
            <p:nvPr/>
          </p:nvCxnSpPr>
          <p:spPr>
            <a:xfrm>
              <a:off x="6400800" y="1790700"/>
              <a:ext cx="152400" cy="457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矩形 87"/>
            <p:cNvSpPr/>
            <p:nvPr/>
          </p:nvSpPr>
          <p:spPr>
            <a:xfrm>
              <a:off x="3200401" y="3429000"/>
              <a:ext cx="838200" cy="381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FM</a:t>
              </a:r>
            </a:p>
          </p:txBody>
        </p:sp>
        <p:sp>
          <p:nvSpPr>
            <p:cNvPr id="220" name="菱形 88"/>
            <p:cNvSpPr/>
            <p:nvPr/>
          </p:nvSpPr>
          <p:spPr>
            <a:xfrm>
              <a:off x="3505200" y="3124200"/>
              <a:ext cx="228600" cy="30480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直接连接符 90"/>
            <p:cNvCxnSpPr>
              <a:stCxn id="196" idx="2"/>
              <a:endCxn id="220" idx="0"/>
            </p:cNvCxnSpPr>
            <p:nvPr/>
          </p:nvCxnSpPr>
          <p:spPr>
            <a:xfrm rot="5400000">
              <a:off x="3467100" y="2971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 flipV="1">
              <a:off x="3581400" y="2819400"/>
              <a:ext cx="261610" cy="276999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肘形连接符 31"/>
            <p:cNvCxnSpPr/>
            <p:nvPr/>
          </p:nvCxnSpPr>
          <p:spPr>
            <a:xfrm>
              <a:off x="5943600" y="2895600"/>
              <a:ext cx="228600" cy="152400"/>
            </a:xfrm>
            <a:prstGeom prst="bentConnector3">
              <a:avLst>
                <a:gd name="adj1" fmla="val 138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形状 36"/>
            <p:cNvCxnSpPr>
              <a:stCxn id="199" idx="2"/>
            </p:cNvCxnSpPr>
            <p:nvPr/>
          </p:nvCxnSpPr>
          <p:spPr>
            <a:xfrm rot="16200000" flipH="1">
              <a:off x="5657850" y="2686050"/>
              <a:ext cx="304800" cy="723900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 51"/>
            <p:cNvSpPr/>
            <p:nvPr/>
          </p:nvSpPr>
          <p:spPr>
            <a:xfrm>
              <a:off x="4724400" y="34290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矩形 52"/>
            <p:cNvSpPr/>
            <p:nvPr/>
          </p:nvSpPr>
          <p:spPr>
            <a:xfrm>
              <a:off x="4724400" y="39624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Description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矩形 53"/>
            <p:cNvSpPr/>
            <p:nvPr/>
          </p:nvSpPr>
          <p:spPr>
            <a:xfrm>
              <a:off x="4724400" y="4495800"/>
              <a:ext cx="14478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Optionality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8" name="组合 70"/>
            <p:cNvGrpSpPr/>
            <p:nvPr/>
          </p:nvGrpSpPr>
          <p:grpSpPr>
            <a:xfrm>
              <a:off x="4876800" y="2909882"/>
              <a:ext cx="304800" cy="214318"/>
              <a:chOff x="5486400" y="5105400"/>
              <a:chExt cx="304800" cy="228600"/>
            </a:xfrm>
          </p:grpSpPr>
          <p:cxnSp>
            <p:nvCxnSpPr>
              <p:cNvPr id="273" name="直接连接符 59"/>
              <p:cNvCxnSpPr/>
              <p:nvPr/>
            </p:nvCxnSpPr>
            <p:spPr>
              <a:xfrm>
                <a:off x="5486400" y="51816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61"/>
              <p:cNvCxnSpPr/>
              <p:nvPr/>
            </p:nvCxnSpPr>
            <p:spPr>
              <a:xfrm>
                <a:off x="5486400" y="5257800"/>
                <a:ext cx="304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64"/>
              <p:cNvCxnSpPr/>
              <p:nvPr/>
            </p:nvCxnSpPr>
            <p:spPr>
              <a:xfrm rot="5400000">
                <a:off x="5524500" y="5219700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肘形连接符 73"/>
            <p:cNvCxnSpPr>
              <a:endCxn id="225" idx="3"/>
            </p:cNvCxnSpPr>
            <p:nvPr/>
          </p:nvCxnSpPr>
          <p:spPr>
            <a:xfrm>
              <a:off x="5029200" y="3352800"/>
              <a:ext cx="1143000" cy="266700"/>
            </a:xfrm>
            <a:prstGeom prst="bentConnector3">
              <a:avLst>
                <a:gd name="adj1" fmla="val 1373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81"/>
            <p:cNvCxnSpPr/>
            <p:nvPr/>
          </p:nvCxnSpPr>
          <p:spPr>
            <a:xfrm rot="5400000">
              <a:off x="4914900" y="32385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形状 83"/>
            <p:cNvCxnSpPr>
              <a:endCxn id="226" idx="3"/>
            </p:cNvCxnSpPr>
            <p:nvPr/>
          </p:nvCxnSpPr>
          <p:spPr>
            <a:xfrm rot="5400000">
              <a:off x="6119813" y="3671888"/>
              <a:ext cx="533400" cy="42862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形状 94"/>
            <p:cNvCxnSpPr>
              <a:endCxn id="227" idx="3"/>
            </p:cNvCxnSpPr>
            <p:nvPr/>
          </p:nvCxnSpPr>
          <p:spPr>
            <a:xfrm rot="5400000">
              <a:off x="6117036" y="4205685"/>
              <a:ext cx="535780" cy="42545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肘形连接符 104"/>
            <p:cNvCxnSpPr>
              <a:stCxn id="200" idx="3"/>
              <a:endCxn id="225" idx="1"/>
            </p:cNvCxnSpPr>
            <p:nvPr/>
          </p:nvCxnSpPr>
          <p:spPr>
            <a:xfrm>
              <a:off x="4495800" y="2171701"/>
              <a:ext cx="228600" cy="14477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肘形连接符 106"/>
            <p:cNvCxnSpPr>
              <a:stCxn id="200" idx="3"/>
              <a:endCxn id="226" idx="1"/>
            </p:cNvCxnSpPr>
            <p:nvPr/>
          </p:nvCxnSpPr>
          <p:spPr>
            <a:xfrm>
              <a:off x="4495800" y="2171701"/>
              <a:ext cx="228600" cy="19811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肘形连接符 108"/>
            <p:cNvCxnSpPr>
              <a:stCxn id="200" idx="3"/>
              <a:endCxn id="227" idx="1"/>
            </p:cNvCxnSpPr>
            <p:nvPr/>
          </p:nvCxnSpPr>
          <p:spPr>
            <a:xfrm>
              <a:off x="4495800" y="2171701"/>
              <a:ext cx="228600" cy="25145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矩形 115"/>
            <p:cNvSpPr/>
            <p:nvPr/>
          </p:nvSpPr>
          <p:spPr>
            <a:xfrm>
              <a:off x="990600" y="2133600"/>
              <a:ext cx="1295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Stakeholder</a:t>
              </a:r>
            </a:p>
          </p:txBody>
        </p:sp>
        <p:sp>
          <p:nvSpPr>
            <p:cNvPr id="237" name="矩形 118"/>
            <p:cNvSpPr/>
            <p:nvPr/>
          </p:nvSpPr>
          <p:spPr>
            <a:xfrm>
              <a:off x="3200400" y="434340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View</a:t>
              </a:r>
            </a:p>
          </p:txBody>
        </p:sp>
        <p:sp>
          <p:nvSpPr>
            <p:cNvPr id="238" name="矩形 119"/>
            <p:cNvSpPr/>
            <p:nvPr/>
          </p:nvSpPr>
          <p:spPr>
            <a:xfrm>
              <a:off x="1752600" y="34290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Global</a:t>
              </a:r>
            </a:p>
          </p:txBody>
        </p:sp>
        <p:sp>
          <p:nvSpPr>
            <p:cNvPr id="239" name="矩形 120"/>
            <p:cNvSpPr/>
            <p:nvPr/>
          </p:nvSpPr>
          <p:spPr>
            <a:xfrm>
              <a:off x="1752600" y="39624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Working</a:t>
              </a:r>
            </a:p>
          </p:txBody>
        </p:sp>
        <p:sp>
          <p:nvSpPr>
            <p:cNvPr id="240" name="矩形 121"/>
            <p:cNvSpPr/>
            <p:nvPr/>
          </p:nvSpPr>
          <p:spPr>
            <a:xfrm>
              <a:off x="1752600" y="4495800"/>
              <a:ext cx="9906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Personal</a:t>
              </a:r>
            </a:p>
          </p:txBody>
        </p:sp>
        <p:cxnSp>
          <p:nvCxnSpPr>
            <p:cNvPr id="241" name="直接连接符 123"/>
            <p:cNvCxnSpPr>
              <a:stCxn id="219" idx="2"/>
              <a:endCxn id="237" idx="0"/>
            </p:cNvCxnSpPr>
            <p:nvPr/>
          </p:nvCxnSpPr>
          <p:spPr>
            <a:xfrm flipH="1">
              <a:off x="3619500" y="3810000"/>
              <a:ext cx="1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等腰三角形 124"/>
            <p:cNvSpPr/>
            <p:nvPr/>
          </p:nvSpPr>
          <p:spPr>
            <a:xfrm rot="5400000">
              <a:off x="2971800" y="4419600"/>
              <a:ext cx="228600" cy="2286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肘形连接符 127"/>
            <p:cNvCxnSpPr>
              <a:stCxn id="238" idx="3"/>
              <a:endCxn id="242" idx="3"/>
            </p:cNvCxnSpPr>
            <p:nvPr/>
          </p:nvCxnSpPr>
          <p:spPr>
            <a:xfrm>
              <a:off x="2743200" y="3619500"/>
              <a:ext cx="228600" cy="914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肘形连接符 131"/>
            <p:cNvCxnSpPr>
              <a:stCxn id="240" idx="3"/>
              <a:endCxn id="242" idx="3"/>
            </p:cNvCxnSpPr>
            <p:nvPr/>
          </p:nvCxnSpPr>
          <p:spPr>
            <a:xfrm flipV="1">
              <a:off x="2743200" y="4533900"/>
              <a:ext cx="228600" cy="152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矩形 140"/>
            <p:cNvSpPr/>
            <p:nvPr/>
          </p:nvSpPr>
          <p:spPr>
            <a:xfrm>
              <a:off x="2080260" y="1369695"/>
              <a:ext cx="1143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Operation</a:t>
              </a:r>
            </a:p>
          </p:txBody>
        </p:sp>
        <p:cxnSp>
          <p:nvCxnSpPr>
            <p:cNvPr id="246" name="直接连接符 149"/>
            <p:cNvCxnSpPr/>
            <p:nvPr/>
          </p:nvCxnSpPr>
          <p:spPr>
            <a:xfrm rot="5400000">
              <a:off x="2314578" y="20574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150"/>
            <p:cNvSpPr/>
            <p:nvPr/>
          </p:nvSpPr>
          <p:spPr>
            <a:xfrm>
              <a:off x="15240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Create</a:t>
              </a:r>
            </a:p>
          </p:txBody>
        </p:sp>
        <p:sp>
          <p:nvSpPr>
            <p:cNvPr id="248" name="矩形 151"/>
            <p:cNvSpPr/>
            <p:nvPr/>
          </p:nvSpPr>
          <p:spPr>
            <a:xfrm>
              <a:off x="2895600" y="600870"/>
              <a:ext cx="8382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Vote</a:t>
              </a:r>
            </a:p>
          </p:txBody>
        </p:sp>
        <p:sp>
          <p:nvSpPr>
            <p:cNvPr id="249" name="等腰三角形 152"/>
            <p:cNvSpPr/>
            <p:nvPr/>
          </p:nvSpPr>
          <p:spPr>
            <a:xfrm rot="10800000">
              <a:off x="2514600" y="1210470"/>
              <a:ext cx="228600" cy="1524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0" name="肘形连接符 154"/>
            <p:cNvCxnSpPr>
              <a:stCxn id="247" idx="2"/>
            </p:cNvCxnSpPr>
            <p:nvPr/>
          </p:nvCxnSpPr>
          <p:spPr>
            <a:xfrm rot="16200000" flipH="1">
              <a:off x="21717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肘形连接符 156"/>
            <p:cNvCxnSpPr>
              <a:stCxn id="248" idx="2"/>
            </p:cNvCxnSpPr>
            <p:nvPr/>
          </p:nvCxnSpPr>
          <p:spPr>
            <a:xfrm rot="5400000">
              <a:off x="2857500" y="753270"/>
              <a:ext cx="228600" cy="6858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/>
            <p:cNvSpPr txBox="1"/>
            <p:nvPr/>
          </p:nvSpPr>
          <p:spPr>
            <a:xfrm>
              <a:off x="3581400" y="381000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3581400" y="4114800"/>
              <a:ext cx="152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419598" y="33959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419598" y="3929390"/>
              <a:ext cx="256802" cy="261610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421202" y="4462790"/>
              <a:ext cx="25519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1371600" y="251460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3733801" y="5167631"/>
              <a:ext cx="110799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pitchFamily="18" charset="0"/>
                  <a:cs typeface="Times New Roman" pitchFamily="18" charset="0"/>
                </a:rPr>
                <a:t>Has attribute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直角三角形 146"/>
            <p:cNvSpPr/>
            <p:nvPr/>
          </p:nvSpPr>
          <p:spPr>
            <a:xfrm>
              <a:off x="5029200" y="5059681"/>
              <a:ext cx="228600" cy="228600"/>
            </a:xfrm>
            <a:prstGeom prst="rtTriangl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直接连接符 147"/>
            <p:cNvCxnSpPr/>
            <p:nvPr/>
          </p:nvCxnSpPr>
          <p:spPr>
            <a:xfrm rot="16200000" flipV="1">
              <a:off x="4381500" y="4431031"/>
              <a:ext cx="1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148"/>
            <p:cNvCxnSpPr/>
            <p:nvPr/>
          </p:nvCxnSpPr>
          <p:spPr>
            <a:xfrm rot="5400000">
              <a:off x="3467100" y="5326380"/>
              <a:ext cx="53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153"/>
            <p:cNvCxnSpPr>
              <a:stCxn id="259" idx="4"/>
            </p:cNvCxnSpPr>
            <p:nvPr/>
          </p:nvCxnSpPr>
          <p:spPr>
            <a:xfrm rot="5400000">
              <a:off x="5105401" y="5440680"/>
              <a:ext cx="3047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155"/>
            <p:cNvCxnSpPr/>
            <p:nvPr/>
          </p:nvCxnSpPr>
          <p:spPr>
            <a:xfrm flipV="1">
              <a:off x="3733800" y="5593080"/>
              <a:ext cx="15240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184"/>
            <p:cNvCxnSpPr/>
            <p:nvPr/>
          </p:nvCxnSpPr>
          <p:spPr>
            <a:xfrm rot="5400000">
              <a:off x="3467100" y="3619500"/>
              <a:ext cx="1981200" cy="8382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6139190" y="3982581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6143998" y="44627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00998" y="3014990"/>
              <a:ext cx="25680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48922" y="3406775"/>
              <a:ext cx="4042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imes New Roman" pitchFamily="18" charset="0"/>
                  <a:cs typeface="Times New Roman" pitchFamily="18" charset="0"/>
                </a:rPr>
                <a:t>1..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252990" y="2133600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2743200" y="2133600"/>
              <a:ext cx="26161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1" name="肘形连接符 96"/>
            <p:cNvCxnSpPr>
              <a:stCxn id="239" idx="3"/>
              <a:endCxn id="242" idx="3"/>
            </p:cNvCxnSpPr>
            <p:nvPr/>
          </p:nvCxnSpPr>
          <p:spPr>
            <a:xfrm>
              <a:off x="2743200" y="4152900"/>
              <a:ext cx="228600" cy="3810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100"/>
            <p:cNvCxnSpPr/>
            <p:nvPr/>
          </p:nvCxnSpPr>
          <p:spPr>
            <a:xfrm rot="10800000" flipV="1">
              <a:off x="2286000" y="2362198"/>
              <a:ext cx="68580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1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for Users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i="1" dirty="0" smtClean="0"/>
              <a:t>Creating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Add a new element to the shared FM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Voting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Express opinions to an existing element: support/oppose the element’s existence in the FM</a:t>
            </a:r>
          </a:p>
          <a:p>
            <a:pPr lvl="1"/>
            <a:r>
              <a:rPr lang="en-US" dirty="0" smtClean="0"/>
              <a:t>Voting options: </a:t>
            </a:r>
            <a:r>
              <a:rPr lang="en-US" i="1" dirty="0" smtClean="0"/>
              <a:t>YES</a:t>
            </a:r>
            <a:r>
              <a:rPr lang="en-US" dirty="0" smtClean="0"/>
              <a:t> or </a:t>
            </a:r>
            <a:r>
              <a:rPr lang="en-US" i="1" dirty="0" smtClean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316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Automatic Voting Inference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problem of inconsistent voting operation from a user</a:t>
            </a:r>
          </a:p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3920704" y="3276600"/>
            <a:ext cx="1143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3920704" y="4800600"/>
            <a:ext cx="1143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11" name="直接箭头连接符 10"/>
          <p:cNvCxnSpPr>
            <a:stCxn id="9" idx="2"/>
            <a:endCxn id="10" idx="0"/>
          </p:cNvCxnSpPr>
          <p:nvPr/>
        </p:nvCxnSpPr>
        <p:spPr>
          <a:xfrm rot="5400000">
            <a:off x="3996904" y="4305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4114800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16" name="矩形 15"/>
          <p:cNvSpPr/>
          <p:nvPr/>
        </p:nvSpPr>
        <p:spPr>
          <a:xfrm>
            <a:off x="5562600" y="2209800"/>
            <a:ext cx="762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286000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NO on it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5562600" y="2959100"/>
            <a:ext cx="762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00800" y="3035300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YES on it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1059608" y="32766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1059608" y="48006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24" name="直接箭头连接符 23"/>
          <p:cNvCxnSpPr>
            <a:stCxn id="22" idx="2"/>
            <a:endCxn id="23" idx="0"/>
          </p:cNvCxnSpPr>
          <p:nvPr/>
        </p:nvCxnSpPr>
        <p:spPr>
          <a:xfrm rot="5400000">
            <a:off x="1135808" y="4305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1787104" y="4114800"/>
            <a:ext cx="95609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requires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257800" y="5105400"/>
            <a:ext cx="2610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F-A should require F-B;</a:t>
            </a:r>
          </a:p>
          <a:p>
            <a:r>
              <a:rPr lang="en-US" sz="2000" b="1" dirty="0" smtClean="0"/>
              <a:t>F-B should NOT exist;</a:t>
            </a:r>
            <a:endParaRPr lang="en-US" sz="2000" b="1" dirty="0"/>
          </a:p>
        </p:txBody>
      </p:sp>
      <p:sp>
        <p:nvSpPr>
          <p:cNvPr id="20" name="右箭头 19"/>
          <p:cNvSpPr/>
          <p:nvPr/>
        </p:nvSpPr>
        <p:spPr>
          <a:xfrm>
            <a:off x="2819400" y="3962400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371600" y="5943600"/>
            <a:ext cx="65532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Existence of a relationship needs the existence of its involved features</a:t>
            </a:r>
            <a:endParaRPr lang="en-US" sz="2400" dirty="0"/>
          </a:p>
        </p:txBody>
      </p:sp>
      <p:sp>
        <p:nvSpPr>
          <p:cNvPr id="5" name="Explosion 1 4"/>
          <p:cNvSpPr/>
          <p:nvPr/>
        </p:nvSpPr>
        <p:spPr>
          <a:xfrm>
            <a:off x="6396318" y="4267200"/>
            <a:ext cx="2743200" cy="9144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Inconsistency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92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6" grpId="0" animBg="1"/>
      <p:bldP spid="17" grpId="0"/>
      <p:bldP spid="18" grpId="0" animBg="1"/>
      <p:bldP spid="19" grpId="0"/>
      <p:bldP spid="27" grpId="0"/>
      <p:bldP spid="20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Voting Inference Rules (VIRs)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571500" indent="-51435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VIR-1a</a:t>
            </a:r>
            <a:r>
              <a:rPr lang="en-US" sz="2800" dirty="0" smtClean="0"/>
              <a:t>: </a:t>
            </a:r>
            <a:r>
              <a:rPr lang="en-US" sz="2800" dirty="0"/>
              <a:t>Vote NO on feature F </a:t>
            </a:r>
            <a:r>
              <a:rPr lang="en-US" sz="2800" dirty="0">
                <a:sym typeface="Wingdings"/>
              </a:rPr>
              <a:t></a:t>
            </a:r>
            <a:r>
              <a:rPr lang="en-US" sz="2800" dirty="0"/>
              <a:t> Vote NO on each relationship R which involves F</a:t>
            </a:r>
          </a:p>
          <a:p>
            <a:pPr marL="571500" indent="-51435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VIR-1b</a:t>
            </a:r>
            <a:r>
              <a:rPr lang="en-US" sz="2800" dirty="0" smtClean="0"/>
              <a:t>: Vote </a:t>
            </a:r>
            <a:r>
              <a:rPr lang="en-US" sz="2800" dirty="0"/>
              <a:t>YES on relationship R </a:t>
            </a:r>
            <a:r>
              <a:rPr lang="en-US" sz="2800" dirty="0">
                <a:sym typeface="Wingdings" pitchFamily="2" charset="2"/>
              </a:rPr>
              <a:t> Vote YES on each feature which is involved in R</a:t>
            </a:r>
            <a:endParaRPr lang="en-US" sz="2800" dirty="0"/>
          </a:p>
          <a:p>
            <a:pPr marL="571500" indent="-514350">
              <a:buNone/>
            </a:pP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362200" y="3048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362200" y="4267200"/>
            <a:ext cx="1143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6" name="直接箭头连接符 5"/>
          <p:cNvCxnSpPr>
            <a:stCxn id="4" idx="2"/>
            <a:endCxn id="5" idx="0"/>
          </p:cNvCxnSpPr>
          <p:nvPr/>
        </p:nvCxnSpPr>
        <p:spPr>
          <a:xfrm rot="5400000">
            <a:off x="2590800" y="3924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矩形 7"/>
          <p:cNvSpPr/>
          <p:nvPr/>
        </p:nvSpPr>
        <p:spPr>
          <a:xfrm>
            <a:off x="5791200" y="2895600"/>
            <a:ext cx="762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3005554"/>
            <a:ext cx="24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NO on it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791200" y="3644900"/>
            <a:ext cx="7620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71724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inferred NO vote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228600" y="38862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13" name="矩形 12"/>
          <p:cNvSpPr/>
          <p:nvPr/>
        </p:nvSpPr>
        <p:spPr>
          <a:xfrm>
            <a:off x="228600" y="51054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14" name="直接箭头连接符 13"/>
          <p:cNvCxnSpPr>
            <a:stCxn id="12" idx="2"/>
            <a:endCxn id="13" idx="0"/>
          </p:cNvCxnSpPr>
          <p:nvPr/>
        </p:nvCxnSpPr>
        <p:spPr>
          <a:xfrm rot="5400000">
            <a:off x="457200" y="4762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矩形 16"/>
          <p:cNvSpPr/>
          <p:nvPr/>
        </p:nvSpPr>
        <p:spPr>
          <a:xfrm>
            <a:off x="4191000" y="30480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4191000" y="4267200"/>
            <a:ext cx="11430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19" name="直接箭头连接符 18"/>
          <p:cNvCxnSpPr>
            <a:stCxn id="17" idx="2"/>
            <a:endCxn id="18" idx="0"/>
          </p:cNvCxnSpPr>
          <p:nvPr/>
        </p:nvCxnSpPr>
        <p:spPr>
          <a:xfrm rot="5400000">
            <a:off x="4419600" y="3924300"/>
            <a:ext cx="685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20299857">
            <a:off x="1676400" y="3906337"/>
            <a:ext cx="5334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20"/>
          <p:cNvSpPr/>
          <p:nvPr/>
        </p:nvSpPr>
        <p:spPr>
          <a:xfrm>
            <a:off x="3644900" y="3746500"/>
            <a:ext cx="5334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2362200" y="50292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2362200" y="6248400"/>
            <a:ext cx="11430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25" name="直接箭头连接符 24"/>
          <p:cNvCxnSpPr>
            <a:stCxn id="23" idx="2"/>
            <a:endCxn id="24" idx="0"/>
          </p:cNvCxnSpPr>
          <p:nvPr/>
        </p:nvCxnSpPr>
        <p:spPr>
          <a:xfrm rot="5400000">
            <a:off x="2590800" y="5905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91000" y="5029200"/>
            <a:ext cx="11430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F-A</a:t>
            </a:r>
            <a:endParaRPr lang="en-US" dirty="0"/>
          </a:p>
        </p:txBody>
      </p:sp>
      <p:sp>
        <p:nvSpPr>
          <p:cNvPr id="27" name="矩形 26"/>
          <p:cNvSpPr/>
          <p:nvPr/>
        </p:nvSpPr>
        <p:spPr>
          <a:xfrm>
            <a:off x="4191000" y="6248400"/>
            <a:ext cx="1143000" cy="5334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F-B</a:t>
            </a:r>
            <a:endParaRPr lang="en-US" dirty="0"/>
          </a:p>
        </p:txBody>
      </p:sp>
      <p:cxnSp>
        <p:nvCxnSpPr>
          <p:cNvPr id="28" name="直接箭头连接符 27"/>
          <p:cNvCxnSpPr>
            <a:stCxn id="26" idx="2"/>
            <a:endCxn id="27" idx="0"/>
          </p:cNvCxnSpPr>
          <p:nvPr/>
        </p:nvCxnSpPr>
        <p:spPr>
          <a:xfrm rot="5400000">
            <a:off x="4419600" y="5905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3644900" y="5727700"/>
            <a:ext cx="533400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右箭头 31"/>
          <p:cNvSpPr/>
          <p:nvPr/>
        </p:nvSpPr>
        <p:spPr>
          <a:xfrm rot="2494256">
            <a:off x="1522308" y="5369936"/>
            <a:ext cx="601895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5791200" y="4876800"/>
            <a:ext cx="762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4986754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user voted YES on it</a:t>
            </a:r>
            <a:endParaRPr lang="en-US" dirty="0"/>
          </a:p>
        </p:txBody>
      </p:sp>
      <p:sp>
        <p:nvSpPr>
          <p:cNvPr id="35" name="矩形 34"/>
          <p:cNvSpPr/>
          <p:nvPr/>
        </p:nvSpPr>
        <p:spPr>
          <a:xfrm>
            <a:off x="5791200" y="5626100"/>
            <a:ext cx="762000" cy="533400"/>
          </a:xfrm>
          <a:prstGeom prst="rect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29400" y="57037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inferred YES 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6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 animBg="1"/>
      <p:bldP spid="11" grpId="0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2" grpId="0" animBg="1"/>
      <p:bldP spid="33" grpId="0" animBg="1"/>
      <p:bldP spid="34" grpId="0"/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VIRs(Feature/Attribute)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571500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VIR-2a</a:t>
            </a:r>
            <a:r>
              <a:rPr lang="en-US" dirty="0" smtClean="0"/>
              <a:t>: Vote YES on an attribute of feature F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YES on F</a:t>
            </a:r>
          </a:p>
          <a:p>
            <a:pPr marL="571500" indent="-514350">
              <a:buNone/>
            </a:pPr>
            <a:endParaRPr lang="en-US" dirty="0" smtClean="0"/>
          </a:p>
          <a:p>
            <a:pPr marL="571500" indent="-514350">
              <a:buNone/>
            </a:pPr>
            <a:r>
              <a:rPr lang="en-US" dirty="0" smtClean="0">
                <a:solidFill>
                  <a:schemeClr val="accent1"/>
                </a:solidFill>
              </a:rPr>
              <a:t>VIR-2b</a:t>
            </a:r>
            <a:r>
              <a:rPr lang="en-US" dirty="0" smtClean="0"/>
              <a:t>: Vote NO on feature F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Vote NO on all attributes of F</a:t>
            </a:r>
          </a:p>
          <a:p>
            <a:pPr marL="571500" indent="-514350">
              <a:buNone/>
            </a:pPr>
            <a:endParaRPr lang="en-US" dirty="0" smtClean="0"/>
          </a:p>
          <a:p>
            <a:pPr marL="571500" indent="-51435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876800"/>
            <a:ext cx="6248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Existence of an attribute of a feature requires the existence of the feature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64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 (from </a:t>
            </a:r>
            <a:r>
              <a:rPr lang="en-US" i="1" dirty="0" smtClean="0"/>
              <a:t>Creating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VIR-3</a:t>
            </a:r>
            <a:r>
              <a:rPr lang="en-US" dirty="0" smtClean="0"/>
              <a:t>: Create an element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Vote YES on </a:t>
            </a:r>
            <a:r>
              <a:rPr lang="en-US" i="1" dirty="0" smtClean="0">
                <a:sym typeface="Wingdings" pitchFamily="2" charset="2"/>
              </a:rPr>
              <a:t>E</a:t>
            </a:r>
          </a:p>
          <a:p>
            <a:r>
              <a:rPr lang="en-US" dirty="0" smtClean="0">
                <a:sym typeface="Wingdings" pitchFamily="2" charset="2"/>
              </a:rPr>
              <a:t>Although we haven’t provided the </a:t>
            </a:r>
            <a:r>
              <a:rPr lang="en-US" i="1" dirty="0" smtClean="0">
                <a:sym typeface="Wingdings" pitchFamily="2" charset="2"/>
              </a:rPr>
              <a:t>deleting</a:t>
            </a:r>
            <a:r>
              <a:rPr lang="en-US" dirty="0" smtClean="0">
                <a:sym typeface="Wingdings" pitchFamily="2" charset="2"/>
              </a:rPr>
              <a:t> operation directly, we allow users to delete via voting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All votes on element </a:t>
            </a:r>
            <a:r>
              <a:rPr lang="en-US" i="1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are NO  Delete </a:t>
            </a:r>
            <a:r>
              <a:rPr lang="en-US" i="1" dirty="0">
                <a:sym typeface="Wingdings" pitchFamily="2" charset="2"/>
              </a:rPr>
              <a:t>E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143000" y="4419600"/>
            <a:ext cx="64770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NOTE: We </a:t>
            </a:r>
            <a:r>
              <a:rPr lang="en-US" sz="2400" b="1" dirty="0" smtClean="0"/>
              <a:t>don’t</a:t>
            </a:r>
            <a:r>
              <a:rPr lang="en-US" sz="2400" dirty="0" smtClean="0"/>
              <a:t> distinguish explicit votes from inferred votes.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8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Views of the Shared Feature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Global View</a:t>
            </a:r>
          </a:p>
          <a:p>
            <a:pPr lvl="1">
              <a:buNone/>
            </a:pPr>
            <a:r>
              <a:rPr lang="en-US" dirty="0" smtClean="0"/>
              <a:t>GV = {all elements which has at least one YES vote}</a:t>
            </a:r>
          </a:p>
          <a:p>
            <a:endParaRPr lang="en-US" dirty="0" smtClean="0"/>
          </a:p>
          <a:p>
            <a:r>
              <a:rPr lang="en-US" dirty="0" smtClean="0"/>
              <a:t>Working View for User </a:t>
            </a:r>
            <a:r>
              <a:rPr lang="en-US" i="1" dirty="0" smtClean="0"/>
              <a:t>X</a:t>
            </a:r>
          </a:p>
          <a:p>
            <a:pPr lvl="1">
              <a:buNone/>
            </a:pPr>
            <a:r>
              <a:rPr lang="en-US" dirty="0" smtClean="0"/>
              <a:t>WV(X) = {all elements on which </a:t>
            </a:r>
            <a:r>
              <a:rPr lang="en-US" i="1" dirty="0" smtClean="0"/>
              <a:t>X</a:t>
            </a:r>
            <a:r>
              <a:rPr lang="en-US" dirty="0" smtClean="0"/>
              <a:t> hasn’t voted NO}</a:t>
            </a:r>
          </a:p>
          <a:p>
            <a:endParaRPr lang="en-US" dirty="0" smtClean="0"/>
          </a:p>
          <a:p>
            <a:r>
              <a:rPr lang="en-US" dirty="0" smtClean="0"/>
              <a:t>Personal View for User </a:t>
            </a:r>
            <a:r>
              <a:rPr lang="en-US" i="1" dirty="0" smtClean="0"/>
              <a:t>X</a:t>
            </a:r>
          </a:p>
          <a:p>
            <a:pPr lvl="1">
              <a:buNone/>
            </a:pPr>
            <a:r>
              <a:rPr lang="en-US" dirty="0" smtClean="0"/>
              <a:t>PV(X) = {all elements on which </a:t>
            </a:r>
            <a:r>
              <a:rPr lang="en-US" i="1" dirty="0" smtClean="0"/>
              <a:t>X</a:t>
            </a:r>
            <a:r>
              <a:rPr lang="en-US" dirty="0" smtClean="0"/>
              <a:t> has voted YES}</a:t>
            </a:r>
            <a:endParaRPr lang="en-US" dirty="0"/>
          </a:p>
        </p:txBody>
      </p:sp>
      <p:sp>
        <p:nvSpPr>
          <p:cNvPr id="4" name="矩形标注 3"/>
          <p:cNvSpPr/>
          <p:nvPr/>
        </p:nvSpPr>
        <p:spPr>
          <a:xfrm>
            <a:off x="4114800" y="2362200"/>
            <a:ext cx="2743200" cy="533400"/>
          </a:xfrm>
          <a:prstGeom prst="wedgeRectCallout">
            <a:avLst>
              <a:gd name="adj1" fmla="val -66512"/>
              <a:gd name="adj2" fmla="val -4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Anything available</a:t>
            </a:r>
            <a:endParaRPr lang="en-US" sz="2000" b="1" dirty="0"/>
          </a:p>
        </p:txBody>
      </p:sp>
      <p:sp>
        <p:nvSpPr>
          <p:cNvPr id="5" name="矩形标注 4"/>
          <p:cNvSpPr/>
          <p:nvPr/>
        </p:nvSpPr>
        <p:spPr>
          <a:xfrm>
            <a:off x="2971800" y="3962400"/>
            <a:ext cx="5410200" cy="533400"/>
          </a:xfrm>
          <a:prstGeom prst="wedgeRectCallout">
            <a:avLst>
              <a:gd name="adj1" fmla="val -63198"/>
              <a:gd name="adj2" fmla="val -5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Anything that I don’t dislike, or I haven’t noticed</a:t>
            </a:r>
            <a:endParaRPr lang="en-US" sz="2000" b="1" dirty="0"/>
          </a:p>
        </p:txBody>
      </p:sp>
      <p:sp>
        <p:nvSpPr>
          <p:cNvPr id="6" name="矩形标注 5"/>
          <p:cNvSpPr/>
          <p:nvPr/>
        </p:nvSpPr>
        <p:spPr>
          <a:xfrm>
            <a:off x="3276600" y="5867400"/>
            <a:ext cx="2286000" cy="533400"/>
          </a:xfrm>
          <a:prstGeom prst="wedgeRectCallout">
            <a:avLst>
              <a:gd name="adj1" fmla="val -43752"/>
              <a:gd name="adj2" fmla="val -101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Anything I want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120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  <p:bldP spid="5" grpId="0" build="allAtOnce" animBg="1"/>
      <p:bldP spid="6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Role of the Views</a:t>
            </a:r>
            <a:endParaRPr lang="en-US" dirty="0"/>
          </a:p>
        </p:txBody>
      </p:sp>
      <p:sp>
        <p:nvSpPr>
          <p:cNvPr id="56" name="矩形 3"/>
          <p:cNvSpPr/>
          <p:nvPr/>
        </p:nvSpPr>
        <p:spPr>
          <a:xfrm>
            <a:off x="457200" y="990600"/>
            <a:ext cx="16764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矩形 4"/>
          <p:cNvSpPr/>
          <p:nvPr/>
        </p:nvSpPr>
        <p:spPr>
          <a:xfrm>
            <a:off x="838200" y="114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0" name="矩形 5"/>
          <p:cNvSpPr/>
          <p:nvPr/>
        </p:nvSpPr>
        <p:spPr>
          <a:xfrm>
            <a:off x="838200" y="1828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1" name="直接连接符 10"/>
          <p:cNvCxnSpPr>
            <a:stCxn id="69" idx="2"/>
            <a:endCxn id="70" idx="0"/>
          </p:cNvCxnSpPr>
          <p:nvPr/>
        </p:nvCxnSpPr>
        <p:spPr>
          <a:xfrm>
            <a:off x="1257300" y="152400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矩形 14"/>
          <p:cNvSpPr/>
          <p:nvPr/>
        </p:nvSpPr>
        <p:spPr>
          <a:xfrm>
            <a:off x="7086600" y="1219200"/>
            <a:ext cx="12954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15"/>
          <p:cNvSpPr/>
          <p:nvPr/>
        </p:nvSpPr>
        <p:spPr>
          <a:xfrm>
            <a:off x="7315200" y="16002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4" name="矩形 31"/>
          <p:cNvSpPr/>
          <p:nvPr/>
        </p:nvSpPr>
        <p:spPr>
          <a:xfrm>
            <a:off x="6477000" y="2807731"/>
            <a:ext cx="1676400" cy="13716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矩形 32"/>
          <p:cNvSpPr/>
          <p:nvPr/>
        </p:nvSpPr>
        <p:spPr>
          <a:xfrm>
            <a:off x="6858000" y="2960132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6" name="矩形 33"/>
          <p:cNvSpPr/>
          <p:nvPr/>
        </p:nvSpPr>
        <p:spPr>
          <a:xfrm>
            <a:off x="6858000" y="3681037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7" name="直接连接符 34"/>
          <p:cNvCxnSpPr>
            <a:stCxn id="75" idx="2"/>
            <a:endCxn id="76" idx="0"/>
          </p:cNvCxnSpPr>
          <p:nvPr/>
        </p:nvCxnSpPr>
        <p:spPr>
          <a:xfrm>
            <a:off x="7277100" y="3341132"/>
            <a:ext cx="0" cy="3399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矩形 36"/>
          <p:cNvSpPr/>
          <p:nvPr/>
        </p:nvSpPr>
        <p:spPr>
          <a:xfrm>
            <a:off x="3352800" y="394329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9" name="矩形 38"/>
          <p:cNvSpPr/>
          <p:nvPr/>
        </p:nvSpPr>
        <p:spPr>
          <a:xfrm>
            <a:off x="4267200" y="508629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0" name="矩形 39"/>
          <p:cNvSpPr/>
          <p:nvPr/>
        </p:nvSpPr>
        <p:spPr>
          <a:xfrm>
            <a:off x="2209800" y="478149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1" name="直接连接符 41"/>
          <p:cNvCxnSpPr>
            <a:stCxn id="78" idx="2"/>
            <a:endCxn id="80" idx="0"/>
          </p:cNvCxnSpPr>
          <p:nvPr/>
        </p:nvCxnSpPr>
        <p:spPr>
          <a:xfrm flipH="1">
            <a:off x="2628900" y="4324290"/>
            <a:ext cx="11430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43"/>
          <p:cNvCxnSpPr>
            <a:stCxn id="78" idx="2"/>
            <a:endCxn id="79" idx="0"/>
          </p:cNvCxnSpPr>
          <p:nvPr/>
        </p:nvCxnSpPr>
        <p:spPr>
          <a:xfrm>
            <a:off x="3771900" y="4324290"/>
            <a:ext cx="9144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57200" y="2362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629400" y="24384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34201" y="838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19400" y="3486090"/>
            <a:ext cx="19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Supported by: 3 / 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447800" y="5162490"/>
            <a:ext cx="19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Supported by: 1 / 3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576585" y="5478958"/>
            <a:ext cx="198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Supported by: 1 / 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47800" y="3562290"/>
            <a:ext cx="4495800" cy="2286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5924490"/>
            <a:ext cx="5975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Global views show the whole picture of the shared FM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19400" y="1806714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Personal views show each user’s understanding of the domain</a:t>
            </a:r>
            <a:endParaRPr lang="en-US" sz="2000" b="1" dirty="0"/>
          </a:p>
        </p:txBody>
      </p:sp>
      <p:sp>
        <p:nvSpPr>
          <p:cNvPr id="27" name="Rectangle 26"/>
          <p:cNvSpPr/>
          <p:nvPr/>
        </p:nvSpPr>
        <p:spPr>
          <a:xfrm>
            <a:off x="-838200" y="2362200"/>
            <a:ext cx="10591800" cy="2286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between, working views hide unwanted elements of the users; </a:t>
            </a:r>
          </a:p>
          <a:p>
            <a:pPr algn="ctr"/>
            <a:r>
              <a:rPr lang="en-US" sz="2400" dirty="0" smtClean="0"/>
              <a:t>it is designed as the main workspace of the users.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96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endParaRPr lang="en-US" dirty="0"/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Concepts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Summary &amp; 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CoFM</a:t>
            </a:r>
            <a:endParaRPr lang="en-US" dirty="0"/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Tool Support</a:t>
            </a:r>
          </a:p>
          <a:p>
            <a:pPr lvl="1"/>
            <a:r>
              <a:rPr lang="en-US" dirty="0" smtClean="0"/>
              <a:t>Case Study</a:t>
            </a:r>
          </a:p>
          <a:p>
            <a:r>
              <a:rPr lang="en-US" dirty="0" smtClean="0"/>
              <a:t>Summary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2667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95800" y="381000"/>
            <a:ext cx="1828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 with others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67400" y="1600200"/>
            <a:ext cx="1828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Switch between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00400" y="1600200"/>
            <a:ext cx="1828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Submit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rot="16200000" flipV="1">
            <a:off x="6057900" y="876300"/>
            <a:ext cx="609600" cy="838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0"/>
          </p:cNvCxnSpPr>
          <p:nvPr/>
        </p:nvCxnSpPr>
        <p:spPr>
          <a:xfrm rot="10800000" flipV="1">
            <a:off x="4114800" y="990600"/>
            <a:ext cx="83820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971800" y="228600"/>
            <a:ext cx="4953000" cy="2133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4563" y="381000"/>
            <a:ext cx="14712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Stakeholder 1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0400" y="2590800"/>
            <a:ext cx="18288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Infer votes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62600" y="2590800"/>
            <a:ext cx="18288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 and apply changes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0" y="3657600"/>
            <a:ext cx="1828800" cy="83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Shared Feature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15200" y="3632200"/>
            <a:ext cx="15240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34200" y="4800600"/>
            <a:ext cx="15240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43200" y="4800600"/>
            <a:ext cx="1524000" cy="5334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43200" y="5715000"/>
            <a:ext cx="15240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Stakeholder 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934200" y="5715000"/>
            <a:ext cx="15240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Stakeholder 3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>
            <a:stCxn id="6" idx="2"/>
            <a:endCxn id="11" idx="0"/>
          </p:cNvCxnSpPr>
          <p:nvPr/>
        </p:nvCxnSpPr>
        <p:spPr>
          <a:xfrm rot="5400000">
            <a:off x="3924300" y="24003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5029200" y="28575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2" idx="2"/>
            <a:endCxn id="13" idx="0"/>
          </p:cNvCxnSpPr>
          <p:nvPr/>
        </p:nvCxnSpPr>
        <p:spPr>
          <a:xfrm rot="5400000">
            <a:off x="5715000" y="2895600"/>
            <a:ext cx="533400" cy="9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4" idx="1"/>
          </p:cNvCxnSpPr>
          <p:nvPr/>
        </p:nvCxnSpPr>
        <p:spPr>
          <a:xfrm>
            <a:off x="6400800" y="3886200"/>
            <a:ext cx="91440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endCxn id="9" idx="3"/>
          </p:cNvCxnSpPr>
          <p:nvPr/>
        </p:nvCxnSpPr>
        <p:spPr>
          <a:xfrm rot="16200000" flipV="1">
            <a:off x="7048500" y="2171700"/>
            <a:ext cx="2286000" cy="533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形状 23"/>
          <p:cNvCxnSpPr>
            <a:stCxn id="13" idx="1"/>
            <a:endCxn id="16" idx="0"/>
          </p:cNvCxnSpPr>
          <p:nvPr/>
        </p:nvCxnSpPr>
        <p:spPr>
          <a:xfrm rot="10800000" flipV="1">
            <a:off x="3505200" y="4076700"/>
            <a:ext cx="1066800" cy="7239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endCxn id="15" idx="0"/>
          </p:cNvCxnSpPr>
          <p:nvPr/>
        </p:nvCxnSpPr>
        <p:spPr>
          <a:xfrm>
            <a:off x="6400800" y="4343400"/>
            <a:ext cx="1295400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7" idx="0"/>
          </p:cNvCxnSpPr>
          <p:nvPr/>
        </p:nvCxnSpPr>
        <p:spPr>
          <a:xfrm rot="5400000">
            <a:off x="3314700" y="55245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2"/>
            <a:endCxn id="18" idx="0"/>
          </p:cNvCxnSpPr>
          <p:nvPr/>
        </p:nvCxnSpPr>
        <p:spPr>
          <a:xfrm rot="5400000">
            <a:off x="7505700" y="55245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5106194" y="4799806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71500" y="4825425"/>
            <a:ext cx="69762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. 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81000" y="1828800"/>
            <a:ext cx="1447800" cy="609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Stakeholder 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81000" y="2667000"/>
            <a:ext cx="1524000" cy="60960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Supporting 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1267690"/>
            <a:ext cx="10486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LEGEND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000" y="3505200"/>
            <a:ext cx="11430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Artifact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 flipH="1" flipV="1">
            <a:off x="5334000" y="48006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 flipH="1" flipV="1">
            <a:off x="4535091" y="4762103"/>
            <a:ext cx="5326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3"/>
          </p:cNvCxnSpPr>
          <p:nvPr/>
        </p:nvCxnSpPr>
        <p:spPr>
          <a:xfrm>
            <a:off x="4267200" y="6019800"/>
            <a:ext cx="533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 flipH="1" flipV="1">
            <a:off x="4648200" y="5867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 flipH="1" flipV="1">
            <a:off x="4381500" y="5372100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 flipH="1" flipV="1">
            <a:off x="5905103" y="4761309"/>
            <a:ext cx="5326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8" idx="1"/>
          </p:cNvCxnSpPr>
          <p:nvPr/>
        </p:nvCxnSpPr>
        <p:spPr>
          <a:xfrm rot="10800000">
            <a:off x="6170612" y="6019006"/>
            <a:ext cx="76358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5400000" flipH="1" flipV="1">
            <a:off x="6018212" y="5866606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5400000" flipH="1" flipV="1">
            <a:off x="5751512" y="5371306"/>
            <a:ext cx="838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5" idx="1"/>
            <a:endCxn id="6" idx="3"/>
          </p:cNvCxnSpPr>
          <p:nvPr/>
        </p:nvCxnSpPr>
        <p:spPr>
          <a:xfrm rot="10800000">
            <a:off x="5029200" y="19050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1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How to construct this…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81000" y="2221468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62000" y="2450068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762000" y="3440668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" name="直接连接符 10"/>
          <p:cNvCxnSpPr>
            <a:stCxn id="5" idx="2"/>
            <a:endCxn id="6" idx="0"/>
          </p:cNvCxnSpPr>
          <p:nvPr/>
        </p:nvCxnSpPr>
        <p:spPr>
          <a:xfrm rot="5400000">
            <a:off x="876300" y="3135868"/>
            <a:ext cx="609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14"/>
          <p:cNvSpPr/>
          <p:nvPr/>
        </p:nvSpPr>
        <p:spPr>
          <a:xfrm>
            <a:off x="6781800" y="2590800"/>
            <a:ext cx="16764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15"/>
          <p:cNvSpPr/>
          <p:nvPr/>
        </p:nvSpPr>
        <p:spPr>
          <a:xfrm>
            <a:off x="7162800" y="3200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矩形 31"/>
          <p:cNvSpPr/>
          <p:nvPr/>
        </p:nvSpPr>
        <p:spPr>
          <a:xfrm>
            <a:off x="3212293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32"/>
          <p:cNvSpPr/>
          <p:nvPr/>
        </p:nvSpPr>
        <p:spPr>
          <a:xfrm>
            <a:off x="3593293" y="5029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矩形 33"/>
          <p:cNvSpPr/>
          <p:nvPr/>
        </p:nvSpPr>
        <p:spPr>
          <a:xfrm>
            <a:off x="3593293" y="6019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3" name="直接连接符 34"/>
          <p:cNvCxnSpPr>
            <a:stCxn id="11" idx="2"/>
            <a:endCxn id="12" idx="0"/>
          </p:cNvCxnSpPr>
          <p:nvPr/>
        </p:nvCxnSpPr>
        <p:spPr>
          <a:xfrm rot="5400000">
            <a:off x="3707593" y="57150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矩形 36"/>
          <p:cNvSpPr/>
          <p:nvPr/>
        </p:nvSpPr>
        <p:spPr>
          <a:xfrm>
            <a:off x="4114800" y="23622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矩形 38"/>
          <p:cNvSpPr/>
          <p:nvPr/>
        </p:nvSpPr>
        <p:spPr>
          <a:xfrm>
            <a:off x="4724400" y="32004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矩形 39"/>
          <p:cNvSpPr/>
          <p:nvPr/>
        </p:nvSpPr>
        <p:spPr>
          <a:xfrm>
            <a:off x="3429000" y="3200400"/>
            <a:ext cx="838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7" name="直接连接符 41"/>
          <p:cNvCxnSpPr>
            <a:stCxn id="14" idx="2"/>
            <a:endCxn id="16" idx="0"/>
          </p:cNvCxnSpPr>
          <p:nvPr/>
        </p:nvCxnSpPr>
        <p:spPr>
          <a:xfrm rot="5400000">
            <a:off x="3962400" y="2628900"/>
            <a:ext cx="457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43"/>
          <p:cNvCxnSpPr>
            <a:stCxn id="14" idx="2"/>
            <a:endCxn id="15" idx="0"/>
          </p:cNvCxnSpPr>
          <p:nvPr/>
        </p:nvCxnSpPr>
        <p:spPr>
          <a:xfrm rot="16200000" flipH="1">
            <a:off x="4610100" y="2667000"/>
            <a:ext cx="4572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右箭头 46"/>
          <p:cNvSpPr/>
          <p:nvPr/>
        </p:nvSpPr>
        <p:spPr>
          <a:xfrm rot="20621788">
            <a:off x="2490317" y="3048173"/>
            <a:ext cx="609600" cy="4572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47"/>
          <p:cNvSpPr/>
          <p:nvPr/>
        </p:nvSpPr>
        <p:spPr>
          <a:xfrm rot="16028689">
            <a:off x="4502922" y="4154349"/>
            <a:ext cx="609600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48"/>
          <p:cNvSpPr/>
          <p:nvPr/>
        </p:nvSpPr>
        <p:spPr>
          <a:xfrm rot="11327242">
            <a:off x="5898745" y="3168081"/>
            <a:ext cx="609600" cy="457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1000" y="40502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2293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2209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00600" y="1981200"/>
            <a:ext cx="6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/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31221" y="3593068"/>
            <a:ext cx="6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/ 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50421" y="3593068"/>
            <a:ext cx="61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/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858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1676400" cy="2362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右箭头 33"/>
          <p:cNvSpPr/>
          <p:nvPr/>
        </p:nvSpPr>
        <p:spPr>
          <a:xfrm rot="800721">
            <a:off x="2324570" y="2092577"/>
            <a:ext cx="1001401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7505483">
            <a:off x="3045579" y="4034456"/>
            <a:ext cx="1143147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 rot="379490">
            <a:off x="5500463" y="3254615"/>
            <a:ext cx="1001401" cy="3106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21165571">
            <a:off x="3979512" y="3174453"/>
            <a:ext cx="20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Broadcast…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 rot="752072">
            <a:off x="2227914" y="1818670"/>
            <a:ext cx="20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Send to…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62800" y="2514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057400" y="495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00600" y="4876800"/>
            <a:ext cx="1698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U1 Create </a:t>
            </a:r>
            <a:r>
              <a:rPr lang="en-US" sz="2400" b="1" i="1" dirty="0"/>
              <a:t>A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  <p:bldP spid="37" grpId="0" animBg="1"/>
      <p:bldP spid="38" grpId="0"/>
      <p:bldP spid="39" grpId="0"/>
      <p:bldP spid="42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1676400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858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1676400" cy="1905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1676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右箭头 33"/>
          <p:cNvSpPr/>
          <p:nvPr/>
        </p:nvSpPr>
        <p:spPr>
          <a:xfrm rot="18567315">
            <a:off x="3154124" y="4038232"/>
            <a:ext cx="1329975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右箭头 35"/>
          <p:cNvSpPr/>
          <p:nvPr/>
        </p:nvSpPr>
        <p:spPr>
          <a:xfrm rot="11354625">
            <a:off x="2151128" y="2223399"/>
            <a:ext cx="1143147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右箭头 36"/>
          <p:cNvSpPr/>
          <p:nvPr/>
        </p:nvSpPr>
        <p:spPr>
          <a:xfrm rot="379490">
            <a:off x="5805572" y="2944228"/>
            <a:ext cx="900005" cy="31064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62800" y="2514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057400" y="4953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057400" y="6019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endCxn id="20" idx="0"/>
          </p:cNvCxnSpPr>
          <p:nvPr/>
        </p:nvCxnSpPr>
        <p:spPr>
          <a:xfrm rot="5400000">
            <a:off x="2171700" y="57150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62800" y="3505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 rot="5400000">
            <a:off x="7277100" y="32004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5800" y="1981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endCxn id="24" idx="0"/>
          </p:cNvCxnSpPr>
          <p:nvPr/>
        </p:nvCxnSpPr>
        <p:spPr>
          <a:xfrm rot="5400000">
            <a:off x="800100" y="16764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38600" y="2895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endCxn id="26" idx="0"/>
          </p:cNvCxnSpPr>
          <p:nvPr/>
        </p:nvCxnSpPr>
        <p:spPr>
          <a:xfrm rot="5400000">
            <a:off x="4152900" y="25908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24400" y="4876800"/>
            <a:ext cx="173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b="1" dirty="0" smtClean="0"/>
              <a:t>U2 Create </a:t>
            </a:r>
            <a:r>
              <a:rPr lang="en-US" sz="2400" b="1" i="1" dirty="0" smtClean="0"/>
              <a:t>C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22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781800" y="2286000"/>
            <a:ext cx="21336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9834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19050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右箭头 35"/>
          <p:cNvSpPr/>
          <p:nvPr/>
        </p:nvSpPr>
        <p:spPr>
          <a:xfrm rot="11708532">
            <a:off x="5885422" y="2994062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91400" y="2590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2971800" y="5943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1" name="直接连接符 20"/>
          <p:cNvCxnSpPr>
            <a:stCxn id="43" idx="2"/>
            <a:endCxn id="20" idx="0"/>
          </p:cNvCxnSpPr>
          <p:nvPr/>
        </p:nvCxnSpPr>
        <p:spPr>
          <a:xfrm rot="16200000" flipH="1">
            <a:off x="2781300" y="5334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24800" y="36576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3" name="直接连接符 22"/>
          <p:cNvCxnSpPr>
            <a:stCxn id="42" idx="2"/>
            <a:endCxn id="22" idx="0"/>
          </p:cNvCxnSpPr>
          <p:nvPr/>
        </p:nvCxnSpPr>
        <p:spPr>
          <a:xfrm rot="16200000" flipH="1">
            <a:off x="7734300" y="3048000"/>
            <a:ext cx="685800" cy="533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905000" y="5943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1" name="直接连接符 50"/>
          <p:cNvCxnSpPr>
            <a:endCxn id="50" idx="0"/>
          </p:cNvCxnSpPr>
          <p:nvPr/>
        </p:nvCxnSpPr>
        <p:spPr>
          <a:xfrm rot="5400000">
            <a:off x="2247900" y="5334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858000" y="3657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4" name="直接连接符 53"/>
          <p:cNvCxnSpPr>
            <a:stCxn id="42" idx="2"/>
            <a:endCxn id="53" idx="0"/>
          </p:cNvCxnSpPr>
          <p:nvPr/>
        </p:nvCxnSpPr>
        <p:spPr>
          <a:xfrm rot="5400000">
            <a:off x="7200900" y="3048000"/>
            <a:ext cx="68580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10400" y="48006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45" name="直接箭头连接符 44"/>
          <p:cNvCxnSpPr/>
          <p:nvPr/>
        </p:nvCxnSpPr>
        <p:spPr>
          <a:xfrm rot="16200000" flipV="1">
            <a:off x="7124701" y="4381501"/>
            <a:ext cx="533400" cy="152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 rot="11708532">
            <a:off x="2608760" y="2382961"/>
            <a:ext cx="774339" cy="24043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右箭头 64"/>
          <p:cNvSpPr/>
          <p:nvPr/>
        </p:nvSpPr>
        <p:spPr>
          <a:xfrm rot="7878412">
            <a:off x="2973820" y="4012692"/>
            <a:ext cx="893415" cy="251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直接箭头连接符 68"/>
          <p:cNvCxnSpPr/>
          <p:nvPr/>
        </p:nvCxnSpPr>
        <p:spPr>
          <a:xfrm rot="5400000" flipH="1" flipV="1">
            <a:off x="7734300" y="4305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305800" y="3200400"/>
            <a:ext cx="53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91400" y="3200400"/>
            <a:ext cx="533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X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24400" y="4876800"/>
            <a:ext cx="27908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/>
              <a:t>U3 Vote NO on </a:t>
            </a:r>
            <a:r>
              <a:rPr lang="en-US" sz="2400" i="1" dirty="0" smtClean="0"/>
              <a:t>B &amp; C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29000" y="1752600"/>
            <a:ext cx="22860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58000" y="2971800"/>
            <a:ext cx="2133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971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7600" y="3276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1371600" y="23622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5" name="直接连接符 24"/>
          <p:cNvCxnSpPr>
            <a:stCxn id="5" idx="2"/>
            <a:endCxn id="24" idx="0"/>
          </p:cNvCxnSpPr>
          <p:nvPr/>
        </p:nvCxnSpPr>
        <p:spPr>
          <a:xfrm rot="16200000" flipH="1">
            <a:off x="1066800" y="1638300"/>
            <a:ext cx="990600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81000" y="20574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723900" y="14478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242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6" name="直接连接符 45"/>
          <p:cNvCxnSpPr>
            <a:endCxn id="39" idx="0"/>
          </p:cNvCxnSpPr>
          <p:nvPr/>
        </p:nvCxnSpPr>
        <p:spPr>
          <a:xfrm rot="16200000" flipH="1">
            <a:off x="2857500" y="5257801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9050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2" name="直接连接符 51"/>
          <p:cNvCxnSpPr>
            <a:endCxn id="49" idx="0"/>
          </p:cNvCxnSpPr>
          <p:nvPr/>
        </p:nvCxnSpPr>
        <p:spPr>
          <a:xfrm rot="5400000">
            <a:off x="2247900" y="5334001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400" y="31242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34" name="直接箭头连接符 33"/>
          <p:cNvCxnSpPr>
            <a:stCxn id="32" idx="0"/>
            <a:endCxn id="24" idx="2"/>
          </p:cNvCxnSpPr>
          <p:nvPr/>
        </p:nvCxnSpPr>
        <p:spPr>
          <a:xfrm rot="5400000" flipH="1" flipV="1">
            <a:off x="1595645" y="2929146"/>
            <a:ext cx="381000" cy="91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" y="5943600"/>
            <a:ext cx="97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NO</a:t>
            </a:r>
            <a:endParaRPr lang="en-US" dirty="0"/>
          </a:p>
        </p:txBody>
      </p:sp>
      <p:cxnSp>
        <p:nvCxnSpPr>
          <p:cNvPr id="45" name="直接箭头连接符 44"/>
          <p:cNvCxnSpPr>
            <a:stCxn id="37" idx="3"/>
            <a:endCxn id="49" idx="1"/>
          </p:cNvCxnSpPr>
          <p:nvPr/>
        </p:nvCxnSpPr>
        <p:spPr>
          <a:xfrm>
            <a:off x="1200982" y="6128266"/>
            <a:ext cx="704018" cy="58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24400" y="4267200"/>
            <a:ext cx="2790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U3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&amp; C</a:t>
            </a:r>
          </a:p>
          <a:p>
            <a:r>
              <a:rPr lang="en-US" sz="2400" dirty="0" smtClean="0"/>
              <a:t>U1 Vote NO on </a:t>
            </a:r>
            <a:r>
              <a:rPr lang="en-US" sz="2400" i="1" dirty="0" smtClean="0"/>
              <a:t>C</a:t>
            </a:r>
            <a:endParaRPr lang="en-US" sz="2400" dirty="0" smtClean="0"/>
          </a:p>
          <a:p>
            <a:r>
              <a:rPr lang="en-US" sz="2400" dirty="0" smtClean="0"/>
              <a:t>U2 Vote NO on </a:t>
            </a:r>
            <a:r>
              <a:rPr lang="en-US" sz="2400" i="1" dirty="0" smtClean="0"/>
              <a:t>B 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200400" y="1752600"/>
            <a:ext cx="27432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304800" y="762000"/>
            <a:ext cx="22098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990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6858000" y="2971800"/>
            <a:ext cx="2133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676400" y="4800600"/>
            <a:ext cx="2438400" cy="182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800" y="2743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419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590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3</a:t>
            </a:r>
            <a:endParaRPr lang="en-US" dirty="0"/>
          </a:p>
        </p:txBody>
      </p:sp>
      <p:sp>
        <p:nvSpPr>
          <p:cNvPr id="31" name="矩形 30"/>
          <p:cNvSpPr/>
          <p:nvPr/>
        </p:nvSpPr>
        <p:spPr>
          <a:xfrm>
            <a:off x="4038600" y="19050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4200" y="1295400"/>
            <a:ext cx="299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accent1"/>
                </a:solidFill>
              </a:rPr>
              <a:t>The Shared Feature Model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467600" y="32766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3" name="矩形 42"/>
          <p:cNvSpPr/>
          <p:nvPr/>
        </p:nvSpPr>
        <p:spPr>
          <a:xfrm>
            <a:off x="2438400" y="4876800"/>
            <a:ext cx="838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6" name="矩形 25"/>
          <p:cNvSpPr/>
          <p:nvPr/>
        </p:nvSpPr>
        <p:spPr>
          <a:xfrm>
            <a:off x="47244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7" name="直接连接符 26"/>
          <p:cNvCxnSpPr>
            <a:stCxn id="31" idx="2"/>
            <a:endCxn id="26" idx="0"/>
          </p:cNvCxnSpPr>
          <p:nvPr/>
        </p:nvCxnSpPr>
        <p:spPr>
          <a:xfrm rot="16200000" flipH="1">
            <a:off x="4457700" y="2286000"/>
            <a:ext cx="685800" cy="685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14400" y="20574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4" name="直接连接符 43"/>
          <p:cNvCxnSpPr>
            <a:stCxn id="5" idx="2"/>
            <a:endCxn id="35" idx="0"/>
          </p:cNvCxnSpPr>
          <p:nvPr/>
        </p:nvCxnSpPr>
        <p:spPr>
          <a:xfrm rot="5400000">
            <a:off x="990600" y="1714500"/>
            <a:ext cx="6858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矩形 46"/>
          <p:cNvSpPr/>
          <p:nvPr/>
        </p:nvSpPr>
        <p:spPr>
          <a:xfrm>
            <a:off x="3505200" y="2971800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8" name="直接连接符 47"/>
          <p:cNvCxnSpPr>
            <a:endCxn id="47" idx="0"/>
          </p:cNvCxnSpPr>
          <p:nvPr/>
        </p:nvCxnSpPr>
        <p:spPr>
          <a:xfrm rot="5400000">
            <a:off x="3848100" y="2362200"/>
            <a:ext cx="6858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438400" y="5943601"/>
            <a:ext cx="838200" cy="381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46" name="直接连接符 45"/>
          <p:cNvCxnSpPr>
            <a:stCxn id="43" idx="2"/>
            <a:endCxn id="39" idx="0"/>
          </p:cNvCxnSpPr>
          <p:nvPr/>
        </p:nvCxnSpPr>
        <p:spPr>
          <a:xfrm rot="5400000">
            <a:off x="2514600" y="5600700"/>
            <a:ext cx="685801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4400" y="4267200"/>
            <a:ext cx="2790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Create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U3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&amp; 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U1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U2 Vote NO on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B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0816" y="295870"/>
            <a:ext cx="215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A: supported by 3 / 3</a:t>
            </a:r>
          </a:p>
          <a:p>
            <a:r>
              <a:rPr lang="en-US" dirty="0" smtClean="0"/>
              <a:t>B: supported by 1 / 3</a:t>
            </a:r>
          </a:p>
          <a:p>
            <a:r>
              <a:rPr lang="en-US" dirty="0" smtClean="0"/>
              <a:t>C: supported by 1 /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Issue in the Process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09600" y="1981200"/>
            <a:ext cx="7848600" cy="1600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>
            <a:noAutofit/>
          </a:bodyPr>
          <a:lstStyle/>
          <a:p>
            <a:r>
              <a:rPr lang="en-US" sz="2800" b="1" dirty="0" smtClean="0"/>
              <a:t>Concurrency Control:</a:t>
            </a:r>
          </a:p>
          <a:p>
            <a:r>
              <a:rPr lang="en-US" sz="2800" dirty="0" smtClean="0"/>
              <a:t>How to coordinate simultaneous operations from different stakeholders on the same element?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810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There are possibly 3 types of concurrency control issues, according to the operations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Create / Create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Vote / Vote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Create / Vote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70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Create-Create</a:t>
            </a:r>
            <a:r>
              <a:rPr lang="en-US" dirty="0" smtClean="0"/>
              <a:t> conflict</a:t>
            </a:r>
          </a:p>
          <a:p>
            <a:pPr marL="0"/>
            <a:endParaRPr lang="en-US" sz="18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95400" y="1828800"/>
            <a:ext cx="106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400" y="2435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1371600" y="2435423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14400" y="20660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2600" y="2587823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38400" y="185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5400000">
            <a:off x="2781300" y="23211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5400000">
            <a:off x="2171701" y="254972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1638300" y="232112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76600" y="2359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19200" y="3048000"/>
            <a:ext cx="255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Duplicate Creation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4191000" y="2258568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10200" y="1828800"/>
            <a:ext cx="106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29200" y="2435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5486400" y="2435423"/>
            <a:ext cx="2438400" cy="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29200" y="20660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67400" y="2587823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53200" y="1854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 rot="5400000">
            <a:off x="6896100" y="23211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rot="5400000">
            <a:off x="6286501" y="254972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5753100" y="232112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28389" y="2359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10400" y="2667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vote YES on E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rot="5400000">
            <a:off x="7505701" y="25526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43000" y="39534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62000" y="51024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1219200" y="5102423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62000" y="47330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71600" y="5297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86000" y="449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rot="5400000">
            <a:off x="2628900" y="49881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rot="5400000">
            <a:off x="2019301" y="521672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1485900" y="498812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227789" y="5026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75151" y="6015335"/>
            <a:ext cx="255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Conflicting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  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Aliases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86400" y="3962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05400" y="511135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5562600" y="5105400"/>
            <a:ext cx="2362200" cy="5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105400" y="474202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86400" y="530619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name N for feature F2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29400" y="45047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rot="5400000">
            <a:off x="6972300" y="499705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6362701" y="522565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rot="16200000" flipH="1">
            <a:off x="5829300" y="499705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028389" y="503515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0400" y="53467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and undo</a:t>
            </a:r>
            <a:endParaRPr lang="en-US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rot="5400000">
            <a:off x="7505701" y="52323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右箭头 105"/>
          <p:cNvSpPr/>
          <p:nvPr/>
        </p:nvSpPr>
        <p:spPr>
          <a:xfrm>
            <a:off x="4191000" y="46482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  <p:bldP spid="69" grpId="0"/>
      <p:bldP spid="71" grpId="0"/>
      <p:bldP spid="72" grpId="0"/>
      <p:bldP spid="73" grpId="0"/>
      <p:bldP spid="77" grpId="0"/>
      <p:bldP spid="80" grpId="0"/>
      <p:bldP spid="82" grpId="0"/>
      <p:bldP spid="83" grpId="0"/>
      <p:bldP spid="85" grpId="0"/>
      <p:bldP spid="86" grpId="0"/>
      <p:bldP spid="87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102" grpId="0"/>
      <p:bldP spid="104" grpId="0"/>
      <p:bldP spid="10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Vote-Vote </a:t>
            </a:r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68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>
            <a:stCxn id="13" idx="3"/>
          </p:cNvCxnSpPr>
          <p:nvPr/>
        </p:nvCxnSpPr>
        <p:spPr>
          <a:xfrm>
            <a:off x="1266825" y="2199620"/>
            <a:ext cx="4219575" cy="1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8374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4000499" y="20925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>
            <a:off x="2705101" y="2324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200000" flipH="1">
            <a:off x="1943100" y="2095500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42389" y="22098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4763" y="2891135"/>
            <a:ext cx="2466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Unreachable Vote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2025" y="2047220"/>
            <a:ext cx="304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1600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1219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E will lead to deletion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1200" y="244858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vote YES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2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487382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>
            <a:stCxn id="26" idx="3"/>
          </p:cNvCxnSpPr>
          <p:nvPr/>
        </p:nvCxnSpPr>
        <p:spPr>
          <a:xfrm>
            <a:off x="3171825" y="4866620"/>
            <a:ext cx="2847975" cy="1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2200" y="45044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5067300" y="475952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4381501" y="4991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3848100" y="4762500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0989" y="47976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67025" y="4714220"/>
            <a:ext cx="304800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0800" y="4267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57600" y="39624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3800" y="51054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YES on 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244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rot="5400000">
            <a:off x="5372101" y="4991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76800" y="5105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and undo</a:t>
            </a:r>
            <a:endParaRPr lang="en-US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1143000" y="46482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8"/>
          <p:cNvCxnSpPr/>
          <p:nvPr/>
        </p:nvCxnSpPr>
        <p:spPr>
          <a:xfrm rot="5400000">
            <a:off x="4762499" y="23240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8147" y="2372380"/>
            <a:ext cx="35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5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/>
      <p:bldP spid="26" grpId="0" animBg="1"/>
      <p:bldP spid="27" grpId="0"/>
      <p:bldP spid="28" grpId="0"/>
      <p:bldP spid="29" grpId="0"/>
      <p:bldP spid="30" grpId="0"/>
      <p:bldP spid="33" grpId="0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CoFM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Summary &amp; Future Work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838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Create-Vote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conflict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1600" y="3150513"/>
            <a:ext cx="278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+mj-lt"/>
                <a:cs typeface="Times New Roman" pitchFamily="18" charset="0"/>
              </a:rPr>
              <a:t>Incomplete Creation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000" y="23562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35"/>
          <p:cNvCxnSpPr>
            <a:stCxn id="42" idx="3"/>
          </p:cNvCxnSpPr>
          <p:nvPr/>
        </p:nvCxnSpPr>
        <p:spPr>
          <a:xfrm>
            <a:off x="1190625" y="2349043"/>
            <a:ext cx="5591175" cy="13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" y="1986914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rot="5400000">
            <a:off x="4305299" y="2241946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3086099" y="2470545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2171698" y="2241946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81800" y="2362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2000" y="2196643"/>
            <a:ext cx="428625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600" y="1764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(create)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14478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F1 leads to deletion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1200" y="259800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constraint F1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F2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6200" y="167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update FM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95600" y="522553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直接箭头连接符 49"/>
          <p:cNvCxnSpPr>
            <a:stCxn id="56" idx="3"/>
          </p:cNvCxnSpPr>
          <p:nvPr/>
        </p:nvCxnSpPr>
        <p:spPr>
          <a:xfrm>
            <a:off x="3705225" y="5218330"/>
            <a:ext cx="2924175" cy="39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95600" y="485620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rot="5400000">
            <a:off x="5600700" y="5111233"/>
            <a:ext cx="228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4838701" y="5339832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rot="16200000" flipH="1">
            <a:off x="4381500" y="5111233"/>
            <a:ext cx="228602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80589" y="51523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11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76600" y="5065930"/>
            <a:ext cx="428625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4633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(create)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14800" y="431708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  NO on F1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6200" y="546729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constraint F1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F2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7800" y="454568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success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86400" y="5791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fail and undo</a:t>
            </a:r>
            <a:endParaRPr lang="en-US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5400000">
            <a:off x="5829301" y="5524499"/>
            <a:ext cx="5334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 60"/>
          <p:cNvSpPr/>
          <p:nvPr/>
        </p:nvSpPr>
        <p:spPr>
          <a:xfrm>
            <a:off x="1219200" y="48768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直接连接符 8"/>
          <p:cNvCxnSpPr/>
          <p:nvPr/>
        </p:nvCxnSpPr>
        <p:spPr>
          <a:xfrm rot="5400000">
            <a:off x="5600699" y="2476499"/>
            <a:ext cx="228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16347" y="2524780"/>
            <a:ext cx="351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800" y="3810000"/>
            <a:ext cx="805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creation is incomplete because corresponding vote inference cannot be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5" grpId="0"/>
      <p:bldP spid="56" grpId="0" animBg="1"/>
      <p:bldP spid="57" grpId="0"/>
      <p:bldP spid="58" grpId="0"/>
      <p:bldP spid="59" grpId="0"/>
      <p:bldP spid="60" grpId="0"/>
      <p:bldP spid="63" grpId="0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CoFM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/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Summary &amp; 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Support for </a:t>
            </a:r>
            <a:r>
              <a:rPr lang="en-US" dirty="0" err="1" smtClean="0"/>
              <a:t>CoFM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C/S architecture</a:t>
            </a:r>
          </a:p>
          <a:p>
            <a:r>
              <a:rPr lang="en-US" dirty="0" smtClean="0"/>
              <a:t>Support for concepts and process introduced before</a:t>
            </a:r>
          </a:p>
          <a:p>
            <a:r>
              <a:rPr lang="en-US" dirty="0" smtClean="0"/>
              <a:t>Support for communication via comments and discussion pages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Domain analysis (including 2 case studies)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Feature request</a:t>
            </a:r>
            <a:r>
              <a:rPr lang="en-US" dirty="0" smtClean="0"/>
              <a:t> for tools being developed in our research group, including </a:t>
            </a:r>
            <a:r>
              <a:rPr lang="en-US" dirty="0" err="1" smtClean="0"/>
              <a:t>CoFM</a:t>
            </a:r>
            <a:r>
              <a:rPr lang="en-US" dirty="0" smtClean="0"/>
              <a:t> itself</a:t>
            </a:r>
          </a:p>
        </p:txBody>
      </p:sp>
    </p:spTree>
    <p:extLst>
      <p:ext uri="{BB962C8B-B14F-4D97-AF65-F5344CB8AC3E}">
        <p14:creationId xmlns:p14="http://schemas.microsoft.com/office/powerpoint/2010/main" val="36329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200"/>
            <a:ext cx="10185207" cy="67056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2400" y="1399822"/>
            <a:ext cx="3048000" cy="2286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4800" y="2133600"/>
            <a:ext cx="30480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1676400"/>
            <a:ext cx="3850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editing location of others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4800" y="4114800"/>
            <a:ext cx="3048000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88216" y="4110335"/>
            <a:ext cx="293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Controversial features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8" grpId="0"/>
      <p:bldP spid="17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CoFM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/>
              <a:t>Case Study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Future Work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The Cases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495987"/>
              </p:ext>
            </p:extLst>
          </p:nvPr>
        </p:nvGraphicFramePr>
        <p:xfrm>
          <a:off x="457200" y="14478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27"/>
                <a:gridCol w="2182091"/>
                <a:gridCol w="1371600"/>
                <a:gridCol w="1496291"/>
                <a:gridCol w="149629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1022827">
                <a:tc>
                  <a:txBody>
                    <a:bodyPr/>
                    <a:lstStyle/>
                    <a:p>
                      <a:r>
                        <a:rPr lang="en-US" dirty="0" smtClean="0"/>
                        <a:t>Music 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feature model for music playing software</a:t>
                      </a:r>
                      <a:r>
                        <a:rPr lang="en-US" baseline="0" dirty="0" smtClean="0"/>
                        <a:t> such as iTunes. It is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a familiar domain</a:t>
                      </a:r>
                      <a:r>
                        <a:rPr lang="en-US" baseline="0" dirty="0" smtClean="0"/>
                        <a:t> to the participants.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1.5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</a:tr>
              <a:tr h="1022827">
                <a:tc>
                  <a:txBody>
                    <a:bodyPr/>
                    <a:lstStyle/>
                    <a:p>
                      <a:r>
                        <a:rPr lang="en-US" dirty="0" smtClean="0"/>
                        <a:t>Job Finding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feature model for job finding websites</a:t>
                      </a:r>
                      <a:r>
                        <a:rPr lang="en-US" baseline="0" dirty="0" smtClean="0"/>
                        <a:t>. It is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an unfamiliar domain </a:t>
                      </a:r>
                      <a:r>
                        <a:rPr lang="en-US" baseline="0" dirty="0" smtClean="0"/>
                        <a:t>to the participants.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 3 hours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Results of the Job Finding Website Case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1000"/>
            <a:ext cx="7467600" cy="64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 (cont.): Distribution of Contributions among Participants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13362"/>
              </p:ext>
            </p:extLst>
          </p:nvPr>
        </p:nvGraphicFramePr>
        <p:xfrm>
          <a:off x="74054" y="2362200"/>
          <a:ext cx="9984346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Document" r:id="rId3" imgW="5626100" imgH="1803400" progId="Word.Document.12">
                  <p:link updateAutomatic="1"/>
                </p:oleObj>
              </mc:Choice>
              <mc:Fallback>
                <p:oleObj name="Document" r:id="rId3" imgW="5626100" imgH="18034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54" y="2362200"/>
                        <a:ext cx="9984346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 (cont.): Distribution of Features’ Support Rates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66578"/>
              </p:ext>
            </p:extLst>
          </p:nvPr>
        </p:nvGraphicFramePr>
        <p:xfrm>
          <a:off x="0" y="3276600"/>
          <a:ext cx="932748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Document" r:id="rId3" imgW="5626100" imgH="965200" progId="Word.Document.12">
                  <p:link updateAutomatic="1"/>
                </p:oleObj>
              </mc:Choice>
              <mc:Fallback>
                <p:oleObj name="Document" r:id="rId3" imgW="5626100" imgH="965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276600"/>
                        <a:ext cx="9327482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6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 1: The collaborative work can be roughly divided into </a:t>
            </a:r>
            <a:r>
              <a:rPr lang="en-US" b="1" dirty="0" smtClean="0"/>
              <a:t>2 phases</a:t>
            </a:r>
          </a:p>
          <a:p>
            <a:pPr lvl="1"/>
            <a:r>
              <a:rPr lang="en-US" dirty="0" smtClean="0"/>
              <a:t>Brainstorming phase: a large number of features are created over a short period of time</a:t>
            </a:r>
          </a:p>
          <a:p>
            <a:pPr lvl="1"/>
            <a:r>
              <a:rPr lang="en-US" dirty="0" smtClean="0"/>
              <a:t>Evaluation phase: adjust features and relationships; lots of voting operations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35773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33623"/>
            <a:ext cx="6255969" cy="584775"/>
          </a:xfrm>
        </p:spPr>
        <p:txBody>
          <a:bodyPr/>
          <a:lstStyle/>
          <a:p>
            <a:r>
              <a:rPr lang="en-US" sz="3200" dirty="0" smtClean="0"/>
              <a:t>Challenges in </a:t>
            </a:r>
            <a:r>
              <a:rPr lang="en-US" sz="3200" dirty="0" smtClean="0"/>
              <a:t>FM Construction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Most</a:t>
            </a:r>
            <a:r>
              <a:rPr lang="en-US" dirty="0" smtClean="0"/>
              <a:t> existing feature modeling approaches treat the </a:t>
            </a:r>
            <a:r>
              <a:rPr lang="en-US" dirty="0" smtClean="0">
                <a:solidFill>
                  <a:srgbClr val="FF0000"/>
                </a:solidFill>
              </a:rPr>
              <a:t>collaboration between stakeholders </a:t>
            </a:r>
            <a:r>
              <a:rPr lang="en-US" dirty="0" smtClean="0"/>
              <a:t>as a key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Few</a:t>
            </a:r>
            <a:r>
              <a:rPr lang="en-US" dirty="0" smtClean="0"/>
              <a:t> of them provide </a:t>
            </a:r>
            <a:r>
              <a:rPr lang="en-US" dirty="0" smtClean="0">
                <a:solidFill>
                  <a:srgbClr val="FF0000"/>
                </a:solidFill>
              </a:rPr>
              <a:t>explicit support </a:t>
            </a:r>
            <a:r>
              <a:rPr lang="en-US" dirty="0" smtClean="0"/>
              <a:t>for such collaboration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82600" y="3263900"/>
            <a:ext cx="8115300" cy="3251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sz="2800" dirty="0"/>
              <a:t>The collaboration is often </a:t>
            </a:r>
            <a:r>
              <a:rPr lang="en-US" sz="2800" dirty="0" smtClean="0"/>
              <a:t>impacted by </a:t>
            </a:r>
            <a:r>
              <a:rPr lang="en-US" sz="2800" dirty="0"/>
              <a:t>the limit of </a:t>
            </a:r>
            <a:r>
              <a:rPr lang="en-US" sz="2800" dirty="0">
                <a:solidFill>
                  <a:srgbClr val="FF0000"/>
                </a:solidFill>
              </a:rPr>
              <a:t>time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>
                <a:solidFill>
                  <a:srgbClr val="FF0000"/>
                </a:solidFill>
              </a:rPr>
              <a:t>location</a:t>
            </a:r>
            <a:r>
              <a:rPr lang="en-US" sz="2800" dirty="0"/>
              <a:t> </a:t>
            </a:r>
            <a:r>
              <a:rPr lang="en-US" sz="2800" dirty="0" smtClean="0"/>
              <a:t>of the </a:t>
            </a:r>
            <a:r>
              <a:rPr lang="en-US" sz="2800" dirty="0"/>
              <a:t>stakeholders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Efficiency </a:t>
            </a:r>
            <a:r>
              <a:rPr lang="en-US" dirty="0"/>
              <a:t>of the collaboration is often </a:t>
            </a:r>
            <a:r>
              <a:rPr lang="en-US" dirty="0" smtClean="0"/>
              <a:t>unsatisfied</a:t>
            </a:r>
          </a:p>
          <a:p>
            <a:pPr lvl="1"/>
            <a:endParaRPr lang="en-US" dirty="0"/>
          </a:p>
          <a:p>
            <a:r>
              <a:rPr lang="en-US" sz="2800" dirty="0"/>
              <a:t>The collaboration is usually </a:t>
            </a:r>
            <a:r>
              <a:rPr lang="en-US" sz="2800" dirty="0" smtClean="0">
                <a:solidFill>
                  <a:srgbClr val="FF0000"/>
                </a:solidFill>
              </a:rPr>
              <a:t>domain-analyst-centric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FMs are hard to construct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(t</a:t>
            </a:r>
            <a:r>
              <a:rPr lang="en-US" dirty="0" smtClean="0">
                <a:solidFill>
                  <a:schemeClr val="tx1"/>
                </a:solidFill>
              </a:rPr>
              <a:t>ime-consuming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error-prone) and maintain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Evidence from the Job Finding Website Case</a:t>
            </a:r>
            <a:endParaRPr lang="en-US" sz="3200" dirty="0"/>
          </a:p>
        </p:txBody>
      </p:sp>
      <p:graphicFrame>
        <p:nvGraphicFramePr>
          <p:cNvPr id="5" name="图表 1"/>
          <p:cNvGraphicFramePr/>
          <p:nvPr>
            <p:extLst>
              <p:ext uri="{D42A27DB-BD31-4B8C-83A1-F6EECF244321}">
                <p14:modId xmlns:p14="http://schemas.microsoft.com/office/powerpoint/2010/main" val="4124332046"/>
              </p:ext>
            </p:extLst>
          </p:nvPr>
        </p:nvGraphicFramePr>
        <p:xfrm>
          <a:off x="609600" y="1524000"/>
          <a:ext cx="830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6400" y="37338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2146" y="275486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17642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5752" y="16002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2952" y="19050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0152" y="1828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20690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76800" y="1828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45785" y="199286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113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2209800" y="5486400"/>
            <a:ext cx="304800" cy="1219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95400" y="6248400"/>
            <a:ext cx="211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Brainstorming Phase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 rot="16200000">
            <a:off x="4229102" y="4838700"/>
            <a:ext cx="304800" cy="25146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27337" y="6248401"/>
            <a:ext cx="17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Evaluation Phase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Observations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 2: The efficiency of domain feature modeling is improved, in </a:t>
            </a:r>
            <a:r>
              <a:rPr lang="en-US" b="1" dirty="0" smtClean="0"/>
              <a:t>3 dimensions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Parallel construction </a:t>
            </a:r>
            <a:r>
              <a:rPr lang="en-US" dirty="0" smtClean="0"/>
              <a:t>happens in different part of a feature model</a:t>
            </a:r>
          </a:p>
          <a:p>
            <a:pPr lvl="1"/>
            <a:r>
              <a:rPr lang="en-US" b="1" dirty="0" smtClean="0"/>
              <a:t>Low interferer </a:t>
            </a:r>
            <a:r>
              <a:rPr lang="en-US" dirty="0" smtClean="0"/>
              <a:t>between different user’s work</a:t>
            </a:r>
          </a:p>
          <a:p>
            <a:pPr lvl="1"/>
            <a:r>
              <a:rPr lang="en-US" b="1" dirty="0" smtClean="0"/>
              <a:t>Users often get inspired </a:t>
            </a:r>
            <a:r>
              <a:rPr lang="en-US" dirty="0" smtClean="0"/>
              <a:t>by others’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18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>
                <a:solidFill>
                  <a:srgbClr val="BFBFBF"/>
                </a:solidFill>
              </a:rPr>
              <a:t>Motivation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The </a:t>
            </a:r>
            <a:r>
              <a:rPr lang="en-US" dirty="0" err="1" smtClean="0">
                <a:solidFill>
                  <a:srgbClr val="BFBFBF"/>
                </a:solidFill>
              </a:rPr>
              <a:t>CoFM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Process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Case Study</a:t>
            </a:r>
          </a:p>
          <a:p>
            <a:r>
              <a:rPr lang="en-US" dirty="0" smtClean="0"/>
              <a:t>Summary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err="1" smtClean="0"/>
              <a:t>CoFM</a:t>
            </a:r>
            <a:r>
              <a:rPr lang="en-US" dirty="0" smtClean="0"/>
              <a:t> provides a simple but effective way to support collaborative feature modeling</a:t>
            </a:r>
          </a:p>
          <a:p>
            <a:pPr lvl="1"/>
            <a:r>
              <a:rPr lang="en-US" b="1" dirty="0" smtClean="0"/>
              <a:t>Creating and Voting </a:t>
            </a:r>
            <a:r>
              <a:rPr lang="en-US" dirty="0" smtClean="0"/>
              <a:t>as the basic operations</a:t>
            </a:r>
          </a:p>
          <a:p>
            <a:pPr lvl="1"/>
            <a:r>
              <a:rPr lang="en-US" b="1" dirty="0" smtClean="0"/>
              <a:t>Rules</a:t>
            </a:r>
            <a:r>
              <a:rPr lang="en-US" dirty="0" smtClean="0"/>
              <a:t> to ensure correctness of committed operations</a:t>
            </a:r>
          </a:p>
          <a:p>
            <a:pPr lvl="1"/>
            <a:r>
              <a:rPr lang="en-US" b="1" dirty="0" smtClean="0"/>
              <a:t>Views</a:t>
            </a:r>
            <a:r>
              <a:rPr lang="en-US" dirty="0" smtClean="0"/>
              <a:t> to help people work</a:t>
            </a:r>
            <a:endParaRPr lang="en-US" dirty="0"/>
          </a:p>
          <a:p>
            <a:r>
              <a:rPr lang="en-US" dirty="0" smtClean="0"/>
              <a:t>Case study gives positive results</a:t>
            </a:r>
          </a:p>
          <a:p>
            <a:pPr lvl="1"/>
            <a:r>
              <a:rPr lang="en-US" b="1" dirty="0" smtClean="0"/>
              <a:t>Efficiency</a:t>
            </a:r>
            <a:r>
              <a:rPr lang="en-US" dirty="0" smtClean="0"/>
              <a:t> of feature modeling is improved</a:t>
            </a:r>
          </a:p>
        </p:txBody>
      </p:sp>
    </p:spTree>
    <p:extLst>
      <p:ext uri="{BB962C8B-B14F-4D97-AF65-F5344CB8AC3E}">
        <p14:creationId xmlns:p14="http://schemas.microsoft.com/office/powerpoint/2010/main" val="133671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Functions of the tool</a:t>
            </a:r>
          </a:p>
          <a:p>
            <a:pPr lvl="1"/>
            <a:r>
              <a:rPr lang="en-US" altLang="zh-CN" dirty="0" smtClean="0"/>
              <a:t>Provide statistics about feature models for the users.</a:t>
            </a:r>
          </a:p>
          <a:p>
            <a:pPr lvl="1"/>
            <a:r>
              <a:rPr lang="en-US" altLang="zh-CN" dirty="0" smtClean="0"/>
              <a:t>Enable users to export their personal (views of) feature models to local documents, </a:t>
            </a:r>
            <a:r>
              <a:rPr lang="en-US" altLang="zh-CN" smtClean="0"/>
              <a:t>or into other </a:t>
            </a:r>
            <a:r>
              <a:rPr lang="en-US" altLang="zh-CN" dirty="0" smtClean="0"/>
              <a:t>tools.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Calculate </a:t>
            </a:r>
            <a:r>
              <a:rPr lang="en-US" altLang="zh-CN" i="1" dirty="0" smtClean="0"/>
              <a:t>confidence/priority </a:t>
            </a:r>
            <a:r>
              <a:rPr lang="en-US" altLang="zh-CN" dirty="0" smtClean="0"/>
              <a:t>of users’ operation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Provide mechanisms to identify constraints between features for users (semi-auto.)</a:t>
            </a:r>
          </a:p>
          <a:p>
            <a:endParaRPr lang="en-US" altLang="zh-CN" dirty="0"/>
          </a:p>
          <a:p>
            <a:r>
              <a:rPr lang="en-US" altLang="zh-CN" dirty="0" smtClean="0"/>
              <a:t>More cases (larger scale, more people, and more distributed) </a:t>
            </a:r>
          </a:p>
        </p:txBody>
      </p:sp>
    </p:spTree>
    <p:extLst>
      <p:ext uri="{BB962C8B-B14F-4D97-AF65-F5344CB8AC3E}">
        <p14:creationId xmlns:p14="http://schemas.microsoft.com/office/powerpoint/2010/main" val="4222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2327" y="2239911"/>
            <a:ext cx="8689026" cy="1754327"/>
          </a:xfrm>
        </p:spPr>
        <p:txBody>
          <a:bodyPr/>
          <a:lstStyle/>
          <a:p>
            <a:pPr algn="ctr"/>
            <a:r>
              <a:rPr lang="en-US" dirty="0" smtClean="0"/>
              <a:t>Thank you!!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 of 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environment </a:t>
            </a:r>
          </a:p>
          <a:p>
            <a:pPr lvl="1"/>
            <a:r>
              <a:rPr lang="en-US" dirty="0" smtClean="0"/>
              <a:t>in which stakeholders can </a:t>
            </a:r>
            <a:r>
              <a:rPr lang="en-US" dirty="0" smtClean="0">
                <a:solidFill>
                  <a:srgbClr val="FF0000"/>
                </a:solidFill>
              </a:rPr>
              <a:t>gather</a:t>
            </a:r>
            <a:r>
              <a:rPr lang="en-US" dirty="0" smtClean="0"/>
              <a:t> features and relations among features of a domain, </a:t>
            </a:r>
            <a:r>
              <a:rPr lang="en-US" dirty="0" smtClean="0">
                <a:solidFill>
                  <a:srgbClr val="FF0000"/>
                </a:solidFill>
              </a:rPr>
              <a:t>as many as possible</a:t>
            </a:r>
          </a:p>
          <a:p>
            <a:pPr lvl="1"/>
            <a:r>
              <a:rPr lang="en-US" dirty="0" smtClean="0"/>
              <a:t>from which a stakeholder (e.g. a domain analyst) can </a:t>
            </a:r>
            <a:r>
              <a:rPr lang="en-US" dirty="0" smtClean="0">
                <a:solidFill>
                  <a:srgbClr val="FF0000"/>
                </a:solidFill>
              </a:rPr>
              <a:t>extract</a:t>
            </a:r>
            <a:r>
              <a:rPr lang="en-US" dirty="0" smtClean="0"/>
              <a:t> all or part of the gathered features and relations to form a legal domain feature model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77799" y="3022600"/>
            <a:ext cx="8827299" cy="35433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How?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Stakeholders </a:t>
            </a:r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create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new elements in a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shared space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They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sz="2400" b="0" i="1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vote on 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existing elements to 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support or oppose 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the elements’ existence in the 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</a:rPr>
              <a:t>shared space</a:t>
            </a:r>
            <a:r>
              <a:rPr kumimoji="1" lang="en-US" sz="2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Elements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are extracted into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their personal spaces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based on their voting operations. (Support = In; Oppose = Out)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01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735944"/>
            <a:ext cx="8439150" cy="556325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Voting-based </a:t>
            </a:r>
            <a:r>
              <a:rPr lang="en-US" dirty="0" smtClean="0">
                <a:solidFill>
                  <a:srgbClr val="FF0000"/>
                </a:solidFill>
              </a:rPr>
              <a:t>co</a:t>
            </a:r>
            <a:r>
              <a:rPr lang="en-US" dirty="0" smtClean="0"/>
              <a:t>llaborative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eature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odeling with online updating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Feature modeling</a:t>
            </a:r>
          </a:p>
          <a:p>
            <a:pPr lvl="1"/>
            <a:r>
              <a:rPr lang="en-US" dirty="0" smtClean="0"/>
              <a:t>Key concepts and methods (e.g. model checking) in </a:t>
            </a:r>
            <a:r>
              <a:rPr lang="en-US" dirty="0" err="1" smtClean="0"/>
              <a:t>CoFM</a:t>
            </a:r>
            <a:r>
              <a:rPr lang="en-US" dirty="0" smtClean="0"/>
              <a:t> are compatible with traditional feature modeling approaches</a:t>
            </a:r>
          </a:p>
          <a:p>
            <a:r>
              <a:rPr lang="en-US" dirty="0" smtClean="0"/>
              <a:t>Voting</a:t>
            </a:r>
          </a:p>
          <a:p>
            <a:pPr lvl="1"/>
            <a:r>
              <a:rPr lang="en-US" dirty="0" smtClean="0"/>
              <a:t>People construct a shared FM by: 1) creating new elements; 2) voting on existing elements.</a:t>
            </a:r>
          </a:p>
          <a:p>
            <a:pPr lvl="1"/>
            <a:r>
              <a:rPr lang="en-US" dirty="0" smtClean="0"/>
              <a:t>Votes from multiple people depict commons and variants in the domain.</a:t>
            </a:r>
          </a:p>
          <a:p>
            <a:r>
              <a:rPr lang="en-US" dirty="0" smtClean="0"/>
              <a:t>Collaborative</a:t>
            </a:r>
          </a:p>
          <a:p>
            <a:pPr lvl="1"/>
            <a:r>
              <a:rPr lang="en-US" dirty="0" smtClean="0"/>
              <a:t>Allow multiple people construct a shared FM simultaneously.</a:t>
            </a:r>
          </a:p>
          <a:p>
            <a:pPr lvl="1"/>
            <a:r>
              <a:rPr lang="en-US" dirty="0" smtClean="0"/>
              <a:t>Comment and discuss</a:t>
            </a:r>
          </a:p>
          <a:p>
            <a:r>
              <a:rPr lang="en-US" dirty="0" smtClean="0"/>
              <a:t>Online updating</a:t>
            </a:r>
          </a:p>
          <a:p>
            <a:pPr lvl="1"/>
            <a:r>
              <a:rPr lang="en-US" dirty="0" smtClean="0"/>
              <a:t>Every change made by each person immediately updates the shared FM and becomes visible to all co-worker.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20701" y="735944"/>
            <a:ext cx="8089900" cy="775356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4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operations</a:t>
            </a:r>
            <a:endParaRPr lang="en-US" dirty="0"/>
          </a:p>
        </p:txBody>
      </p:sp>
      <p:sp>
        <p:nvSpPr>
          <p:cNvPr id="8" name="矩形 85"/>
          <p:cNvSpPr/>
          <p:nvPr/>
        </p:nvSpPr>
        <p:spPr>
          <a:xfrm>
            <a:off x="2848491" y="2589048"/>
            <a:ext cx="1420998" cy="6594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+supporters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+opponents</a:t>
            </a:r>
          </a:p>
        </p:txBody>
      </p:sp>
      <p:sp>
        <p:nvSpPr>
          <p:cNvPr id="9" name="矩形 3"/>
          <p:cNvSpPr/>
          <p:nvPr/>
        </p:nvSpPr>
        <p:spPr>
          <a:xfrm>
            <a:off x="4986918" y="1205671"/>
            <a:ext cx="1588174" cy="4121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4"/>
          <p:cNvSpPr/>
          <p:nvPr/>
        </p:nvSpPr>
        <p:spPr>
          <a:xfrm>
            <a:off x="2848491" y="2176875"/>
            <a:ext cx="1420998" cy="4121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</p:txBody>
      </p:sp>
      <p:sp>
        <p:nvSpPr>
          <p:cNvPr id="11" name="矩形 5"/>
          <p:cNvSpPr/>
          <p:nvPr/>
        </p:nvSpPr>
        <p:spPr>
          <a:xfrm>
            <a:off x="4986918" y="2194887"/>
            <a:ext cx="1588174" cy="4121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等腰三角形 6"/>
          <p:cNvSpPr/>
          <p:nvPr/>
        </p:nvSpPr>
        <p:spPr>
          <a:xfrm rot="16200000">
            <a:off x="4271219" y="2422450"/>
            <a:ext cx="247304" cy="25076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1"/>
          <p:cNvSpPr/>
          <p:nvPr/>
        </p:nvSpPr>
        <p:spPr>
          <a:xfrm>
            <a:off x="6993033" y="1700279"/>
            <a:ext cx="1420998" cy="4121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Refinement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2"/>
          <p:cNvSpPr/>
          <p:nvPr/>
        </p:nvSpPr>
        <p:spPr>
          <a:xfrm>
            <a:off x="6993033" y="711062"/>
            <a:ext cx="1420998" cy="4121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Constraint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等腰三角形 30"/>
          <p:cNvSpPr/>
          <p:nvPr/>
        </p:nvSpPr>
        <p:spPr>
          <a:xfrm rot="16200000">
            <a:off x="6576823" y="1286375"/>
            <a:ext cx="247304" cy="250764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肘形连接符 72"/>
          <p:cNvCxnSpPr>
            <a:stCxn id="12" idx="3"/>
            <a:endCxn id="9" idx="1"/>
          </p:cNvCxnSpPr>
          <p:nvPr/>
        </p:nvCxnSpPr>
        <p:spPr>
          <a:xfrm flipV="1">
            <a:off x="4520253" y="1411758"/>
            <a:ext cx="466665" cy="11360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形状 74"/>
          <p:cNvCxnSpPr>
            <a:stCxn id="12" idx="3"/>
            <a:endCxn id="11" idx="1"/>
          </p:cNvCxnSpPr>
          <p:nvPr/>
        </p:nvCxnSpPr>
        <p:spPr>
          <a:xfrm flipV="1">
            <a:off x="4520253" y="2400974"/>
            <a:ext cx="466665" cy="1468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78"/>
          <p:cNvCxnSpPr>
            <a:stCxn id="15" idx="3"/>
            <a:endCxn id="14" idx="1"/>
          </p:cNvCxnSpPr>
          <p:nvPr/>
        </p:nvCxnSpPr>
        <p:spPr>
          <a:xfrm flipV="1">
            <a:off x="6825857" y="917149"/>
            <a:ext cx="167176" cy="4946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80"/>
          <p:cNvCxnSpPr>
            <a:stCxn id="15" idx="3"/>
            <a:endCxn id="13" idx="1"/>
          </p:cNvCxnSpPr>
          <p:nvPr/>
        </p:nvCxnSpPr>
        <p:spPr>
          <a:xfrm>
            <a:off x="6825857" y="1411757"/>
            <a:ext cx="167176" cy="4946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87"/>
          <p:cNvSpPr/>
          <p:nvPr/>
        </p:nvSpPr>
        <p:spPr>
          <a:xfrm>
            <a:off x="3099257" y="3908004"/>
            <a:ext cx="919469" cy="4121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FM</a:t>
            </a:r>
          </a:p>
        </p:txBody>
      </p:sp>
      <p:sp>
        <p:nvSpPr>
          <p:cNvPr id="32" name="菱形 88"/>
          <p:cNvSpPr/>
          <p:nvPr/>
        </p:nvSpPr>
        <p:spPr>
          <a:xfrm>
            <a:off x="3433608" y="3578265"/>
            <a:ext cx="250764" cy="32973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连接符 90"/>
          <p:cNvCxnSpPr>
            <a:stCxn id="8" idx="2"/>
            <a:endCxn id="32" idx="0"/>
          </p:cNvCxnSpPr>
          <p:nvPr/>
        </p:nvCxnSpPr>
        <p:spPr>
          <a:xfrm rot="5400000">
            <a:off x="3394121" y="3413396"/>
            <a:ext cx="3297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V="1">
            <a:off x="3517196" y="3248526"/>
            <a:ext cx="286975" cy="261610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51"/>
          <p:cNvSpPr/>
          <p:nvPr/>
        </p:nvSpPr>
        <p:spPr>
          <a:xfrm>
            <a:off x="4986918" y="3184104"/>
            <a:ext cx="1588174" cy="4121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52"/>
          <p:cNvSpPr/>
          <p:nvPr/>
        </p:nvSpPr>
        <p:spPr>
          <a:xfrm>
            <a:off x="4986918" y="3761147"/>
            <a:ext cx="1588174" cy="4121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53"/>
          <p:cNvSpPr/>
          <p:nvPr/>
        </p:nvSpPr>
        <p:spPr>
          <a:xfrm>
            <a:off x="4986918" y="4338190"/>
            <a:ext cx="1588174" cy="4121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Optionality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组合 70"/>
          <p:cNvGrpSpPr/>
          <p:nvPr/>
        </p:nvGrpSpPr>
        <p:grpSpPr>
          <a:xfrm>
            <a:off x="5154094" y="2622511"/>
            <a:ext cx="334353" cy="231854"/>
            <a:chOff x="5486400" y="5105400"/>
            <a:chExt cx="304800" cy="228600"/>
          </a:xfrm>
        </p:grpSpPr>
        <p:cxnSp>
          <p:nvCxnSpPr>
            <p:cNvPr id="85" name="直接连接符 59"/>
            <p:cNvCxnSpPr/>
            <p:nvPr/>
          </p:nvCxnSpPr>
          <p:spPr>
            <a:xfrm>
              <a:off x="5486400" y="51816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61"/>
            <p:cNvCxnSpPr/>
            <p:nvPr/>
          </p:nvCxnSpPr>
          <p:spPr>
            <a:xfrm>
              <a:off x="5486400" y="52578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64"/>
            <p:cNvCxnSpPr/>
            <p:nvPr/>
          </p:nvCxnSpPr>
          <p:spPr>
            <a:xfrm rot="5400000">
              <a:off x="5524500" y="521970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肘形连接符 73"/>
          <p:cNvCxnSpPr>
            <a:endCxn id="37" idx="3"/>
          </p:cNvCxnSpPr>
          <p:nvPr/>
        </p:nvCxnSpPr>
        <p:spPr>
          <a:xfrm>
            <a:off x="5321271" y="3101669"/>
            <a:ext cx="1253822" cy="288522"/>
          </a:xfrm>
          <a:prstGeom prst="bentConnector3">
            <a:avLst>
              <a:gd name="adj1" fmla="val 1373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81"/>
          <p:cNvCxnSpPr/>
          <p:nvPr/>
        </p:nvCxnSpPr>
        <p:spPr>
          <a:xfrm rot="5400000">
            <a:off x="5197619" y="2978017"/>
            <a:ext cx="247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形状 83"/>
          <p:cNvCxnSpPr>
            <a:endCxn id="38" idx="3"/>
          </p:cNvCxnSpPr>
          <p:nvPr/>
        </p:nvCxnSpPr>
        <p:spPr>
          <a:xfrm rot="5400000">
            <a:off x="6521663" y="3443621"/>
            <a:ext cx="577043" cy="4701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形状 94"/>
          <p:cNvCxnSpPr>
            <a:endCxn id="39" idx="3"/>
          </p:cNvCxnSpPr>
          <p:nvPr/>
        </p:nvCxnSpPr>
        <p:spPr>
          <a:xfrm rot="5400000">
            <a:off x="6518635" y="4021118"/>
            <a:ext cx="579618" cy="46670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104"/>
          <p:cNvCxnSpPr>
            <a:stCxn id="12" idx="3"/>
            <a:endCxn id="37" idx="1"/>
          </p:cNvCxnSpPr>
          <p:nvPr/>
        </p:nvCxnSpPr>
        <p:spPr>
          <a:xfrm>
            <a:off x="4520253" y="2547832"/>
            <a:ext cx="466665" cy="8423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106"/>
          <p:cNvCxnSpPr>
            <a:stCxn id="12" idx="3"/>
            <a:endCxn id="38" idx="1"/>
          </p:cNvCxnSpPr>
          <p:nvPr/>
        </p:nvCxnSpPr>
        <p:spPr>
          <a:xfrm>
            <a:off x="4520253" y="2547832"/>
            <a:ext cx="466665" cy="14194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108"/>
          <p:cNvCxnSpPr>
            <a:stCxn id="12" idx="3"/>
            <a:endCxn id="39" idx="1"/>
          </p:cNvCxnSpPr>
          <p:nvPr/>
        </p:nvCxnSpPr>
        <p:spPr>
          <a:xfrm>
            <a:off x="4520253" y="2547832"/>
            <a:ext cx="466665" cy="19964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115"/>
          <p:cNvSpPr/>
          <p:nvPr/>
        </p:nvSpPr>
        <p:spPr>
          <a:xfrm>
            <a:off x="889000" y="2506614"/>
            <a:ext cx="1207198" cy="4121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  <p:sp>
        <p:nvSpPr>
          <p:cNvPr id="57" name="矩形 140"/>
          <p:cNvSpPr/>
          <p:nvPr/>
        </p:nvSpPr>
        <p:spPr>
          <a:xfrm>
            <a:off x="1870510" y="1680206"/>
            <a:ext cx="1253822" cy="4121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</p:txBody>
      </p:sp>
      <p:cxnSp>
        <p:nvCxnSpPr>
          <p:cNvPr id="58" name="直接连接符 149"/>
          <p:cNvCxnSpPr/>
          <p:nvPr/>
        </p:nvCxnSpPr>
        <p:spPr>
          <a:xfrm rot="5400000">
            <a:off x="2132161" y="2424179"/>
            <a:ext cx="65947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150"/>
          <p:cNvSpPr/>
          <p:nvPr/>
        </p:nvSpPr>
        <p:spPr>
          <a:xfrm>
            <a:off x="1260317" y="848475"/>
            <a:ext cx="919469" cy="4121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</a:t>
            </a:r>
          </a:p>
        </p:txBody>
      </p:sp>
      <p:sp>
        <p:nvSpPr>
          <p:cNvPr id="60" name="矩形 151"/>
          <p:cNvSpPr/>
          <p:nvPr/>
        </p:nvSpPr>
        <p:spPr>
          <a:xfrm>
            <a:off x="2764903" y="848475"/>
            <a:ext cx="919469" cy="4121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Vote</a:t>
            </a:r>
          </a:p>
        </p:txBody>
      </p:sp>
      <p:sp>
        <p:nvSpPr>
          <p:cNvPr id="61" name="等腰三角形 152"/>
          <p:cNvSpPr/>
          <p:nvPr/>
        </p:nvSpPr>
        <p:spPr>
          <a:xfrm rot="10800000">
            <a:off x="2346963" y="1507953"/>
            <a:ext cx="250764" cy="16486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肘形连接符 154"/>
          <p:cNvCxnSpPr>
            <a:stCxn id="59" idx="2"/>
          </p:cNvCxnSpPr>
          <p:nvPr/>
        </p:nvCxnSpPr>
        <p:spPr>
          <a:xfrm rot="16200000" flipH="1">
            <a:off x="1972546" y="1008154"/>
            <a:ext cx="247304" cy="7522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156"/>
          <p:cNvCxnSpPr>
            <a:stCxn id="60" idx="2"/>
          </p:cNvCxnSpPr>
          <p:nvPr/>
        </p:nvCxnSpPr>
        <p:spPr>
          <a:xfrm rot="5400000">
            <a:off x="2724839" y="1008154"/>
            <a:ext cx="247304" cy="7522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20973" y="2631825"/>
            <a:ext cx="124264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Has attribute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直角三角形 146"/>
          <p:cNvSpPr/>
          <p:nvPr/>
        </p:nvSpPr>
        <p:spPr>
          <a:xfrm>
            <a:off x="8527670" y="2515043"/>
            <a:ext cx="250764" cy="247304"/>
          </a:xfrm>
          <a:prstGeom prst="rtTriangl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直接连接符 147"/>
          <p:cNvCxnSpPr/>
          <p:nvPr/>
        </p:nvCxnSpPr>
        <p:spPr>
          <a:xfrm rot="16200000" flipV="1">
            <a:off x="7817171" y="1825153"/>
            <a:ext cx="1" cy="1420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48"/>
          <p:cNvCxnSpPr/>
          <p:nvPr/>
        </p:nvCxnSpPr>
        <p:spPr>
          <a:xfrm rot="5400000">
            <a:off x="6818150" y="2803563"/>
            <a:ext cx="5770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153"/>
          <p:cNvCxnSpPr>
            <a:stCxn id="71" idx="4"/>
          </p:cNvCxnSpPr>
          <p:nvPr/>
        </p:nvCxnSpPr>
        <p:spPr>
          <a:xfrm rot="5400000">
            <a:off x="8613566" y="2927215"/>
            <a:ext cx="329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155"/>
          <p:cNvCxnSpPr/>
          <p:nvPr/>
        </p:nvCxnSpPr>
        <p:spPr>
          <a:xfrm flipV="1">
            <a:off x="7106672" y="3092085"/>
            <a:ext cx="167176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84"/>
          <p:cNvCxnSpPr/>
          <p:nvPr/>
        </p:nvCxnSpPr>
        <p:spPr>
          <a:xfrm>
            <a:off x="5656626" y="2699796"/>
            <a:ext cx="1450045" cy="1037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38882" y="3782979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544156" y="4302479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90334" y="2736219"/>
            <a:ext cx="25199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49558" y="3160060"/>
            <a:ext cx="38985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1..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9988" y="2506614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97727" y="2506614"/>
            <a:ext cx="25519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直接连接符 100"/>
          <p:cNvCxnSpPr/>
          <p:nvPr/>
        </p:nvCxnSpPr>
        <p:spPr>
          <a:xfrm rot="10800000" flipV="1">
            <a:off x="2096198" y="2753916"/>
            <a:ext cx="75229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64719" y="5310234"/>
            <a:ext cx="8466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Vote </a:t>
            </a:r>
            <a:r>
              <a:rPr lang="en-US" b="1" i="1" dirty="0" smtClean="0"/>
              <a:t>YES</a:t>
            </a:r>
            <a:r>
              <a:rPr lang="en-US" i="1" dirty="0" smtClean="0"/>
              <a:t>: </a:t>
            </a:r>
            <a:r>
              <a:rPr lang="en-US" b="1" dirty="0" smtClean="0"/>
              <a:t>support</a:t>
            </a:r>
            <a:r>
              <a:rPr lang="en-US" dirty="0" smtClean="0"/>
              <a:t> </a:t>
            </a:r>
            <a:r>
              <a:rPr lang="en-US" dirty="0"/>
              <a:t>the element’s existence in the </a:t>
            </a:r>
            <a:r>
              <a:rPr lang="en-US" dirty="0" smtClean="0"/>
              <a:t>FM</a:t>
            </a:r>
          </a:p>
          <a:p>
            <a:r>
              <a:rPr lang="en-US" dirty="0" smtClean="0"/>
              <a:t>Vote </a:t>
            </a:r>
            <a:r>
              <a:rPr lang="en-US" b="1" i="1" dirty="0" smtClean="0"/>
              <a:t>NO</a:t>
            </a:r>
            <a:r>
              <a:rPr lang="en-US" i="1" dirty="0" smtClean="0"/>
              <a:t>: </a:t>
            </a:r>
            <a:r>
              <a:rPr lang="en-US" b="1" dirty="0" smtClean="0"/>
              <a:t>oppose</a:t>
            </a:r>
            <a:r>
              <a:rPr lang="en-US" dirty="0" smtClean="0"/>
              <a:t> the element’s existence in the 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130" y="95178"/>
            <a:ext cx="6255969" cy="523220"/>
          </a:xfrm>
        </p:spPr>
        <p:txBody>
          <a:bodyPr/>
          <a:lstStyle/>
          <a:p>
            <a:r>
              <a:rPr lang="en-US" sz="2800" dirty="0" smtClean="0"/>
              <a:t>Generating views according to votes</a:t>
            </a:r>
            <a:endParaRPr lang="en-US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17500" y="762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Global View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 = all elements</a:t>
            </a:r>
          </a:p>
          <a:p>
            <a:endParaRPr lang="en-US" dirty="0" smtClean="0"/>
          </a:p>
          <a:p>
            <a:r>
              <a:rPr lang="en-US" dirty="0" smtClean="0"/>
              <a:t>Working View for User </a:t>
            </a:r>
            <a:r>
              <a:rPr lang="en-US" i="1" dirty="0" smtClean="0"/>
              <a:t>X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= all elements on which </a:t>
            </a:r>
            <a:r>
              <a:rPr lang="en-US" sz="2400" i="1" dirty="0" smtClean="0"/>
              <a:t>X</a:t>
            </a:r>
            <a:r>
              <a:rPr lang="en-US" sz="2400" dirty="0" smtClean="0"/>
              <a:t> hasn’t voted </a:t>
            </a:r>
            <a:r>
              <a:rPr lang="en-US" sz="2400" i="1" dirty="0" smtClean="0"/>
              <a:t>NO</a:t>
            </a:r>
          </a:p>
          <a:p>
            <a:endParaRPr lang="en-US" dirty="0" smtClean="0"/>
          </a:p>
          <a:p>
            <a:r>
              <a:rPr lang="en-US" dirty="0" smtClean="0"/>
              <a:t>Personal View for User </a:t>
            </a:r>
            <a:r>
              <a:rPr lang="en-US" i="1" dirty="0" smtClean="0"/>
              <a:t>X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 </a:t>
            </a:r>
            <a:r>
              <a:rPr lang="en-US" sz="2400" dirty="0" smtClean="0"/>
              <a:t>= all elements on which </a:t>
            </a:r>
            <a:r>
              <a:rPr lang="en-US" sz="2400" i="1" dirty="0" smtClean="0"/>
              <a:t>X</a:t>
            </a:r>
            <a:r>
              <a:rPr lang="en-US" sz="2400" dirty="0" smtClean="0"/>
              <a:t> has voted </a:t>
            </a:r>
            <a:r>
              <a:rPr lang="en-US" sz="2400" i="1" dirty="0" smtClean="0"/>
              <a:t>YES</a:t>
            </a:r>
          </a:p>
          <a:p>
            <a:pPr lvl="1"/>
            <a:r>
              <a:rPr lang="en-US" sz="2400" dirty="0" smtClean="0"/>
              <a:t>Fully compatible with traditional FMs</a:t>
            </a:r>
          </a:p>
          <a:p>
            <a:pPr lvl="1"/>
            <a:r>
              <a:rPr lang="en-US" sz="2400" dirty="0" smtClean="0"/>
              <a:t>Can be exported to anywhere needing an FM</a:t>
            </a:r>
          </a:p>
        </p:txBody>
      </p:sp>
    </p:spTree>
    <p:extLst>
      <p:ext uri="{BB962C8B-B14F-4D97-AF65-F5344CB8AC3E}">
        <p14:creationId xmlns:p14="http://schemas.microsoft.com/office/powerpoint/2010/main" val="39819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updating</a:t>
            </a:r>
            <a:endParaRPr lang="en-US" dirty="0"/>
          </a:p>
        </p:txBody>
      </p:sp>
      <p:pic>
        <p:nvPicPr>
          <p:cNvPr id="5" name="Content Placeholder 3" descr="图片3.ti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45" r="-33645"/>
          <a:stretch>
            <a:fillRect/>
          </a:stretch>
        </p:blipFill>
        <p:spPr>
          <a:xfrm>
            <a:off x="2202230" y="736600"/>
            <a:ext cx="8439150" cy="52070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850" y="735944"/>
            <a:ext cx="3700046" cy="562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q"/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sz="2400" dirty="0" smtClean="0"/>
              <a:t>Each operation is sent to the central FM when submitted</a:t>
            </a:r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A valid operation is broadcasted to all sites</a:t>
            </a:r>
          </a:p>
          <a:p>
            <a:pPr>
              <a:buFont typeface="Wingdings" charset="2"/>
              <a:buChar char="Ø"/>
            </a:pPr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An invalid operation is undone at its original site</a:t>
            </a:r>
          </a:p>
          <a:p>
            <a:pPr>
              <a:buFont typeface="Wingdings" charset="2"/>
              <a:buChar char="q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549900" y="3302340"/>
            <a:ext cx="1447800" cy="49463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宋体" pitchFamily="2" charset="-122"/>
              </a:rPr>
              <a:t>FM</a:t>
            </a:r>
            <a:endParaRPr kumimoji="1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737448"/>
      </p:ext>
    </p:extLst>
  </p:cSld>
  <p:clrMapOvr>
    <a:masterClrMapping/>
  </p:clrMapOvr>
</p:sld>
</file>

<file path=ppt/theme/theme1.xml><?xml version="1.0" encoding="utf-8"?>
<a:theme xmlns:a="http://schemas.openxmlformats.org/drawingml/2006/main" name="pku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kuas_without_logo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kuas">
  <a:themeElements>
    <a:clrScheme name="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PKUAS">
      <a:majorFont>
        <a:latin typeface="Palatino Linotype"/>
        <a:ea typeface="黑体"/>
        <a:cs typeface=""/>
      </a:majorFont>
      <a:minorFont>
        <a:latin typeface="Palatino Linotype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KUAS">
  <a:themeElements>
    <a:clrScheme name="1_PKUAS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1_PKUAS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KUAS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KUAS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KUAS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pku</Template>
  <TotalTime>168</TotalTime>
  <Words>1874</Words>
  <Application>Microsoft Office PowerPoint</Application>
  <PresentationFormat>On-screen Show (4:3)</PresentationFormat>
  <Paragraphs>542</Paragraphs>
  <Slides>45</Slides>
  <Notes>6</Notes>
  <HiddenSlides>0</HiddenSlides>
  <MMClips>0</MMClips>
  <ScaleCrop>false</ScaleCrop>
  <HeadingPairs>
    <vt:vector size="8" baseType="variant">
      <vt:variant>
        <vt:lpstr>Theme</vt:lpstr>
      </vt:variant>
      <vt:variant>
        <vt:i4>4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pku</vt:lpstr>
      <vt:lpstr>3_pkuas_without_logo</vt:lpstr>
      <vt:lpstr>2_pkuas</vt:lpstr>
      <vt:lpstr>1_PKUAS</vt:lpstr>
      <vt:lpstr>\\localhost\Users\mark\Documents\Doc2\ppt\Macintosh HD:Users:mark:Documents:Doc2:paper:Internetware2010:iw-draft.doc!OLE_LINK1</vt:lpstr>
      <vt:lpstr>\\localhost\Users\mark\Documents\Doc2\ppt\Macintosh HD:Users:mark:Documents:Doc2:paper:Internetware2010:iw-draft.doc!OLE_LINK2</vt:lpstr>
      <vt:lpstr>位图图像</vt:lpstr>
      <vt:lpstr>CoFM: A Web-based Tool for Collaborative Feature Modeling</vt:lpstr>
      <vt:lpstr>Agenda</vt:lpstr>
      <vt:lpstr>Agenda</vt:lpstr>
      <vt:lpstr>Challenges in FM Construction</vt:lpstr>
      <vt:lpstr>Basic idea of our approach</vt:lpstr>
      <vt:lpstr>Our approach</vt:lpstr>
      <vt:lpstr>Voting operations</vt:lpstr>
      <vt:lpstr>Generating views according to votes</vt:lpstr>
      <vt:lpstr>Online updating</vt:lpstr>
      <vt:lpstr>Agenda</vt:lpstr>
      <vt:lpstr>The Meta-model of Feature Models in CoFM</vt:lpstr>
      <vt:lpstr>Operations for Users </vt:lpstr>
      <vt:lpstr>Automatic Voting Inference</vt:lpstr>
      <vt:lpstr>Voting Inference Rules (VIRs)</vt:lpstr>
      <vt:lpstr>VIRs(Feature/Attribute)</vt:lpstr>
      <vt:lpstr>VIR (from Creating)</vt:lpstr>
      <vt:lpstr>Views of the Shared Feature Model</vt:lpstr>
      <vt:lpstr>Role of the Views</vt:lpstr>
      <vt:lpstr>Agenda</vt:lpstr>
      <vt:lpstr>The Process</vt:lpstr>
      <vt:lpstr>An Example of 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 in the Process</vt:lpstr>
      <vt:lpstr>Concurrency Control</vt:lpstr>
      <vt:lpstr>Concurrency Control</vt:lpstr>
      <vt:lpstr>Concurrency Control</vt:lpstr>
      <vt:lpstr>Agenda</vt:lpstr>
      <vt:lpstr>Tool Support for CoFM</vt:lpstr>
      <vt:lpstr>PowerPoint Presentation</vt:lpstr>
      <vt:lpstr>Agenda</vt:lpstr>
      <vt:lpstr>The Cases</vt:lpstr>
      <vt:lpstr>Results of the Job Finding Website Case</vt:lpstr>
      <vt:lpstr>Result (cont.): Distribution of Contributions among Participants</vt:lpstr>
      <vt:lpstr>Result (cont.): Distribution of Features’ Support Rates</vt:lpstr>
      <vt:lpstr>Main Observations</vt:lpstr>
      <vt:lpstr>Evidence from the Job Finding Website Case</vt:lpstr>
      <vt:lpstr>Main Observations (cont.)</vt:lpstr>
      <vt:lpstr>Agenda</vt:lpstr>
      <vt:lpstr>Summary</vt:lpstr>
      <vt:lpstr>Future Work</vt:lpstr>
      <vt:lpstr>Thank you!!  Q&amp;A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CoFM: A Web-based Collaborative Feature Modeling System for Internetware Requirements' Gathering and Continual Evolution</dc:title>
  <dc:creator>Yi Li</dc:creator>
  <cp:lastModifiedBy>Yi Li</cp:lastModifiedBy>
  <cp:revision>38</cp:revision>
  <dcterms:created xsi:type="dcterms:W3CDTF">2010-11-10T05:32:16Z</dcterms:created>
  <dcterms:modified xsi:type="dcterms:W3CDTF">2010-11-25T13:56:19Z</dcterms:modified>
</cp:coreProperties>
</file>