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11" r:id="rId2"/>
    <p:sldMasterId id="2147483698" r:id="rId3"/>
    <p:sldMasterId id="2147483651" r:id="rId4"/>
  </p:sldMasterIdLst>
  <p:notesMasterIdLst>
    <p:notesMasterId r:id="rId43"/>
  </p:notesMasterIdLst>
  <p:sldIdLst>
    <p:sldId id="256" r:id="rId5"/>
    <p:sldId id="305" r:id="rId6"/>
    <p:sldId id="306" r:id="rId7"/>
    <p:sldId id="348" r:id="rId8"/>
    <p:sldId id="360" r:id="rId9"/>
    <p:sldId id="367" r:id="rId10"/>
    <p:sldId id="311" r:id="rId11"/>
    <p:sldId id="312" r:id="rId12"/>
    <p:sldId id="313" r:id="rId13"/>
    <p:sldId id="371" r:id="rId14"/>
    <p:sldId id="372" r:id="rId15"/>
    <p:sldId id="373" r:id="rId16"/>
    <p:sldId id="374" r:id="rId17"/>
    <p:sldId id="375" r:id="rId18"/>
    <p:sldId id="376" r:id="rId19"/>
    <p:sldId id="320" r:id="rId20"/>
    <p:sldId id="378" r:id="rId21"/>
    <p:sldId id="362" r:id="rId22"/>
    <p:sldId id="363" r:id="rId23"/>
    <p:sldId id="379" r:id="rId24"/>
    <p:sldId id="380" r:id="rId25"/>
    <p:sldId id="366" r:id="rId26"/>
    <p:sldId id="381" r:id="rId27"/>
    <p:sldId id="382" r:id="rId28"/>
    <p:sldId id="332" r:id="rId29"/>
    <p:sldId id="333" r:id="rId30"/>
    <p:sldId id="383" r:id="rId31"/>
    <p:sldId id="335" r:id="rId32"/>
    <p:sldId id="384" r:id="rId33"/>
    <p:sldId id="385" r:id="rId34"/>
    <p:sldId id="386" r:id="rId35"/>
    <p:sldId id="387" r:id="rId36"/>
    <p:sldId id="388" r:id="rId37"/>
    <p:sldId id="389" r:id="rId38"/>
    <p:sldId id="343" r:id="rId39"/>
    <p:sldId id="344" r:id="rId40"/>
    <p:sldId id="345" r:id="rId41"/>
    <p:sldId id="303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07" autoAdjust="0"/>
  </p:normalViewPr>
  <p:slideViewPr>
    <p:cSldViewPr snapToGrid="0" snapToObjects="1">
      <p:cViewPr>
        <p:scale>
          <a:sx n="75" d="100"/>
          <a:sy n="75" d="100"/>
        </p:scale>
        <p:origin x="-1410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: 113 features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="1" dirty="0"/>
                      <a:t>83 </a:t>
                    </a:r>
                    <a:r>
                      <a:rPr lang="en-US" b="1" dirty="0" smtClean="0"/>
                      <a:t>(74%)</a:t>
                    </a:r>
                    <a:endParaRPr lang="en-US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 </c:separator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="1" dirty="0" smtClean="0"/>
                      <a:t>24 (21%)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 </c:separator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b="1" dirty="0" smtClean="0"/>
                      <a:t>5 (4%)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 </c:separator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b="1" dirty="0"/>
                      <a:t>1 </a:t>
                    </a:r>
                    <a:r>
                      <a:rPr lang="en-US" b="1" dirty="0" smtClean="0"/>
                      <a:t>(1%)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 </c:separator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 </c:separator>
            <c:showLeaderLines val="1"/>
          </c:dLbls>
          <c:cat>
            <c:strRef>
              <c:f>Sheet1!$A$2:$A$5</c:f>
              <c:strCache>
                <c:ptCount val="4"/>
                <c:pt idx="0">
                  <c:v>Common </c:v>
                </c:pt>
                <c:pt idx="1">
                  <c:v>Supported by 3 people</c:v>
                </c:pt>
                <c:pt idx="2">
                  <c:v>Supported by 2 people</c:v>
                </c:pt>
                <c:pt idx="3">
                  <c:v>Unique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</c:v>
                </c:pt>
                <c:pt idx="1">
                  <c:v>24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Unchanged in last 20 mins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38</c:v>
                </c:pt>
                <c:pt idx="2">
                  <c:v>70</c:v>
                </c:pt>
                <c:pt idx="3">
                  <c:v>80</c:v>
                </c:pt>
                <c:pt idx="4">
                  <c:v>71</c:v>
                </c:pt>
                <c:pt idx="5">
                  <c:v>65</c:v>
                </c:pt>
                <c:pt idx="6">
                  <c:v>58</c:v>
                </c:pt>
                <c:pt idx="7">
                  <c:v>66</c:v>
                </c:pt>
                <c:pt idx="8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Changed in last 20 mins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37</c:v>
                </c:pt>
                <c:pt idx="4">
                  <c:v>44</c:v>
                </c:pt>
                <c:pt idx="5">
                  <c:v>47</c:v>
                </c:pt>
                <c:pt idx="6">
                  <c:v>43</c:v>
                </c:pt>
                <c:pt idx="7">
                  <c:v>50</c:v>
                </c:pt>
                <c:pt idx="8">
                  <c:v>60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Newly created in last 20 mins</c:v>
                </c:pt>
              </c:strCache>
            </c:strRef>
          </c:tx>
          <c:spPr>
            <a:solidFill>
              <a:prstClr val="black"/>
            </a:solidFill>
            <a:ln>
              <a:noFill/>
            </a:ln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43</c:v>
                </c:pt>
                <c:pt idx="1">
                  <c:v>39</c:v>
                </c:pt>
                <c:pt idx="2">
                  <c:v>40</c:v>
                </c:pt>
                <c:pt idx="3">
                  <c:v>11</c:v>
                </c:pt>
                <c:pt idx="4">
                  <c:v>2</c:v>
                </c:pt>
                <c:pt idx="5">
                  <c:v>9</c:v>
                </c:pt>
                <c:pt idx="6">
                  <c:v>10</c:v>
                </c:pt>
                <c:pt idx="7">
                  <c:v>4</c:v>
                </c:pt>
                <c:pt idx="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5015424"/>
        <c:axId val="215017728"/>
      </c:barChart>
      <c:catAx>
        <c:axId val="215015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passed </a:t>
                </a:r>
                <a:r>
                  <a:rPr lang="en-US" dirty="0" smtClean="0"/>
                  <a:t>(</a:t>
                </a:r>
                <a:r>
                  <a:rPr lang="en-US" dirty="0"/>
                  <a:t>in minutes)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5017728"/>
        <c:crosses val="autoZero"/>
        <c:auto val="1"/>
        <c:lblAlgn val="ctr"/>
        <c:lblOffset val="100"/>
        <c:noMultiLvlLbl val="0"/>
      </c:catAx>
      <c:valAx>
        <c:axId val="215017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Features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5015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0047C-FA01-47AE-925C-D268B465B0C4}" type="datetimeFigureOut">
              <a:rPr lang="en-US" smtClean="0"/>
              <a:t>11/25/2010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48D1-B932-4A82-AF01-1909798C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0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0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2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49130" y="-22952"/>
            <a:ext cx="625596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12858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86320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8" name="位图图像" r:id="rId15" imgW="7338696" imgH="1036410" progId="PBrush">
                  <p:embed/>
                </p:oleObj>
              </mc:Choice>
              <mc:Fallback>
                <p:oleObj name="位图图像" r:id="rId15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位图图像" r:id="rId14" imgW="7338696" imgH="1036410" progId="PBrush">
                  <p:embed/>
                </p:oleObj>
              </mc:Choice>
              <mc:Fallback>
                <p:oleObj name="位图图像" r:id="rId14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289" y="1375101"/>
            <a:ext cx="6287411" cy="1384995"/>
          </a:xfrm>
        </p:spPr>
        <p:txBody>
          <a:bodyPr/>
          <a:lstStyle/>
          <a:p>
            <a:r>
              <a:rPr lang="en-US" sz="2800" i="1" dirty="0" err="1"/>
              <a:t>CoFM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An </a:t>
            </a:r>
            <a:r>
              <a:rPr lang="en-US" sz="2800" dirty="0" smtClean="0"/>
              <a:t>Environment </a:t>
            </a:r>
            <a:r>
              <a:rPr lang="en-US" sz="2800" dirty="0" smtClean="0"/>
              <a:t>for </a:t>
            </a:r>
            <a:r>
              <a:rPr lang="en-US" sz="2800" dirty="0" smtClean="0"/>
              <a:t>Collaborative Feature Modeling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89" y="3429000"/>
            <a:ext cx="8193396" cy="2395072"/>
          </a:xfrm>
        </p:spPr>
        <p:txBody>
          <a:bodyPr>
            <a:normAutofit/>
          </a:bodyPr>
          <a:lstStyle/>
          <a:p>
            <a:r>
              <a:rPr lang="en-US" sz="2400" dirty="0"/>
              <a:t>Li </a:t>
            </a:r>
            <a:r>
              <a:rPr lang="en-US" sz="2400" dirty="0" smtClean="0"/>
              <a:t>Yi</a:t>
            </a:r>
            <a:endParaRPr lang="en-US" sz="1800" dirty="0"/>
          </a:p>
          <a:p>
            <a:r>
              <a:rPr lang="en-US" sz="1800" dirty="0"/>
              <a:t>Institute of Software, School of EECS, Peking </a:t>
            </a:r>
            <a:r>
              <a:rPr lang="en-US" sz="1800" dirty="0" smtClean="0"/>
              <a:t>University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>Key Laboratory of High Confidence Software Technology, Ministry of Education of China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2010.11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9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inference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57" y="680689"/>
            <a:ext cx="8439150" cy="5207655"/>
          </a:xfrm>
        </p:spPr>
        <p:txBody>
          <a:bodyPr/>
          <a:lstStyle/>
          <a:p>
            <a:r>
              <a:rPr lang="en-US" dirty="0" smtClean="0"/>
              <a:t>Rule 1: Vote </a:t>
            </a:r>
            <a:r>
              <a:rPr lang="en-US" dirty="0"/>
              <a:t>YES on </a:t>
            </a:r>
            <a:r>
              <a:rPr lang="en-US" dirty="0" smtClean="0"/>
              <a:t>relation </a:t>
            </a:r>
            <a:r>
              <a:rPr lang="en-US" dirty="0"/>
              <a:t>R </a:t>
            </a:r>
            <a:r>
              <a:rPr lang="en-US" dirty="0">
                <a:sym typeface="Wingdings" pitchFamily="2" charset="2"/>
              </a:rPr>
              <a:t> Vote YES on each feature which is involved in </a:t>
            </a:r>
            <a:r>
              <a:rPr lang="en-US" dirty="0" smtClean="0">
                <a:sym typeface="Wingdings" pitchFamily="2" charset="2"/>
              </a:rPr>
              <a:t>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Existence of a relation requires the existence of its involved features</a:t>
            </a:r>
          </a:p>
          <a:p>
            <a:r>
              <a:rPr lang="en-US" dirty="0" smtClean="0">
                <a:sym typeface="Wingdings" pitchFamily="2" charset="2"/>
              </a:rPr>
              <a:t>Rule 2: Vote NO on feature F  Vote NO on each relation which involves 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矩形 15"/>
          <p:cNvSpPr/>
          <p:nvPr/>
        </p:nvSpPr>
        <p:spPr>
          <a:xfrm>
            <a:off x="7046079" y="4201467"/>
            <a:ext cx="721479" cy="5334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884279" y="427766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 </a:t>
            </a:r>
            <a:r>
              <a:rPr lang="en-US" sz="1800" i="1" dirty="0" smtClean="0"/>
              <a:t>NO </a:t>
            </a:r>
            <a:r>
              <a:rPr lang="en-US" sz="1800" dirty="0" smtClean="0"/>
              <a:t>vote</a:t>
            </a:r>
            <a:endParaRPr lang="en-US" sz="1800" dirty="0"/>
          </a:p>
        </p:txBody>
      </p:sp>
      <p:sp>
        <p:nvSpPr>
          <p:cNvPr id="6" name="矩形 17"/>
          <p:cNvSpPr/>
          <p:nvPr/>
        </p:nvSpPr>
        <p:spPr>
          <a:xfrm>
            <a:off x="7005558" y="3334266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843758" y="341046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 </a:t>
            </a:r>
            <a:r>
              <a:rPr lang="en-US" sz="1800" i="1" dirty="0" smtClean="0"/>
              <a:t>YES </a:t>
            </a:r>
            <a:r>
              <a:rPr lang="en-US" sz="1800" dirty="0" smtClean="0"/>
              <a:t>vote</a:t>
            </a:r>
            <a:endParaRPr lang="en-US" sz="1800" dirty="0"/>
          </a:p>
        </p:txBody>
      </p:sp>
      <p:sp>
        <p:nvSpPr>
          <p:cNvPr id="8" name="矩形 21"/>
          <p:cNvSpPr/>
          <p:nvPr/>
        </p:nvSpPr>
        <p:spPr>
          <a:xfrm>
            <a:off x="243038" y="4457700"/>
            <a:ext cx="899962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</a:t>
            </a:r>
            <a:endParaRPr lang="en-US" sz="1800" dirty="0"/>
          </a:p>
        </p:txBody>
      </p:sp>
      <p:sp>
        <p:nvSpPr>
          <p:cNvPr id="9" name="矩形 22"/>
          <p:cNvSpPr/>
          <p:nvPr/>
        </p:nvSpPr>
        <p:spPr>
          <a:xfrm>
            <a:off x="243038" y="5981700"/>
            <a:ext cx="899962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0" name="直接箭头连接符 23"/>
          <p:cNvCxnSpPr>
            <a:stCxn id="8" idx="2"/>
            <a:endCxn id="9" idx="0"/>
          </p:cNvCxnSpPr>
          <p:nvPr/>
        </p:nvCxnSpPr>
        <p:spPr>
          <a:xfrm>
            <a:off x="693019" y="49911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右箭头 19"/>
          <p:cNvSpPr/>
          <p:nvPr/>
        </p:nvSpPr>
        <p:spPr>
          <a:xfrm rot="19677822">
            <a:off x="1333500" y="4656446"/>
            <a:ext cx="914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/>
          <p:cNvSpPr txBox="1"/>
          <p:nvPr/>
        </p:nvSpPr>
        <p:spPr>
          <a:xfrm>
            <a:off x="305557" y="3181001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An example of inferred votes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16" name="矩形 21"/>
          <p:cNvSpPr/>
          <p:nvPr/>
        </p:nvSpPr>
        <p:spPr>
          <a:xfrm>
            <a:off x="2579838" y="3635464"/>
            <a:ext cx="899962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</a:t>
            </a:r>
            <a:endParaRPr lang="en-US" sz="1800" dirty="0"/>
          </a:p>
        </p:txBody>
      </p:sp>
      <p:sp>
        <p:nvSpPr>
          <p:cNvPr id="17" name="矩形 22"/>
          <p:cNvSpPr/>
          <p:nvPr/>
        </p:nvSpPr>
        <p:spPr>
          <a:xfrm>
            <a:off x="2579838" y="4572000"/>
            <a:ext cx="899962" cy="5334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8" name="直接箭头连接符 23"/>
          <p:cNvCxnSpPr>
            <a:stCxn id="16" idx="2"/>
            <a:endCxn id="17" idx="0"/>
          </p:cNvCxnSpPr>
          <p:nvPr/>
        </p:nvCxnSpPr>
        <p:spPr>
          <a:xfrm>
            <a:off x="3029819" y="4168864"/>
            <a:ext cx="0" cy="403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右箭头 19"/>
          <p:cNvSpPr/>
          <p:nvPr/>
        </p:nvSpPr>
        <p:spPr>
          <a:xfrm>
            <a:off x="3962399" y="4148445"/>
            <a:ext cx="647701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矩形 21"/>
          <p:cNvSpPr/>
          <p:nvPr/>
        </p:nvSpPr>
        <p:spPr>
          <a:xfrm>
            <a:off x="4702449" y="3627398"/>
            <a:ext cx="899962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</a:t>
            </a:r>
            <a:endParaRPr lang="en-US" sz="1800" dirty="0"/>
          </a:p>
        </p:txBody>
      </p:sp>
      <p:sp>
        <p:nvSpPr>
          <p:cNvPr id="25" name="矩形 22"/>
          <p:cNvSpPr/>
          <p:nvPr/>
        </p:nvSpPr>
        <p:spPr>
          <a:xfrm>
            <a:off x="4702449" y="4563934"/>
            <a:ext cx="899962" cy="533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26" name="直接箭头连接符 23"/>
          <p:cNvCxnSpPr>
            <a:stCxn id="24" idx="2"/>
            <a:endCxn id="25" idx="0"/>
          </p:cNvCxnSpPr>
          <p:nvPr/>
        </p:nvCxnSpPr>
        <p:spPr>
          <a:xfrm>
            <a:off x="5152430" y="4160798"/>
            <a:ext cx="0" cy="403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02411" y="364336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inferred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02410" y="457149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inferred</a:t>
            </a:r>
            <a:endParaRPr lang="en-US" sz="1800" dirty="0"/>
          </a:p>
        </p:txBody>
      </p:sp>
      <p:sp>
        <p:nvSpPr>
          <p:cNvPr id="30" name="矩形 21"/>
          <p:cNvSpPr/>
          <p:nvPr/>
        </p:nvSpPr>
        <p:spPr>
          <a:xfrm>
            <a:off x="2554438" y="5388064"/>
            <a:ext cx="899962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</a:t>
            </a:r>
            <a:endParaRPr lang="en-US" sz="1800" dirty="0"/>
          </a:p>
        </p:txBody>
      </p:sp>
      <p:sp>
        <p:nvSpPr>
          <p:cNvPr id="31" name="矩形 22"/>
          <p:cNvSpPr/>
          <p:nvPr/>
        </p:nvSpPr>
        <p:spPr>
          <a:xfrm>
            <a:off x="2554438" y="6324600"/>
            <a:ext cx="899962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32" name="直接箭头连接符 23"/>
          <p:cNvCxnSpPr>
            <a:stCxn id="30" idx="2"/>
            <a:endCxn id="31" idx="0"/>
          </p:cNvCxnSpPr>
          <p:nvPr/>
        </p:nvCxnSpPr>
        <p:spPr>
          <a:xfrm>
            <a:off x="3004419" y="5921464"/>
            <a:ext cx="0" cy="403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右箭头 19"/>
          <p:cNvSpPr/>
          <p:nvPr/>
        </p:nvSpPr>
        <p:spPr>
          <a:xfrm>
            <a:off x="3936999" y="5901045"/>
            <a:ext cx="647701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6" name="直接箭头连接符 23"/>
          <p:cNvCxnSpPr>
            <a:stCxn id="40" idx="2"/>
          </p:cNvCxnSpPr>
          <p:nvPr/>
        </p:nvCxnSpPr>
        <p:spPr>
          <a:xfrm>
            <a:off x="5152430" y="5854701"/>
            <a:ext cx="899961" cy="4547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44554" y="57163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inferred</a:t>
            </a:r>
            <a:endParaRPr lang="en-US" sz="1800" dirty="0"/>
          </a:p>
        </p:txBody>
      </p:sp>
      <p:sp>
        <p:nvSpPr>
          <p:cNvPr id="39" name="右箭头 19"/>
          <p:cNvSpPr/>
          <p:nvPr/>
        </p:nvSpPr>
        <p:spPr>
          <a:xfrm rot="1490833">
            <a:off x="1333501" y="5679148"/>
            <a:ext cx="914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矩形 21"/>
          <p:cNvSpPr/>
          <p:nvPr/>
        </p:nvSpPr>
        <p:spPr>
          <a:xfrm>
            <a:off x="4702449" y="5321301"/>
            <a:ext cx="899962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</a:t>
            </a:r>
            <a:endParaRPr lang="en-US" sz="1800" dirty="0"/>
          </a:p>
        </p:txBody>
      </p:sp>
      <p:sp>
        <p:nvSpPr>
          <p:cNvPr id="44" name="矩形 22"/>
          <p:cNvSpPr/>
          <p:nvPr/>
        </p:nvSpPr>
        <p:spPr>
          <a:xfrm>
            <a:off x="5602410" y="6324600"/>
            <a:ext cx="899962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02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 animBg="1"/>
      <p:bldP spid="23" grpId="0" animBg="1"/>
      <p:bldP spid="33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voting inference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2a: Create </a:t>
            </a:r>
            <a:r>
              <a:rPr lang="en-US" dirty="0"/>
              <a:t>an element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Vote YES on </a:t>
            </a:r>
            <a:r>
              <a:rPr lang="en-US" i="1" dirty="0" smtClean="0">
                <a:sym typeface="Wingdings" pitchFamily="2" charset="2"/>
              </a:rPr>
              <a:t>E</a:t>
            </a:r>
          </a:p>
          <a:p>
            <a:r>
              <a:rPr lang="en-US" dirty="0" smtClean="0">
                <a:sym typeface="Wingdings" pitchFamily="2" charset="2"/>
              </a:rPr>
              <a:t>Rule 2b: All votes on </a:t>
            </a:r>
            <a:r>
              <a:rPr lang="en-US" i="1" dirty="0" smtClean="0">
                <a:sym typeface="Wingdings" pitchFamily="2" charset="2"/>
              </a:rPr>
              <a:t>E</a:t>
            </a:r>
            <a:r>
              <a:rPr lang="en-US" dirty="0" smtClean="0">
                <a:sym typeface="Wingdings" pitchFamily="2" charset="2"/>
              </a:rPr>
              <a:t> are </a:t>
            </a:r>
            <a:r>
              <a:rPr lang="en-US" i="1" dirty="0" smtClean="0">
                <a:sym typeface="Wingdings" pitchFamily="2" charset="2"/>
              </a:rPr>
              <a:t>NO</a:t>
            </a:r>
            <a:r>
              <a:rPr lang="en-US" dirty="0" smtClean="0">
                <a:sym typeface="Wingdings" pitchFamily="2" charset="2"/>
              </a:rPr>
              <a:t>  Remove </a:t>
            </a:r>
            <a:r>
              <a:rPr lang="en-US" i="1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from the EFM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2451100"/>
            <a:ext cx="7645400" cy="3822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rgbClr val="C00000"/>
                </a:solidFill>
              </a:rPr>
              <a:t>NOTES</a:t>
            </a:r>
            <a:endParaRPr lang="en-US" sz="2400" u="sng" dirty="0" smtClean="0">
              <a:solidFill>
                <a:srgbClr val="C00000"/>
              </a:solidFill>
            </a:endParaRPr>
          </a:p>
          <a:p>
            <a:pPr algn="ctr"/>
            <a:endParaRPr lang="en-US" sz="2400" dirty="0" smtClean="0"/>
          </a:p>
          <a:p>
            <a:r>
              <a:rPr lang="en-US" sz="2400" dirty="0" smtClean="0"/>
              <a:t>When counting the votes, we do NOT distinguish </a:t>
            </a:r>
            <a:r>
              <a:rPr lang="en-US" sz="2400" dirty="0" smtClean="0"/>
              <a:t>explicit votes from inferred </a:t>
            </a:r>
            <a:r>
              <a:rPr lang="en-US" sz="2400" dirty="0" smtClean="0"/>
              <a:t>(</a:t>
            </a:r>
            <a:r>
              <a:rPr lang="en-US" dirty="0" smtClean="0"/>
              <a:t>implicit) </a:t>
            </a:r>
            <a:r>
              <a:rPr lang="en-US" sz="2400" dirty="0" smtClean="0"/>
              <a:t>votes.</a:t>
            </a:r>
          </a:p>
          <a:p>
            <a:endParaRPr lang="en-US" sz="2400" dirty="0" smtClean="0"/>
          </a:p>
          <a:p>
            <a:endParaRPr lang="en-US" dirty="0"/>
          </a:p>
          <a:p>
            <a:r>
              <a:rPr lang="en-US" sz="2400" dirty="0" smtClean="0"/>
              <a:t>If a stakeholder votes more than once (explicitly or implicitly) on an element, only the last vote counts.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7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-27933"/>
            <a:ext cx="6071399" cy="646331"/>
          </a:xfrm>
        </p:spPr>
        <p:txBody>
          <a:bodyPr/>
          <a:lstStyle/>
          <a:p>
            <a:r>
              <a:rPr lang="en-US" dirty="0" smtClean="0"/>
              <a:t>Views for an EFM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04800" y="762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Global View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 = all </a:t>
            </a:r>
            <a:r>
              <a:rPr lang="en-US" sz="2400" dirty="0" smtClean="0"/>
              <a:t>elements 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/>
              <a:t>Personal View for User </a:t>
            </a:r>
            <a:r>
              <a:rPr lang="en-US" i="1" dirty="0"/>
              <a:t>X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sz="2400" dirty="0"/>
              <a:t>= all elements on which </a:t>
            </a:r>
            <a:r>
              <a:rPr lang="en-US" sz="2400" i="1" dirty="0"/>
              <a:t>X</a:t>
            </a:r>
            <a:r>
              <a:rPr lang="en-US" sz="2400" dirty="0"/>
              <a:t> has voted </a:t>
            </a:r>
            <a:r>
              <a:rPr lang="en-US" sz="2400" i="1" dirty="0"/>
              <a:t>YES</a:t>
            </a:r>
          </a:p>
          <a:p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 smtClean="0"/>
              <a:t>View for User </a:t>
            </a:r>
            <a:r>
              <a:rPr lang="en-US" i="1" dirty="0" smtClean="0"/>
              <a:t>X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= all elements on which </a:t>
            </a:r>
            <a:r>
              <a:rPr lang="en-US" sz="2400" i="1" dirty="0" smtClean="0"/>
              <a:t>X</a:t>
            </a:r>
            <a:r>
              <a:rPr lang="en-US" sz="2400" dirty="0" smtClean="0"/>
              <a:t> hasn’t voted </a:t>
            </a:r>
            <a:r>
              <a:rPr lang="en-US" sz="2400" i="1" dirty="0" smtClean="0"/>
              <a:t>NO</a:t>
            </a:r>
          </a:p>
          <a:p>
            <a:pPr lvl="1">
              <a:buFont typeface="Wingdings" pitchFamily="2" charset="2"/>
              <a:buNone/>
            </a:pPr>
            <a:r>
              <a:rPr lang="en-US" sz="2400" i="1" dirty="0" smtClean="0"/>
              <a:t> = </a:t>
            </a:r>
            <a:r>
              <a:rPr lang="en-US" sz="2400" dirty="0" smtClean="0"/>
              <a:t>elements </a:t>
            </a:r>
            <a:r>
              <a:rPr lang="en-US" sz="2400" dirty="0" smtClean="0"/>
              <a:t>voted </a:t>
            </a:r>
            <a:r>
              <a:rPr lang="en-US" sz="2400" i="1" dirty="0" smtClean="0"/>
              <a:t>YES</a:t>
            </a:r>
            <a:r>
              <a:rPr lang="en-US" sz="2400" dirty="0" smtClean="0"/>
              <a:t> by </a:t>
            </a:r>
            <a:r>
              <a:rPr lang="en-US" sz="2400" i="1" dirty="0" smtClean="0"/>
              <a:t>X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C00000"/>
                </a:solidFill>
              </a:rPr>
              <a:t>elements created by others and haven’t voted by </a:t>
            </a:r>
            <a:r>
              <a:rPr lang="en-US" sz="2400" i="1" dirty="0" smtClean="0">
                <a:solidFill>
                  <a:srgbClr val="C00000"/>
                </a:solidFill>
              </a:rPr>
              <a:t>X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6426200" y="787400"/>
            <a:ext cx="2108200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The EFM itself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05500" y="2235200"/>
            <a:ext cx="2641600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The personal spaces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6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Aim: no conflicts in the personal view</a:t>
            </a:r>
          </a:p>
          <a:p>
            <a:endParaRPr lang="en-US" dirty="0" smtClean="0"/>
          </a:p>
          <a:p>
            <a:r>
              <a:rPr lang="en-US" dirty="0" smtClean="0"/>
              <a:t>How: </a:t>
            </a:r>
          </a:p>
          <a:p>
            <a:pPr lvl="1"/>
            <a:r>
              <a:rPr lang="en-US" dirty="0" smtClean="0"/>
              <a:t>1. Perform conflict detection in the working view</a:t>
            </a:r>
          </a:p>
          <a:p>
            <a:pPr lvl="1"/>
            <a:r>
              <a:rPr lang="en-US" dirty="0" smtClean="0"/>
              <a:t>2. The stakeholder make a choice from the conflicting elements by voting YES or NO.</a:t>
            </a:r>
          </a:p>
          <a:p>
            <a:pPr lvl="1"/>
            <a:r>
              <a:rPr lang="en-US" dirty="0" smtClean="0"/>
              <a:t>3. Perform conflict detection in the working view again, if there is no conflict anymore, there surely is no conflict in the personal 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301580" y="882650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76430" y="882650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0430" y="1828800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819" y="882650"/>
            <a:ext cx="2343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Initial Working View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4050880" y="1130300"/>
            <a:ext cx="12255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>
            <a:stCxn id="6" idx="2"/>
            <a:endCxn id="7" idx="3"/>
          </p:cNvCxnSpPr>
          <p:nvPr/>
        </p:nvCxnSpPr>
        <p:spPr bwMode="auto">
          <a:xfrm rot="5400000">
            <a:off x="4981155" y="1406525"/>
            <a:ext cx="698500" cy="6413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Connector 13"/>
          <p:cNvCxnSpPr>
            <a:stCxn id="5" idx="2"/>
            <a:endCxn id="7" idx="1"/>
          </p:cNvCxnSpPr>
          <p:nvPr/>
        </p:nvCxnSpPr>
        <p:spPr bwMode="auto">
          <a:xfrm>
            <a:off x="3676230" y="1377950"/>
            <a:ext cx="584200" cy="698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199425" y="7565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requires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2919480" y="15425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excludes</a:t>
            </a:r>
            <a:endParaRPr lang="en-US" sz="1800" dirty="0"/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413499" y="498793"/>
            <a:ext cx="2654301" cy="1577658"/>
          </a:xfrm>
          <a:prstGeom prst="wedgeRoundRectCallout">
            <a:avLst>
              <a:gd name="adj1" fmla="val -66421"/>
              <a:gd name="adj2" fmla="val 2709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These relations may be created by different people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26780" y="2876550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701630" y="2876550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62985" y="3473450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 bwMode="auto">
          <a:xfrm>
            <a:off x="2476080" y="3124200"/>
            <a:ext cx="12255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urved Connector 21"/>
          <p:cNvCxnSpPr>
            <a:stCxn id="19" idx="2"/>
            <a:endCxn id="20" idx="3"/>
          </p:cNvCxnSpPr>
          <p:nvPr/>
        </p:nvCxnSpPr>
        <p:spPr bwMode="auto">
          <a:xfrm rot="5400000">
            <a:off x="3569658" y="3214478"/>
            <a:ext cx="349250" cy="66399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Connector 22"/>
          <p:cNvCxnSpPr>
            <a:stCxn id="18" idx="2"/>
            <a:endCxn id="20" idx="1"/>
          </p:cNvCxnSpPr>
          <p:nvPr/>
        </p:nvCxnSpPr>
        <p:spPr bwMode="auto">
          <a:xfrm>
            <a:off x="2101430" y="3371850"/>
            <a:ext cx="561555" cy="3492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1819" y="2902010"/>
            <a:ext cx="650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Vote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5113" y="268158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53034" y="4525665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13499" y="4535388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753234" y="4552434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3" name="Curved Connector 32"/>
          <p:cNvCxnSpPr>
            <a:stCxn id="30" idx="1"/>
            <a:endCxn id="31" idx="3"/>
          </p:cNvCxnSpPr>
          <p:nvPr/>
        </p:nvCxnSpPr>
        <p:spPr bwMode="auto">
          <a:xfrm rot="10800000" flipV="1">
            <a:off x="5502535" y="4783038"/>
            <a:ext cx="910965" cy="170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Connector 33"/>
          <p:cNvCxnSpPr>
            <a:stCxn id="29" idx="3"/>
            <a:endCxn id="31" idx="1"/>
          </p:cNvCxnSpPr>
          <p:nvPr/>
        </p:nvCxnSpPr>
        <p:spPr bwMode="auto">
          <a:xfrm>
            <a:off x="3902334" y="4773315"/>
            <a:ext cx="850900" cy="267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1818" y="4647624"/>
            <a:ext cx="2715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Resulting Working View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1143000" y="5524500"/>
            <a:ext cx="6934200" cy="571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No conflict is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possible in the personal view now.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4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Conflicting constraints</a:t>
            </a:r>
          </a:p>
          <a:p>
            <a:pPr lvl="1"/>
            <a:r>
              <a:rPr lang="en-US" dirty="0" smtClean="0"/>
              <a:t>Occurs in traditional feature models as well.</a:t>
            </a:r>
          </a:p>
          <a:p>
            <a:pPr lvl="1"/>
            <a:endParaRPr lang="en-US" dirty="0"/>
          </a:p>
          <a:p>
            <a:r>
              <a:rPr lang="en-US" dirty="0"/>
              <a:t>Multi-positioned feature (conflicting refinements)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44830" y="3723838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P1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00130" y="3726576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P2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09530" y="5092700"/>
            <a:ext cx="7493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8787" y="46432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refines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7099" y="3330138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Example</a:t>
            </a:r>
            <a:endParaRPr lang="en-US" u="sng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 bwMode="auto">
          <a:xfrm>
            <a:off x="2919480" y="4219138"/>
            <a:ext cx="864700" cy="873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 bwMode="auto">
          <a:xfrm flipH="1">
            <a:off x="3784180" y="4221876"/>
            <a:ext cx="990600" cy="870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400130" y="46432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refines</a:t>
            </a:r>
            <a:endParaRPr lang="en-US" sz="1800" dirty="0"/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6007099" y="3363256"/>
            <a:ext cx="2998000" cy="1464629"/>
          </a:xfrm>
          <a:prstGeom prst="wedgeRoundRectCallout">
            <a:avLst>
              <a:gd name="adj1" fmla="val -66421"/>
              <a:gd name="adj2" fmla="val 2709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These refinements may be created by different people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endParaRPr lang="en-US" dirty="0"/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Concepts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Cases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Summary &amp; 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Collaboratively constructing </a:t>
            </a:r>
            <a:r>
              <a:rPr lang="en-US" sz="2800" dirty="0" smtClean="0"/>
              <a:t>EFMs</a:t>
            </a:r>
            <a:endParaRPr lang="en-US" sz="2800" dirty="0"/>
          </a:p>
        </p:txBody>
      </p:sp>
      <p:pic>
        <p:nvPicPr>
          <p:cNvPr id="5" name="Content Placeholder 3" descr="图片3.ti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45" r="-33645"/>
          <a:stretch>
            <a:fillRect/>
          </a:stretch>
        </p:blipFill>
        <p:spPr>
          <a:xfrm>
            <a:off x="2202230" y="736600"/>
            <a:ext cx="8439150" cy="52070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850" y="735944"/>
            <a:ext cx="3575050" cy="562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rgbClr val="FF0000"/>
                </a:solidFill>
              </a:rPr>
              <a:t>Online Updating </a:t>
            </a:r>
            <a:r>
              <a:rPr lang="en-US" dirty="0" smtClean="0">
                <a:solidFill>
                  <a:schemeClr val="tx1"/>
                </a:solidFill>
              </a:rPr>
              <a:t>strategy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Each </a:t>
            </a:r>
            <a:r>
              <a:rPr lang="en-US" sz="2400" dirty="0" smtClean="0"/>
              <a:t>operation is sent to the central FM when submitted</a:t>
            </a:r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A valid operation is broadcasted to all sites</a:t>
            </a:r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An invalid operation is undone at its original site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549900" y="3302340"/>
            <a:ext cx="1447800" cy="49463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宋体" pitchFamily="2" charset="-122"/>
              </a:rPr>
              <a:t>FM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6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858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1676400" cy="2362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右箭头 33"/>
          <p:cNvSpPr/>
          <p:nvPr/>
        </p:nvSpPr>
        <p:spPr>
          <a:xfrm rot="800721">
            <a:off x="2324570" y="2092577"/>
            <a:ext cx="1001401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 rot="7505483">
            <a:off x="3045579" y="4034456"/>
            <a:ext cx="1143147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 rot="379490">
            <a:off x="5500463" y="3254615"/>
            <a:ext cx="1001401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21165571">
            <a:off x="3979512" y="3174453"/>
            <a:ext cx="20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Broadcast…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 rot="752072">
            <a:off x="2227914" y="1818670"/>
            <a:ext cx="20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Send to…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962399" y="121553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</a:t>
            </a:r>
            <a:r>
              <a:rPr lang="en-US" sz="2000" b="1" u="sng" dirty="0" smtClean="0">
                <a:solidFill>
                  <a:schemeClr val="accent1"/>
                </a:solidFill>
              </a:rPr>
              <a:t>EFM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62800" y="2514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057400" y="4953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00600" y="4876800"/>
            <a:ext cx="169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U1 Create </a:t>
            </a:r>
            <a:r>
              <a:rPr lang="en-US" sz="2400" b="1" i="1" dirty="0"/>
              <a:t>A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  <p:bldP spid="37" grpId="0" animBg="1"/>
      <p:bldP spid="38" grpId="0"/>
      <p:bldP spid="39" grpId="0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858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1676400" cy="190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右箭头 33"/>
          <p:cNvSpPr/>
          <p:nvPr/>
        </p:nvSpPr>
        <p:spPr>
          <a:xfrm rot="18567315">
            <a:off x="3154124" y="4038232"/>
            <a:ext cx="1329975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 rot="11354625">
            <a:off x="2151128" y="2223399"/>
            <a:ext cx="1143147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 rot="379490">
            <a:off x="5805572" y="2944228"/>
            <a:ext cx="900005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7162800" y="2514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057400" y="4953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057400" y="6019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直接连接符 20"/>
          <p:cNvCxnSpPr>
            <a:endCxn id="20" idx="0"/>
          </p:cNvCxnSpPr>
          <p:nvPr/>
        </p:nvCxnSpPr>
        <p:spPr>
          <a:xfrm rot="5400000">
            <a:off x="2171700" y="57150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62800" y="3505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 rot="5400000">
            <a:off x="7277100" y="32004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5800" y="1981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endCxn id="24" idx="0"/>
          </p:cNvCxnSpPr>
          <p:nvPr/>
        </p:nvCxnSpPr>
        <p:spPr>
          <a:xfrm rot="5400000">
            <a:off x="800100" y="16764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38600" y="2895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endCxn id="26" idx="0"/>
          </p:cNvCxnSpPr>
          <p:nvPr/>
        </p:nvCxnSpPr>
        <p:spPr>
          <a:xfrm rot="5400000">
            <a:off x="4152900" y="25908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4876800"/>
            <a:ext cx="173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b="1" dirty="0" smtClean="0"/>
              <a:t>U2 Create </a:t>
            </a:r>
            <a:r>
              <a:rPr lang="en-US" sz="2400" b="1" i="1" dirty="0" smtClean="0"/>
              <a:t>C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62399" y="121553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</a:t>
            </a:r>
            <a:r>
              <a:rPr lang="en-US" sz="2000" b="1" u="sng" dirty="0" smtClean="0">
                <a:solidFill>
                  <a:schemeClr val="accent1"/>
                </a:solidFill>
              </a:rPr>
              <a:t>EFM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22" grpId="0" animBg="1"/>
      <p:bldP spid="24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endParaRPr lang="en-US" dirty="0"/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Tool Support</a:t>
            </a:r>
          </a:p>
          <a:p>
            <a:pPr lvl="1"/>
            <a:r>
              <a:rPr lang="en-US" dirty="0" smtClean="0"/>
              <a:t>Cases</a:t>
            </a:r>
            <a:endParaRPr lang="en-US" dirty="0" smtClean="0"/>
          </a:p>
          <a:p>
            <a:r>
              <a:rPr lang="en-US" dirty="0" smtClean="0"/>
              <a:t>Summary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21336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9834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右箭头 35"/>
          <p:cNvSpPr/>
          <p:nvPr/>
        </p:nvSpPr>
        <p:spPr>
          <a:xfrm rot="11708532">
            <a:off x="5885422" y="2994062"/>
            <a:ext cx="774339" cy="2404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7391400" y="2590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971800" y="5943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直接连接符 20"/>
          <p:cNvCxnSpPr>
            <a:stCxn id="43" idx="2"/>
            <a:endCxn id="20" idx="0"/>
          </p:cNvCxnSpPr>
          <p:nvPr/>
        </p:nvCxnSpPr>
        <p:spPr>
          <a:xfrm rot="16200000" flipH="1">
            <a:off x="2781300" y="5334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24800" y="3657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直接连接符 22"/>
          <p:cNvCxnSpPr>
            <a:stCxn id="42" idx="2"/>
            <a:endCxn id="22" idx="0"/>
          </p:cNvCxnSpPr>
          <p:nvPr/>
        </p:nvCxnSpPr>
        <p:spPr>
          <a:xfrm rot="16200000" flipH="1">
            <a:off x="7734300" y="3048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71600" y="2362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stCxn id="5" idx="2"/>
            <a:endCxn id="24" idx="0"/>
          </p:cNvCxnSpPr>
          <p:nvPr/>
        </p:nvCxnSpPr>
        <p:spPr>
          <a:xfrm rot="16200000" flipH="1">
            <a:off x="1066800" y="1638300"/>
            <a:ext cx="9906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1000" y="20574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723900" y="14478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905000" y="5943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1" name="直接连接符 50"/>
          <p:cNvCxnSpPr>
            <a:endCxn id="50" idx="0"/>
          </p:cNvCxnSpPr>
          <p:nvPr/>
        </p:nvCxnSpPr>
        <p:spPr>
          <a:xfrm rot="5400000">
            <a:off x="2247900" y="5334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858000" y="3657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4" name="直接连接符 53"/>
          <p:cNvCxnSpPr>
            <a:stCxn id="42" idx="2"/>
            <a:endCxn id="53" idx="0"/>
          </p:cNvCxnSpPr>
          <p:nvPr/>
        </p:nvCxnSpPr>
        <p:spPr>
          <a:xfrm rot="5400000">
            <a:off x="7200900" y="3048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10400" y="48006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45" name="直接箭头连接符 44"/>
          <p:cNvCxnSpPr/>
          <p:nvPr/>
        </p:nvCxnSpPr>
        <p:spPr>
          <a:xfrm rot="16200000" flipV="1">
            <a:off x="7124701" y="4381501"/>
            <a:ext cx="533400" cy="152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右箭头 63"/>
          <p:cNvSpPr/>
          <p:nvPr/>
        </p:nvSpPr>
        <p:spPr>
          <a:xfrm rot="11708532">
            <a:off x="2608760" y="2382961"/>
            <a:ext cx="774339" cy="2404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右箭头 64"/>
          <p:cNvSpPr/>
          <p:nvPr/>
        </p:nvSpPr>
        <p:spPr>
          <a:xfrm rot="7878412">
            <a:off x="2973820" y="4012692"/>
            <a:ext cx="893415" cy="251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接箭头连接符 68"/>
          <p:cNvCxnSpPr/>
          <p:nvPr/>
        </p:nvCxnSpPr>
        <p:spPr>
          <a:xfrm rot="5400000" flipH="1" flipV="1">
            <a:off x="7734300" y="4305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305800" y="3200400"/>
            <a:ext cx="533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91400" y="3200400"/>
            <a:ext cx="533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962399" y="121553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</a:t>
            </a:r>
            <a:r>
              <a:rPr lang="en-US" sz="2000" b="1" u="sng" dirty="0" smtClean="0">
                <a:solidFill>
                  <a:schemeClr val="accent1"/>
                </a:solidFill>
              </a:rPr>
              <a:t>EFM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21336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9834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右箭头 35"/>
          <p:cNvSpPr/>
          <p:nvPr/>
        </p:nvSpPr>
        <p:spPr>
          <a:xfrm rot="11708532">
            <a:off x="5885422" y="2994062"/>
            <a:ext cx="774339" cy="2404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7391400" y="2590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971800" y="5943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直接连接符 20"/>
          <p:cNvCxnSpPr>
            <a:stCxn id="43" idx="2"/>
            <a:endCxn id="20" idx="0"/>
          </p:cNvCxnSpPr>
          <p:nvPr/>
        </p:nvCxnSpPr>
        <p:spPr>
          <a:xfrm rot="16200000" flipH="1">
            <a:off x="2781300" y="5334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24800" y="3657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直接连接符 22"/>
          <p:cNvCxnSpPr>
            <a:stCxn id="42" idx="2"/>
            <a:endCxn id="22" idx="0"/>
          </p:cNvCxnSpPr>
          <p:nvPr/>
        </p:nvCxnSpPr>
        <p:spPr>
          <a:xfrm rot="16200000" flipH="1">
            <a:off x="7734300" y="3048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71600" y="2362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stCxn id="5" idx="2"/>
            <a:endCxn id="24" idx="0"/>
          </p:cNvCxnSpPr>
          <p:nvPr/>
        </p:nvCxnSpPr>
        <p:spPr>
          <a:xfrm rot="16200000" flipH="1">
            <a:off x="1066800" y="1638300"/>
            <a:ext cx="9906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1000" y="20574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723900" y="14478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905000" y="5943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1" name="直接连接符 50"/>
          <p:cNvCxnSpPr>
            <a:endCxn id="50" idx="0"/>
          </p:cNvCxnSpPr>
          <p:nvPr/>
        </p:nvCxnSpPr>
        <p:spPr>
          <a:xfrm rot="5400000">
            <a:off x="2247900" y="5334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858000" y="3657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4" name="直接连接符 53"/>
          <p:cNvCxnSpPr>
            <a:stCxn id="42" idx="2"/>
            <a:endCxn id="53" idx="0"/>
          </p:cNvCxnSpPr>
          <p:nvPr/>
        </p:nvCxnSpPr>
        <p:spPr>
          <a:xfrm rot="5400000">
            <a:off x="7200900" y="3048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右箭头 63"/>
          <p:cNvSpPr/>
          <p:nvPr/>
        </p:nvSpPr>
        <p:spPr>
          <a:xfrm rot="11708532">
            <a:off x="2608760" y="2382961"/>
            <a:ext cx="774339" cy="2404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右箭头 64"/>
          <p:cNvSpPr/>
          <p:nvPr/>
        </p:nvSpPr>
        <p:spPr>
          <a:xfrm rot="7878412">
            <a:off x="2973820" y="4012692"/>
            <a:ext cx="893415" cy="251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962399" y="121553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</a:t>
            </a:r>
            <a:r>
              <a:rPr lang="en-US" sz="2000" b="1" u="sng" dirty="0" smtClean="0">
                <a:solidFill>
                  <a:schemeClr val="accent1"/>
                </a:solidFill>
              </a:rPr>
              <a:t>EFM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95400" y="31242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52" name="直接箭头连接符 33"/>
          <p:cNvCxnSpPr>
            <a:stCxn id="49" idx="0"/>
          </p:cNvCxnSpPr>
          <p:nvPr/>
        </p:nvCxnSpPr>
        <p:spPr>
          <a:xfrm rot="5400000" flipH="1" flipV="1">
            <a:off x="1595645" y="2929146"/>
            <a:ext cx="381000" cy="91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59309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38" name="直接箭头连接符 44"/>
          <p:cNvCxnSpPr>
            <a:endCxn id="50" idx="1"/>
          </p:cNvCxnSpPr>
          <p:nvPr/>
        </p:nvCxnSpPr>
        <p:spPr>
          <a:xfrm flipV="1">
            <a:off x="1295400" y="61341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400" y="4267200"/>
            <a:ext cx="347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U3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&amp; C</a:t>
            </a:r>
          </a:p>
          <a:p>
            <a:r>
              <a:rPr lang="en-US" sz="2400" dirty="0" smtClean="0"/>
              <a:t>U1 Vote NO on </a:t>
            </a:r>
            <a:r>
              <a:rPr lang="en-US" sz="2400" i="1" dirty="0" smtClean="0"/>
              <a:t>C</a:t>
            </a:r>
            <a:endParaRPr lang="en-US" sz="2400" dirty="0" smtClean="0"/>
          </a:p>
          <a:p>
            <a:r>
              <a:rPr lang="en-US" sz="2400" dirty="0" smtClean="0"/>
              <a:t>U2 Vote NO on </a:t>
            </a:r>
            <a:r>
              <a:rPr lang="en-US" sz="2400" i="1" dirty="0" smtClean="0"/>
              <a:t>B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353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200400" y="1752600"/>
            <a:ext cx="27432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858000" y="2971800"/>
            <a:ext cx="21336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65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66700" y="275040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1’s personal view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95450" y="3962400"/>
            <a:ext cx="2514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2’s personal view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21535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3’s personal view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7467600" y="3276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00" y="42672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U3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&amp; 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0212" y="514171"/>
            <a:ext cx="323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supported by 3 / 3</a:t>
            </a:r>
          </a:p>
          <a:p>
            <a:r>
              <a:rPr lang="en-US" dirty="0" smtClean="0"/>
              <a:t>B: supported by 1 / 3</a:t>
            </a:r>
          </a:p>
          <a:p>
            <a:r>
              <a:rPr lang="en-US" dirty="0" smtClean="0"/>
              <a:t>C: supported by 1 / 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2399" y="121553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</a:t>
            </a:r>
            <a:r>
              <a:rPr lang="en-US" sz="2000" b="1" u="sng" dirty="0" smtClean="0">
                <a:solidFill>
                  <a:schemeClr val="accent1"/>
                </a:solidFill>
              </a:rPr>
              <a:t>EFM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65037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Result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3" name="直接连接符 26"/>
          <p:cNvCxnSpPr>
            <a:stCxn id="31" idx="2"/>
            <a:endCxn id="32" idx="0"/>
          </p:cNvCxnSpPr>
          <p:nvPr/>
        </p:nvCxnSpPr>
        <p:spPr>
          <a:xfrm>
            <a:off x="4457700" y="2286000"/>
            <a:ext cx="685800" cy="68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7" name="直接连接符 47"/>
          <p:cNvCxnSpPr>
            <a:endCxn id="34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46"/>
          <p:cNvSpPr/>
          <p:nvPr/>
        </p:nvSpPr>
        <p:spPr>
          <a:xfrm>
            <a:off x="901700" y="20447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5" name="直接连接符 47"/>
          <p:cNvCxnSpPr>
            <a:stCxn id="5" idx="2"/>
            <a:endCxn id="38" idx="0"/>
          </p:cNvCxnSpPr>
          <p:nvPr/>
        </p:nvCxnSpPr>
        <p:spPr>
          <a:xfrm flipH="1">
            <a:off x="1320800" y="1371600"/>
            <a:ext cx="12700" cy="673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矩形 25"/>
          <p:cNvSpPr/>
          <p:nvPr/>
        </p:nvSpPr>
        <p:spPr>
          <a:xfrm>
            <a:off x="2438400" y="5861248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0" name="直接连接符 26"/>
          <p:cNvCxnSpPr>
            <a:stCxn id="43" idx="2"/>
            <a:endCxn id="49" idx="0"/>
          </p:cNvCxnSpPr>
          <p:nvPr/>
        </p:nvCxnSpPr>
        <p:spPr>
          <a:xfrm>
            <a:off x="2857500" y="5257800"/>
            <a:ext cx="0" cy="6034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156733"/>
            <a:ext cx="6255969" cy="461665"/>
          </a:xfrm>
        </p:spPr>
        <p:txBody>
          <a:bodyPr/>
          <a:lstStyle/>
          <a:p>
            <a:r>
              <a:rPr lang="en-US" sz="2400" dirty="0" smtClean="0"/>
              <a:t>Coordinate operations from multiple users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27" y="618398"/>
            <a:ext cx="8681250" cy="4778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Serialized </a:t>
            </a:r>
            <a:r>
              <a:rPr lang="en-US" dirty="0" smtClean="0"/>
              <a:t>processing strategy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0473" y="1261311"/>
            <a:ext cx="5093702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/>
              <a:t>The Client</a:t>
            </a:r>
            <a:endParaRPr lang="en-US" sz="1800" dirty="0"/>
          </a:p>
          <a:p>
            <a:r>
              <a:rPr lang="en-US" sz="1800" dirty="0"/>
              <a:t>SEND (o: Operation)</a:t>
            </a:r>
          </a:p>
          <a:p>
            <a:r>
              <a:rPr lang="en-US" sz="1800" dirty="0"/>
              <a:t>       Send operation </a:t>
            </a:r>
            <a:r>
              <a:rPr lang="en-US" sz="1800" i="1" dirty="0"/>
              <a:t>o</a:t>
            </a:r>
            <a:r>
              <a:rPr lang="en-US" sz="1800" dirty="0"/>
              <a:t> to the server.</a:t>
            </a:r>
          </a:p>
          <a:p>
            <a:r>
              <a:rPr lang="en-US" sz="1800" dirty="0"/>
              <a:t> </a:t>
            </a:r>
          </a:p>
          <a:p>
            <a:r>
              <a:rPr lang="en-US" sz="1800" b="1" dirty="0"/>
              <a:t>The </a:t>
            </a:r>
            <a:r>
              <a:rPr lang="en-US" sz="1800" b="1" dirty="0" smtClean="0"/>
              <a:t>Server</a:t>
            </a:r>
          </a:p>
          <a:p>
            <a:r>
              <a:rPr lang="en-US" sz="1800" dirty="0"/>
              <a:t>RECEIVE (o: Operation)</a:t>
            </a:r>
          </a:p>
          <a:p>
            <a:r>
              <a:rPr lang="en-US" sz="1800" dirty="0"/>
              <a:t>        Put </a:t>
            </a:r>
            <a:r>
              <a:rPr lang="en-US" sz="1800" i="1" dirty="0"/>
              <a:t>o</a:t>
            </a:r>
            <a:r>
              <a:rPr lang="en-US" sz="1800" dirty="0"/>
              <a:t> at the end of </a:t>
            </a:r>
            <a:r>
              <a:rPr lang="en-US" sz="1800" dirty="0" err="1"/>
              <a:t>Operation_Queue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MAIN_PROCESS </a:t>
            </a:r>
            <a:endParaRPr lang="en-US" sz="1800" dirty="0" smtClean="0"/>
          </a:p>
          <a:p>
            <a:r>
              <a:rPr lang="en-US" sz="1800" i="1" dirty="0"/>
              <a:t> </a:t>
            </a:r>
            <a:r>
              <a:rPr lang="en-US" sz="1800" i="1" dirty="0" smtClean="0"/>
              <a:t>      </a:t>
            </a:r>
            <a:r>
              <a:rPr lang="en-US" sz="1800" i="1" dirty="0" smtClean="0"/>
              <a:t>p</a:t>
            </a:r>
            <a:r>
              <a:rPr lang="en-US" sz="1800" dirty="0" smtClean="0"/>
              <a:t> </a:t>
            </a:r>
            <a:r>
              <a:rPr lang="en-US" sz="1800" dirty="0">
                <a:sym typeface="Wingdings"/>
              </a:rPr>
              <a:t></a:t>
            </a:r>
            <a:r>
              <a:rPr lang="en-US" sz="1800" dirty="0"/>
              <a:t> The first operation in the </a:t>
            </a:r>
            <a:r>
              <a:rPr lang="en-US" sz="1800" dirty="0" err="1"/>
              <a:t>Operation_Queue</a:t>
            </a:r>
            <a:r>
              <a:rPr lang="en-US" sz="1800" dirty="0"/>
              <a:t>.</a:t>
            </a:r>
          </a:p>
          <a:p>
            <a:r>
              <a:rPr lang="en-US" sz="1800" dirty="0"/>
              <a:t>       if (</a:t>
            </a:r>
            <a:r>
              <a:rPr lang="en-US" sz="1800" i="1" dirty="0"/>
              <a:t>p </a:t>
            </a:r>
            <a:r>
              <a:rPr lang="en-US" sz="1800" dirty="0"/>
              <a:t>is valid)</a:t>
            </a:r>
          </a:p>
          <a:p>
            <a:r>
              <a:rPr lang="en-US" sz="1800" dirty="0"/>
              <a:t>              Execute </a:t>
            </a:r>
            <a:r>
              <a:rPr lang="en-US" sz="1800" i="1" dirty="0"/>
              <a:t>p </a:t>
            </a:r>
            <a:r>
              <a:rPr lang="en-US" sz="1800" dirty="0"/>
              <a:t>on the EFM.</a:t>
            </a:r>
          </a:p>
          <a:p>
            <a:r>
              <a:rPr lang="en-US" sz="1800" dirty="0"/>
              <a:t>              Broadcast </a:t>
            </a:r>
            <a:r>
              <a:rPr lang="en-US" sz="1800" i="1" dirty="0"/>
              <a:t>p</a:t>
            </a:r>
            <a:r>
              <a:rPr lang="en-US" sz="1800" dirty="0"/>
              <a:t>.</a:t>
            </a:r>
          </a:p>
          <a:p>
            <a:r>
              <a:rPr lang="en-US" sz="1800" dirty="0"/>
              <a:t>       else if (</a:t>
            </a:r>
            <a:r>
              <a:rPr lang="en-US" sz="1800" i="1" dirty="0"/>
              <a:t>p </a:t>
            </a:r>
            <a:r>
              <a:rPr lang="en-US" sz="1800" dirty="0"/>
              <a:t>can be transformed)</a:t>
            </a:r>
          </a:p>
          <a:p>
            <a:r>
              <a:rPr lang="en-US" sz="1800" dirty="0"/>
              <a:t>              </a:t>
            </a:r>
            <a:r>
              <a:rPr lang="en-US" sz="1800" i="1" dirty="0"/>
              <a:t>q </a:t>
            </a:r>
            <a:r>
              <a:rPr lang="en-US" sz="1800" i="1" dirty="0">
                <a:sym typeface="Wingdings"/>
              </a:rPr>
              <a:t></a:t>
            </a:r>
            <a:r>
              <a:rPr lang="en-US" sz="1800" i="1" dirty="0"/>
              <a:t> </a:t>
            </a:r>
            <a:r>
              <a:rPr lang="en-US" b="1" i="1" dirty="0">
                <a:solidFill>
                  <a:srgbClr val="863204"/>
                </a:solidFill>
              </a:rPr>
              <a:t>transformed</a:t>
            </a:r>
            <a:r>
              <a:rPr lang="en-US" i="1" dirty="0"/>
              <a:t>(p</a:t>
            </a:r>
            <a:r>
              <a:rPr lang="en-US" sz="1800" i="1" dirty="0"/>
              <a:t>)</a:t>
            </a:r>
            <a:endParaRPr lang="en-US" sz="1800" dirty="0"/>
          </a:p>
          <a:p>
            <a:r>
              <a:rPr lang="en-US" sz="1800" i="1" dirty="0"/>
              <a:t>             </a:t>
            </a:r>
            <a:r>
              <a:rPr lang="en-US" sz="1800" dirty="0"/>
              <a:t> Execute </a:t>
            </a:r>
            <a:r>
              <a:rPr lang="en-US" sz="1800" i="1" dirty="0"/>
              <a:t>q</a:t>
            </a:r>
            <a:r>
              <a:rPr lang="en-US" sz="1800" dirty="0"/>
              <a:t> on the EFM.</a:t>
            </a:r>
          </a:p>
          <a:p>
            <a:r>
              <a:rPr lang="en-US" sz="1800" dirty="0"/>
              <a:t>              Broadcast </a:t>
            </a:r>
            <a:r>
              <a:rPr lang="en-US" sz="1800" i="1" dirty="0"/>
              <a:t>q</a:t>
            </a:r>
            <a:r>
              <a:rPr lang="en-US" sz="1800" dirty="0"/>
              <a:t>.</a:t>
            </a:r>
          </a:p>
          <a:p>
            <a:r>
              <a:rPr lang="en-US" sz="1800" dirty="0"/>
              <a:t>       else</a:t>
            </a:r>
          </a:p>
          <a:p>
            <a:r>
              <a:rPr lang="en-US" sz="1800" dirty="0"/>
              <a:t>             Inform the invalidity of </a:t>
            </a:r>
            <a:r>
              <a:rPr lang="en-US" sz="1800" i="1" dirty="0"/>
              <a:t>p</a:t>
            </a:r>
            <a:r>
              <a:rPr lang="en-US" sz="1800" dirty="0"/>
              <a:t> to its originator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8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transformation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457368"/>
              </p:ext>
            </p:extLst>
          </p:nvPr>
        </p:nvGraphicFramePr>
        <p:xfrm>
          <a:off x="400050" y="1470661"/>
          <a:ext cx="843915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50"/>
                <a:gridCol w="2921000"/>
                <a:gridCol w="3162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it is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 it to the following valid operation(s)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feature named </a:t>
                      </a:r>
                      <a:r>
                        <a:rPr lang="en-US" i="1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</a:t>
                      </a:r>
                      <a:r>
                        <a:rPr lang="en-US" i="1" dirty="0" smtClean="0"/>
                        <a:t>‘X’ </a:t>
                      </a:r>
                      <a:r>
                        <a:rPr lang="en-US" i="0" dirty="0" smtClean="0"/>
                        <a:t>has already</a:t>
                      </a:r>
                      <a:r>
                        <a:rPr lang="en-US" i="0" baseline="0" dirty="0" smtClean="0"/>
                        <a:t> existed in current FM.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0" baseline="0" dirty="0" smtClean="0"/>
                        <a:t>X has been used by the feature of the ID </a:t>
                      </a:r>
                      <a:r>
                        <a:rPr lang="en-US" i="1" baseline="0" dirty="0" smtClean="0"/>
                        <a:t>F:</a:t>
                      </a:r>
                    </a:p>
                    <a:p>
                      <a:r>
                        <a:rPr lang="en-US" i="0" dirty="0" smtClean="0"/>
                        <a:t>Vote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‘YES’ </a:t>
                      </a:r>
                      <a:r>
                        <a:rPr lang="en-US" i="0" baseline="0" dirty="0" smtClean="0"/>
                        <a:t>on feature </a:t>
                      </a:r>
                      <a:r>
                        <a:rPr lang="en-US" i="1" baseline="0" dirty="0" smtClean="0"/>
                        <a:t>F;</a:t>
                      </a:r>
                    </a:p>
                    <a:p>
                      <a:r>
                        <a:rPr lang="en-US" i="0" baseline="0" dirty="0" smtClean="0"/>
                        <a:t>Vote </a:t>
                      </a:r>
                      <a:r>
                        <a:rPr lang="en-US" i="1" baseline="0" dirty="0" smtClean="0"/>
                        <a:t>‘YES’ </a:t>
                      </a:r>
                      <a:r>
                        <a:rPr lang="en-US" i="0" baseline="0" dirty="0" smtClean="0"/>
                        <a:t>on the name </a:t>
                      </a:r>
                      <a:r>
                        <a:rPr lang="en-US" i="1" baseline="0" dirty="0" smtClean="0"/>
                        <a:t>X.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an</a:t>
                      </a:r>
                      <a:r>
                        <a:rPr lang="en-US" baseline="0" dirty="0" smtClean="0"/>
                        <a:t> alias </a:t>
                      </a:r>
                      <a:r>
                        <a:rPr lang="en-US" i="1" baseline="0" dirty="0" smtClean="0"/>
                        <a:t>X</a:t>
                      </a:r>
                      <a:r>
                        <a:rPr lang="en-US" i="0" baseline="0" dirty="0" smtClean="0"/>
                        <a:t> for some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</a:t>
                      </a:r>
                      <a:r>
                        <a:rPr lang="en-US" i="1" dirty="0" smtClean="0"/>
                        <a:t>‘X’ </a:t>
                      </a:r>
                      <a:r>
                        <a:rPr lang="en-US" i="0" dirty="0" smtClean="0"/>
                        <a:t>has already existed in current FM.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Vote </a:t>
                      </a:r>
                      <a:r>
                        <a:rPr lang="en-US" i="1" dirty="0" smtClean="0"/>
                        <a:t>‘YES’ </a:t>
                      </a:r>
                      <a:r>
                        <a:rPr lang="en-US" i="0" dirty="0" smtClean="0"/>
                        <a:t>on the name </a:t>
                      </a:r>
                      <a:r>
                        <a:rPr lang="en-US" i="1" dirty="0" smtClean="0"/>
                        <a:t>X.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value </a:t>
                      </a:r>
                      <a:r>
                        <a:rPr lang="en-US" i="1" dirty="0" smtClean="0"/>
                        <a:t>V</a:t>
                      </a:r>
                      <a:r>
                        <a:rPr lang="en-US" i="0" dirty="0" smtClean="0"/>
                        <a:t> for an attribute of some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 </a:t>
                      </a:r>
                      <a:r>
                        <a:rPr lang="en-US" i="1" dirty="0" smtClean="0"/>
                        <a:t>‘V’ </a:t>
                      </a:r>
                      <a:r>
                        <a:rPr lang="en-US" i="0" dirty="0" smtClean="0"/>
                        <a:t>has already existed in this</a:t>
                      </a:r>
                      <a:r>
                        <a:rPr lang="en-US" i="0" baseline="0" dirty="0" smtClean="0"/>
                        <a:t> feature.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Vote </a:t>
                      </a:r>
                      <a:r>
                        <a:rPr lang="en-US" i="1" dirty="0" smtClean="0"/>
                        <a:t>‘YES’ </a:t>
                      </a:r>
                      <a:r>
                        <a:rPr lang="en-US" i="0" dirty="0" smtClean="0"/>
                        <a:t>on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1" baseline="0" dirty="0" smtClean="0"/>
                        <a:t>V.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relation </a:t>
                      </a:r>
                      <a:r>
                        <a:rPr lang="en-US" i="1" dirty="0" smtClean="0"/>
                        <a:t>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 </a:t>
                      </a:r>
                      <a:r>
                        <a:rPr lang="en-US" i="0" dirty="0" smtClean="0"/>
                        <a:t>has</a:t>
                      </a:r>
                      <a:r>
                        <a:rPr lang="en-US" i="0" baseline="0" dirty="0" smtClean="0"/>
                        <a:t> already existed in current FM.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Vote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1" baseline="0" dirty="0" smtClean="0"/>
                        <a:t>‘YES’ </a:t>
                      </a:r>
                      <a:r>
                        <a:rPr lang="en-US" i="0" baseline="0" dirty="0" smtClean="0"/>
                        <a:t>on </a:t>
                      </a:r>
                      <a:r>
                        <a:rPr lang="en-US" i="1" baseline="0" dirty="0" smtClean="0"/>
                        <a:t>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relation </a:t>
                      </a:r>
                      <a:r>
                        <a:rPr lang="en-US" i="1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 </a:t>
                      </a:r>
                      <a:r>
                        <a:rPr lang="en-US" i="0" dirty="0" smtClean="0"/>
                        <a:t>involves non-existing</a:t>
                      </a:r>
                      <a:r>
                        <a:rPr lang="en-US" i="0" baseline="0" dirty="0" smtClean="0"/>
                        <a:t> feature(s).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/>
                        <a:t>(Cannot be transformed.)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Vote on an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This</a:t>
                      </a:r>
                      <a:r>
                        <a:rPr lang="en-US" i="0" baseline="0" dirty="0" smtClean="0"/>
                        <a:t> element does not exist.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/>
                        <a:t>(Cannot be transformed.)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427" y="618398"/>
            <a:ext cx="8841672" cy="85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An invalid operation will be transformed into valid operation(s), if any. The original operation and the transformed operation(s) have the same semantics.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35600" y="5549900"/>
            <a:ext cx="3569499" cy="12242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Operations that cannot be transformed will fail and be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undone at its originator’s site.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0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CoFM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</a:t>
            </a:r>
          </a:p>
          <a:p>
            <a:pPr lvl="1"/>
            <a:r>
              <a:rPr lang="en-US" dirty="0" smtClean="0"/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Cases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Summary &amp; 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Support for </a:t>
            </a:r>
            <a:r>
              <a:rPr lang="en-US" dirty="0" err="1" smtClean="0"/>
              <a:t>CoFM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C/S architecture</a:t>
            </a:r>
          </a:p>
          <a:p>
            <a:r>
              <a:rPr lang="en-US" dirty="0" smtClean="0"/>
              <a:t>Support for concepts and process introduced before</a:t>
            </a:r>
          </a:p>
          <a:p>
            <a:r>
              <a:rPr lang="en-US" dirty="0" smtClean="0"/>
              <a:t>Support for communication via comments and discussion </a:t>
            </a:r>
            <a:r>
              <a:rPr lang="en-US" dirty="0" smtClean="0"/>
              <a:t>pages</a:t>
            </a:r>
          </a:p>
          <a:p>
            <a:endParaRPr lang="en-US" dirty="0" smtClean="0"/>
          </a:p>
          <a:p>
            <a:r>
              <a:rPr lang="en-US" dirty="0" smtClean="0"/>
              <a:t>Support for customize new classes, relations and attributes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29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</a:t>
            </a:r>
            <a:r>
              <a:rPr lang="en-US" dirty="0" smtClean="0"/>
              <a:t>modeling 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1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" y="664392"/>
            <a:ext cx="8912055" cy="586739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172033" y="2860842"/>
            <a:ext cx="2577097" cy="1630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Feature Browser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054223" y="2130927"/>
            <a:ext cx="3552408" cy="10373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Feature Editor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054223" y="5424904"/>
            <a:ext cx="3552408" cy="10373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Miscellaneous </a:t>
            </a:r>
            <a:r>
              <a:rPr lang="it-IT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Info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9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CoFM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Tool Support</a:t>
            </a:r>
          </a:p>
          <a:p>
            <a:pPr lvl="1"/>
            <a:r>
              <a:rPr lang="en-US" dirty="0" smtClean="0"/>
              <a:t>Cases</a:t>
            </a:r>
            <a:endParaRPr lang="en-US" dirty="0" smtClean="0"/>
          </a:p>
          <a:p>
            <a:r>
              <a:rPr lang="en-US" dirty="0" smtClean="0">
                <a:solidFill>
                  <a:srgbClr val="BFBFBF"/>
                </a:solidFill>
              </a:rPr>
              <a:t>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the </a:t>
            </a:r>
            <a:r>
              <a:rPr lang="en-US" dirty="0" err="1" smtClean="0"/>
              <a:t>CoFM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Feature </a:t>
            </a:r>
            <a:r>
              <a:rPr lang="en-US" dirty="0">
                <a:solidFill>
                  <a:srgbClr val="C00000"/>
                </a:solidFill>
              </a:rPr>
              <a:t>request </a:t>
            </a:r>
            <a:r>
              <a:rPr lang="en-US" dirty="0"/>
              <a:t>for tools being developed in our research group, including </a:t>
            </a:r>
            <a:r>
              <a:rPr lang="en-US" dirty="0" err="1"/>
              <a:t>CoFM</a:t>
            </a:r>
            <a:r>
              <a:rPr lang="en-US" dirty="0"/>
              <a:t> </a:t>
            </a:r>
            <a:r>
              <a:rPr lang="en-US" dirty="0" smtClean="0"/>
              <a:t>itself</a:t>
            </a:r>
          </a:p>
          <a:p>
            <a:r>
              <a:rPr lang="en-US" dirty="0"/>
              <a:t>Domain analysis (including 2 cases)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183628"/>
              </p:ext>
            </p:extLst>
          </p:nvPr>
        </p:nvGraphicFramePr>
        <p:xfrm>
          <a:off x="215100" y="2476500"/>
          <a:ext cx="85479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434"/>
                <a:gridCol w="2266488"/>
                <a:gridCol w="1424650"/>
                <a:gridCol w="1554164"/>
                <a:gridCol w="1554164"/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1022827">
                <a:tc>
                  <a:txBody>
                    <a:bodyPr/>
                    <a:lstStyle/>
                    <a:p>
                      <a:r>
                        <a:rPr lang="en-US" dirty="0" smtClean="0"/>
                        <a:t>Music 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feature model for music playing software</a:t>
                      </a:r>
                      <a:r>
                        <a:rPr lang="en-US" baseline="0" dirty="0" smtClean="0"/>
                        <a:t> such as iTunes. It is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a familiar domain</a:t>
                      </a:r>
                      <a:r>
                        <a:rPr lang="en-US" baseline="0" dirty="0" smtClean="0"/>
                        <a:t> to the participants.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1.5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</a:tr>
              <a:tr h="1022827">
                <a:tc>
                  <a:txBody>
                    <a:bodyPr/>
                    <a:lstStyle/>
                    <a:p>
                      <a:r>
                        <a:rPr lang="en-US" dirty="0" smtClean="0"/>
                        <a:t>Job Finding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feature model for job finding websites</a:t>
                      </a:r>
                      <a:r>
                        <a:rPr lang="en-US" baseline="0" dirty="0" smtClean="0"/>
                        <a:t>. It is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an unfamiliar domain </a:t>
                      </a:r>
                      <a:r>
                        <a:rPr lang="en-US" baseline="0" dirty="0" smtClean="0"/>
                        <a:t>to the participants.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3 hours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CoFM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156733"/>
            <a:ext cx="6255969" cy="461665"/>
          </a:xfrm>
        </p:spPr>
        <p:txBody>
          <a:bodyPr/>
          <a:lstStyle/>
          <a:p>
            <a:r>
              <a:rPr lang="en-US" sz="2400" dirty="0" smtClean="0"/>
              <a:t>Results from the Job Finding Website case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882" r="-19882"/>
          <a:stretch>
            <a:fillRect/>
          </a:stretch>
        </p:blipFill>
        <p:spPr>
          <a:xfrm>
            <a:off x="-878645" y="589096"/>
            <a:ext cx="10018092" cy="61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0" y="-335709"/>
            <a:ext cx="6858000" cy="954107"/>
          </a:xfrm>
        </p:spPr>
        <p:txBody>
          <a:bodyPr/>
          <a:lstStyle/>
          <a:p>
            <a:r>
              <a:rPr lang="en-US" sz="2800" dirty="0" smtClean="0"/>
              <a:t>Results: </a:t>
            </a:r>
            <a:r>
              <a:rPr lang="en-US" sz="2800" dirty="0" smtClean="0"/>
              <a:t>contribution among participants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523051"/>
              </p:ext>
            </p:extLst>
          </p:nvPr>
        </p:nvGraphicFramePr>
        <p:xfrm>
          <a:off x="323850" y="990600"/>
          <a:ext cx="8591550" cy="241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502"/>
                <a:gridCol w="1486874"/>
                <a:gridCol w="3127286"/>
                <a:gridCol w="2147888"/>
              </a:tblGrid>
              <a:tr h="39847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</a:t>
                      </a:r>
                      <a:endParaRPr 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</a:t>
                      </a:r>
                      <a:r>
                        <a:rPr lang="en-US" dirty="0" smtClean="0"/>
                        <a:t>features extracted</a:t>
                      </a:r>
                      <a:r>
                        <a:rPr lang="en-US" baseline="0" dirty="0" smtClean="0"/>
                        <a:t> into the personal view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8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Created by this participant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Created by others</a:t>
                      </a:r>
                      <a:endParaRPr lang="en-US" dirty="0"/>
                    </a:p>
                  </a:txBody>
                  <a:tcPr/>
                </a:tc>
              </a:tr>
              <a:tr h="404011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(23.1%)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404011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 (42.5%)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04011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 (36.2%)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04011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(20.2%)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427" y="3615598"/>
            <a:ext cx="8841672" cy="254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By collaborating with others, now the participants work less, but get more.</a:t>
            </a:r>
          </a:p>
          <a:p>
            <a:pPr lvl="1"/>
            <a:r>
              <a:rPr lang="en-US" dirty="0" smtClean="0"/>
              <a:t>For each participant, up to 80% </a:t>
            </a:r>
            <a:r>
              <a:rPr lang="en-US" dirty="0" smtClean="0"/>
              <a:t>extracted features </a:t>
            </a:r>
            <a:r>
              <a:rPr lang="en-US" dirty="0" smtClean="0"/>
              <a:t>are created by others and reused by the participant.</a:t>
            </a:r>
          </a:p>
          <a:p>
            <a:pPr lvl="1"/>
            <a:r>
              <a:rPr lang="en-US" dirty="0" smtClean="0"/>
              <a:t>The participants report that “it is easier to review an existing feature than to think of a new one,” therefore their work load is reduced.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565" y="0"/>
            <a:ext cx="6695035" cy="461665"/>
          </a:xfrm>
        </p:spPr>
        <p:txBody>
          <a:bodyPr/>
          <a:lstStyle/>
          <a:p>
            <a:r>
              <a:rPr lang="en-US" sz="2400" dirty="0" smtClean="0"/>
              <a:t>Results: </a:t>
            </a:r>
            <a:r>
              <a:rPr lang="en-US" sz="2400" dirty="0" smtClean="0"/>
              <a:t>Support rate in </a:t>
            </a:r>
            <a:r>
              <a:rPr lang="en-US" sz="2400" dirty="0" smtClean="0"/>
              <a:t>collected features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778079"/>
              </p:ext>
            </p:extLst>
          </p:nvPr>
        </p:nvGraphicFramePr>
        <p:xfrm>
          <a:off x="323850" y="558800"/>
          <a:ext cx="843915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427" y="5410200"/>
            <a:ext cx="898057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This data </a:t>
            </a:r>
            <a:r>
              <a:rPr lang="en-US" dirty="0" smtClean="0"/>
              <a:t>may be helpful for </a:t>
            </a:r>
            <a:r>
              <a:rPr lang="en-US" dirty="0" smtClean="0"/>
              <a:t>discovering domain variability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Phases of the </a:t>
            </a:r>
            <a:r>
              <a:rPr lang="en-US" dirty="0" smtClean="0"/>
              <a:t>work</a:t>
            </a:r>
            <a:endParaRPr lang="en-US" dirty="0"/>
          </a:p>
        </p:txBody>
      </p:sp>
      <p:graphicFrame>
        <p:nvGraphicFramePr>
          <p:cNvPr id="4" name="图表 1"/>
          <p:cNvGraphicFramePr/>
          <p:nvPr>
            <p:extLst>
              <p:ext uri="{D42A27DB-BD31-4B8C-83A1-F6EECF244321}">
                <p14:modId xmlns:p14="http://schemas.microsoft.com/office/powerpoint/2010/main" val="3920069263"/>
              </p:ext>
            </p:extLst>
          </p:nvPr>
        </p:nvGraphicFramePr>
        <p:xfrm>
          <a:off x="342900" y="900667"/>
          <a:ext cx="830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9700" y="31104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43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446" y="2131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82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7900" y="11409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9052" y="9768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6252" y="1281667"/>
            <a:ext cx="52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3452" y="12054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52900" y="1445735"/>
            <a:ext cx="5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0100" y="12054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79085" y="1369535"/>
            <a:ext cx="52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113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943100" y="4863067"/>
            <a:ext cx="304800" cy="1219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2800" y="5625067"/>
            <a:ext cx="232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Brainstorming Phase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3962402" y="4215367"/>
            <a:ext cx="304800" cy="25146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49537" y="5625068"/>
            <a:ext cx="1958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Evaluation Phase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4"/>
            <a:ext cx="8439150" cy="5575956"/>
          </a:xfrm>
        </p:spPr>
        <p:txBody>
          <a:bodyPr>
            <a:normAutofit/>
          </a:bodyPr>
          <a:lstStyle/>
          <a:p>
            <a:r>
              <a:rPr lang="en-US" dirty="0" smtClean="0"/>
              <a:t>Brainstorming phase</a:t>
            </a:r>
          </a:p>
          <a:p>
            <a:pPr lvl="1"/>
            <a:r>
              <a:rPr lang="en-US" dirty="0" smtClean="0"/>
              <a:t>A large number of features are collected in a short period of time.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Parallel creation </a:t>
            </a:r>
            <a:r>
              <a:rPr lang="en-US" dirty="0" smtClean="0"/>
              <a:t>happens in different parts of the feature model.</a:t>
            </a:r>
          </a:p>
          <a:p>
            <a:endParaRPr lang="en-US" dirty="0" smtClean="0"/>
          </a:p>
          <a:p>
            <a:r>
              <a:rPr lang="en-US" dirty="0" smtClean="0"/>
              <a:t>Evaluation phase</a:t>
            </a:r>
          </a:p>
          <a:p>
            <a:pPr lvl="1"/>
            <a:r>
              <a:rPr lang="en-US" dirty="0" smtClean="0"/>
              <a:t>The total number of feature changes slightly.</a:t>
            </a:r>
          </a:p>
          <a:p>
            <a:pPr lvl="1"/>
            <a:r>
              <a:rPr lang="en-US" dirty="0" smtClean="0"/>
              <a:t>Participants focus on improving and refining raw features</a:t>
            </a:r>
          </a:p>
          <a:p>
            <a:pPr lvl="2"/>
            <a:r>
              <a:rPr lang="en-US" dirty="0" smtClean="0"/>
              <a:t>Remove redundant features</a:t>
            </a:r>
          </a:p>
          <a:p>
            <a:pPr lvl="2"/>
            <a:r>
              <a:rPr lang="en-US" dirty="0" smtClean="0"/>
              <a:t>Improve unclear features</a:t>
            </a:r>
          </a:p>
          <a:p>
            <a:pPr lvl="2"/>
            <a:r>
              <a:rPr lang="en-US" dirty="0" smtClean="0"/>
              <a:t>Find missing features</a:t>
            </a:r>
          </a:p>
          <a:p>
            <a:pPr lvl="2"/>
            <a:r>
              <a:rPr lang="en-US" dirty="0" smtClean="0"/>
              <a:t>Add constraints between </a:t>
            </a:r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Extracting desired elements into their personal views (by voting)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The </a:t>
            </a:r>
            <a:r>
              <a:rPr lang="en-US" dirty="0" err="1" smtClean="0">
                <a:solidFill>
                  <a:srgbClr val="BFBFBF"/>
                </a:solidFill>
              </a:rPr>
              <a:t>CoFM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 </a:t>
            </a:r>
            <a:r>
              <a:rPr lang="en-US" dirty="0" smtClean="0">
                <a:solidFill>
                  <a:srgbClr val="BFBFBF"/>
                </a:solidFill>
              </a:rPr>
              <a:t>s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Summary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0" y="0"/>
            <a:ext cx="8229600" cy="6858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CoFM</a:t>
            </a:r>
            <a:r>
              <a:rPr lang="en-US" dirty="0" smtClean="0"/>
              <a:t> provides a simple but effective way to support collaborative feature modeling</a:t>
            </a:r>
          </a:p>
          <a:p>
            <a:pPr lvl="1"/>
            <a:r>
              <a:rPr lang="en-US" dirty="0" smtClean="0"/>
              <a:t>stakeholders </a:t>
            </a:r>
            <a:r>
              <a:rPr lang="en-US" dirty="0"/>
              <a:t>can gather features and relations among features of a </a:t>
            </a:r>
            <a:r>
              <a:rPr lang="en-US" dirty="0" smtClean="0"/>
              <a:t>domain into an extended feature model, as </a:t>
            </a:r>
            <a:r>
              <a:rPr lang="en-US" dirty="0"/>
              <a:t>many as possible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stakeholder (e.g. a domain analyst) can extract all or part of the </a:t>
            </a:r>
            <a:r>
              <a:rPr lang="en-US" dirty="0" smtClean="0"/>
              <a:t>extended feature model to </a:t>
            </a:r>
            <a:r>
              <a:rPr lang="en-US" dirty="0"/>
              <a:t>form a </a:t>
            </a:r>
            <a:r>
              <a:rPr lang="en-US" dirty="0" smtClean="0"/>
              <a:t>traditional domain </a:t>
            </a:r>
            <a:r>
              <a:rPr lang="en-US" dirty="0"/>
              <a:t>feature </a:t>
            </a:r>
            <a:r>
              <a:rPr lang="en-US" dirty="0" smtClean="0"/>
              <a:t>model</a:t>
            </a:r>
          </a:p>
          <a:p>
            <a:pPr lvl="2"/>
            <a:endParaRPr lang="en-US" dirty="0"/>
          </a:p>
          <a:p>
            <a:r>
              <a:rPr lang="en-US" dirty="0" smtClean="0"/>
              <a:t>Preliminary cases give positive results</a:t>
            </a:r>
            <a:endParaRPr lang="en-US" dirty="0" smtClean="0"/>
          </a:p>
          <a:p>
            <a:pPr lvl="1"/>
            <a:r>
              <a:rPr lang="en-US" b="1" dirty="0" smtClean="0"/>
              <a:t>Efficiency</a:t>
            </a:r>
            <a:r>
              <a:rPr lang="en-US" dirty="0" smtClean="0"/>
              <a:t> of feature modeling </a:t>
            </a:r>
            <a:r>
              <a:rPr lang="en-US" dirty="0" smtClean="0"/>
              <a:t>can be improved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7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0" y="-1905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0593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Functions of the </a:t>
            </a:r>
            <a:r>
              <a:rPr lang="en-US" altLang="zh-CN" dirty="0" smtClean="0"/>
              <a:t>tool, such as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Provide statistics about feature models for the </a:t>
            </a:r>
            <a:r>
              <a:rPr lang="en-US" altLang="zh-CN" dirty="0" smtClean="0"/>
              <a:t>users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Calculate </a:t>
            </a:r>
            <a:r>
              <a:rPr lang="en-US" altLang="zh-CN" i="1" dirty="0" smtClean="0"/>
              <a:t>confidence/priority </a:t>
            </a:r>
            <a:r>
              <a:rPr lang="en-US" altLang="zh-CN" dirty="0" smtClean="0"/>
              <a:t>of users’ operation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More </a:t>
            </a:r>
            <a:r>
              <a:rPr lang="en-US" altLang="zh-CN" dirty="0" smtClean="0"/>
              <a:t>cases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With l</a:t>
            </a:r>
            <a:r>
              <a:rPr lang="en-US" altLang="zh-CN" dirty="0" smtClean="0"/>
              <a:t>arger </a:t>
            </a:r>
            <a:r>
              <a:rPr lang="en-US" altLang="zh-CN" dirty="0" smtClean="0"/>
              <a:t>scale, more people, and more </a:t>
            </a:r>
            <a:r>
              <a:rPr lang="en-US" altLang="zh-CN" dirty="0" smtClean="0"/>
              <a:t>distributed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Do a comparison experiment with traditional (single person) feature modeling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2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2327" y="2239911"/>
            <a:ext cx="8689026" cy="1754327"/>
          </a:xfrm>
        </p:spPr>
        <p:txBody>
          <a:bodyPr/>
          <a:lstStyle/>
          <a:p>
            <a:pPr algn="ctr"/>
            <a:r>
              <a:rPr lang="en-US" dirty="0" smtClean="0"/>
              <a:t>Thank you!!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33623"/>
            <a:ext cx="6255969" cy="584775"/>
          </a:xfrm>
        </p:spPr>
        <p:txBody>
          <a:bodyPr/>
          <a:lstStyle/>
          <a:p>
            <a:r>
              <a:rPr lang="en-US" sz="3200" dirty="0" smtClean="0"/>
              <a:t>Challenges in </a:t>
            </a:r>
            <a:r>
              <a:rPr lang="en-US" sz="3200" dirty="0" smtClean="0"/>
              <a:t>FM Construction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Most</a:t>
            </a:r>
            <a:r>
              <a:rPr lang="en-US" dirty="0" smtClean="0"/>
              <a:t> existing feature modeling approaches treat the </a:t>
            </a:r>
            <a:r>
              <a:rPr lang="en-US" dirty="0" smtClean="0">
                <a:solidFill>
                  <a:srgbClr val="FF0000"/>
                </a:solidFill>
              </a:rPr>
              <a:t>collaboration between stakeholders </a:t>
            </a:r>
            <a:r>
              <a:rPr lang="en-US" dirty="0" smtClean="0"/>
              <a:t>as a key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Few</a:t>
            </a:r>
            <a:r>
              <a:rPr lang="en-US" dirty="0" smtClean="0"/>
              <a:t> of them provide </a:t>
            </a:r>
            <a:r>
              <a:rPr lang="en-US" dirty="0" smtClean="0">
                <a:solidFill>
                  <a:srgbClr val="FF0000"/>
                </a:solidFill>
              </a:rPr>
              <a:t>explicit support </a:t>
            </a:r>
            <a:r>
              <a:rPr lang="en-US" dirty="0" smtClean="0"/>
              <a:t>for such collaboration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82600" y="3263900"/>
            <a:ext cx="8115300" cy="3251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sz="2800" dirty="0"/>
              <a:t>The collaboration is often </a:t>
            </a:r>
            <a:r>
              <a:rPr lang="en-US" sz="2800" dirty="0" smtClean="0"/>
              <a:t>impacted by </a:t>
            </a:r>
            <a:r>
              <a:rPr lang="en-US" sz="2800" dirty="0"/>
              <a:t>the limit of </a:t>
            </a:r>
            <a:r>
              <a:rPr lang="en-US" sz="2800" dirty="0">
                <a:solidFill>
                  <a:srgbClr val="FF0000"/>
                </a:solidFill>
              </a:rPr>
              <a:t>time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>
                <a:solidFill>
                  <a:srgbClr val="FF0000"/>
                </a:solidFill>
              </a:rPr>
              <a:t>location</a:t>
            </a:r>
            <a:r>
              <a:rPr lang="en-US" sz="2800" dirty="0"/>
              <a:t> </a:t>
            </a:r>
            <a:r>
              <a:rPr lang="en-US" sz="2800" dirty="0" smtClean="0"/>
              <a:t>of the </a:t>
            </a:r>
            <a:r>
              <a:rPr lang="en-US" sz="2800" dirty="0"/>
              <a:t>stakeholders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Efficiency </a:t>
            </a:r>
            <a:r>
              <a:rPr lang="en-US" dirty="0"/>
              <a:t>of the collaboration is often </a:t>
            </a:r>
            <a:r>
              <a:rPr lang="en-US" dirty="0" smtClean="0"/>
              <a:t>unsatisfied</a:t>
            </a:r>
          </a:p>
          <a:p>
            <a:pPr lvl="1"/>
            <a:endParaRPr lang="en-US" dirty="0"/>
          </a:p>
          <a:p>
            <a:r>
              <a:rPr lang="en-US" sz="2800" dirty="0"/>
              <a:t>The collaboration is usually </a:t>
            </a:r>
            <a:r>
              <a:rPr lang="en-US" sz="2800" dirty="0" smtClean="0">
                <a:solidFill>
                  <a:srgbClr val="FF0000"/>
                </a:solidFill>
              </a:rPr>
              <a:t>domain-analyst-centric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FMs are hard to construct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(t</a:t>
            </a:r>
            <a:r>
              <a:rPr lang="en-US" dirty="0" smtClean="0">
                <a:solidFill>
                  <a:schemeClr val="tx1"/>
                </a:solidFill>
              </a:rPr>
              <a:t>ime-consuming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error-prone) and maintain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environment </a:t>
            </a:r>
          </a:p>
          <a:p>
            <a:pPr lvl="1"/>
            <a:r>
              <a:rPr lang="en-US" dirty="0" smtClean="0"/>
              <a:t>in which stakeholders can </a:t>
            </a:r>
            <a:r>
              <a:rPr lang="en-US" dirty="0" smtClean="0">
                <a:solidFill>
                  <a:srgbClr val="FF0000"/>
                </a:solidFill>
              </a:rPr>
              <a:t>gather</a:t>
            </a:r>
            <a:r>
              <a:rPr lang="en-US" dirty="0" smtClean="0"/>
              <a:t> features and relations among features of a domain, </a:t>
            </a:r>
            <a:r>
              <a:rPr lang="en-US" dirty="0" smtClean="0">
                <a:solidFill>
                  <a:srgbClr val="FF0000"/>
                </a:solidFill>
              </a:rPr>
              <a:t>as many as possible</a:t>
            </a:r>
          </a:p>
          <a:p>
            <a:pPr lvl="1"/>
            <a:r>
              <a:rPr lang="en-US" dirty="0" smtClean="0"/>
              <a:t>from which a stakeholder (e.g. a domain analyst) can </a:t>
            </a:r>
            <a:r>
              <a:rPr lang="en-US" dirty="0" smtClean="0">
                <a:solidFill>
                  <a:srgbClr val="FF0000"/>
                </a:solidFill>
              </a:rPr>
              <a:t>extract</a:t>
            </a:r>
            <a:r>
              <a:rPr lang="en-US" dirty="0" smtClean="0"/>
              <a:t> all or part of the gathered features and relations to form a legal domain feature model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77799" y="3022600"/>
            <a:ext cx="8827299" cy="3543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How?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Stakeholders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create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new elements in a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shared space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They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sz="2400" b="0" i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vote on 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existing elements to 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support or oppose 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the elements’ existence in the 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shared space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Elements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are extracted into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their personal spaces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based on their voting operations. (Support = In; Oppose = Out)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01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shared space is an </a:t>
            </a:r>
            <a:r>
              <a:rPr lang="en-US" dirty="0" smtClean="0">
                <a:solidFill>
                  <a:srgbClr val="C00000"/>
                </a:solidFill>
              </a:rPr>
              <a:t>extended</a:t>
            </a:r>
            <a:r>
              <a:rPr lang="en-US" dirty="0" smtClean="0"/>
              <a:t> feature model (EFM)</a:t>
            </a:r>
          </a:p>
          <a:p>
            <a:pPr lvl="1"/>
            <a:r>
              <a:rPr lang="en-US" dirty="0" smtClean="0"/>
              <a:t>In an EFM, we tolerate conflicts</a:t>
            </a:r>
          </a:p>
          <a:p>
            <a:pPr lvl="1"/>
            <a:endParaRPr lang="en-US" dirty="0"/>
          </a:p>
          <a:p>
            <a:r>
              <a:rPr lang="en-US" dirty="0" smtClean="0"/>
              <a:t>The personal spaces are traditional feature models</a:t>
            </a:r>
          </a:p>
          <a:p>
            <a:pPr lvl="1"/>
            <a:r>
              <a:rPr lang="en-US" dirty="0" smtClean="0"/>
              <a:t>“Legal”, no conflicts</a:t>
            </a:r>
          </a:p>
          <a:p>
            <a:pPr lvl="1"/>
            <a:r>
              <a:rPr lang="en-US" dirty="0" smtClean="0"/>
              <a:t>Make a choice within conflicting elements in EFM (by voting)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endParaRPr lang="en-US" dirty="0"/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Cases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Summary &amp; 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9400" y="0"/>
            <a:ext cx="6324600" cy="715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meta-model of EFMs</a:t>
            </a:r>
            <a:endParaRPr lang="en-US" sz="2800" dirty="0"/>
          </a:p>
        </p:txBody>
      </p:sp>
      <p:grpSp>
        <p:nvGrpSpPr>
          <p:cNvPr id="192" name="组合 112"/>
          <p:cNvGrpSpPr/>
          <p:nvPr/>
        </p:nvGrpSpPr>
        <p:grpSpPr>
          <a:xfrm>
            <a:off x="1066800" y="1027589"/>
            <a:ext cx="7080188" cy="4992211"/>
            <a:chOff x="990600" y="600870"/>
            <a:chExt cx="7080188" cy="4992211"/>
          </a:xfrm>
        </p:grpSpPr>
        <p:cxnSp>
          <p:nvCxnSpPr>
            <p:cNvPr id="193" name="形状 133"/>
            <p:cNvCxnSpPr>
              <a:endCxn id="238" idx="1"/>
            </p:cNvCxnSpPr>
            <p:nvPr/>
          </p:nvCxnSpPr>
          <p:spPr>
            <a:xfrm rot="16200000" flipH="1">
              <a:off x="933450" y="2800350"/>
              <a:ext cx="12573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形状 137"/>
            <p:cNvCxnSpPr>
              <a:endCxn id="240" idx="1"/>
            </p:cNvCxnSpPr>
            <p:nvPr/>
          </p:nvCxnSpPr>
          <p:spPr>
            <a:xfrm rot="16200000" flipH="1">
              <a:off x="400050" y="3333750"/>
              <a:ext cx="23241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形状 135"/>
            <p:cNvCxnSpPr>
              <a:endCxn id="239" idx="1"/>
            </p:cNvCxnSpPr>
            <p:nvPr/>
          </p:nvCxnSpPr>
          <p:spPr>
            <a:xfrm rot="16200000" flipH="1">
              <a:off x="666750" y="3067050"/>
              <a:ext cx="17907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 85"/>
            <p:cNvSpPr/>
            <p:nvPr/>
          </p:nvSpPr>
          <p:spPr>
            <a:xfrm>
              <a:off x="2971800" y="2209800"/>
              <a:ext cx="12954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+supporters</a:t>
              </a:r>
            </a:p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+opponents</a:t>
              </a:r>
            </a:p>
          </p:txBody>
        </p:sp>
        <p:sp>
          <p:nvSpPr>
            <p:cNvPr id="197" name="矩形 3"/>
            <p:cNvSpPr/>
            <p:nvPr/>
          </p:nvSpPr>
          <p:spPr>
            <a:xfrm>
              <a:off x="4724400" y="16002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Relationship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矩形 4"/>
            <p:cNvSpPr/>
            <p:nvPr/>
          </p:nvSpPr>
          <p:spPr>
            <a:xfrm>
              <a:off x="2971800" y="18288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Element</a:t>
              </a:r>
            </a:p>
          </p:txBody>
        </p:sp>
        <p:sp>
          <p:nvSpPr>
            <p:cNvPr id="199" name="矩形 5"/>
            <p:cNvSpPr/>
            <p:nvPr/>
          </p:nvSpPr>
          <p:spPr>
            <a:xfrm>
              <a:off x="4724400" y="25146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Feature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等腰三角形 6"/>
            <p:cNvSpPr/>
            <p:nvPr/>
          </p:nvSpPr>
          <p:spPr>
            <a:xfrm rot="16200000">
              <a:off x="4267200" y="2057401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矩形 11"/>
            <p:cNvSpPr/>
            <p:nvPr/>
          </p:nvSpPr>
          <p:spPr>
            <a:xfrm>
              <a:off x="6553200" y="20574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Refinement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矩形 12"/>
            <p:cNvSpPr/>
            <p:nvPr/>
          </p:nvSpPr>
          <p:spPr>
            <a:xfrm>
              <a:off x="6553200" y="11430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Constraint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等腰三角形 30"/>
            <p:cNvSpPr/>
            <p:nvPr/>
          </p:nvSpPr>
          <p:spPr>
            <a:xfrm rot="16200000">
              <a:off x="6172200" y="1676400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145087" y="2667000"/>
              <a:ext cx="59503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+parent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724525" y="284989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815590" y="1323201"/>
              <a:ext cx="2551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156960" y="248159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410200" y="2873375"/>
              <a:ext cx="2551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141720" y="2834640"/>
              <a:ext cx="51328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+child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553200" y="2438400"/>
              <a:ext cx="2551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543800" y="2439352"/>
              <a:ext cx="2551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肘形连接符 49"/>
            <p:cNvCxnSpPr>
              <a:stCxn id="199" idx="3"/>
            </p:cNvCxnSpPr>
            <p:nvPr/>
          </p:nvCxnSpPr>
          <p:spPr>
            <a:xfrm flipV="1">
              <a:off x="6172200" y="2438400"/>
              <a:ext cx="838200" cy="266700"/>
            </a:xfrm>
            <a:prstGeom prst="bentConnector3">
              <a:avLst>
                <a:gd name="adj1" fmla="val 7636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肘形连接符 54"/>
            <p:cNvCxnSpPr/>
            <p:nvPr/>
          </p:nvCxnSpPr>
          <p:spPr>
            <a:xfrm flipV="1">
              <a:off x="6172200" y="2438400"/>
              <a:ext cx="1524000" cy="609600"/>
            </a:xfrm>
            <a:prstGeom prst="bentConnector3">
              <a:avLst>
                <a:gd name="adj1" fmla="val 885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形状 67"/>
            <p:cNvCxnSpPr>
              <a:stCxn id="202" idx="3"/>
            </p:cNvCxnSpPr>
            <p:nvPr/>
          </p:nvCxnSpPr>
          <p:spPr>
            <a:xfrm flipH="1">
              <a:off x="6172200" y="1333500"/>
              <a:ext cx="1676400" cy="1870075"/>
            </a:xfrm>
            <a:prstGeom prst="bentConnector4">
              <a:avLst>
                <a:gd name="adj1" fmla="val -10000"/>
                <a:gd name="adj2" fmla="val 999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肘形连接符 72"/>
            <p:cNvCxnSpPr>
              <a:stCxn id="200" idx="3"/>
              <a:endCxn id="197" idx="1"/>
            </p:cNvCxnSpPr>
            <p:nvPr/>
          </p:nvCxnSpPr>
          <p:spPr>
            <a:xfrm flipV="1">
              <a:off x="4495800" y="1790700"/>
              <a:ext cx="228600" cy="3810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形状 74"/>
            <p:cNvCxnSpPr>
              <a:stCxn id="200" idx="3"/>
              <a:endCxn id="199" idx="1"/>
            </p:cNvCxnSpPr>
            <p:nvPr/>
          </p:nvCxnSpPr>
          <p:spPr>
            <a:xfrm>
              <a:off x="4495800" y="2171701"/>
              <a:ext cx="228600" cy="5333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肘形连接符 78"/>
            <p:cNvCxnSpPr>
              <a:stCxn id="203" idx="3"/>
              <a:endCxn id="202" idx="1"/>
            </p:cNvCxnSpPr>
            <p:nvPr/>
          </p:nvCxnSpPr>
          <p:spPr>
            <a:xfrm flipV="1">
              <a:off x="6400800" y="1333500"/>
              <a:ext cx="152400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肘形连接符 80"/>
            <p:cNvCxnSpPr>
              <a:stCxn id="203" idx="3"/>
              <a:endCxn id="201" idx="1"/>
            </p:cNvCxnSpPr>
            <p:nvPr/>
          </p:nvCxnSpPr>
          <p:spPr>
            <a:xfrm>
              <a:off x="6400800" y="1790700"/>
              <a:ext cx="152400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矩形 87"/>
            <p:cNvSpPr/>
            <p:nvPr/>
          </p:nvSpPr>
          <p:spPr>
            <a:xfrm>
              <a:off x="3200401" y="3429000"/>
              <a:ext cx="838200" cy="381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EFM</a:t>
              </a:r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菱形 88"/>
            <p:cNvSpPr/>
            <p:nvPr/>
          </p:nvSpPr>
          <p:spPr>
            <a:xfrm>
              <a:off x="3505200" y="3124200"/>
              <a:ext cx="228600" cy="304800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直接连接符 90"/>
            <p:cNvCxnSpPr>
              <a:stCxn id="196" idx="2"/>
              <a:endCxn id="220" idx="0"/>
            </p:cNvCxnSpPr>
            <p:nvPr/>
          </p:nvCxnSpPr>
          <p:spPr>
            <a:xfrm rot="5400000">
              <a:off x="3467100" y="2971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 flipV="1">
              <a:off x="3581400" y="2819400"/>
              <a:ext cx="261610" cy="26161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肘形连接符 31"/>
            <p:cNvCxnSpPr/>
            <p:nvPr/>
          </p:nvCxnSpPr>
          <p:spPr>
            <a:xfrm>
              <a:off x="5943600" y="2895600"/>
              <a:ext cx="228600" cy="152400"/>
            </a:xfrm>
            <a:prstGeom prst="bentConnector3">
              <a:avLst>
                <a:gd name="adj1" fmla="val 138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形状 36"/>
            <p:cNvCxnSpPr>
              <a:stCxn id="199" idx="2"/>
            </p:cNvCxnSpPr>
            <p:nvPr/>
          </p:nvCxnSpPr>
          <p:spPr>
            <a:xfrm rot="16200000" flipH="1">
              <a:off x="5657850" y="2686050"/>
              <a:ext cx="304800" cy="7239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 51"/>
            <p:cNvSpPr/>
            <p:nvPr/>
          </p:nvSpPr>
          <p:spPr>
            <a:xfrm>
              <a:off x="4724400" y="34290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矩形 52"/>
            <p:cNvSpPr/>
            <p:nvPr/>
          </p:nvSpPr>
          <p:spPr>
            <a:xfrm>
              <a:off x="4724400" y="39624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Description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矩形 53"/>
            <p:cNvSpPr/>
            <p:nvPr/>
          </p:nvSpPr>
          <p:spPr>
            <a:xfrm>
              <a:off x="4724400" y="44958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Optionality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8" name="组合 70"/>
            <p:cNvGrpSpPr/>
            <p:nvPr/>
          </p:nvGrpSpPr>
          <p:grpSpPr>
            <a:xfrm>
              <a:off x="4876800" y="2909882"/>
              <a:ext cx="304800" cy="214318"/>
              <a:chOff x="5486400" y="5105400"/>
              <a:chExt cx="304800" cy="228600"/>
            </a:xfrm>
          </p:grpSpPr>
          <p:cxnSp>
            <p:nvCxnSpPr>
              <p:cNvPr id="273" name="直接连接符 59"/>
              <p:cNvCxnSpPr/>
              <p:nvPr/>
            </p:nvCxnSpPr>
            <p:spPr>
              <a:xfrm>
                <a:off x="5486400" y="51816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61"/>
              <p:cNvCxnSpPr/>
              <p:nvPr/>
            </p:nvCxnSpPr>
            <p:spPr>
              <a:xfrm>
                <a:off x="5486400" y="52578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64"/>
              <p:cNvCxnSpPr/>
              <p:nvPr/>
            </p:nvCxnSpPr>
            <p:spPr>
              <a:xfrm rot="5400000">
                <a:off x="5524500" y="5219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肘形连接符 73"/>
            <p:cNvCxnSpPr>
              <a:endCxn id="225" idx="3"/>
            </p:cNvCxnSpPr>
            <p:nvPr/>
          </p:nvCxnSpPr>
          <p:spPr>
            <a:xfrm>
              <a:off x="5029200" y="3352800"/>
              <a:ext cx="1143000" cy="266700"/>
            </a:xfrm>
            <a:prstGeom prst="bentConnector3">
              <a:avLst>
                <a:gd name="adj1" fmla="val 1373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81"/>
            <p:cNvCxnSpPr/>
            <p:nvPr/>
          </p:nvCxnSpPr>
          <p:spPr>
            <a:xfrm rot="5400000">
              <a:off x="4914900" y="32385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形状 83"/>
            <p:cNvCxnSpPr>
              <a:endCxn id="226" idx="3"/>
            </p:cNvCxnSpPr>
            <p:nvPr/>
          </p:nvCxnSpPr>
          <p:spPr>
            <a:xfrm rot="5400000">
              <a:off x="6119813" y="3671888"/>
              <a:ext cx="533400" cy="42862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形状 94"/>
            <p:cNvCxnSpPr>
              <a:endCxn id="227" idx="3"/>
            </p:cNvCxnSpPr>
            <p:nvPr/>
          </p:nvCxnSpPr>
          <p:spPr>
            <a:xfrm rot="5400000">
              <a:off x="6117036" y="4205685"/>
              <a:ext cx="535780" cy="42545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肘形连接符 104"/>
            <p:cNvCxnSpPr>
              <a:stCxn id="200" idx="3"/>
              <a:endCxn id="225" idx="1"/>
            </p:cNvCxnSpPr>
            <p:nvPr/>
          </p:nvCxnSpPr>
          <p:spPr>
            <a:xfrm>
              <a:off x="4495800" y="2171701"/>
              <a:ext cx="228600" cy="14477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肘形连接符 106"/>
            <p:cNvCxnSpPr>
              <a:stCxn id="200" idx="3"/>
              <a:endCxn id="226" idx="1"/>
            </p:cNvCxnSpPr>
            <p:nvPr/>
          </p:nvCxnSpPr>
          <p:spPr>
            <a:xfrm>
              <a:off x="4495800" y="2171701"/>
              <a:ext cx="228600" cy="1981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肘形连接符 108"/>
            <p:cNvCxnSpPr>
              <a:stCxn id="200" idx="3"/>
              <a:endCxn id="227" idx="1"/>
            </p:cNvCxnSpPr>
            <p:nvPr/>
          </p:nvCxnSpPr>
          <p:spPr>
            <a:xfrm>
              <a:off x="4495800" y="2171701"/>
              <a:ext cx="228600" cy="25145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矩形 115"/>
            <p:cNvSpPr/>
            <p:nvPr/>
          </p:nvSpPr>
          <p:spPr>
            <a:xfrm>
              <a:off x="990600" y="21336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Stakeholder</a:t>
              </a:r>
            </a:p>
          </p:txBody>
        </p:sp>
        <p:sp>
          <p:nvSpPr>
            <p:cNvPr id="237" name="矩形 118"/>
            <p:cNvSpPr/>
            <p:nvPr/>
          </p:nvSpPr>
          <p:spPr>
            <a:xfrm>
              <a:off x="3200400" y="434340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View</a:t>
              </a:r>
            </a:p>
          </p:txBody>
        </p:sp>
        <p:sp>
          <p:nvSpPr>
            <p:cNvPr id="238" name="矩形 119"/>
            <p:cNvSpPr/>
            <p:nvPr/>
          </p:nvSpPr>
          <p:spPr>
            <a:xfrm>
              <a:off x="1752600" y="34290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Global</a:t>
              </a:r>
            </a:p>
          </p:txBody>
        </p:sp>
        <p:sp>
          <p:nvSpPr>
            <p:cNvPr id="239" name="矩形 120"/>
            <p:cNvSpPr/>
            <p:nvPr/>
          </p:nvSpPr>
          <p:spPr>
            <a:xfrm>
              <a:off x="1752600" y="39624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Working</a:t>
              </a:r>
            </a:p>
          </p:txBody>
        </p:sp>
        <p:sp>
          <p:nvSpPr>
            <p:cNvPr id="240" name="矩形 121"/>
            <p:cNvSpPr/>
            <p:nvPr/>
          </p:nvSpPr>
          <p:spPr>
            <a:xfrm>
              <a:off x="1752600" y="44958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Personal</a:t>
              </a:r>
            </a:p>
          </p:txBody>
        </p:sp>
        <p:cxnSp>
          <p:nvCxnSpPr>
            <p:cNvPr id="241" name="直接连接符 123"/>
            <p:cNvCxnSpPr>
              <a:stCxn id="219" idx="2"/>
              <a:endCxn id="237" idx="0"/>
            </p:cNvCxnSpPr>
            <p:nvPr/>
          </p:nvCxnSpPr>
          <p:spPr>
            <a:xfrm flipH="1">
              <a:off x="3619500" y="3810000"/>
              <a:ext cx="1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等腰三角形 124"/>
            <p:cNvSpPr/>
            <p:nvPr/>
          </p:nvSpPr>
          <p:spPr>
            <a:xfrm rot="5400000">
              <a:off x="2971800" y="4419600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肘形连接符 127"/>
            <p:cNvCxnSpPr>
              <a:stCxn id="238" idx="3"/>
              <a:endCxn id="242" idx="3"/>
            </p:cNvCxnSpPr>
            <p:nvPr/>
          </p:nvCxnSpPr>
          <p:spPr>
            <a:xfrm>
              <a:off x="2743200" y="3619500"/>
              <a:ext cx="228600" cy="914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肘形连接符 131"/>
            <p:cNvCxnSpPr>
              <a:stCxn id="240" idx="3"/>
              <a:endCxn id="242" idx="3"/>
            </p:cNvCxnSpPr>
            <p:nvPr/>
          </p:nvCxnSpPr>
          <p:spPr>
            <a:xfrm flipV="1">
              <a:off x="2743200" y="4533900"/>
              <a:ext cx="228600" cy="152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矩形 140"/>
            <p:cNvSpPr/>
            <p:nvPr/>
          </p:nvSpPr>
          <p:spPr>
            <a:xfrm>
              <a:off x="2080260" y="1369695"/>
              <a:ext cx="1143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Operation</a:t>
              </a:r>
            </a:p>
          </p:txBody>
        </p:sp>
        <p:cxnSp>
          <p:nvCxnSpPr>
            <p:cNvPr id="246" name="直接连接符 149"/>
            <p:cNvCxnSpPr/>
            <p:nvPr/>
          </p:nvCxnSpPr>
          <p:spPr>
            <a:xfrm rot="5400000">
              <a:off x="2314578" y="20574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矩形 150"/>
            <p:cNvSpPr/>
            <p:nvPr/>
          </p:nvSpPr>
          <p:spPr>
            <a:xfrm>
              <a:off x="1524000" y="60087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Create</a:t>
              </a:r>
            </a:p>
          </p:txBody>
        </p:sp>
        <p:sp>
          <p:nvSpPr>
            <p:cNvPr id="248" name="矩形 151"/>
            <p:cNvSpPr/>
            <p:nvPr/>
          </p:nvSpPr>
          <p:spPr>
            <a:xfrm>
              <a:off x="2895600" y="60087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Vote</a:t>
              </a:r>
            </a:p>
          </p:txBody>
        </p:sp>
        <p:sp>
          <p:nvSpPr>
            <p:cNvPr id="249" name="等腰三角形 152"/>
            <p:cNvSpPr/>
            <p:nvPr/>
          </p:nvSpPr>
          <p:spPr>
            <a:xfrm rot="10800000">
              <a:off x="2514600" y="1210470"/>
              <a:ext cx="228600" cy="1524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0" name="肘形连接符 154"/>
            <p:cNvCxnSpPr>
              <a:stCxn id="247" idx="2"/>
            </p:cNvCxnSpPr>
            <p:nvPr/>
          </p:nvCxnSpPr>
          <p:spPr>
            <a:xfrm rot="16200000" flipH="1">
              <a:off x="2171700" y="753270"/>
              <a:ext cx="228600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肘形连接符 156"/>
            <p:cNvCxnSpPr>
              <a:stCxn id="248" idx="2"/>
            </p:cNvCxnSpPr>
            <p:nvPr/>
          </p:nvCxnSpPr>
          <p:spPr>
            <a:xfrm rot="5400000">
              <a:off x="2857500" y="753270"/>
              <a:ext cx="228600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3581400" y="381000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581400" y="4114800"/>
              <a:ext cx="152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419598" y="339599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419598" y="3929390"/>
              <a:ext cx="248786" cy="246221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421202" y="446279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371600" y="251460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733801" y="5167631"/>
              <a:ext cx="9060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Has attribute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直角三角形 146"/>
            <p:cNvSpPr/>
            <p:nvPr/>
          </p:nvSpPr>
          <p:spPr>
            <a:xfrm>
              <a:off x="5029200" y="5059681"/>
              <a:ext cx="228600" cy="228600"/>
            </a:xfrm>
            <a:prstGeom prst="rtTriangl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直接连接符 147"/>
            <p:cNvCxnSpPr/>
            <p:nvPr/>
          </p:nvCxnSpPr>
          <p:spPr>
            <a:xfrm rot="16200000" flipV="1">
              <a:off x="4381500" y="4431031"/>
              <a:ext cx="1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148"/>
            <p:cNvCxnSpPr/>
            <p:nvPr/>
          </p:nvCxnSpPr>
          <p:spPr>
            <a:xfrm rot="5400000">
              <a:off x="3467100" y="5326380"/>
              <a:ext cx="53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153"/>
            <p:cNvCxnSpPr>
              <a:stCxn id="259" idx="4"/>
            </p:cNvCxnSpPr>
            <p:nvPr/>
          </p:nvCxnSpPr>
          <p:spPr>
            <a:xfrm rot="5400000">
              <a:off x="5105401" y="5440680"/>
              <a:ext cx="3047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155"/>
            <p:cNvCxnSpPr/>
            <p:nvPr/>
          </p:nvCxnSpPr>
          <p:spPr>
            <a:xfrm flipV="1">
              <a:off x="3733800" y="5593080"/>
              <a:ext cx="1524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184"/>
            <p:cNvCxnSpPr/>
            <p:nvPr/>
          </p:nvCxnSpPr>
          <p:spPr>
            <a:xfrm rot="5400000">
              <a:off x="3467100" y="3619500"/>
              <a:ext cx="1981200" cy="8382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6139190" y="3982581"/>
              <a:ext cx="2551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143998" y="446279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00998" y="301499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48922" y="3406775"/>
              <a:ext cx="3898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1..</a:t>
              </a:r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252990" y="2133600"/>
              <a:ext cx="2551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743200" y="2133600"/>
              <a:ext cx="2551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1" name="肘形连接符 96"/>
            <p:cNvCxnSpPr>
              <a:stCxn id="239" idx="3"/>
              <a:endCxn id="242" idx="3"/>
            </p:cNvCxnSpPr>
            <p:nvPr/>
          </p:nvCxnSpPr>
          <p:spPr>
            <a:xfrm>
              <a:off x="2743200" y="4152900"/>
              <a:ext cx="2286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100"/>
            <p:cNvCxnSpPr/>
            <p:nvPr/>
          </p:nvCxnSpPr>
          <p:spPr>
            <a:xfrm rot="10800000" flipV="1">
              <a:off x="2286000" y="2362198"/>
              <a:ext cx="6858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1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0500" y="0"/>
            <a:ext cx="79121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voting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36600"/>
            <a:ext cx="8229600" cy="5389563"/>
          </a:xfrm>
        </p:spPr>
        <p:txBody>
          <a:bodyPr>
            <a:normAutofit/>
          </a:bodyPr>
          <a:lstStyle/>
          <a:p>
            <a:r>
              <a:rPr lang="en-US" dirty="0" smtClean="0"/>
              <a:t>Voting options: </a:t>
            </a:r>
            <a:r>
              <a:rPr lang="en-US" i="1" dirty="0" smtClean="0"/>
              <a:t>YES </a:t>
            </a:r>
            <a:r>
              <a:rPr lang="en-US" dirty="0" smtClean="0"/>
              <a:t>or </a:t>
            </a:r>
            <a:r>
              <a:rPr lang="en-US" i="1" dirty="0" smtClean="0"/>
              <a:t>NO</a:t>
            </a:r>
            <a:endParaRPr lang="en-US" dirty="0" smtClean="0"/>
          </a:p>
          <a:p>
            <a:pPr lvl="1"/>
            <a:r>
              <a:rPr lang="en-US" i="1" dirty="0" smtClean="0"/>
              <a:t>Support</a:t>
            </a:r>
            <a:r>
              <a:rPr lang="en-US" dirty="0" smtClean="0"/>
              <a:t> or </a:t>
            </a:r>
            <a:r>
              <a:rPr lang="en-US" i="1" dirty="0" smtClean="0"/>
              <a:t>oppose </a:t>
            </a:r>
            <a:r>
              <a:rPr lang="en-US" dirty="0" smtClean="0"/>
              <a:t>an element’s existence in the EFM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Voting inference</a:t>
            </a:r>
          </a:p>
          <a:p>
            <a:pPr lvl="1"/>
            <a:r>
              <a:rPr lang="en-US" dirty="0" smtClean="0"/>
              <a:t>Ensure consistent votes from a certain stakeholder</a:t>
            </a:r>
            <a:endParaRPr lang="en-US" dirty="0" smtClean="0"/>
          </a:p>
        </p:txBody>
      </p:sp>
      <p:sp>
        <p:nvSpPr>
          <p:cNvPr id="8" name="矩形 15"/>
          <p:cNvSpPr/>
          <p:nvPr/>
        </p:nvSpPr>
        <p:spPr>
          <a:xfrm>
            <a:off x="5139730" y="3543300"/>
            <a:ext cx="762000" cy="5334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977930" y="36195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 </a:t>
            </a:r>
            <a:r>
              <a:rPr lang="en-US" sz="1800" i="1" dirty="0" smtClean="0"/>
              <a:t>NO </a:t>
            </a:r>
            <a:r>
              <a:rPr lang="en-US" sz="1800" dirty="0" smtClean="0"/>
              <a:t>vote</a:t>
            </a:r>
            <a:endParaRPr lang="en-US" sz="1800" dirty="0"/>
          </a:p>
        </p:txBody>
      </p:sp>
      <p:sp>
        <p:nvSpPr>
          <p:cNvPr id="10" name="矩形 17"/>
          <p:cNvSpPr/>
          <p:nvPr/>
        </p:nvSpPr>
        <p:spPr>
          <a:xfrm>
            <a:off x="5139730" y="4292600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7930" y="43688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 </a:t>
            </a:r>
            <a:r>
              <a:rPr lang="en-US" sz="1800" i="1" dirty="0" smtClean="0"/>
              <a:t>YES </a:t>
            </a:r>
            <a:r>
              <a:rPr lang="en-US" sz="1800" dirty="0" smtClean="0"/>
              <a:t>vote</a:t>
            </a:r>
            <a:endParaRPr lang="en-US" sz="1800" dirty="0"/>
          </a:p>
        </p:txBody>
      </p:sp>
      <p:sp>
        <p:nvSpPr>
          <p:cNvPr id="12" name="矩形 21"/>
          <p:cNvSpPr/>
          <p:nvPr/>
        </p:nvSpPr>
        <p:spPr>
          <a:xfrm>
            <a:off x="649438" y="4203700"/>
            <a:ext cx="899962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</a:t>
            </a:r>
            <a:endParaRPr lang="en-US" sz="1800" dirty="0"/>
          </a:p>
        </p:txBody>
      </p:sp>
      <p:sp>
        <p:nvSpPr>
          <p:cNvPr id="13" name="矩形 22"/>
          <p:cNvSpPr/>
          <p:nvPr/>
        </p:nvSpPr>
        <p:spPr>
          <a:xfrm>
            <a:off x="649438" y="5727700"/>
            <a:ext cx="899962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4" name="直接箭头连接符 23"/>
          <p:cNvCxnSpPr>
            <a:stCxn id="12" idx="2"/>
            <a:endCxn id="13" idx="0"/>
          </p:cNvCxnSpPr>
          <p:nvPr/>
        </p:nvCxnSpPr>
        <p:spPr>
          <a:xfrm>
            <a:off x="1099419" y="47371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1226419" y="5029200"/>
            <a:ext cx="92493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i="1" dirty="0" smtClean="0"/>
              <a:t>requires</a:t>
            </a:r>
            <a:endParaRPr lang="en-US" sz="1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961930" y="6019800"/>
            <a:ext cx="2408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 should </a:t>
            </a:r>
            <a:r>
              <a:rPr lang="en-US" sz="2000" b="1" dirty="0" smtClean="0"/>
              <a:t>require </a:t>
            </a:r>
            <a:r>
              <a:rPr lang="en-US" sz="2000" b="1" dirty="0" smtClean="0"/>
              <a:t>B;</a:t>
            </a:r>
            <a:endParaRPr lang="en-US" sz="2000" b="1" dirty="0" smtClean="0"/>
          </a:p>
          <a:p>
            <a:r>
              <a:rPr lang="en-US" sz="2000" b="1" dirty="0" smtClean="0"/>
              <a:t>B should </a:t>
            </a:r>
            <a:r>
              <a:rPr lang="en-US" sz="2000" b="1" dirty="0" smtClean="0"/>
              <a:t>NOT exist;</a:t>
            </a:r>
            <a:endParaRPr lang="en-US" sz="2000" b="1" dirty="0"/>
          </a:p>
        </p:txBody>
      </p:sp>
      <p:sp>
        <p:nvSpPr>
          <p:cNvPr id="17" name="右箭头 19"/>
          <p:cNvSpPr/>
          <p:nvPr/>
        </p:nvSpPr>
        <p:spPr>
          <a:xfrm>
            <a:off x="2273300" y="4971550"/>
            <a:ext cx="914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Explosion 1 17"/>
          <p:cNvSpPr/>
          <p:nvPr/>
        </p:nvSpPr>
        <p:spPr>
          <a:xfrm>
            <a:off x="6100448" y="5181600"/>
            <a:ext cx="3043552" cy="914400"/>
          </a:xfrm>
          <a:prstGeom prst="irregularSeal1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Inconsistency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5557" y="3388667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An example of inconsistent votes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3435" y="4971550"/>
            <a:ext cx="100059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1" i="1" dirty="0" smtClean="0">
                <a:solidFill>
                  <a:schemeClr val="accent4"/>
                </a:solidFill>
              </a:rPr>
              <a:t>requires</a:t>
            </a:r>
            <a:endParaRPr lang="en-US" sz="1800" b="1" i="1" dirty="0">
              <a:solidFill>
                <a:schemeClr val="accent4"/>
              </a:solidFill>
            </a:endParaRPr>
          </a:p>
        </p:txBody>
      </p:sp>
      <p:sp>
        <p:nvSpPr>
          <p:cNvPr id="29" name="矩形 21"/>
          <p:cNvSpPr/>
          <p:nvPr/>
        </p:nvSpPr>
        <p:spPr>
          <a:xfrm>
            <a:off x="3329138" y="4203700"/>
            <a:ext cx="899962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</a:t>
            </a:r>
            <a:endParaRPr lang="en-US" sz="1800" dirty="0"/>
          </a:p>
        </p:txBody>
      </p:sp>
      <p:sp>
        <p:nvSpPr>
          <p:cNvPr id="30" name="矩形 22"/>
          <p:cNvSpPr/>
          <p:nvPr/>
        </p:nvSpPr>
        <p:spPr>
          <a:xfrm>
            <a:off x="3329138" y="5740400"/>
            <a:ext cx="899962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31" name="直接箭头连接符 23"/>
          <p:cNvCxnSpPr>
            <a:stCxn id="29" idx="2"/>
            <a:endCxn id="30" idx="0"/>
          </p:cNvCxnSpPr>
          <p:nvPr/>
        </p:nvCxnSpPr>
        <p:spPr>
          <a:xfrm>
            <a:off x="3779119" y="4737100"/>
            <a:ext cx="0" cy="1003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6" grpId="0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pku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kuas_without_logo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kuas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KUAS">
  <a:themeElements>
    <a:clrScheme name="1_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1_PKUAS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pku</Template>
  <TotalTime>303</TotalTime>
  <Words>1738</Words>
  <Application>Microsoft Office PowerPoint</Application>
  <PresentationFormat>On-screen Show (4:3)</PresentationFormat>
  <Paragraphs>479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pku</vt:lpstr>
      <vt:lpstr>3_pkuas_without_logo</vt:lpstr>
      <vt:lpstr>2_pkuas</vt:lpstr>
      <vt:lpstr>1_PKUAS</vt:lpstr>
      <vt:lpstr>位图图像</vt:lpstr>
      <vt:lpstr>CoFM: An Environment for Collaborative Feature Modeling</vt:lpstr>
      <vt:lpstr>Agenda</vt:lpstr>
      <vt:lpstr>Agenda</vt:lpstr>
      <vt:lpstr>Challenges in FM Construction</vt:lpstr>
      <vt:lpstr>Basic idea of our approach</vt:lpstr>
      <vt:lpstr>Basic idea (cont.)</vt:lpstr>
      <vt:lpstr>Agenda</vt:lpstr>
      <vt:lpstr>The meta-model of EFMs</vt:lpstr>
      <vt:lpstr>The voting operation</vt:lpstr>
      <vt:lpstr>Voting inference rules</vt:lpstr>
      <vt:lpstr>Special voting inference rule</vt:lpstr>
      <vt:lpstr>Views for an EFM</vt:lpstr>
      <vt:lpstr>Resolving conflicts</vt:lpstr>
      <vt:lpstr>An example</vt:lpstr>
      <vt:lpstr>Types of conflict</vt:lpstr>
      <vt:lpstr>Agenda</vt:lpstr>
      <vt:lpstr>Collaboratively constructing EFMs</vt:lpstr>
      <vt:lpstr>An example</vt:lpstr>
      <vt:lpstr>PowerPoint Presentation</vt:lpstr>
      <vt:lpstr>PowerPoint Presentation</vt:lpstr>
      <vt:lpstr>PowerPoint Presentation</vt:lpstr>
      <vt:lpstr>PowerPoint Presentation</vt:lpstr>
      <vt:lpstr>Coordinate operations from multiple users</vt:lpstr>
      <vt:lpstr>Operation transformation</vt:lpstr>
      <vt:lpstr>Agenda</vt:lpstr>
      <vt:lpstr>Tool Support for CoFM</vt:lpstr>
      <vt:lpstr>The main modeling page</vt:lpstr>
      <vt:lpstr>Agenda</vt:lpstr>
      <vt:lpstr>Uses of the CoFM tool</vt:lpstr>
      <vt:lpstr>Results from the Job Finding Website case</vt:lpstr>
      <vt:lpstr>Results: contribution among participants</vt:lpstr>
      <vt:lpstr>Results: Support rate in collected features</vt:lpstr>
      <vt:lpstr>Results: Phases of the work</vt:lpstr>
      <vt:lpstr>Phases of the work</vt:lpstr>
      <vt:lpstr>Agenda</vt:lpstr>
      <vt:lpstr>Summary</vt:lpstr>
      <vt:lpstr>Future Work</vt:lpstr>
      <vt:lpstr>Thank you!!  Q&amp;A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CoFM: A Web-based Collaborative Feature Modeling System for Internetware Requirements' Gathering and Continual Evolution</dc:title>
  <dc:creator>Yi Li</dc:creator>
  <cp:lastModifiedBy>Yi Li</cp:lastModifiedBy>
  <cp:revision>61</cp:revision>
  <dcterms:created xsi:type="dcterms:W3CDTF">2010-11-10T05:32:16Z</dcterms:created>
  <dcterms:modified xsi:type="dcterms:W3CDTF">2010-11-25T16:11:06Z</dcterms:modified>
</cp:coreProperties>
</file>