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711" r:id="rId2"/>
    <p:sldMasterId id="2147483698" r:id="rId3"/>
    <p:sldMasterId id="2147483651" r:id="rId4"/>
  </p:sldMasterIdLst>
  <p:notesMasterIdLst>
    <p:notesMasterId r:id="rId60"/>
  </p:notesMasterIdLst>
  <p:sldIdLst>
    <p:sldId id="256" r:id="rId5"/>
    <p:sldId id="313" r:id="rId6"/>
    <p:sldId id="280" r:id="rId7"/>
    <p:sldId id="257" r:id="rId8"/>
    <p:sldId id="309" r:id="rId9"/>
    <p:sldId id="281" r:id="rId10"/>
    <p:sldId id="258" r:id="rId11"/>
    <p:sldId id="300" r:id="rId12"/>
    <p:sldId id="299" r:id="rId13"/>
    <p:sldId id="282" r:id="rId14"/>
    <p:sldId id="259" r:id="rId15"/>
    <p:sldId id="283" r:id="rId16"/>
    <p:sldId id="261" r:id="rId17"/>
    <p:sldId id="269" r:id="rId18"/>
    <p:sldId id="289" r:id="rId19"/>
    <p:sldId id="27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271" r:id="rId29"/>
    <p:sldId id="284" r:id="rId30"/>
    <p:sldId id="262" r:id="rId31"/>
    <p:sldId id="274" r:id="rId32"/>
    <p:sldId id="290" r:id="rId33"/>
    <p:sldId id="291" r:id="rId34"/>
    <p:sldId id="292" r:id="rId35"/>
    <p:sldId id="293" r:id="rId36"/>
    <p:sldId id="275" r:id="rId37"/>
    <p:sldId id="272" r:id="rId38"/>
    <p:sldId id="285" r:id="rId39"/>
    <p:sldId id="263" r:id="rId40"/>
    <p:sldId id="276" r:id="rId41"/>
    <p:sldId id="277" r:id="rId42"/>
    <p:sldId id="278" r:id="rId43"/>
    <p:sldId id="294" r:id="rId44"/>
    <p:sldId id="295" r:id="rId45"/>
    <p:sldId id="296" r:id="rId46"/>
    <p:sldId id="297" r:id="rId47"/>
    <p:sldId id="273" r:id="rId48"/>
    <p:sldId id="286" r:id="rId49"/>
    <p:sldId id="265" r:id="rId50"/>
    <p:sldId id="310" r:id="rId51"/>
    <p:sldId id="311" r:id="rId52"/>
    <p:sldId id="312" r:id="rId53"/>
    <p:sldId id="266" r:id="rId54"/>
    <p:sldId id="287" r:id="rId55"/>
    <p:sldId id="279" r:id="rId56"/>
    <p:sldId id="288" r:id="rId57"/>
    <p:sldId id="267" r:id="rId58"/>
    <p:sldId id="268" r:id="rId5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3" autoAdjust="0"/>
    <p:restoredTop sz="91630" autoAdjust="0"/>
  </p:normalViewPr>
  <p:slideViewPr>
    <p:cSldViewPr snapToGrid="0" snapToObjects="1">
      <p:cViewPr>
        <p:scale>
          <a:sx n="75" d="100"/>
          <a:sy n="75" d="100"/>
        </p:scale>
        <p:origin x="-1380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6F2E7-87EF-3740-AB7F-5099EF04A962}" type="datetimeFigureOut">
              <a:rPr lang="en-US" smtClean="0"/>
              <a:t>11/16/2011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08B07-0428-CC4A-BED4-9C01B279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33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feature model?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33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4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r>
              <a:rPr lang="en-US" b="0" dirty="0" smtClean="0"/>
              <a:t>: Create a sub-tree to describe the supplier</a:t>
            </a:r>
          </a:p>
          <a:p>
            <a:r>
              <a:rPr lang="en-US" b="0" dirty="0" smtClean="0"/>
              <a:t>variability.</a:t>
            </a:r>
          </a:p>
          <a:p>
            <a:r>
              <a:rPr lang="en-US" dirty="0" smtClean="0"/>
              <a:t>Step 3</a:t>
            </a:r>
            <a:r>
              <a:rPr lang="en-US" b="0" dirty="0" smtClean="0"/>
              <a:t>: Create a complete list of the corresponding</a:t>
            </a:r>
          </a:p>
          <a:p>
            <a:r>
              <a:rPr lang="en-US" b="0" dirty="0" smtClean="0"/>
              <a:t>features, which will become the leaves of the Supplier</a:t>
            </a:r>
          </a:p>
          <a:p>
            <a:r>
              <a:rPr lang="en-US" b="0" dirty="0" smtClean="0"/>
              <a:t>Independent Feature Model.</a:t>
            </a:r>
          </a:p>
          <a:p>
            <a:r>
              <a:rPr lang="en-US" dirty="0" smtClean="0"/>
              <a:t>Step 4</a:t>
            </a:r>
            <a:r>
              <a:rPr lang="en-US" b="0" dirty="0" smtClean="0"/>
              <a:t>: To create a tree-like structure, use the</a:t>
            </a:r>
          </a:p>
          <a:p>
            <a:r>
              <a:rPr lang="en-US" b="0" dirty="0" smtClean="0"/>
              <a:t>structure which is common in the referenced SSFMs,</a:t>
            </a:r>
          </a:p>
          <a:p>
            <a:r>
              <a:rPr lang="en-US" b="0" dirty="0" smtClean="0"/>
              <a:t>e.g. parent child relations and grouped features.</a:t>
            </a:r>
          </a:p>
          <a:p>
            <a:r>
              <a:rPr lang="en-US" dirty="0" smtClean="0"/>
              <a:t>Step 5</a:t>
            </a:r>
            <a:r>
              <a:rPr lang="en-US" b="0" dirty="0" smtClean="0"/>
              <a:t>: Add the dependency relations between the</a:t>
            </a:r>
          </a:p>
          <a:p>
            <a:r>
              <a:rPr lang="en-US" b="0" dirty="0" smtClean="0"/>
              <a:t>corresponding features in the SIFM and the SSFMs</a:t>
            </a:r>
          </a:p>
          <a:p>
            <a:r>
              <a:rPr lang="en-US" b="0" dirty="0" smtClean="0"/>
              <a:t>and the relations between the suppliers and their</a:t>
            </a:r>
          </a:p>
          <a:p>
            <a:r>
              <a:rPr lang="en-US" b="0" dirty="0" smtClean="0"/>
              <a:t>SSFMs. This combination forms the CSFM.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4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r>
              <a:rPr lang="en-US" b="0" dirty="0" smtClean="0"/>
              <a:t>: Create a sub-tree to describe the supplier</a:t>
            </a:r>
          </a:p>
          <a:p>
            <a:r>
              <a:rPr lang="en-US" b="0" dirty="0" smtClean="0"/>
              <a:t>variability.</a:t>
            </a:r>
          </a:p>
          <a:p>
            <a:r>
              <a:rPr lang="en-US" dirty="0" smtClean="0"/>
              <a:t>Step 3</a:t>
            </a:r>
            <a:r>
              <a:rPr lang="en-US" b="0" dirty="0" smtClean="0"/>
              <a:t>: Create a complete list of the corresponding</a:t>
            </a:r>
          </a:p>
          <a:p>
            <a:r>
              <a:rPr lang="en-US" b="0" dirty="0" smtClean="0"/>
              <a:t>features, which will become the leaves of the Supplier</a:t>
            </a:r>
          </a:p>
          <a:p>
            <a:r>
              <a:rPr lang="en-US" b="0" dirty="0" smtClean="0"/>
              <a:t>Independent Feature Model.</a:t>
            </a:r>
          </a:p>
          <a:p>
            <a:r>
              <a:rPr lang="en-US" dirty="0" smtClean="0"/>
              <a:t>Step 4</a:t>
            </a:r>
            <a:r>
              <a:rPr lang="en-US" b="0" dirty="0" smtClean="0"/>
              <a:t>: To create a tree-like structure, use the</a:t>
            </a:r>
          </a:p>
          <a:p>
            <a:r>
              <a:rPr lang="en-US" b="0" dirty="0" smtClean="0"/>
              <a:t>structure which is common in the referenced SSFMs,</a:t>
            </a:r>
          </a:p>
          <a:p>
            <a:r>
              <a:rPr lang="en-US" b="0" dirty="0" smtClean="0"/>
              <a:t>e.g. parent child relations and grouped features.</a:t>
            </a:r>
          </a:p>
          <a:p>
            <a:r>
              <a:rPr lang="en-US" dirty="0" smtClean="0"/>
              <a:t>Step 5</a:t>
            </a:r>
            <a:r>
              <a:rPr lang="en-US" b="0" dirty="0" smtClean="0"/>
              <a:t>: Add the dependency relations between the</a:t>
            </a:r>
          </a:p>
          <a:p>
            <a:r>
              <a:rPr lang="en-US" b="0" dirty="0" smtClean="0"/>
              <a:t>corresponding features in the SIFM and the SSFMs</a:t>
            </a:r>
          </a:p>
          <a:p>
            <a:r>
              <a:rPr lang="en-US" b="0" dirty="0" smtClean="0"/>
              <a:t>and the relations between the suppliers and their</a:t>
            </a:r>
          </a:p>
          <a:p>
            <a:r>
              <a:rPr lang="en-US" b="0" dirty="0" smtClean="0"/>
              <a:t>SSFMs. This combination forms the CSFM.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4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4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54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14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21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 models, grammars, and propositional formulas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66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614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25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feature model?7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337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Existing</a:t>
            </a:r>
            <a:r>
              <a:rPr lang="en-US" baseline="0" dirty="0" smtClean="0"/>
              <a:t> approaches merge FMs syntactically, we synthesize FMs.</a:t>
            </a:r>
          </a:p>
          <a:p>
            <a:r>
              <a:rPr lang="en-US" baseline="0" dirty="0" smtClean="0"/>
              <a:t>An example: </a:t>
            </a:r>
          </a:p>
          <a:p>
            <a:r>
              <a:rPr lang="en-US" baseline="0" dirty="0" smtClean="0"/>
              <a:t> FM1:  Screen (Low Resolution, High Resolution) XOR</a:t>
            </a:r>
          </a:p>
          <a:p>
            <a:r>
              <a:rPr lang="en-US" baseline="0" dirty="0" smtClean="0"/>
              <a:t> FM2:  Screen (Touchable, Non-touchable) XOR</a:t>
            </a:r>
          </a:p>
          <a:p>
            <a:r>
              <a:rPr lang="en-US" baseline="0" dirty="0" smtClean="0"/>
              <a:t>Existing approaches merge as:  Screen (LR, HR, T, NT) XOR </a:t>
            </a:r>
          </a:p>
          <a:p>
            <a:r>
              <a:rPr lang="en-US" baseline="0" dirty="0" smtClean="0"/>
              <a:t>How to get a product which has HR and Touchable screen?</a:t>
            </a:r>
          </a:p>
          <a:p>
            <a:r>
              <a:rPr lang="en-US" baseline="0" dirty="0" smtClean="0"/>
              <a:t>In fact, some researchers have noticed such problem by introducing compositional multiple SPLs, i.e. add more constraints to enable such configuration. However, these constraints add more complexity. </a:t>
            </a:r>
          </a:p>
          <a:p>
            <a:r>
              <a:rPr lang="en-US" baseline="0" dirty="0" smtClean="0"/>
              <a:t>Based on our previous work on FMs, we have defined three semantics of refinements, which is a basis of FM synthesis.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Use: merge local modification of models in </a:t>
            </a:r>
            <a:r>
              <a:rPr lang="en-US" baseline="0" dirty="0" err="1" smtClean="0"/>
              <a:t>CoFM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655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Rule-based:</a:t>
            </a:r>
            <a:r>
              <a:rPr lang="en-US" baseline="0" dirty="0" smtClean="0"/>
              <a:t> for refinements and constraints</a:t>
            </a:r>
          </a:p>
          <a:p>
            <a:r>
              <a:rPr lang="en-US" baseline="0" dirty="0" smtClean="0"/>
              <a:t>Can handle hierarchy mismatch</a:t>
            </a:r>
          </a:p>
          <a:p>
            <a:r>
              <a:rPr lang="en-US" baseline="0" dirty="0" smtClean="0"/>
              <a:t>Union-mode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100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Feature Composition (Software Composition)</a:t>
            </a:r>
          </a:p>
          <a:p>
            <a:pPr marL="228600" indent="-228600">
              <a:buAutoNum type="arabicPeriod"/>
            </a:pPr>
            <a:r>
              <a:rPr lang="en-US" dirty="0" smtClean="0"/>
              <a:t>Decompose program code into features</a:t>
            </a:r>
          </a:p>
          <a:p>
            <a:pPr marL="228600" indent="-228600">
              <a:buAutoNum type="arabicPeriod"/>
            </a:pPr>
            <a:r>
              <a:rPr lang="en-US" dirty="0" smtClean="0"/>
              <a:t>Combine the</a:t>
            </a:r>
            <a:r>
              <a:rPr lang="en-US" baseline="0" dirty="0" smtClean="0"/>
              <a:t> features into new program (code).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FM Synchronization</a:t>
            </a:r>
          </a:p>
          <a:p>
            <a:pPr marL="0" indent="0">
              <a:buNone/>
            </a:pPr>
            <a:r>
              <a:rPr lang="en-US" baseline="0" dirty="0" smtClean="0"/>
              <a:t>Synchronize the changes on domain FM to application FMs. (Merge modifications with an FM).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15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06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There’re two modes of merge operation: Union and Intersection.</a:t>
            </a:r>
          </a:p>
          <a:p>
            <a:r>
              <a:rPr lang="en-US" dirty="0" smtClean="0"/>
              <a:t>By merging two input feature models, we want</a:t>
            </a:r>
            <a:r>
              <a:rPr lang="en-US" baseline="0" dirty="0" smtClean="0"/>
              <a:t> to preserve the semantics of the variability. The semantics is defined by the valid product set of feature models.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12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简单拼接法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[Supplier independent feature modeling, 2009]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用了比较另类的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方法，类似最简单的组合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[Generic semantics of feature diagrams, 2006]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最简单的实现方式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75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Union: Join input FMs</a:t>
            </a:r>
            <a:r>
              <a:rPr lang="en-US" baseline="0" dirty="0" smtClean="0"/>
              <a:t> by a XOR relation.</a:t>
            </a:r>
          </a:p>
          <a:p>
            <a:r>
              <a:rPr lang="en-US" baseline="0" dirty="0" smtClean="0"/>
              <a:t>Intersection: Join input FMs by AND relation.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35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35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r>
              <a:rPr lang="en-US" b="0" dirty="0" smtClean="0"/>
              <a:t>: Create a sub-tree to describe the supplier</a:t>
            </a:r>
          </a:p>
          <a:p>
            <a:r>
              <a:rPr lang="en-US" b="0" dirty="0" smtClean="0"/>
              <a:t>variability.</a:t>
            </a:r>
          </a:p>
          <a:p>
            <a:r>
              <a:rPr lang="en-US" dirty="0" smtClean="0"/>
              <a:t>Step 3</a:t>
            </a:r>
            <a:r>
              <a:rPr lang="en-US" b="0" dirty="0" smtClean="0"/>
              <a:t>: Create a complete list of the corresponding</a:t>
            </a:r>
          </a:p>
          <a:p>
            <a:r>
              <a:rPr lang="en-US" b="0" dirty="0" smtClean="0"/>
              <a:t>features, which will become the leaves of the Supplier</a:t>
            </a:r>
          </a:p>
          <a:p>
            <a:r>
              <a:rPr lang="en-US" b="0" dirty="0" smtClean="0"/>
              <a:t>Independent Feature Model.</a:t>
            </a:r>
          </a:p>
          <a:p>
            <a:r>
              <a:rPr lang="en-US" dirty="0" smtClean="0"/>
              <a:t>Step 4</a:t>
            </a:r>
            <a:r>
              <a:rPr lang="en-US" b="0" dirty="0" smtClean="0"/>
              <a:t>: To create a tree-like structure, use the</a:t>
            </a:r>
          </a:p>
          <a:p>
            <a:r>
              <a:rPr lang="en-US" b="0" dirty="0" smtClean="0"/>
              <a:t>structure which is common in the referenced SSFMs,</a:t>
            </a:r>
          </a:p>
          <a:p>
            <a:r>
              <a:rPr lang="en-US" b="0" dirty="0" smtClean="0"/>
              <a:t>e.g. parent child relations and grouped features.</a:t>
            </a:r>
          </a:p>
          <a:p>
            <a:r>
              <a:rPr lang="en-US" dirty="0" smtClean="0"/>
              <a:t>Step 5</a:t>
            </a:r>
            <a:r>
              <a:rPr lang="en-US" b="0" dirty="0" smtClean="0"/>
              <a:t>: Add the dependency relations between the</a:t>
            </a:r>
          </a:p>
          <a:p>
            <a:r>
              <a:rPr lang="en-US" b="0" dirty="0" smtClean="0"/>
              <a:t>corresponding features in the SIFM and the SSFMs</a:t>
            </a:r>
          </a:p>
          <a:p>
            <a:r>
              <a:rPr lang="en-US" b="0" dirty="0" smtClean="0"/>
              <a:t>and the relations between the suppliers and their</a:t>
            </a:r>
          </a:p>
          <a:p>
            <a:r>
              <a:rPr lang="en-US" b="0" dirty="0" smtClean="0"/>
              <a:t>SSFMs. This combination forms the CSFM.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4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r>
              <a:rPr lang="en-US" b="0" dirty="0" smtClean="0"/>
              <a:t>: Create a sub-tree to describe the supplier</a:t>
            </a:r>
          </a:p>
          <a:p>
            <a:r>
              <a:rPr lang="en-US" b="0" dirty="0" smtClean="0"/>
              <a:t>variability.</a:t>
            </a:r>
          </a:p>
          <a:p>
            <a:r>
              <a:rPr lang="en-US" dirty="0" smtClean="0"/>
              <a:t>Step 3</a:t>
            </a:r>
            <a:r>
              <a:rPr lang="en-US" b="0" dirty="0" smtClean="0"/>
              <a:t>: Create a complete list of the corresponding</a:t>
            </a:r>
          </a:p>
          <a:p>
            <a:r>
              <a:rPr lang="en-US" b="0" dirty="0" smtClean="0"/>
              <a:t>features, which will become the leaves of the Supplier</a:t>
            </a:r>
          </a:p>
          <a:p>
            <a:r>
              <a:rPr lang="en-US" b="0" dirty="0" smtClean="0"/>
              <a:t>Independent Feature Model.</a:t>
            </a:r>
          </a:p>
          <a:p>
            <a:r>
              <a:rPr lang="en-US" dirty="0" smtClean="0"/>
              <a:t>Step 4</a:t>
            </a:r>
            <a:r>
              <a:rPr lang="en-US" b="0" dirty="0" smtClean="0"/>
              <a:t>: To create a tree-like structure, use the</a:t>
            </a:r>
          </a:p>
          <a:p>
            <a:r>
              <a:rPr lang="en-US" b="0" dirty="0" smtClean="0"/>
              <a:t>structure which is common in the referenced SSFMs,</a:t>
            </a:r>
          </a:p>
          <a:p>
            <a:r>
              <a:rPr lang="en-US" b="0" dirty="0" smtClean="0"/>
              <a:t>e.g. parent child relations and grouped features.</a:t>
            </a:r>
          </a:p>
          <a:p>
            <a:r>
              <a:rPr lang="en-US" dirty="0" smtClean="0"/>
              <a:t>Step 5</a:t>
            </a:r>
            <a:r>
              <a:rPr lang="en-US" b="0" dirty="0" smtClean="0"/>
              <a:t>: Add the dependency relations between the</a:t>
            </a:r>
          </a:p>
          <a:p>
            <a:r>
              <a:rPr lang="en-US" b="0" dirty="0" smtClean="0"/>
              <a:t>corresponding features in the SIFM and the SSFMs</a:t>
            </a:r>
          </a:p>
          <a:p>
            <a:r>
              <a:rPr lang="en-US" b="0" dirty="0" smtClean="0"/>
              <a:t>and the relations between the suppliers and their</a:t>
            </a:r>
          </a:p>
          <a:p>
            <a:r>
              <a:rPr lang="en-US" b="0" dirty="0" smtClean="0"/>
              <a:t>SSFMs. This combination forms the CSFM.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75" name="位图图像" r:id="rId3" imgW="7338696" imgH="1036410" progId="PBrush">
                  <p:embed/>
                </p:oleObj>
              </mc:Choice>
              <mc:Fallback>
                <p:oleObj name="位图图像" r:id="rId3" imgW="7338696" imgH="103641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933575"/>
            <a:ext cx="6248400" cy="6413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4290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3213" y="549275"/>
            <a:ext cx="2109787" cy="53943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549275"/>
            <a:ext cx="6176963" cy="53943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549275"/>
            <a:ext cx="8424863" cy="64135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5" name="位图图像" r:id="rId3" imgW="7338696" imgH="1036410" progId="PBrush">
                  <p:embed/>
                </p:oleObj>
              </mc:Choice>
              <mc:Fallback>
                <p:oleObj name="位图图像" r:id="rId3" imgW="7338696" imgH="103641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933575"/>
            <a:ext cx="6248400" cy="6413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4290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3213" y="549275"/>
            <a:ext cx="2109787" cy="5394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549275"/>
            <a:ext cx="6176963" cy="5394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549275"/>
            <a:ext cx="8424863" cy="641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87" name="位图图像" r:id="rId3" imgW="7338696" imgH="1036410" progId="PBrush">
                  <p:embed/>
                </p:oleObj>
              </mc:Choice>
              <mc:Fallback>
                <p:oleObj name="位图图像" r:id="rId3" imgW="7338696" imgH="103641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933575"/>
            <a:ext cx="6248400" cy="6413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4290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3213" y="549275"/>
            <a:ext cx="2109787" cy="5394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549275"/>
            <a:ext cx="6176963" cy="5394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549275"/>
            <a:ext cx="8424863" cy="641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3213" y="549275"/>
            <a:ext cx="2109787" cy="5394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549275"/>
            <a:ext cx="6176963" cy="5394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Drag picture to placeholder or click icon to add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oleObject" Target="../embeddings/oleObject3.bin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vmlDrawing" Target="../drawings/vmlDrawing3.v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vmlDrawing" Target="../drawings/vmlDrawing5.v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oleObject" Target="../embeddings/oleObject5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3"/>
          <p:cNvPicPr preferRelativeResize="0"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749130" y="-22952"/>
            <a:ext cx="6255969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735944"/>
            <a:ext cx="8439150" cy="520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12858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863204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q"/>
        <a:defRPr kumimoji="1" sz="28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Ø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3"/>
          <p:cNvPicPr preferRelativeResize="0"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549275"/>
            <a:ext cx="8424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8439150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 cmpd="dbl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q"/>
        <a:defRPr kumimoji="1" sz="28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Ø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63" name="位图图像" r:id="rId15" imgW="7338696" imgH="1036410" progId="PBrush">
                  <p:embed/>
                </p:oleObj>
              </mc:Choice>
              <mc:Fallback>
                <p:oleObj name="位图图像" r:id="rId15" imgW="7338696" imgH="103641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5F5F5F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3"/>
          <p:cNvPicPr preferRelativeResize="0"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549275"/>
            <a:ext cx="8424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8439150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 cmpd="dbl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q"/>
        <a:defRPr kumimoji="1" sz="28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Ø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7" name="位图图像" r:id="rId14" imgW="7338696" imgH="1036410" progId="PBrush">
                  <p:embed/>
                </p:oleObj>
              </mc:Choice>
              <mc:Fallback>
                <p:oleObj name="位图图像" r:id="rId14" imgW="7338696" imgH="103641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5F5F5F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7" name="Picture 3"/>
          <p:cNvPicPr preferRelativeResize="0"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549275"/>
            <a:ext cx="8424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8439150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3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 cmpd="dbl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q"/>
        <a:defRPr sz="28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80.png"/><Relationship Id="rId1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99" y="1999238"/>
            <a:ext cx="7872413" cy="641350"/>
          </a:xfrm>
        </p:spPr>
        <p:txBody>
          <a:bodyPr/>
          <a:lstStyle/>
          <a:p>
            <a:r>
              <a:rPr lang="en-US" dirty="0" smtClean="0"/>
              <a:t>Feature Model Merging Approaches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429000"/>
            <a:ext cx="6019800" cy="194821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Li Yi</a:t>
            </a:r>
          </a:p>
          <a:p>
            <a:r>
              <a:rPr lang="en-US" i="1" dirty="0">
                <a:solidFill>
                  <a:schemeClr val="tx1"/>
                </a:solidFill>
              </a:rPr>
              <a:t>from</a:t>
            </a:r>
            <a:r>
              <a:rPr lang="en-US" i="1" dirty="0"/>
              <a:t> </a:t>
            </a:r>
            <a:r>
              <a:rPr lang="en-US" dirty="0"/>
              <a:t>Domain and Requirements Engineering Research Group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Instructor</a:t>
            </a:r>
            <a:r>
              <a:rPr lang="en-US" dirty="0"/>
              <a:t>: Hong </a:t>
            </a:r>
            <a:r>
              <a:rPr lang="en-US" dirty="0" smtClean="0"/>
              <a:t>Mei</a:t>
            </a:r>
          </a:p>
          <a:p>
            <a:endParaRPr lang="en-US" dirty="0"/>
          </a:p>
          <a:p>
            <a:r>
              <a:rPr lang="en-US" dirty="0" smtClean="0"/>
              <a:t>2010.12.14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0100" y="1414463"/>
            <a:ext cx="23276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 Survey 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538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Preliminaries: Feature Models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Motivation: Why merge FMs?</a:t>
            </a:r>
          </a:p>
          <a:p>
            <a:r>
              <a:rPr lang="en-US" dirty="0" smtClean="0"/>
              <a:t>Approaches</a:t>
            </a:r>
          </a:p>
          <a:p>
            <a:pPr lvl="1"/>
            <a:r>
              <a:rPr lang="en-US" dirty="0" smtClean="0"/>
              <a:t>Simple Combination Approach</a:t>
            </a:r>
          </a:p>
          <a:p>
            <a:pPr lvl="1"/>
            <a:r>
              <a:rPr lang="en-US" dirty="0" smtClean="0"/>
              <a:t>Rule-based Approach</a:t>
            </a:r>
          </a:p>
          <a:p>
            <a:pPr lvl="1"/>
            <a:r>
              <a:rPr lang="en-US" dirty="0" smtClean="0"/>
              <a:t>Logical Formula Approach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Our Work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Related Topics to FM Merging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702" y="-581931"/>
            <a:ext cx="6485397" cy="1200329"/>
          </a:xfrm>
        </p:spPr>
        <p:txBody>
          <a:bodyPr/>
          <a:lstStyle/>
          <a:p>
            <a:r>
              <a:rPr lang="en-US" dirty="0" smtClean="0"/>
              <a:t>Definition of </a:t>
            </a:r>
            <a:r>
              <a:rPr lang="en-US" i="1" dirty="0" smtClean="0"/>
              <a:t>merge</a:t>
            </a:r>
            <a:r>
              <a:rPr lang="en-US" dirty="0" smtClean="0"/>
              <a:t>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merge </a:t>
            </a:r>
            <a:r>
              <a:rPr lang="en-US" dirty="0" smtClean="0"/>
              <a:t>operation is defined through the </a:t>
            </a:r>
            <a:r>
              <a:rPr lang="en-US" dirty="0" smtClean="0">
                <a:solidFill>
                  <a:srgbClr val="FF0000"/>
                </a:solidFill>
              </a:rPr>
              <a:t>product set </a:t>
            </a:r>
            <a:r>
              <a:rPr lang="en-US" dirty="0" smtClean="0"/>
              <a:t>of input and result feature models.</a:t>
            </a:r>
          </a:p>
          <a:p>
            <a:pPr lvl="1"/>
            <a:r>
              <a:rPr lang="en-US" dirty="0" smtClean="0"/>
              <a:t>In the slides, we use the symbol </a:t>
            </a:r>
            <a:r>
              <a:rPr lang="en-US" dirty="0" smtClean="0">
                <a:solidFill>
                  <a:schemeClr val="accent2"/>
                </a:solidFill>
              </a:rPr>
              <a:t>[[ Feature Model ]] </a:t>
            </a:r>
            <a:r>
              <a:rPr lang="en-US" dirty="0" smtClean="0"/>
              <a:t>to denote the product set of the feature model.</a:t>
            </a:r>
          </a:p>
          <a:p>
            <a:endParaRPr lang="en-US" dirty="0" smtClean="0"/>
          </a:p>
          <a:p>
            <a:r>
              <a:rPr lang="en-US" i="1" dirty="0" smtClean="0"/>
              <a:t>merge </a:t>
            </a:r>
            <a:r>
              <a:rPr lang="en-US" dirty="0" smtClean="0"/>
              <a:t>(Union mode)</a:t>
            </a:r>
          </a:p>
          <a:p>
            <a:endParaRPr lang="en-US" i="1" dirty="0"/>
          </a:p>
          <a:p>
            <a:r>
              <a:rPr lang="en-US" i="1" dirty="0" smtClean="0"/>
              <a:t>merge </a:t>
            </a:r>
            <a:r>
              <a:rPr lang="en-US" dirty="0" smtClean="0"/>
              <a:t>(Strict union mode)</a:t>
            </a:r>
          </a:p>
          <a:p>
            <a:endParaRPr lang="en-US" i="1" dirty="0"/>
          </a:p>
          <a:p>
            <a:r>
              <a:rPr lang="en-US" i="1" dirty="0" smtClean="0"/>
              <a:t>merge </a:t>
            </a:r>
            <a:r>
              <a:rPr lang="en-US" dirty="0" smtClean="0"/>
              <a:t>(Intersection mode)</a:t>
            </a:r>
            <a:endParaRPr lang="en-US" i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00955" y="5326360"/>
                <a:ext cx="46346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[[Result]]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= </m:t>
                    </m:r>
                  </m:oMath>
                </a14:m>
                <a:r>
                  <a:rPr lang="en-US" dirty="0" smtClean="0"/>
                  <a:t>[[Input1]] </a:t>
                </a:r>
                <a:r>
                  <a:rPr lang="en-US" dirty="0"/>
                  <a:t>∩ </a:t>
                </a:r>
                <a:r>
                  <a:rPr lang="en-US" dirty="0" smtClean="0"/>
                  <a:t>[[Input2]]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55" y="5326360"/>
                <a:ext cx="4634602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974" t="-10667" r="-118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91336" y="3314699"/>
                <a:ext cx="46313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[[Result]]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⊇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[[</a:t>
                </a:r>
                <a:r>
                  <a:rPr lang="en-US" dirty="0"/>
                  <a:t>Input1</a:t>
                </a:r>
                <a:r>
                  <a:rPr lang="en-US" dirty="0" smtClean="0"/>
                  <a:t>]] </a:t>
                </a:r>
                <a:r>
                  <a:rPr lang="en-US" dirty="0"/>
                  <a:t>∪ </a:t>
                </a:r>
                <a:r>
                  <a:rPr lang="en-US" dirty="0" smtClean="0"/>
                  <a:t>[[</a:t>
                </a:r>
                <a:r>
                  <a:rPr lang="en-US" dirty="0"/>
                  <a:t>Input2</a:t>
                </a:r>
                <a:r>
                  <a:rPr lang="en-US" dirty="0" smtClean="0"/>
                  <a:t>]] 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36" y="3314699"/>
                <a:ext cx="463139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108" t="-12000" r="-105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00954" y="4333911"/>
                <a:ext cx="46217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[[Result]]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= </m:t>
                    </m:r>
                  </m:oMath>
                </a14:m>
                <a:r>
                  <a:rPr lang="en-US" dirty="0" smtClean="0"/>
                  <a:t>[[</a:t>
                </a:r>
                <a:r>
                  <a:rPr lang="en-US" dirty="0"/>
                  <a:t>Input1</a:t>
                </a:r>
                <a:r>
                  <a:rPr lang="en-US" dirty="0" smtClean="0"/>
                  <a:t>]] </a:t>
                </a:r>
                <a:r>
                  <a:rPr lang="en-US" dirty="0"/>
                  <a:t>∪ </a:t>
                </a:r>
                <a:r>
                  <a:rPr lang="en-US" dirty="0" smtClean="0"/>
                  <a:t>[[</a:t>
                </a:r>
                <a:r>
                  <a:rPr lang="en-US" dirty="0"/>
                  <a:t>Input2</a:t>
                </a:r>
                <a:r>
                  <a:rPr lang="en-US" dirty="0" smtClean="0"/>
                  <a:t>]] 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54" y="4333911"/>
                <a:ext cx="4621778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979" t="-11842" r="-118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026214" y="2352711"/>
            <a:ext cx="5202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Three Kinds of </a:t>
            </a:r>
            <a:r>
              <a:rPr lang="en-US" sz="2800" b="1" i="1" dirty="0" smtClean="0"/>
              <a:t>Merge </a:t>
            </a:r>
            <a:r>
              <a:rPr lang="en-US" sz="2800" b="1" dirty="0" smtClean="0"/>
              <a:t>Operation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2386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Preliminaries: Feature Models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Motivation: Why merge FMs?</a:t>
            </a:r>
          </a:p>
          <a:p>
            <a:r>
              <a:rPr lang="en-US" dirty="0" smtClean="0"/>
              <a:t>Approaches</a:t>
            </a:r>
          </a:p>
          <a:p>
            <a:pPr lvl="1"/>
            <a:r>
              <a:rPr lang="en-US" dirty="0" smtClean="0"/>
              <a:t>Simple Combination Approach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Rule-based Approach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Logical Formula Approach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Our Work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Related Topics to FM Merging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38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343" y="-27933"/>
            <a:ext cx="7170758" cy="646331"/>
          </a:xfrm>
        </p:spPr>
        <p:txBody>
          <a:bodyPr/>
          <a:lstStyle/>
          <a:p>
            <a:r>
              <a:rPr lang="en-US" dirty="0" smtClean="0"/>
              <a:t>Simple Combination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</a:p>
          <a:p>
            <a:pPr lvl="1"/>
            <a:r>
              <a:rPr lang="en-US" altLang="zh-CN" dirty="0" smtClean="0"/>
              <a:t>Connect the input FMs with additional features and relations to get the result.</a:t>
            </a:r>
          </a:p>
          <a:p>
            <a:pPr lvl="1"/>
            <a:r>
              <a:rPr lang="en-US" altLang="zh-CN" dirty="0"/>
              <a:t>The input FMs will appear as a part of result FM.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59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60686"/>
            <a:ext cx="8439150" cy="5248848"/>
          </a:xfrm>
        </p:spPr>
        <p:txBody>
          <a:bodyPr/>
          <a:lstStyle/>
          <a:p>
            <a:r>
              <a:rPr lang="en-US" dirty="0" smtClean="0"/>
              <a:t>Strict union mode: [[Result]] = [[FM1]] ∪ [[FM2]]</a:t>
            </a:r>
          </a:p>
          <a:p>
            <a:pPr lvl="1"/>
            <a:r>
              <a:rPr lang="en-US" dirty="0" smtClean="0"/>
              <a:t>Join the input FMs with a XOR relation.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32407" y="699021"/>
            <a:ext cx="6058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i="1" dirty="0" smtClean="0"/>
              <a:t>Generic semantics of feature diagrams</a:t>
            </a:r>
            <a:r>
              <a:rPr lang="en-US" dirty="0" smtClean="0"/>
              <a:t>. 2006</a:t>
            </a:r>
            <a:endParaRPr lang="en-US" i="1" dirty="0"/>
          </a:p>
        </p:txBody>
      </p:sp>
      <p:sp>
        <p:nvSpPr>
          <p:cNvPr id="5" name="Rectangle 4"/>
          <p:cNvSpPr/>
          <p:nvPr/>
        </p:nvSpPr>
        <p:spPr bwMode="auto">
          <a:xfrm>
            <a:off x="801410" y="2803264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09014" y="3799986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cxnSp>
        <p:nvCxnSpPr>
          <p:cNvPr id="7" name="Straight Connector 6"/>
          <p:cNvCxnSpPr>
            <a:stCxn id="5" idx="2"/>
            <a:endCxn id="6" idx="0"/>
          </p:cNvCxnSpPr>
          <p:nvPr/>
        </p:nvCxnSpPr>
        <p:spPr bwMode="auto">
          <a:xfrm flipH="1">
            <a:off x="576802" y="3260464"/>
            <a:ext cx="492396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7"/>
          <p:cNvSpPr/>
          <p:nvPr/>
        </p:nvSpPr>
        <p:spPr bwMode="auto">
          <a:xfrm>
            <a:off x="2738659" y="2803264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236366" y="3799986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cxnSp>
        <p:nvCxnSpPr>
          <p:cNvPr id="11" name="Straight Connector 10"/>
          <p:cNvCxnSpPr>
            <a:stCxn id="5" idx="2"/>
            <a:endCxn id="10" idx="0"/>
          </p:cNvCxnSpPr>
          <p:nvPr/>
        </p:nvCxnSpPr>
        <p:spPr bwMode="auto">
          <a:xfrm>
            <a:off x="1069198" y="3260464"/>
            <a:ext cx="434956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Isosceles Triangle 11"/>
          <p:cNvSpPr/>
          <p:nvPr/>
        </p:nvSpPr>
        <p:spPr bwMode="auto">
          <a:xfrm>
            <a:off x="801409" y="3269807"/>
            <a:ext cx="508271" cy="285047"/>
          </a:xfrm>
          <a:prstGeom prst="triangle">
            <a:avLst>
              <a:gd name="adj" fmla="val 5297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246263" y="3799986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173615" y="3799986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2471188" y="3709452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flipH="1">
            <a:off x="2514051" y="3247764"/>
            <a:ext cx="492396" cy="474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3385949" y="3706230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8" name="Straight Connector 17"/>
          <p:cNvCxnSpPr>
            <a:stCxn id="8" idx="2"/>
            <a:endCxn id="17" idx="0"/>
          </p:cNvCxnSpPr>
          <p:nvPr/>
        </p:nvCxnSpPr>
        <p:spPr bwMode="auto">
          <a:xfrm>
            <a:off x="3006447" y="3260464"/>
            <a:ext cx="422365" cy="4457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4834165" y="2803264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341769" y="3799986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269121" y="3799986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cxnSp>
        <p:nvCxnSpPr>
          <p:cNvPr id="23" name="Straight Connector 22"/>
          <p:cNvCxnSpPr>
            <a:endCxn id="20" idx="0"/>
          </p:cNvCxnSpPr>
          <p:nvPr/>
        </p:nvCxnSpPr>
        <p:spPr bwMode="auto">
          <a:xfrm flipH="1">
            <a:off x="4609557" y="3247764"/>
            <a:ext cx="492396" cy="5522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9" idx="2"/>
            <a:endCxn id="21" idx="0"/>
          </p:cNvCxnSpPr>
          <p:nvPr/>
        </p:nvCxnSpPr>
        <p:spPr bwMode="auto">
          <a:xfrm>
            <a:off x="5101953" y="3260464"/>
            <a:ext cx="434956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6711673" y="2945373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6219277" y="3942095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cxnSp>
        <p:nvCxnSpPr>
          <p:cNvPr id="28" name="Straight Connector 27"/>
          <p:cNvCxnSpPr>
            <a:stCxn id="26" idx="2"/>
            <a:endCxn id="27" idx="0"/>
          </p:cNvCxnSpPr>
          <p:nvPr/>
        </p:nvCxnSpPr>
        <p:spPr bwMode="auto">
          <a:xfrm flipH="1">
            <a:off x="6487065" y="3402573"/>
            <a:ext cx="492396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8045687" y="2945365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989461" y="3942095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cxnSp>
        <p:nvCxnSpPr>
          <p:cNvPr id="31" name="Straight Connector 30"/>
          <p:cNvCxnSpPr>
            <a:stCxn id="26" idx="2"/>
            <a:endCxn id="30" idx="0"/>
          </p:cNvCxnSpPr>
          <p:nvPr/>
        </p:nvCxnSpPr>
        <p:spPr bwMode="auto">
          <a:xfrm>
            <a:off x="6979461" y="3402573"/>
            <a:ext cx="277788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Isosceles Triangle 31"/>
          <p:cNvSpPr/>
          <p:nvPr/>
        </p:nvSpPr>
        <p:spPr bwMode="auto">
          <a:xfrm>
            <a:off x="6711672" y="3411917"/>
            <a:ext cx="406683" cy="260418"/>
          </a:xfrm>
          <a:prstGeom prst="triangle">
            <a:avLst>
              <a:gd name="adj" fmla="val 6570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7682205" y="3942087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8469523" y="3942095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7907130" y="3851553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6" name="Straight Connector 35"/>
          <p:cNvCxnSpPr>
            <a:stCxn id="29" idx="2"/>
          </p:cNvCxnSpPr>
          <p:nvPr/>
        </p:nvCxnSpPr>
        <p:spPr bwMode="auto">
          <a:xfrm flipH="1">
            <a:off x="7949993" y="3402565"/>
            <a:ext cx="363482" cy="4616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Oval 36"/>
          <p:cNvSpPr/>
          <p:nvPr/>
        </p:nvSpPr>
        <p:spPr bwMode="auto">
          <a:xfrm>
            <a:off x="8677275" y="3856370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8" name="Straight Connector 37"/>
          <p:cNvCxnSpPr>
            <a:stCxn id="29" idx="2"/>
            <a:endCxn id="37" idx="0"/>
          </p:cNvCxnSpPr>
          <p:nvPr/>
        </p:nvCxnSpPr>
        <p:spPr bwMode="auto">
          <a:xfrm>
            <a:off x="8313475" y="3402565"/>
            <a:ext cx="406663" cy="4538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Rectangle 45"/>
          <p:cNvSpPr/>
          <p:nvPr/>
        </p:nvSpPr>
        <p:spPr bwMode="auto">
          <a:xfrm>
            <a:off x="7414416" y="2035585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8" name="Straight Connector 47"/>
          <p:cNvCxnSpPr>
            <a:stCxn id="46" idx="2"/>
            <a:endCxn id="26" idx="0"/>
          </p:cNvCxnSpPr>
          <p:nvPr/>
        </p:nvCxnSpPr>
        <p:spPr bwMode="auto">
          <a:xfrm flipH="1">
            <a:off x="6979461" y="2492785"/>
            <a:ext cx="702743" cy="452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46" idx="2"/>
            <a:endCxn id="29" idx="0"/>
          </p:cNvCxnSpPr>
          <p:nvPr/>
        </p:nvCxnSpPr>
        <p:spPr bwMode="auto">
          <a:xfrm>
            <a:off x="7682204" y="2492785"/>
            <a:ext cx="631271" cy="4525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Isosceles Triangle 50"/>
          <p:cNvSpPr/>
          <p:nvPr/>
        </p:nvSpPr>
        <p:spPr bwMode="auto">
          <a:xfrm>
            <a:off x="7257249" y="2501518"/>
            <a:ext cx="788438" cy="260418"/>
          </a:xfrm>
          <a:prstGeom prst="triangle">
            <a:avLst>
              <a:gd name="adj" fmla="val 5280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19965" y="448279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FM1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85482" y="4482789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FM2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01359" y="4491277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Expected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42641" y="4515697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Result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4313" y="5382135"/>
            <a:ext cx="10615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{A, B}</a:t>
            </a:r>
          </a:p>
          <a:p>
            <a:r>
              <a:rPr lang="en-US" dirty="0" smtClean="0"/>
              <a:t>{A, C}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079715" y="5382134"/>
            <a:ext cx="1420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{A, B}</a:t>
            </a:r>
          </a:p>
          <a:p>
            <a:r>
              <a:rPr lang="en-US" dirty="0" smtClean="0"/>
              <a:t>{A, B, C}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266537" y="5382135"/>
            <a:ext cx="14205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{A, B}</a:t>
            </a:r>
          </a:p>
          <a:p>
            <a:r>
              <a:rPr lang="en-US" dirty="0" smtClean="0"/>
              <a:t>{A, C}</a:t>
            </a:r>
          </a:p>
          <a:p>
            <a:r>
              <a:rPr lang="en-US" dirty="0" smtClean="0"/>
              <a:t>{A, B, C}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49648" y="5346949"/>
            <a:ext cx="2528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{A, B},  {A, C}</a:t>
            </a:r>
          </a:p>
          <a:p>
            <a:r>
              <a:rPr lang="en-US" dirty="0" smtClean="0"/>
              <a:t>{A, B},  {A, B, C}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00297" y="4969898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PRODUCTS</a:t>
            </a:r>
            <a:endParaRPr lang="en-US" b="1" dirty="0"/>
          </a:p>
        </p:txBody>
      </p:sp>
      <p:sp>
        <p:nvSpPr>
          <p:cNvPr id="61" name="Isosceles Triangle 60"/>
          <p:cNvSpPr/>
          <p:nvPr/>
        </p:nvSpPr>
        <p:spPr bwMode="auto">
          <a:xfrm>
            <a:off x="4827869" y="3269807"/>
            <a:ext cx="508271" cy="285047"/>
          </a:xfrm>
          <a:prstGeom prst="triangle">
            <a:avLst>
              <a:gd name="adj" fmla="val 5297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61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65" y="2398662"/>
            <a:ext cx="91344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#1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49" y="735944"/>
            <a:ext cx="8681249" cy="5207655"/>
          </a:xfrm>
        </p:spPr>
        <p:txBody>
          <a:bodyPr/>
          <a:lstStyle/>
          <a:p>
            <a:r>
              <a:rPr lang="en-US" dirty="0" smtClean="0"/>
              <a:t>Intersection mode: [[Result]] = [[FM1]] ∩ [[FM2]]</a:t>
            </a:r>
          </a:p>
          <a:p>
            <a:pPr lvl="1"/>
            <a:r>
              <a:rPr lang="en-US" dirty="0" smtClean="0"/>
              <a:t>Rename the same features in inputs.</a:t>
            </a:r>
          </a:p>
          <a:p>
            <a:pPr lvl="1"/>
            <a:r>
              <a:rPr lang="en-US" dirty="0" smtClean="0"/>
              <a:t>Join the input FMs with an AND-Mandatory relation.</a:t>
            </a:r>
          </a:p>
          <a:p>
            <a:pPr lvl="1"/>
            <a:r>
              <a:rPr lang="en-US" dirty="0" smtClean="0"/>
              <a:t>Add </a:t>
            </a:r>
            <a:r>
              <a:rPr lang="en-US" i="1" dirty="0" smtClean="0">
                <a:solidFill>
                  <a:srgbClr val="FF0000"/>
                </a:solidFill>
              </a:rPr>
              <a:t>mutual-requires</a:t>
            </a:r>
            <a:r>
              <a:rPr lang="en-US" i="1" dirty="0" smtClean="0"/>
              <a:t> </a:t>
            </a:r>
            <a:r>
              <a:rPr lang="en-US" dirty="0" smtClean="0"/>
              <a:t>relations between the </a:t>
            </a:r>
            <a:r>
              <a:rPr lang="en-US" dirty="0" smtClean="0">
                <a:solidFill>
                  <a:srgbClr val="FF0000"/>
                </a:solidFill>
              </a:rPr>
              <a:t>same leaf-features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848" y="462691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FM1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7035" y="464343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FM2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2960" y="4626912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Expected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2641" y="4626910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Result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313" y="5629275"/>
            <a:ext cx="10615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{A, B}</a:t>
            </a:r>
          </a:p>
          <a:p>
            <a:r>
              <a:rPr lang="en-US" dirty="0" smtClean="0"/>
              <a:t>{A, C}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79715" y="5629274"/>
            <a:ext cx="1420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{A, B}</a:t>
            </a:r>
          </a:p>
          <a:p>
            <a:r>
              <a:rPr lang="en-US" dirty="0" smtClean="0"/>
              <a:t>{A, B, C}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19397" y="5629275"/>
            <a:ext cx="1061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{A, B}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49648" y="5594089"/>
            <a:ext cx="2855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{A, B, A’, B’, R} – </a:t>
            </a:r>
          </a:p>
          <a:p>
            <a:r>
              <a:rPr lang="en-US" dirty="0" smtClean="0"/>
              <a:t>{R, A’, B’} = {A, B}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00297" y="5167610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PRODUCTS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398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#2: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91491"/>
            <a:ext cx="8439150" cy="5218043"/>
          </a:xfrm>
        </p:spPr>
        <p:txBody>
          <a:bodyPr/>
          <a:lstStyle/>
          <a:p>
            <a:r>
              <a:rPr lang="en-US" dirty="0" smtClean="0"/>
              <a:t>An approach from </a:t>
            </a:r>
            <a:r>
              <a:rPr lang="en-US" dirty="0"/>
              <a:t>the industry (NXP </a:t>
            </a:r>
            <a:r>
              <a:rPr lang="en-US" dirty="0" smtClean="0"/>
              <a:t>Semiconductors, The Netherlands)</a:t>
            </a:r>
          </a:p>
          <a:p>
            <a:r>
              <a:rPr lang="en-US" dirty="0" smtClean="0"/>
              <a:t>A strict union mode merging</a:t>
            </a:r>
          </a:p>
          <a:p>
            <a:endParaRPr lang="en-US" dirty="0" smtClean="0"/>
          </a:p>
          <a:p>
            <a:r>
              <a:rPr lang="en-US" dirty="0" smtClean="0"/>
              <a:t>The problem to address</a:t>
            </a:r>
          </a:p>
          <a:p>
            <a:pPr lvl="1"/>
            <a:r>
              <a:rPr lang="en-US" dirty="0" smtClean="0"/>
              <a:t>FM Selection: Choose an FM from a set of FMs provided by various suppliers</a:t>
            </a:r>
          </a:p>
          <a:p>
            <a:pPr lvl="1"/>
            <a:r>
              <a:rPr lang="en-US" dirty="0" smtClean="0"/>
              <a:t>Most features in the supplied FMs are connected with some artifact (e.g. code), therefore the selection above have to keep such connection as untouched as possible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62" y="618398"/>
            <a:ext cx="6147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i="1" dirty="0"/>
              <a:t>Supplier independent feature modeling </a:t>
            </a:r>
            <a:r>
              <a:rPr lang="en-US" dirty="0" smtClean="0"/>
              <a:t>. 2009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309402" y="2676440"/>
                <a:ext cx="46217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[[Result]]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= </m:t>
                    </m:r>
                  </m:oMath>
                </a14:m>
                <a:r>
                  <a:rPr lang="en-US" dirty="0"/>
                  <a:t>[[Input1]] ∪ [[Input2]]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402" y="2676440"/>
                <a:ext cx="4621778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2111" t="-11842" r="-105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71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735945"/>
            <a:ext cx="8439150" cy="9356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</a:t>
            </a:r>
            <a:r>
              <a:rPr lang="en-US" b="0" dirty="0"/>
              <a:t>: Identify the correspondence </a:t>
            </a:r>
            <a:r>
              <a:rPr lang="en-US" b="0" dirty="0" smtClean="0"/>
              <a:t>between features </a:t>
            </a:r>
            <a:r>
              <a:rPr lang="en-US" b="0" dirty="0"/>
              <a:t>from different suppliers</a:t>
            </a:r>
            <a:r>
              <a:rPr lang="en-US" b="0" dirty="0" smtClean="0"/>
              <a:t>.</a:t>
            </a:r>
          </a:p>
          <a:p>
            <a:endParaRPr lang="en-US" b="0" dirty="0"/>
          </a:p>
          <a:p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019176" y="1776413"/>
            <a:ext cx="6505575" cy="3362325"/>
            <a:chOff x="1019176" y="1776413"/>
            <a:chExt cx="6505575" cy="3362325"/>
          </a:xfrm>
        </p:grpSpPr>
        <p:pic>
          <p:nvPicPr>
            <p:cNvPr id="7577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176" y="1776413"/>
              <a:ext cx="6505575" cy="336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 bwMode="auto">
            <a:xfrm flipH="1">
              <a:off x="1516381" y="4282440"/>
              <a:ext cx="706970" cy="10810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 flipH="1">
              <a:off x="1552575" y="3924299"/>
              <a:ext cx="307766" cy="4662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1841291" y="3924300"/>
              <a:ext cx="354222" cy="4881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6921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735945"/>
            <a:ext cx="8439150" cy="77535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Step </a:t>
            </a:r>
            <a:r>
              <a:rPr lang="en-US" dirty="0" smtClean="0"/>
              <a:t>2</a:t>
            </a:r>
            <a:r>
              <a:rPr lang="en-US" b="0" dirty="0" smtClean="0"/>
              <a:t>: Create an FM called </a:t>
            </a:r>
            <a:r>
              <a:rPr lang="en-US" b="0" i="1" dirty="0" smtClean="0"/>
              <a:t>Supplier Independent Feature Model </a:t>
            </a:r>
            <a:r>
              <a:rPr lang="en-US" b="0" dirty="0" smtClean="0"/>
              <a:t>(SIFM) contains all features from all the suppliers.</a:t>
            </a:r>
            <a:endParaRPr lang="en-US" b="0" dirty="0"/>
          </a:p>
          <a:p>
            <a:endParaRPr lang="en-US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521" y="1511301"/>
            <a:ext cx="4233117" cy="2187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589" y="1663701"/>
            <a:ext cx="4788811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ym typeface="Wingdings" pitchFamily="2" charset="2"/>
              </a:rPr>
              <a:t>HOW TO</a:t>
            </a:r>
          </a:p>
          <a:p>
            <a:pPr marL="457200" indent="-457200">
              <a:buAutoNum type="arabicPeriod"/>
            </a:pPr>
            <a:r>
              <a:rPr lang="en-US" dirty="0" smtClean="0">
                <a:sym typeface="Wingdings" pitchFamily="2" charset="2"/>
              </a:rPr>
              <a:t>If a feature </a:t>
            </a:r>
            <a:r>
              <a:rPr lang="en-US" i="1" dirty="0" smtClean="0">
                <a:sym typeface="Wingdings" pitchFamily="2" charset="2"/>
              </a:rPr>
              <a:t>F</a:t>
            </a:r>
            <a:r>
              <a:rPr lang="en-US" dirty="0" smtClean="0">
                <a:sym typeface="Wingdings" pitchFamily="2" charset="2"/>
              </a:rPr>
              <a:t> exists in several FMs, and in all these FMs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, </a:t>
            </a:r>
            <a:r>
              <a:rPr lang="en-US" i="1" dirty="0" smtClean="0">
                <a:solidFill>
                  <a:srgbClr val="FF0000"/>
                </a:solidFill>
                <a:sym typeface="Wingdings" pitchFamily="2" charset="2"/>
              </a:rPr>
              <a:t>F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has the same parent </a:t>
            </a:r>
            <a:r>
              <a:rPr lang="en-US" i="1" dirty="0" smtClean="0">
                <a:solidFill>
                  <a:srgbClr val="FF0000"/>
                </a:solidFill>
                <a:sym typeface="Wingdings" pitchFamily="2" charset="2"/>
              </a:rPr>
              <a:t>P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  Add the parent and child to SIFM.</a:t>
            </a:r>
          </a:p>
          <a:p>
            <a:pPr marL="457200" indent="-457200">
              <a:buAutoNum type="arabicPeriod"/>
            </a:pPr>
            <a:r>
              <a:rPr lang="en-US" dirty="0" smtClean="0">
                <a:sym typeface="Wingdings" pitchFamily="2" charset="2"/>
              </a:rPr>
              <a:t>Otherwise, add </a:t>
            </a:r>
            <a:r>
              <a:rPr lang="en-US" i="1" dirty="0" smtClean="0">
                <a:sym typeface="Wingdings" pitchFamily="2" charset="2"/>
              </a:rPr>
              <a:t>F</a:t>
            </a:r>
            <a:r>
              <a:rPr lang="en-US" dirty="0" smtClean="0">
                <a:sym typeface="Wingdings" pitchFamily="2" charset="2"/>
              </a:rPr>
              <a:t> as the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child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of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the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root</a:t>
            </a:r>
            <a:r>
              <a:rPr lang="en-US" dirty="0" smtClean="0">
                <a:sym typeface="Wingdings" pitchFamily="2" charset="2"/>
              </a:rPr>
              <a:t> of SIFM.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Only mandatory and optional </a:t>
            </a:r>
            <a:r>
              <a:rPr lang="en-US" dirty="0" smtClean="0">
                <a:sym typeface="Wingdings" pitchFamily="2" charset="2"/>
              </a:rPr>
              <a:t>relations exist in SIFM, where</a:t>
            </a:r>
          </a:p>
          <a:p>
            <a:pPr marL="914400" lvl="1" indent="-457200">
              <a:buAutoNum type="arabicParenR"/>
            </a:pPr>
            <a:r>
              <a:rPr lang="en-US" dirty="0" smtClean="0">
                <a:sym typeface="Wingdings" pitchFamily="2" charset="2"/>
              </a:rPr>
              <a:t>If </a:t>
            </a:r>
            <a:r>
              <a:rPr lang="en-US" i="1" dirty="0" smtClean="0">
                <a:sym typeface="Wingdings" pitchFamily="2" charset="2"/>
              </a:rPr>
              <a:t>F</a:t>
            </a:r>
            <a:r>
              <a:rPr lang="en-US" dirty="0" smtClean="0">
                <a:sym typeface="Wingdings" pitchFamily="2" charset="2"/>
              </a:rPr>
              <a:t> is mandatory in all FMs  </a:t>
            </a:r>
            <a:r>
              <a:rPr lang="en-US" i="1" dirty="0" smtClean="0">
                <a:sym typeface="Wingdings" pitchFamily="2" charset="2"/>
              </a:rPr>
              <a:t>F </a:t>
            </a:r>
            <a:r>
              <a:rPr lang="en-US" dirty="0" smtClean="0">
                <a:sym typeface="Wingdings" pitchFamily="2" charset="2"/>
              </a:rPr>
              <a:t>is mandatory.</a:t>
            </a:r>
          </a:p>
          <a:p>
            <a:pPr marL="914400" lvl="1" indent="-457200">
              <a:buAutoNum type="arabicParenR"/>
            </a:pPr>
            <a:r>
              <a:rPr lang="en-US" dirty="0" smtClean="0">
                <a:sym typeface="Wingdings" pitchFamily="2" charset="2"/>
              </a:rPr>
              <a:t>Otherwise </a:t>
            </a:r>
            <a:r>
              <a:rPr lang="en-US" i="1" dirty="0" smtClean="0">
                <a:sym typeface="Wingdings" pitchFamily="2" charset="2"/>
              </a:rPr>
              <a:t>F</a:t>
            </a:r>
            <a:r>
              <a:rPr lang="en-US" dirty="0" smtClean="0">
                <a:sym typeface="Wingdings" pitchFamily="2" charset="2"/>
              </a:rPr>
              <a:t> is optional.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702" y="4213484"/>
            <a:ext cx="2024061" cy="2340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 bwMode="auto">
          <a:xfrm>
            <a:off x="6725641" y="3699134"/>
            <a:ext cx="484632" cy="35424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067300" y="2901950"/>
            <a:ext cx="736600" cy="30480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779962" y="3429000"/>
            <a:ext cx="665537" cy="270134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79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735945"/>
            <a:ext cx="8439150" cy="9356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</a:t>
            </a:r>
            <a:r>
              <a:rPr lang="en-US" dirty="0" smtClean="0"/>
              <a:t>3</a:t>
            </a:r>
            <a:r>
              <a:rPr lang="en-US" b="0" dirty="0" smtClean="0"/>
              <a:t>: Create a sub-tree standing for the suppliers. Put all trees together.</a:t>
            </a:r>
          </a:p>
          <a:p>
            <a:endParaRPr lang="en-US" b="0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795" y="1671639"/>
            <a:ext cx="2259805" cy="2613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58100" y="2057400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SIFM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1643" y="5192196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Inputs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9043" y="2180412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Suppliers</a:t>
            </a:r>
            <a:endParaRPr lang="en-US" b="1" dirty="0">
              <a:solidFill>
                <a:schemeClr val="accent2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19176" y="4466035"/>
            <a:ext cx="4971678" cy="2391965"/>
            <a:chOff x="1019176" y="1776413"/>
            <a:chExt cx="6505575" cy="3362325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176" y="1776413"/>
              <a:ext cx="6505575" cy="336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12"/>
            <p:cNvSpPr/>
            <p:nvPr/>
          </p:nvSpPr>
          <p:spPr bwMode="auto">
            <a:xfrm flipH="1">
              <a:off x="1516381" y="4282440"/>
              <a:ext cx="706970" cy="10810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 flipH="1">
              <a:off x="1552575" y="3924299"/>
              <a:ext cx="307766" cy="4662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1841291" y="3924300"/>
              <a:ext cx="354222" cy="4881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2125219" y="1824492"/>
            <a:ext cx="2949225" cy="1635170"/>
            <a:chOff x="2125219" y="1824492"/>
            <a:chExt cx="2949225" cy="1635170"/>
          </a:xfrm>
        </p:grpSpPr>
        <p:pic>
          <p:nvPicPr>
            <p:cNvPr id="77826" name="Picture 2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5219" y="1824492"/>
              <a:ext cx="2857500" cy="1635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/>
            <p:cNvSpPr/>
            <p:nvPr/>
          </p:nvSpPr>
          <p:spPr bwMode="auto">
            <a:xfrm>
              <a:off x="2316957" y="2874169"/>
              <a:ext cx="2757487" cy="1333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 flipH="1">
              <a:off x="2376488" y="2800350"/>
              <a:ext cx="240761" cy="2238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3526631" y="2838450"/>
              <a:ext cx="71438" cy="1857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4398171" y="2838450"/>
              <a:ext cx="307181" cy="1857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3947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this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735945"/>
            <a:ext cx="8439150" cy="362672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our current work on collaborative feature modeling, we provide an environment to allow multiple users constructing a shared feature model simultaneously.</a:t>
            </a:r>
          </a:p>
          <a:p>
            <a:r>
              <a:rPr lang="en-US" dirty="0" smtClean="0"/>
              <a:t>In such context, there are some situations in which two feature models or parts of feature models need to be </a:t>
            </a:r>
            <a:r>
              <a:rPr lang="en-US" dirty="0" smtClean="0">
                <a:solidFill>
                  <a:srgbClr val="FF0000"/>
                </a:solidFill>
              </a:rPr>
              <a:t>merged</a:t>
            </a:r>
            <a:r>
              <a:rPr lang="en-US" dirty="0" smtClean="0"/>
              <a:t> into one.</a:t>
            </a:r>
          </a:p>
          <a:p>
            <a:pPr lvl="1"/>
            <a:r>
              <a:rPr lang="en-US" dirty="0" smtClean="0"/>
              <a:t>Different users create different feature for an identical concept.</a:t>
            </a:r>
          </a:p>
          <a:p>
            <a:pPr lvl="1"/>
            <a:r>
              <a:rPr lang="en-US" dirty="0" smtClean="0"/>
              <a:t>A user export the shared feature model to local place, then modify the local copy and then import it back to the repository.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36469" y="5192101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BBS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73952" y="5192101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Forum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" name="Straight Connector 5"/>
          <p:cNvCxnSpPr>
            <a:stCxn id="4" idx="0"/>
          </p:cNvCxnSpPr>
          <p:nvPr/>
        </p:nvCxnSpPr>
        <p:spPr bwMode="auto">
          <a:xfrm flipV="1">
            <a:off x="839036" y="4804012"/>
            <a:ext cx="375271" cy="3880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>
            <a:stCxn id="5" idx="0"/>
          </p:cNvCxnSpPr>
          <p:nvPr/>
        </p:nvCxnSpPr>
        <p:spPr bwMode="auto">
          <a:xfrm flipH="1" flipV="1">
            <a:off x="1910688" y="4804012"/>
            <a:ext cx="265831" cy="3880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241603" y="450375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</p:cNvCxnSpPr>
          <p:nvPr/>
        </p:nvCxnSpPr>
        <p:spPr bwMode="auto">
          <a:xfrm flipH="1">
            <a:off x="436469" y="5649301"/>
            <a:ext cx="402567" cy="437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stCxn id="4" idx="2"/>
          </p:cNvCxnSpPr>
          <p:nvPr/>
        </p:nvCxnSpPr>
        <p:spPr bwMode="auto">
          <a:xfrm>
            <a:off x="839036" y="5649301"/>
            <a:ext cx="375271" cy="437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>
            <a:stCxn id="5" idx="2"/>
          </p:cNvCxnSpPr>
          <p:nvPr/>
        </p:nvCxnSpPr>
        <p:spPr bwMode="auto">
          <a:xfrm flipH="1">
            <a:off x="1815934" y="5649301"/>
            <a:ext cx="360585" cy="437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5" idx="2"/>
          </p:cNvCxnSpPr>
          <p:nvPr/>
        </p:nvCxnSpPr>
        <p:spPr bwMode="auto">
          <a:xfrm>
            <a:off x="2176519" y="5649301"/>
            <a:ext cx="0" cy="437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5" idx="2"/>
          </p:cNvCxnSpPr>
          <p:nvPr/>
        </p:nvCxnSpPr>
        <p:spPr bwMode="auto">
          <a:xfrm>
            <a:off x="2176519" y="5649301"/>
            <a:ext cx="402567" cy="437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09624" y="595042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73952" y="595042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 bwMode="auto">
          <a:xfrm>
            <a:off x="4339988" y="4804012"/>
            <a:ext cx="1828800" cy="845289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Repository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37302" y="5683434"/>
            <a:ext cx="2741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(The collaboratively constructed FM)</a:t>
            </a:r>
            <a:endParaRPr lang="en-US" sz="1800" dirty="0"/>
          </a:p>
        </p:txBody>
      </p:sp>
      <p:sp>
        <p:nvSpPr>
          <p:cNvPr id="18" name="Flowchart: Document 17"/>
          <p:cNvSpPr/>
          <p:nvPr/>
        </p:nvSpPr>
        <p:spPr bwMode="auto">
          <a:xfrm>
            <a:off x="7806519" y="4449165"/>
            <a:ext cx="914400" cy="612648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Local</a:t>
            </a:r>
          </a:p>
        </p:txBody>
      </p:sp>
      <p:sp>
        <p:nvSpPr>
          <p:cNvPr id="19" name="Right Arrow 18"/>
          <p:cNvSpPr/>
          <p:nvPr/>
        </p:nvSpPr>
        <p:spPr bwMode="auto">
          <a:xfrm rot="20659626">
            <a:off x="6509983" y="4806629"/>
            <a:ext cx="928048" cy="3002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 rot="20541937">
            <a:off x="6344222" y="4515838"/>
            <a:ext cx="1068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EXPORT</a:t>
            </a:r>
            <a:endParaRPr lang="en-US" sz="1800" dirty="0"/>
          </a:p>
        </p:txBody>
      </p:sp>
      <p:sp>
        <p:nvSpPr>
          <p:cNvPr id="21" name="Flowchart: Document 20"/>
          <p:cNvSpPr/>
          <p:nvPr/>
        </p:nvSpPr>
        <p:spPr bwMode="auto">
          <a:xfrm>
            <a:off x="7806519" y="5584872"/>
            <a:ext cx="914400" cy="612648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Local’</a:t>
            </a:r>
          </a:p>
        </p:txBody>
      </p:sp>
      <p:sp>
        <p:nvSpPr>
          <p:cNvPr id="22" name="Down Arrow 21"/>
          <p:cNvSpPr/>
          <p:nvPr/>
        </p:nvSpPr>
        <p:spPr bwMode="auto">
          <a:xfrm>
            <a:off x="7977111" y="5116406"/>
            <a:ext cx="191072" cy="35888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07399" y="50982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Modify</a:t>
            </a:r>
            <a:endParaRPr lang="en-US" sz="1800" dirty="0"/>
          </a:p>
        </p:txBody>
      </p:sp>
      <p:sp>
        <p:nvSpPr>
          <p:cNvPr id="24" name="Right Arrow 23"/>
          <p:cNvSpPr/>
          <p:nvPr/>
        </p:nvSpPr>
        <p:spPr bwMode="auto">
          <a:xfrm rot="11083923">
            <a:off x="6526577" y="5424123"/>
            <a:ext cx="928048" cy="30025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rot="368714">
            <a:off x="6504844" y="5712162"/>
            <a:ext cx="104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IMPORT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485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08291" y="2024357"/>
            <a:ext cx="2296243" cy="1252243"/>
            <a:chOff x="2125219" y="1824492"/>
            <a:chExt cx="2949225" cy="1635170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5219" y="1824492"/>
              <a:ext cx="2857500" cy="1635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ectangle 17"/>
            <p:cNvSpPr/>
            <p:nvPr/>
          </p:nvSpPr>
          <p:spPr bwMode="auto">
            <a:xfrm>
              <a:off x="2316957" y="2874169"/>
              <a:ext cx="2757487" cy="1333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 flipH="1">
              <a:off x="2376488" y="2800350"/>
              <a:ext cx="240761" cy="2238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3526631" y="2838450"/>
              <a:ext cx="71438" cy="1857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4398171" y="2838450"/>
              <a:ext cx="307181" cy="1857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4065068" y="4056295"/>
            <a:ext cx="5078932" cy="2489648"/>
            <a:chOff x="1019176" y="1776413"/>
            <a:chExt cx="6505575" cy="3362325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176" y="1776413"/>
              <a:ext cx="6505575" cy="336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12"/>
            <p:cNvSpPr/>
            <p:nvPr/>
          </p:nvSpPr>
          <p:spPr bwMode="auto">
            <a:xfrm flipH="1">
              <a:off x="1516381" y="4282440"/>
              <a:ext cx="706970" cy="10810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 flipH="1">
              <a:off x="1552575" y="3924299"/>
              <a:ext cx="307766" cy="4662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1841291" y="3924300"/>
              <a:ext cx="354222" cy="4881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650217"/>
            <a:ext cx="8439150" cy="9356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</a:t>
            </a:r>
            <a:r>
              <a:rPr lang="en-US" dirty="0" smtClean="0"/>
              <a:t>4</a:t>
            </a:r>
            <a:r>
              <a:rPr lang="en-US" b="0" dirty="0" smtClean="0"/>
              <a:t>: Add dependencies between Suppliers and Inputs, SIFM and Inputs.</a:t>
            </a:r>
            <a:endParaRPr lang="en-US" b="0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195" y="1192661"/>
            <a:ext cx="2259805" cy="2613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02348" y="1516221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SIFM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2829" y="4730529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Inputs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1453" y="1595735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Suppliers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5" y="1516221"/>
            <a:ext cx="4007965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ym typeface="Wingdings" pitchFamily="2" charset="2"/>
              </a:rPr>
              <a:t>HOW TO</a:t>
            </a:r>
          </a:p>
          <a:p>
            <a:pPr marL="457200" indent="-457200">
              <a:buAutoNum type="arabicPeriod"/>
            </a:pPr>
            <a:r>
              <a:rPr lang="en-US" b="1" dirty="0" smtClean="0">
                <a:sym typeface="Wingdings" pitchFamily="2" charset="2"/>
              </a:rPr>
              <a:t>Choose one from inputs</a:t>
            </a:r>
            <a:r>
              <a:rPr lang="en-US" dirty="0" smtClean="0">
                <a:sym typeface="Wingdings" pitchFamily="2" charset="2"/>
              </a:rPr>
              <a:t>: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SIFM.</a:t>
            </a:r>
            <a:r>
              <a:rPr lang="en-US" i="1" dirty="0" smtClean="0">
                <a:sym typeface="Wingdings" pitchFamily="2" charset="2"/>
              </a:rPr>
              <a:t>F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XOR({</a:t>
            </a:r>
            <a:r>
              <a:rPr lang="en-US" dirty="0" err="1" smtClean="0">
                <a:sym typeface="Wingdings" pitchFamily="2" charset="2"/>
              </a:rPr>
              <a:t>Input.</a:t>
            </a:r>
            <a:r>
              <a:rPr lang="en-US" i="1" dirty="0" err="1" smtClean="0">
                <a:sym typeface="Wingdings" pitchFamily="2" charset="2"/>
              </a:rPr>
              <a:t>F</a:t>
            </a:r>
            <a:r>
              <a:rPr lang="en-US" i="1" dirty="0" smtClean="0">
                <a:sym typeface="Wingdings" pitchFamily="2" charset="2"/>
              </a:rPr>
              <a:t> | </a:t>
            </a:r>
            <a:r>
              <a:rPr lang="en-US" dirty="0" smtClean="0">
                <a:sym typeface="Wingdings" pitchFamily="2" charset="2"/>
              </a:rPr>
              <a:t>Input</a:t>
            </a:r>
            <a:r>
              <a:rPr lang="pl-PL" dirty="0" smtClean="0"/>
              <a:t> ∈</a:t>
            </a:r>
            <a:r>
              <a:rPr lang="en-US" dirty="0"/>
              <a:t> </a:t>
            </a:r>
            <a:r>
              <a:rPr lang="en-US" dirty="0" smtClean="0"/>
              <a:t>Inputs})</a:t>
            </a:r>
            <a:endParaRPr lang="en-US" dirty="0" smtClean="0">
              <a:sym typeface="Wingdings" pitchFamily="2" charset="2"/>
            </a:endParaRPr>
          </a:p>
          <a:p>
            <a:pPr marL="457200" indent="-457200">
              <a:buAutoNum type="arabicPeriod"/>
            </a:pPr>
            <a:r>
              <a:rPr lang="en-US" b="1" dirty="0" smtClean="0">
                <a:sym typeface="Wingdings" pitchFamily="2" charset="2"/>
              </a:rPr>
              <a:t>Trace from inputs to SIFM: </a:t>
            </a: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r>
              <a:rPr lang="en-US" dirty="0" err="1" smtClean="0">
                <a:sym typeface="Wingdings" pitchFamily="2" charset="2"/>
              </a:rPr>
              <a:t>Input.</a:t>
            </a:r>
            <a:r>
              <a:rPr lang="en-US" i="1" dirty="0" err="1" smtClean="0">
                <a:sym typeface="Wingdings" pitchFamily="2" charset="2"/>
              </a:rPr>
              <a:t>F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SIFM.</a:t>
            </a:r>
            <a:r>
              <a:rPr lang="en-US" i="1" dirty="0" smtClean="0">
                <a:sym typeface="Wingdings" pitchFamily="2" charset="2"/>
              </a:rPr>
              <a:t>F</a:t>
            </a:r>
          </a:p>
          <a:p>
            <a:pPr marL="457200" indent="-457200">
              <a:buAutoNum type="arabicPeriod"/>
            </a:pPr>
            <a:r>
              <a:rPr lang="en-US" b="1" dirty="0" smtClean="0">
                <a:sym typeface="Wingdings" pitchFamily="2" charset="2"/>
              </a:rPr>
              <a:t>Who supplies what:</a:t>
            </a: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Sup1 </a:t>
            </a:r>
            <a:r>
              <a:rPr lang="en-US" b="1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S1, S1 </a:t>
            </a:r>
            <a:r>
              <a:rPr lang="en-US" b="1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Sup1,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Sup2 </a:t>
            </a:r>
            <a:r>
              <a:rPr lang="en-US" b="1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S2, S2 </a:t>
            </a:r>
            <a:r>
              <a:rPr lang="en-US" b="1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Sup2,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2369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065068" y="4056295"/>
            <a:ext cx="5078932" cy="2489648"/>
            <a:chOff x="1019176" y="1776413"/>
            <a:chExt cx="6505575" cy="3362325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176" y="1776413"/>
              <a:ext cx="6505575" cy="336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12"/>
            <p:cNvSpPr/>
            <p:nvPr/>
          </p:nvSpPr>
          <p:spPr bwMode="auto">
            <a:xfrm flipH="1">
              <a:off x="1516381" y="4282440"/>
              <a:ext cx="706970" cy="10810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 flipH="1">
              <a:off x="1552575" y="3924299"/>
              <a:ext cx="307766" cy="4662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1841291" y="3924300"/>
              <a:ext cx="354222" cy="4881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650217"/>
            <a:ext cx="8439150" cy="9356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</a:t>
            </a:r>
            <a:r>
              <a:rPr lang="en-US" dirty="0" smtClean="0"/>
              <a:t>4</a:t>
            </a:r>
            <a:r>
              <a:rPr lang="en-US" b="0" dirty="0" smtClean="0"/>
              <a:t>: Add dependencies between Suppliers and Inputs, SIFM and Inputs.</a:t>
            </a:r>
            <a:endParaRPr lang="en-US" b="0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195" y="1192661"/>
            <a:ext cx="2259805" cy="2613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02348" y="1516221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SIFM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2829" y="4730529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Inputs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1453" y="1595735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Suppliers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5" y="1516221"/>
            <a:ext cx="4007965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ym typeface="Wingdings" pitchFamily="2" charset="2"/>
              </a:rPr>
              <a:t>RESULT</a:t>
            </a:r>
          </a:p>
          <a:p>
            <a:r>
              <a:rPr lang="en-US" dirty="0" smtClean="0">
                <a:sym typeface="Wingdings" pitchFamily="2" charset="2"/>
              </a:rPr>
              <a:t>SIFM.F1 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(S1.F1 XOR S2.F1 XOR S3.F1)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…</a:t>
            </a:r>
          </a:p>
          <a:p>
            <a:r>
              <a:rPr lang="en-US" dirty="0" smtClean="0">
                <a:sym typeface="Wingdings" pitchFamily="2" charset="2"/>
              </a:rPr>
              <a:t>SIFM.F3 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S2.F3</a:t>
            </a:r>
          </a:p>
          <a:p>
            <a:r>
              <a:rPr lang="en-US" dirty="0" smtClean="0">
                <a:sym typeface="Wingdings" pitchFamily="2" charset="2"/>
              </a:rPr>
              <a:t>…</a:t>
            </a:r>
          </a:p>
          <a:p>
            <a:r>
              <a:rPr lang="en-US" dirty="0" smtClean="0">
                <a:sym typeface="Wingdings" pitchFamily="2" charset="2"/>
              </a:rPr>
              <a:t>S1.F1 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SIFM.F1</a:t>
            </a:r>
          </a:p>
          <a:p>
            <a:r>
              <a:rPr lang="en-US" dirty="0" smtClean="0">
                <a:sym typeface="Wingdings" pitchFamily="2" charset="2"/>
              </a:rPr>
              <a:t>S2.F1 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SIFM.F1</a:t>
            </a:r>
          </a:p>
          <a:p>
            <a:r>
              <a:rPr lang="en-US" dirty="0" smtClean="0">
                <a:sym typeface="Wingdings" pitchFamily="2" charset="2"/>
              </a:rPr>
              <a:t>S3.F1 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SIFM.F1</a:t>
            </a:r>
          </a:p>
          <a:p>
            <a:r>
              <a:rPr lang="en-US" dirty="0" smtClean="0">
                <a:sym typeface="Wingdings" pitchFamily="2" charset="2"/>
              </a:rPr>
              <a:t>…</a:t>
            </a:r>
          </a:p>
          <a:p>
            <a:r>
              <a:rPr lang="en-US" dirty="0" smtClean="0">
                <a:sym typeface="Wingdings" pitchFamily="2" charset="2"/>
              </a:rPr>
              <a:t>Sup1 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S1</a:t>
            </a:r>
          </a:p>
          <a:p>
            <a:r>
              <a:rPr lang="en-US" dirty="0" smtClean="0">
                <a:sym typeface="Wingdings" pitchFamily="2" charset="2"/>
              </a:rPr>
              <a:t>S1 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Sup1</a:t>
            </a:r>
          </a:p>
          <a:p>
            <a:r>
              <a:rPr lang="en-US" dirty="0" smtClean="0">
                <a:sym typeface="Wingdings" pitchFamily="2" charset="2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308291" y="2024357"/>
            <a:ext cx="2296243" cy="1252243"/>
            <a:chOff x="2125219" y="1824492"/>
            <a:chExt cx="2949225" cy="1635170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5219" y="1824492"/>
              <a:ext cx="2857500" cy="1635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ectangle 17"/>
            <p:cNvSpPr/>
            <p:nvPr/>
          </p:nvSpPr>
          <p:spPr bwMode="auto">
            <a:xfrm>
              <a:off x="2316957" y="2874169"/>
              <a:ext cx="2757487" cy="1333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 flipH="1">
              <a:off x="2376488" y="2800350"/>
              <a:ext cx="240761" cy="2238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3526631" y="2838450"/>
              <a:ext cx="71438" cy="1857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4398171" y="2838450"/>
              <a:ext cx="307181" cy="1857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1855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206" y="1133475"/>
            <a:ext cx="6410325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735945"/>
            <a:ext cx="8439150" cy="9356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END</a:t>
            </a:r>
            <a:r>
              <a:rPr lang="en-US" b="0" dirty="0" smtClean="0"/>
              <a:t>: We get a </a:t>
            </a:r>
            <a:r>
              <a:rPr lang="en-US" b="0" i="1" dirty="0" smtClean="0"/>
              <a:t>Composite Supplier Feature Model </a:t>
            </a:r>
            <a:r>
              <a:rPr lang="en-US" b="0" dirty="0" smtClean="0"/>
              <a:t>(CSFM)</a:t>
            </a:r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1265" y="2803602"/>
            <a:ext cx="2525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(Only some of the dependencies are shown.)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676558" y="6036469"/>
            <a:ext cx="783398" cy="9763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2728913" y="5698331"/>
            <a:ext cx="304800" cy="4357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3033713" y="5698331"/>
            <a:ext cx="311943" cy="4357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5901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560" y="4135695"/>
            <a:ext cx="4981576" cy="2574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195" y="1192661"/>
            <a:ext cx="2259805" cy="2613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068" y="2057400"/>
            <a:ext cx="2235521" cy="127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the Problem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Select an FM from the inputs.</a:t>
            </a:r>
          </a:p>
          <a:p>
            <a:r>
              <a:rPr lang="en-US" dirty="0" smtClean="0"/>
              <a:t>Scenario 1: Primarily select the features.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3825" y="1899284"/>
            <a:ext cx="39412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Browse the SIFM;</a:t>
            </a:r>
          </a:p>
          <a:p>
            <a:r>
              <a:rPr lang="en-US" b="1" dirty="0" smtClean="0"/>
              <a:t>Select F3;</a:t>
            </a:r>
          </a:p>
          <a:p>
            <a:r>
              <a:rPr lang="en-US" dirty="0" smtClean="0"/>
              <a:t>F3 </a:t>
            </a:r>
            <a:r>
              <a:rPr lang="en-US" dirty="0"/>
              <a:t>⇒ S2.F3 ∧</a:t>
            </a:r>
          </a:p>
          <a:p>
            <a:r>
              <a:rPr lang="en-US" dirty="0" smtClean="0"/>
              <a:t>S2.F3 </a:t>
            </a:r>
            <a:r>
              <a:rPr lang="en-US" dirty="0"/>
              <a:t>⇒ S2 ∧</a:t>
            </a:r>
          </a:p>
          <a:p>
            <a:r>
              <a:rPr lang="en-US" dirty="0" smtClean="0"/>
              <a:t>S2 </a:t>
            </a:r>
            <a:r>
              <a:rPr lang="en-US" dirty="0"/>
              <a:t>⇒ </a:t>
            </a:r>
            <a:r>
              <a:rPr lang="en-US" dirty="0" smtClean="0"/>
              <a:t>Sup2;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Supplier2 has been selected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/>
              <a:t>Sup2 </a:t>
            </a:r>
            <a:r>
              <a:rPr lang="en-US" dirty="0"/>
              <a:t>⇒ (¬Sup1 ∧ ¬Sup3</a:t>
            </a:r>
            <a:r>
              <a:rPr lang="en-US" dirty="0" smtClean="0"/>
              <a:t>) ∧</a:t>
            </a:r>
            <a:endParaRPr lang="en-US" dirty="0"/>
          </a:p>
          <a:p>
            <a:r>
              <a:rPr lang="en-US" dirty="0" smtClean="0"/>
              <a:t>¬</a:t>
            </a:r>
            <a:r>
              <a:rPr lang="en-US" dirty="0"/>
              <a:t>Sup1 ⇒ ¬S1 ∧</a:t>
            </a:r>
          </a:p>
          <a:p>
            <a:r>
              <a:rPr lang="en-US" dirty="0" smtClean="0"/>
              <a:t>¬</a:t>
            </a:r>
            <a:r>
              <a:rPr lang="en-US" dirty="0"/>
              <a:t>S1 ⇒ ¬S1.F4 ∧</a:t>
            </a:r>
          </a:p>
          <a:p>
            <a:r>
              <a:rPr lang="en-US" dirty="0" smtClean="0"/>
              <a:t>¬</a:t>
            </a:r>
            <a:r>
              <a:rPr lang="en-US" dirty="0"/>
              <a:t>Sup3 ⇒ ¬S3 </a:t>
            </a:r>
            <a:r>
              <a:rPr lang="en-US" dirty="0" smtClean="0"/>
              <a:t>∧</a:t>
            </a:r>
          </a:p>
          <a:p>
            <a:r>
              <a:rPr lang="en-US" dirty="0"/>
              <a:t>¬S3 ⇒ ¬S3.F4 ∧</a:t>
            </a:r>
          </a:p>
          <a:p>
            <a:r>
              <a:rPr lang="en-US" dirty="0" smtClean="0"/>
              <a:t>(¬</a:t>
            </a:r>
            <a:r>
              <a:rPr lang="en-US" dirty="0"/>
              <a:t>S1.F4 ∧ ¬S3.F4) ⇒ ¬</a:t>
            </a:r>
            <a:r>
              <a:rPr lang="en-US" dirty="0" smtClean="0"/>
              <a:t>F4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F4 has been deselected.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41176" y1="28431" x2="41176" y2="284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963" y="2617062"/>
            <a:ext cx="485775" cy="48577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 bwMode="auto">
          <a:xfrm flipH="1">
            <a:off x="6884195" y="2859949"/>
            <a:ext cx="1317768" cy="2563078"/>
          </a:xfrm>
          <a:prstGeom prst="straightConnector1">
            <a:avLst/>
          </a:prstGeom>
          <a:ln>
            <a:prstDash val="dash"/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backgroundMark x1="41176" y1="28431" x2="41176" y2="284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213" y="5588862"/>
            <a:ext cx="485775" cy="485775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17" idx="3"/>
          </p:cNvCxnSpPr>
          <p:nvPr/>
        </p:nvCxnSpPr>
        <p:spPr bwMode="auto">
          <a:xfrm flipH="1" flipV="1">
            <a:off x="5532074" y="3345725"/>
            <a:ext cx="768516" cy="1126263"/>
          </a:xfrm>
          <a:prstGeom prst="straightConnector1">
            <a:avLst/>
          </a:prstGeom>
          <a:ln>
            <a:prstDash val="dash"/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backgroundMark x1="41176" y1="28431" x2="41176" y2="284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199" y="4229100"/>
            <a:ext cx="485775" cy="485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backgroundMark x1="41176" y1="28431" x2="41176" y2="284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299" y="3102837"/>
            <a:ext cx="485775" cy="48577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 bwMode="auto">
          <a:xfrm>
            <a:off x="4400550" y="3345725"/>
            <a:ext cx="185738" cy="112626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 bwMode="auto">
          <a:xfrm>
            <a:off x="6207721" y="3336650"/>
            <a:ext cx="1678979" cy="113533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952834" y="2456506"/>
                <a:ext cx="426559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cap="none" spc="0" dirty="0" smtClean="0">
                          <a:ln w="11430"/>
                          <a:solidFill>
                            <a:srgbClr val="FF0000"/>
                          </a:solidFill>
                          <a:effectLst>
                            <a:outerShdw blurRad="50800" dist="39000" dir="5460000" algn="tl">
                              <a:srgbClr val="000000">
                                <a:alpha val="38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sz="36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834" y="2456506"/>
                <a:ext cx="426559" cy="646331"/>
              </a:xfrm>
              <a:prstGeom prst="rect">
                <a:avLst/>
              </a:prstGeom>
              <a:blipFill rotWithShape="1">
                <a:blip r:embed="rId9"/>
                <a:stretch>
                  <a:fillRect l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994441" y="2456505"/>
                <a:ext cx="426559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cap="none" spc="0" dirty="0" smtClean="0">
                          <a:ln w="11430"/>
                          <a:solidFill>
                            <a:srgbClr val="FF0000"/>
                          </a:solidFill>
                          <a:effectLst>
                            <a:outerShdw blurRad="50800" dist="39000" dir="5460000" algn="tl">
                              <a:srgbClr val="000000">
                                <a:alpha val="38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sz="36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41" y="2456505"/>
                <a:ext cx="426559" cy="646331"/>
              </a:xfrm>
              <a:prstGeom prst="rect">
                <a:avLst/>
              </a:prstGeom>
              <a:blipFill rotWithShape="1">
                <a:blip r:embed="rId9"/>
                <a:stretch>
                  <a:fillRect l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046299" y="4391709"/>
                <a:ext cx="426559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cap="none" spc="0" dirty="0" smtClean="0">
                          <a:ln w="11430"/>
                          <a:solidFill>
                            <a:srgbClr val="FF0000"/>
                          </a:solidFill>
                          <a:effectLst>
                            <a:outerShdw blurRad="50800" dist="39000" dir="5460000" algn="tl">
                              <a:srgbClr val="000000">
                                <a:alpha val="38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sz="36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299" y="4391709"/>
                <a:ext cx="426559" cy="646331"/>
              </a:xfrm>
              <a:prstGeom prst="rect">
                <a:avLst/>
              </a:prstGeom>
              <a:blipFill rotWithShape="1">
                <a:blip r:embed="rId10"/>
                <a:stretch>
                  <a:fillRect l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5182828" y="5565735"/>
                <a:ext cx="329356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cap="none" spc="0" dirty="0" smtClean="0">
                          <a:ln w="11430"/>
                          <a:solidFill>
                            <a:srgbClr val="FF0000"/>
                          </a:solidFill>
                          <a:effectLst>
                            <a:outerShdw blurRad="50800" dist="39000" dir="5460000" algn="tl">
                              <a:srgbClr val="000000">
                                <a:alpha val="38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sz="36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828" y="5565735"/>
                <a:ext cx="329356" cy="646331"/>
              </a:xfrm>
              <a:prstGeom prst="rect">
                <a:avLst/>
              </a:prstGeom>
              <a:blipFill rotWithShape="1">
                <a:blip r:embed="rId11"/>
                <a:stretch>
                  <a:fillRect l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8523060" y="4374425"/>
                <a:ext cx="329356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cap="none" spc="0" dirty="0" smtClean="0">
                          <a:ln w="11430"/>
                          <a:solidFill>
                            <a:srgbClr val="FF0000"/>
                          </a:solidFill>
                          <a:effectLst>
                            <a:outerShdw blurRad="50800" dist="39000" dir="5460000" algn="tl">
                              <a:srgbClr val="000000">
                                <a:alpha val="38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sz="36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060" y="4374425"/>
                <a:ext cx="329356" cy="646331"/>
              </a:xfrm>
              <a:prstGeom prst="rect">
                <a:avLst/>
              </a:prstGeom>
              <a:blipFill rotWithShape="1">
                <a:blip r:embed="rId12"/>
                <a:stretch>
                  <a:fillRect l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8598322" y="5597693"/>
                <a:ext cx="329356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cap="none" spc="0" dirty="0" smtClean="0">
                          <a:ln w="11430"/>
                          <a:solidFill>
                            <a:srgbClr val="FF0000"/>
                          </a:solidFill>
                          <a:effectLst>
                            <a:outerShdw blurRad="50800" dist="39000" dir="5460000" algn="tl">
                              <a:srgbClr val="000000">
                                <a:alpha val="38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sz="36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322" y="5597693"/>
                <a:ext cx="329356" cy="646331"/>
              </a:xfrm>
              <a:prstGeom prst="rect">
                <a:avLst/>
              </a:prstGeom>
              <a:blipFill rotWithShape="1">
                <a:blip r:embed="rId13"/>
                <a:stretch>
                  <a:fillRect l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 bwMode="auto">
          <a:xfrm flipV="1">
            <a:off x="8852416" y="3102836"/>
            <a:ext cx="75262" cy="232345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3514262" y="1733859"/>
            <a:ext cx="5158251" cy="4908563"/>
          </a:xfrm>
          <a:custGeom>
            <a:avLst/>
            <a:gdLst>
              <a:gd name="connsiteX0" fmla="*/ 1957851 w 5158251"/>
              <a:gd name="connsiteY0" fmla="*/ 4138304 h 4908563"/>
              <a:gd name="connsiteX1" fmla="*/ 686263 w 5158251"/>
              <a:gd name="connsiteY1" fmla="*/ 4881254 h 4908563"/>
              <a:gd name="connsiteX2" fmla="*/ 471951 w 5158251"/>
              <a:gd name="connsiteY2" fmla="*/ 3281054 h 4908563"/>
              <a:gd name="connsiteX3" fmla="*/ 463 w 5158251"/>
              <a:gd name="connsiteY3" fmla="*/ 1337954 h 4908563"/>
              <a:gd name="connsiteX4" fmla="*/ 457663 w 5158251"/>
              <a:gd name="connsiteY4" fmla="*/ 266391 h 4908563"/>
              <a:gd name="connsiteX5" fmla="*/ 2815101 w 5158251"/>
              <a:gd name="connsiteY5" fmla="*/ 23504 h 4908563"/>
              <a:gd name="connsiteX6" fmla="*/ 3672351 w 5158251"/>
              <a:gd name="connsiteY6" fmla="*/ 80654 h 4908563"/>
              <a:gd name="connsiteX7" fmla="*/ 5158251 w 5158251"/>
              <a:gd name="connsiteY7" fmla="*/ 652154 h 490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58251" h="4908563">
                <a:moveTo>
                  <a:pt x="1957851" y="4138304"/>
                </a:moveTo>
                <a:cubicBezTo>
                  <a:pt x="1445882" y="4581216"/>
                  <a:pt x="933913" y="5024129"/>
                  <a:pt x="686263" y="4881254"/>
                </a:cubicBezTo>
                <a:cubicBezTo>
                  <a:pt x="438613" y="4738379"/>
                  <a:pt x="586251" y="3871604"/>
                  <a:pt x="471951" y="3281054"/>
                </a:cubicBezTo>
                <a:cubicBezTo>
                  <a:pt x="357651" y="2690504"/>
                  <a:pt x="2844" y="1840398"/>
                  <a:pt x="463" y="1337954"/>
                </a:cubicBezTo>
                <a:cubicBezTo>
                  <a:pt x="-1918" y="835510"/>
                  <a:pt x="-11443" y="485466"/>
                  <a:pt x="457663" y="266391"/>
                </a:cubicBezTo>
                <a:cubicBezTo>
                  <a:pt x="926769" y="47316"/>
                  <a:pt x="2279320" y="54460"/>
                  <a:pt x="2815101" y="23504"/>
                </a:cubicBezTo>
                <a:cubicBezTo>
                  <a:pt x="3350882" y="-7452"/>
                  <a:pt x="3281826" y="-24121"/>
                  <a:pt x="3672351" y="80654"/>
                </a:cubicBezTo>
                <a:cubicBezTo>
                  <a:pt x="4062876" y="185429"/>
                  <a:pt x="4610563" y="418791"/>
                  <a:pt x="5158251" y="652154"/>
                </a:cubicBezTo>
              </a:path>
            </a:pathLst>
          </a:custGeom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5529263" y="2343150"/>
            <a:ext cx="3128962" cy="3629025"/>
          </a:xfrm>
          <a:custGeom>
            <a:avLst/>
            <a:gdLst>
              <a:gd name="connsiteX0" fmla="*/ 0 w 3128962"/>
              <a:gd name="connsiteY0" fmla="*/ 3629025 h 3629025"/>
              <a:gd name="connsiteX1" fmla="*/ 3128962 w 3128962"/>
              <a:gd name="connsiteY1" fmla="*/ 0 h 362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8962" h="3629025">
                <a:moveTo>
                  <a:pt x="0" y="3629025"/>
                </a:moveTo>
                <a:lnTo>
                  <a:pt x="3128962" y="0"/>
                </a:lnTo>
              </a:path>
            </a:pathLst>
          </a:custGeom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4286250" y="5857875"/>
            <a:ext cx="1276772" cy="814451"/>
          </a:xfrm>
          <a:custGeom>
            <a:avLst/>
            <a:gdLst>
              <a:gd name="connsiteX0" fmla="*/ 1271588 w 1276772"/>
              <a:gd name="connsiteY0" fmla="*/ 0 h 814451"/>
              <a:gd name="connsiteX1" fmla="*/ 1171575 w 1276772"/>
              <a:gd name="connsiteY1" fmla="*/ 671513 h 814451"/>
              <a:gd name="connsiteX2" fmla="*/ 557213 w 1276772"/>
              <a:gd name="connsiteY2" fmla="*/ 814388 h 814451"/>
              <a:gd name="connsiteX3" fmla="*/ 0 w 1276772"/>
              <a:gd name="connsiteY3" fmla="*/ 685800 h 814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6772" h="814451">
                <a:moveTo>
                  <a:pt x="1271588" y="0"/>
                </a:moveTo>
                <a:cubicBezTo>
                  <a:pt x="1281112" y="267891"/>
                  <a:pt x="1290637" y="535782"/>
                  <a:pt x="1171575" y="671513"/>
                </a:cubicBezTo>
                <a:cubicBezTo>
                  <a:pt x="1052513" y="807244"/>
                  <a:pt x="752475" y="812007"/>
                  <a:pt x="557213" y="814388"/>
                </a:cubicBezTo>
                <a:cubicBezTo>
                  <a:pt x="361951" y="816769"/>
                  <a:pt x="180975" y="751284"/>
                  <a:pt x="0" y="685800"/>
                </a:cubicBezTo>
              </a:path>
            </a:pathLst>
          </a:custGeom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0" name="Elbow Connector 49"/>
          <p:cNvCxnSpPr/>
          <p:nvPr/>
        </p:nvCxnSpPr>
        <p:spPr bwMode="auto">
          <a:xfrm flipV="1">
            <a:off x="5532074" y="2456506"/>
            <a:ext cx="2990986" cy="2966522"/>
          </a:xfrm>
          <a:prstGeom prst="bentConnector3">
            <a:avLst>
              <a:gd name="adj1" fmla="val -157"/>
            </a:avLst>
          </a:prstGeom>
          <a:ln>
            <a:solidFill>
              <a:srgbClr val="FF0000"/>
            </a:solidFill>
            <a:prstDash val="dash"/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814644" y="1853118"/>
                <a:ext cx="329356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cap="none" spc="0" dirty="0" smtClean="0">
                          <a:ln w="11430"/>
                          <a:solidFill>
                            <a:srgbClr val="FF0000"/>
                          </a:solidFill>
                          <a:effectLst>
                            <a:outerShdw blurRad="50800" dist="39000" dir="5460000" algn="tl">
                              <a:srgbClr val="000000">
                                <a:alpha val="38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sz="36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644" y="1853118"/>
                <a:ext cx="329356" cy="646331"/>
              </a:xfrm>
              <a:prstGeom prst="rect">
                <a:avLst/>
              </a:prstGeom>
              <a:blipFill rotWithShape="1">
                <a:blip r:embed="rId14"/>
                <a:stretch>
                  <a:fillRect l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4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5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8" y="1784984"/>
            <a:ext cx="5391150" cy="481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Scenario 2: Primarily select the supplier.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2462" y="1227772"/>
            <a:ext cx="4991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 Supplier 1 </a:t>
            </a:r>
            <a:r>
              <a:rPr lang="en-US" dirty="0"/>
              <a:t>⇒ </a:t>
            </a:r>
            <a:r>
              <a:rPr lang="en-US" dirty="0" smtClean="0"/>
              <a:t> F3 is deselected.</a:t>
            </a:r>
            <a:endParaRPr lang="en-US" b="1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1176" y1="28431" x2="41176" y2="284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4" y="2933836"/>
            <a:ext cx="485775" cy="485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1176" y1="28431" x2="41176" y2="284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011" y="4192176"/>
            <a:ext cx="485775" cy="485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867484" y="3096445"/>
                <a:ext cx="426559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cap="none" spc="0" dirty="0" smtClean="0">
                          <a:ln w="11430"/>
                          <a:solidFill>
                            <a:srgbClr val="FF0000"/>
                          </a:solidFill>
                          <a:effectLst>
                            <a:outerShdw blurRad="50800" dist="39000" dir="5460000" algn="tl">
                              <a:srgbClr val="000000">
                                <a:alpha val="38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sz="36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484" y="3096445"/>
                <a:ext cx="426559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41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implement</a:t>
            </a:r>
          </a:p>
          <a:p>
            <a:pPr lvl="1"/>
            <a:r>
              <a:rPr lang="en-US" dirty="0" smtClean="0"/>
              <a:t>The artifacts (e.g. code) connected with input FMs can be kept unchanged. (Important in scenarios described in approach #2.)</a:t>
            </a:r>
          </a:p>
          <a:p>
            <a:pPr lvl="1"/>
            <a:endParaRPr lang="en-US" dirty="0" smtClean="0"/>
          </a:p>
          <a:p>
            <a:r>
              <a:rPr lang="en-US" dirty="0"/>
              <a:t>Drawbacks: </a:t>
            </a:r>
            <a:r>
              <a:rPr lang="en-US" dirty="0" smtClean="0"/>
              <a:t>Generate </a:t>
            </a:r>
            <a:r>
              <a:rPr lang="en-US" dirty="0"/>
              <a:t>bad domain feature </a:t>
            </a:r>
            <a:r>
              <a:rPr lang="en-US" dirty="0" smtClean="0"/>
              <a:t>model which is hard to understand</a:t>
            </a:r>
          </a:p>
          <a:p>
            <a:pPr lvl="1"/>
            <a:r>
              <a:rPr lang="en-US" dirty="0" smtClean="0"/>
              <a:t>Lots of redundancy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relations between features in the result cannot be clearly seen</a:t>
            </a:r>
          </a:p>
        </p:txBody>
      </p:sp>
    </p:spTree>
    <p:extLst>
      <p:ext uri="{BB962C8B-B14F-4D97-AF65-F5344CB8AC3E}">
        <p14:creationId xmlns:p14="http://schemas.microsoft.com/office/powerpoint/2010/main" val="45251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Preliminaries: Feature Models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Motivation: Why merge FMs?</a:t>
            </a:r>
          </a:p>
          <a:p>
            <a:r>
              <a:rPr lang="en-US" dirty="0" smtClean="0"/>
              <a:t>Approaches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Simple Combination Approach</a:t>
            </a:r>
          </a:p>
          <a:p>
            <a:pPr lvl="1"/>
            <a:r>
              <a:rPr lang="en-US" dirty="0" smtClean="0"/>
              <a:t>Rule-based Approach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Logical Formula Approach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Our Work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Related Topics to FM Merging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38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Rule-based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</a:p>
          <a:p>
            <a:pPr lvl="1"/>
            <a:r>
              <a:rPr lang="en-US" dirty="0" smtClean="0"/>
              <a:t>Step1: Get result tree by rules</a:t>
            </a:r>
          </a:p>
          <a:p>
            <a:pPr lvl="2"/>
            <a:r>
              <a:rPr lang="en-US" dirty="0" smtClean="0"/>
              <a:t>Traverse the feature tree level-by-level, from the root.</a:t>
            </a:r>
          </a:p>
          <a:p>
            <a:pPr lvl="2"/>
            <a:r>
              <a:rPr lang="en-US" dirty="0" smtClean="0"/>
              <a:t>Decide the category of each parent-child relation by rules (i.e. mandatory, optional, or-group, </a:t>
            </a:r>
            <a:r>
              <a:rPr lang="en-US" dirty="0" err="1" smtClean="0"/>
              <a:t>xor</a:t>
            </a:r>
            <a:r>
              <a:rPr lang="en-US" dirty="0" smtClean="0"/>
              <a:t>-group)</a:t>
            </a:r>
          </a:p>
          <a:p>
            <a:pPr lvl="1"/>
            <a:r>
              <a:rPr lang="en-US" dirty="0" smtClean="0"/>
              <a:t>Step2: Get cross-tree constraints by rules as well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1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Result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850" y="1344892"/>
                <a:ext cx="8439150" cy="4598707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 smtClean="0"/>
                  <a:t>Intersection mode: [[Result]]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= </m:t>
                    </m:r>
                  </m:oMath>
                </a14:m>
                <a:r>
                  <a:rPr lang="en-US" b="0" dirty="0" smtClean="0"/>
                  <a:t>[[FM1]] ∩ [[FM2]] 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1344892"/>
                <a:ext cx="8439150" cy="4598707"/>
              </a:xfrm>
              <a:blipFill rotWithShape="1">
                <a:blip r:embed="rId3"/>
                <a:stretch>
                  <a:fillRect l="-1227" t="-1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18671" y="513895"/>
            <a:ext cx="8148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i="1" dirty="0"/>
              <a:t>Automated merging of FMs using graph </a:t>
            </a:r>
            <a:r>
              <a:rPr lang="en-US" i="1" dirty="0" smtClean="0"/>
              <a:t>transformation</a:t>
            </a:r>
            <a:r>
              <a:rPr lang="en-US" dirty="0" smtClean="0"/>
              <a:t>. 2008</a:t>
            </a:r>
          </a:p>
          <a:p>
            <a:pPr marL="342900" indent="-342900">
              <a:buFont typeface="Wingdings" charset="2"/>
              <a:buChar char="Ø"/>
            </a:pPr>
            <a:r>
              <a:rPr lang="en-US" i="1" dirty="0" smtClean="0"/>
              <a:t>Composing feature models. </a:t>
            </a:r>
            <a:r>
              <a:rPr lang="en-US" dirty="0" smtClean="0"/>
              <a:t>2009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2589" y="2050869"/>
            <a:ext cx="6860725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merge</a:t>
            </a:r>
            <a:r>
              <a:rPr lang="en-US" dirty="0" smtClean="0"/>
              <a:t> (root1: Feature, root2: Feature)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00B050"/>
                </a:solidFill>
              </a:rPr>
              <a:t>// root1 must matches root2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newRoot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 root1.copy()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00B050"/>
                </a:solidFill>
              </a:rPr>
              <a:t>// Merge the </a:t>
            </a:r>
            <a:r>
              <a:rPr lang="en-US" b="1" dirty="0" smtClean="0">
                <a:solidFill>
                  <a:srgbClr val="00B050"/>
                </a:solidFill>
              </a:rPr>
              <a:t>common children</a:t>
            </a:r>
            <a:r>
              <a:rPr lang="en-US" dirty="0" smtClean="0">
                <a:solidFill>
                  <a:srgbClr val="00B050"/>
                </a:solidFill>
              </a:rPr>
              <a:t> of root1 and root2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newPCR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compute parent-child relation </a:t>
            </a:r>
            <a:r>
              <a:rPr lang="en-US" dirty="0" smtClean="0">
                <a:sym typeface="Wingdings" pitchFamily="2" charset="2"/>
              </a:rPr>
              <a:t>from root1 and root2 by intersection-rules</a:t>
            </a:r>
          </a:p>
          <a:p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for each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common</a:t>
            </a:r>
            <a:r>
              <a:rPr lang="en-US" dirty="0" smtClean="0">
                <a:sym typeface="Wingdings" pitchFamily="2" charset="2"/>
              </a:rPr>
              <a:t> child c of root1 and root2</a:t>
            </a:r>
          </a:p>
          <a:p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     </a:t>
            </a:r>
            <a:r>
              <a:rPr lang="en-US" dirty="0" err="1" smtClean="0">
                <a:sym typeface="Wingdings" pitchFamily="2" charset="2"/>
              </a:rPr>
              <a:t>merged_c</a:t>
            </a:r>
            <a:r>
              <a:rPr lang="en-US" dirty="0" smtClean="0">
                <a:sym typeface="Wingdings" pitchFamily="2" charset="2"/>
              </a:rPr>
              <a:t>  </a:t>
            </a:r>
            <a:r>
              <a:rPr lang="en-US" b="1" dirty="0" smtClean="0">
                <a:sym typeface="Wingdings" pitchFamily="2" charset="2"/>
              </a:rPr>
              <a:t>merge</a:t>
            </a:r>
            <a:r>
              <a:rPr lang="en-US" dirty="0" smtClean="0">
                <a:sym typeface="Wingdings" pitchFamily="2" charset="2"/>
              </a:rPr>
              <a:t> (c of root1, c of root2)</a:t>
            </a:r>
          </a:p>
          <a:p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     </a:t>
            </a:r>
            <a:r>
              <a:rPr lang="en-US" dirty="0" err="1" smtClean="0">
                <a:sym typeface="Wingdings" pitchFamily="2" charset="2"/>
              </a:rPr>
              <a:t>newRoot.addChild</a:t>
            </a:r>
            <a:r>
              <a:rPr lang="en-US" dirty="0" smtClean="0">
                <a:sym typeface="Wingdings" pitchFamily="2" charset="2"/>
              </a:rPr>
              <a:t>(</a:t>
            </a:r>
            <a:r>
              <a:rPr lang="en-US" dirty="0" err="1" smtClean="0">
                <a:sym typeface="Wingdings" pitchFamily="2" charset="2"/>
              </a:rPr>
              <a:t>merged_c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newPCR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</a:t>
            </a:r>
          </a:p>
          <a:p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return </a:t>
            </a:r>
            <a:r>
              <a:rPr lang="en-US" dirty="0" err="1" smtClean="0">
                <a:sym typeface="Wingdings" pitchFamily="2" charset="2"/>
              </a:rPr>
              <a:t>newRoot</a:t>
            </a:r>
            <a:endParaRPr lang="en-US" dirty="0" smtClean="0"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498080" y="2481943"/>
            <a:ext cx="1264920" cy="4049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newRoot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923314" y="3631475"/>
            <a:ext cx="1839686" cy="757645"/>
            <a:chOff x="6923314" y="3631475"/>
            <a:chExt cx="1839686" cy="757645"/>
          </a:xfrm>
        </p:grpSpPr>
        <p:sp>
          <p:nvSpPr>
            <p:cNvPr id="8" name="Rectangle 7"/>
            <p:cNvSpPr/>
            <p:nvPr/>
          </p:nvSpPr>
          <p:spPr bwMode="auto">
            <a:xfrm>
              <a:off x="7498080" y="3631475"/>
              <a:ext cx="1264920" cy="4049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newRoot</a:t>
              </a:r>
              <a:endPara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0" name="Straight Connector 9"/>
            <p:cNvCxnSpPr>
              <a:stCxn id="8" idx="2"/>
            </p:cNvCxnSpPr>
            <p:nvPr/>
          </p:nvCxnSpPr>
          <p:spPr bwMode="auto">
            <a:xfrm flipH="1">
              <a:off x="7814310" y="4036423"/>
              <a:ext cx="316230" cy="35269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8" idx="2"/>
            </p:cNvCxnSpPr>
            <p:nvPr/>
          </p:nvCxnSpPr>
          <p:spPr bwMode="auto">
            <a:xfrm>
              <a:off x="8130540" y="4036423"/>
              <a:ext cx="0" cy="35269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8" idx="2"/>
            </p:cNvCxnSpPr>
            <p:nvPr/>
          </p:nvCxnSpPr>
          <p:spPr bwMode="auto">
            <a:xfrm>
              <a:off x="8130540" y="4036423"/>
              <a:ext cx="316230" cy="35269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6923314" y="4050566"/>
              <a:ext cx="9124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newPCR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649215" y="4689566"/>
            <a:ext cx="2289998" cy="1737349"/>
            <a:chOff x="6649215" y="4689566"/>
            <a:chExt cx="2289998" cy="1737349"/>
          </a:xfrm>
        </p:grpSpPr>
        <p:sp>
          <p:nvSpPr>
            <p:cNvPr id="19" name="Rectangle 18"/>
            <p:cNvSpPr/>
            <p:nvPr/>
          </p:nvSpPr>
          <p:spPr bwMode="auto">
            <a:xfrm>
              <a:off x="7341324" y="4689566"/>
              <a:ext cx="1264920" cy="4049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newRoot</a:t>
              </a:r>
              <a:endPara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0" name="Straight Connector 19"/>
            <p:cNvCxnSpPr>
              <a:stCxn id="19" idx="2"/>
              <a:endCxn id="24" idx="0"/>
            </p:cNvCxnSpPr>
            <p:nvPr/>
          </p:nvCxnSpPr>
          <p:spPr bwMode="auto">
            <a:xfrm flipH="1">
              <a:off x="7172980" y="5094514"/>
              <a:ext cx="800804" cy="4114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9" idx="2"/>
              <a:endCxn id="27" idx="0"/>
            </p:cNvCxnSpPr>
            <p:nvPr/>
          </p:nvCxnSpPr>
          <p:spPr bwMode="auto">
            <a:xfrm>
              <a:off x="7973784" y="5094514"/>
              <a:ext cx="35760" cy="9274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19" idx="2"/>
            </p:cNvCxnSpPr>
            <p:nvPr/>
          </p:nvCxnSpPr>
          <p:spPr bwMode="auto">
            <a:xfrm>
              <a:off x="7973784" y="5094514"/>
              <a:ext cx="632460" cy="4114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Rectangle 23"/>
            <p:cNvSpPr/>
            <p:nvPr/>
          </p:nvSpPr>
          <p:spPr bwMode="auto">
            <a:xfrm>
              <a:off x="6649215" y="5505991"/>
              <a:ext cx="1047529" cy="4049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common1</a:t>
              </a:r>
              <a:endPara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7485779" y="6021967"/>
              <a:ext cx="1047529" cy="4049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common2</a:t>
              </a:r>
              <a:endPara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446770" y="544927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885109" y="5094514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newPCR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8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130" y="-504822"/>
            <a:ext cx="6394870" cy="1384995"/>
          </a:xfrm>
        </p:spPr>
        <p:txBody>
          <a:bodyPr/>
          <a:lstStyle/>
          <a:p>
            <a:r>
              <a:rPr lang="en-US" sz="2800" dirty="0" smtClean="0"/>
              <a:t>Compute Parent-Child Relation for Common Children: Intersection Rules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774700"/>
            <a:ext cx="8439150" cy="51689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476104" y="1446349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476104" y="2455817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701029" y="2365329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" name="Straight Connector 8"/>
          <p:cNvCxnSpPr>
            <a:stCxn id="4" idx="2"/>
            <a:endCxn id="7" idx="0"/>
          </p:cNvCxnSpPr>
          <p:nvPr/>
        </p:nvCxnSpPr>
        <p:spPr bwMode="auto">
          <a:xfrm>
            <a:off x="1743892" y="1903549"/>
            <a:ext cx="0" cy="4617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3724004" y="1446349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24004" y="2455817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948929" y="2365329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3" name="Straight Connector 12"/>
          <p:cNvCxnSpPr>
            <a:stCxn id="10" idx="2"/>
            <a:endCxn id="12" idx="0"/>
          </p:cNvCxnSpPr>
          <p:nvPr/>
        </p:nvCxnSpPr>
        <p:spPr bwMode="auto">
          <a:xfrm>
            <a:off x="3991792" y="1903549"/>
            <a:ext cx="0" cy="4617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>
          <a:xfrm>
            <a:off x="2672928" y="167277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+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49429" y="167277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=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289404" y="1446349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R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289404" y="2455817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cxnSp>
        <p:nvCxnSpPr>
          <p:cNvPr id="19" name="Straight Connector 18"/>
          <p:cNvCxnSpPr>
            <a:stCxn id="16" idx="2"/>
            <a:endCxn id="23" idx="0"/>
          </p:cNvCxnSpPr>
          <p:nvPr/>
        </p:nvCxnSpPr>
        <p:spPr bwMode="auto">
          <a:xfrm>
            <a:off x="6557192" y="1903549"/>
            <a:ext cx="0" cy="4665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29081" y="3471733"/>
            <a:ext cx="2829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[[FM1]] = { {R, C} }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22669" y="3471733"/>
            <a:ext cx="2146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[[FM2]] =</a:t>
            </a:r>
          </a:p>
          <a:p>
            <a:r>
              <a:rPr lang="en-US" dirty="0" smtClean="0"/>
              <a:t>{ {R}, {R, C} }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75369" y="3463666"/>
            <a:ext cx="3446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[[Result]] = { {R, C} }</a:t>
            </a:r>
          </a:p>
          <a:p>
            <a:r>
              <a:rPr lang="en-US" dirty="0"/>
              <a:t> </a:t>
            </a:r>
            <a:r>
              <a:rPr lang="en-US" dirty="0" smtClean="0"/>
              <a:t>      = [[FM1]]</a:t>
            </a:r>
            <a:r>
              <a:rPr lang="en-US" dirty="0"/>
              <a:t> </a:t>
            </a:r>
            <a:r>
              <a:rPr lang="en-US" dirty="0" smtClean="0"/>
              <a:t>∩ [[FM2]] 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6514329" y="2370092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94659" y="293841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FM1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642559" y="291301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FM2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07959" y="2913017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766457" y="5224780"/>
            <a:ext cx="1295400" cy="452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380589"/>
              </p:ext>
            </p:extLst>
          </p:nvPr>
        </p:nvGraphicFramePr>
        <p:xfrm>
          <a:off x="533400" y="4615180"/>
          <a:ext cx="82296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FM2</a:t>
                      </a:r>
                    </a:p>
                    <a:p>
                      <a:r>
                        <a:rPr lang="en-US" dirty="0" smtClean="0"/>
                        <a:t>FM1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And-Mandatory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And-Man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And-Man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And-Man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And-Man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And-Man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>
            <a:off x="533400" y="4615180"/>
            <a:ext cx="167640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27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Preliminaries: Feature Models</a:t>
            </a:r>
          </a:p>
          <a:p>
            <a:r>
              <a:rPr lang="en-US" dirty="0" smtClean="0"/>
              <a:t>Motivation: Why merge FMs?</a:t>
            </a:r>
          </a:p>
          <a:p>
            <a:r>
              <a:rPr lang="en-US" dirty="0" smtClean="0"/>
              <a:t>Approaches</a:t>
            </a:r>
          </a:p>
          <a:p>
            <a:pPr lvl="1"/>
            <a:r>
              <a:rPr lang="en-US" dirty="0" smtClean="0"/>
              <a:t>Simple Combination Approach</a:t>
            </a:r>
          </a:p>
          <a:p>
            <a:pPr lvl="1"/>
            <a:r>
              <a:rPr lang="en-US" dirty="0" smtClean="0"/>
              <a:t>Rule-based Approach</a:t>
            </a:r>
          </a:p>
          <a:p>
            <a:pPr lvl="1"/>
            <a:r>
              <a:rPr lang="en-US" dirty="0" smtClean="0"/>
              <a:t>Logical Formula Approach</a:t>
            </a:r>
          </a:p>
          <a:p>
            <a:r>
              <a:rPr lang="en-US" dirty="0" smtClean="0"/>
              <a:t>Our Work</a:t>
            </a:r>
          </a:p>
          <a:p>
            <a:r>
              <a:rPr lang="en-US" dirty="0" smtClean="0"/>
              <a:t>Related Topics to FM Merging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17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130" y="95178"/>
            <a:ext cx="6255969" cy="523220"/>
          </a:xfrm>
        </p:spPr>
        <p:txBody>
          <a:bodyPr/>
          <a:lstStyle/>
          <a:p>
            <a:r>
              <a:rPr lang="en-US" sz="2800" dirty="0" smtClean="0"/>
              <a:t>Get the Result Tree (Cont.)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Union mode: [[Result]]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⊇</m:t>
                    </m:r>
                  </m:oMath>
                </a14:m>
                <a:r>
                  <a:rPr lang="en-US" dirty="0" smtClean="0"/>
                  <a:t> [[FM1]] ∪ [[FM2]]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27" t="-1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3500" y="1369317"/>
            <a:ext cx="6860725" cy="52937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merge</a:t>
            </a:r>
            <a:r>
              <a:rPr lang="en-US" dirty="0" smtClean="0"/>
              <a:t> (root1: Feature, root2: Feature)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// root1 must matches root2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newRoot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 root1.copy()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  <a:p>
            <a:r>
              <a:rPr lang="en-US" dirty="0" smtClean="0"/>
              <a:t>    </a:t>
            </a:r>
            <a:r>
              <a:rPr lang="en-US" sz="2000" dirty="0" smtClean="0">
                <a:solidFill>
                  <a:srgbClr val="00B050"/>
                </a:solidFill>
              </a:rPr>
              <a:t>// Merge the </a:t>
            </a:r>
            <a:r>
              <a:rPr lang="en-US" sz="2000" b="1" dirty="0" smtClean="0">
                <a:solidFill>
                  <a:srgbClr val="00B050"/>
                </a:solidFill>
              </a:rPr>
              <a:t>common children</a:t>
            </a:r>
            <a:r>
              <a:rPr lang="en-US" sz="2000" dirty="0" smtClean="0">
                <a:solidFill>
                  <a:srgbClr val="00B050"/>
                </a:solidFill>
              </a:rPr>
              <a:t> of root1 and root2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000" dirty="0" err="1" smtClean="0"/>
              <a:t>newPCR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 compute parent-child relation from root1 and root2 by union-rules</a:t>
            </a:r>
          </a:p>
          <a:p>
            <a:r>
              <a:rPr lang="en-US" sz="1400" dirty="0">
                <a:sym typeface="Wingdings" pitchFamily="2" charset="2"/>
              </a:rPr>
              <a:t> </a:t>
            </a:r>
            <a:r>
              <a:rPr lang="en-US" sz="1400" dirty="0" smtClean="0">
                <a:sym typeface="Wingdings" pitchFamily="2" charset="2"/>
              </a:rPr>
              <a:t>     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for each common child c of root1 and root2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         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merged_c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 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merge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(c of root1, c of root2)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         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newRoot.addChild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(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merged_c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newPCR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)</a:t>
            </a:r>
          </a:p>
          <a:p>
            <a:endParaRPr lang="en-US" sz="2000" dirty="0" smtClean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</a:t>
            </a:r>
            <a:r>
              <a:rPr lang="en-US" sz="2000" dirty="0" smtClean="0">
                <a:solidFill>
                  <a:srgbClr val="00B050"/>
                </a:solidFill>
                <a:sym typeface="Wingdings" pitchFamily="2" charset="2"/>
              </a:rPr>
              <a:t>// Insert the </a:t>
            </a:r>
            <a:r>
              <a:rPr lang="en-US" sz="2000" b="1" dirty="0" smtClean="0">
                <a:solidFill>
                  <a:srgbClr val="00B050"/>
                </a:solidFill>
                <a:sym typeface="Wingdings" pitchFamily="2" charset="2"/>
              </a:rPr>
              <a:t>unique children </a:t>
            </a:r>
            <a:r>
              <a:rPr lang="en-US" sz="2000" dirty="0" smtClean="0">
                <a:solidFill>
                  <a:srgbClr val="00B050"/>
                </a:solidFill>
                <a:sym typeface="Wingdings" pitchFamily="2" charset="2"/>
              </a:rPr>
              <a:t>of root1 and root2 to </a:t>
            </a:r>
            <a:r>
              <a:rPr lang="en-US" sz="2000" dirty="0" err="1" smtClean="0">
                <a:solidFill>
                  <a:srgbClr val="00B050"/>
                </a:solidFill>
                <a:sym typeface="Wingdings" pitchFamily="2" charset="2"/>
              </a:rPr>
              <a:t>newRoot</a:t>
            </a:r>
            <a:endParaRPr lang="en-US" sz="2000" dirty="0" smtClean="0">
              <a:solidFill>
                <a:srgbClr val="00B050"/>
              </a:solidFill>
              <a:sym typeface="Wingdings" pitchFamily="2" charset="2"/>
            </a:endParaRPr>
          </a:p>
          <a:p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for each unique child </a:t>
            </a:r>
            <a:r>
              <a:rPr lang="en-US" sz="2000" i="1" dirty="0" smtClean="0">
                <a:sym typeface="Wingdings" pitchFamily="2" charset="2"/>
              </a:rPr>
              <a:t>uc1</a:t>
            </a:r>
            <a:r>
              <a:rPr lang="en-US" sz="2000" dirty="0" smtClean="0">
                <a:sym typeface="Wingdings" pitchFamily="2" charset="2"/>
              </a:rPr>
              <a:t> of root1</a:t>
            </a:r>
          </a:p>
          <a:p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</a:t>
            </a:r>
            <a:r>
              <a:rPr lang="en-US" sz="2000" dirty="0" err="1" smtClean="0">
                <a:sym typeface="Wingdings" pitchFamily="2" charset="2"/>
              </a:rPr>
              <a:t>newRoot.addChild</a:t>
            </a:r>
            <a:r>
              <a:rPr lang="en-US" sz="2000" dirty="0" smtClean="0">
                <a:sym typeface="Wingdings" pitchFamily="2" charset="2"/>
              </a:rPr>
              <a:t>(uc1, AND-OPTIONAL)</a:t>
            </a:r>
          </a:p>
          <a:p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for each unique child uc2 of root2</a:t>
            </a:r>
          </a:p>
          <a:p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</a:t>
            </a:r>
            <a:r>
              <a:rPr lang="en-US" sz="2000" dirty="0" err="1" smtClean="0">
                <a:sym typeface="Wingdings" pitchFamily="2" charset="2"/>
              </a:rPr>
              <a:t>newRoot.addChild</a:t>
            </a:r>
            <a:r>
              <a:rPr lang="en-US" sz="2000" dirty="0" smtClean="0">
                <a:sym typeface="Wingdings" pitchFamily="2" charset="2"/>
              </a:rPr>
              <a:t>(uc2, AND-OPTIONAL)</a:t>
            </a:r>
          </a:p>
          <a:p>
            <a:endParaRPr lang="en-US" sz="2000" dirty="0" smtClean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    return </a:t>
            </a:r>
            <a:r>
              <a:rPr lang="en-US" sz="2000" dirty="0" err="1" smtClean="0">
                <a:sym typeface="Wingdings" pitchFamily="2" charset="2"/>
              </a:rPr>
              <a:t>newRoot</a:t>
            </a:r>
            <a:endParaRPr lang="en-US" sz="2000" dirty="0" smtClean="0">
              <a:sym typeface="Wingdings" pitchFamily="2" charset="2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632895" y="1786240"/>
            <a:ext cx="1957029" cy="1737349"/>
            <a:chOff x="6649215" y="4689566"/>
            <a:chExt cx="1957029" cy="1737349"/>
          </a:xfrm>
        </p:grpSpPr>
        <p:sp>
          <p:nvSpPr>
            <p:cNvPr id="13" name="Rectangle 12"/>
            <p:cNvSpPr/>
            <p:nvPr/>
          </p:nvSpPr>
          <p:spPr bwMode="auto">
            <a:xfrm>
              <a:off x="7341324" y="4689566"/>
              <a:ext cx="1264920" cy="4049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newRoot</a:t>
              </a:r>
              <a:endPara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" name="Straight Connector 13"/>
            <p:cNvCxnSpPr>
              <a:stCxn id="13" idx="2"/>
              <a:endCxn id="17" idx="0"/>
            </p:cNvCxnSpPr>
            <p:nvPr/>
          </p:nvCxnSpPr>
          <p:spPr bwMode="auto">
            <a:xfrm flipH="1">
              <a:off x="7172980" y="5094514"/>
              <a:ext cx="800804" cy="4114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13" idx="2"/>
              <a:endCxn id="18" idx="0"/>
            </p:cNvCxnSpPr>
            <p:nvPr/>
          </p:nvCxnSpPr>
          <p:spPr bwMode="auto">
            <a:xfrm>
              <a:off x="7973784" y="5094514"/>
              <a:ext cx="35760" cy="9274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Rectangle 16"/>
            <p:cNvSpPr/>
            <p:nvPr/>
          </p:nvSpPr>
          <p:spPr bwMode="auto">
            <a:xfrm>
              <a:off x="6649215" y="5505991"/>
              <a:ext cx="1047529" cy="4049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common1</a:t>
              </a:r>
              <a:endPara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7485779" y="6021967"/>
              <a:ext cx="1047529" cy="4049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common2</a:t>
              </a:r>
              <a:endPara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219596" y="4466554"/>
            <a:ext cx="2772004" cy="1922178"/>
            <a:chOff x="6219596" y="4136354"/>
            <a:chExt cx="2772004" cy="1922178"/>
          </a:xfrm>
        </p:grpSpPr>
        <p:grpSp>
          <p:nvGrpSpPr>
            <p:cNvPr id="20" name="Group 19"/>
            <p:cNvGrpSpPr/>
            <p:nvPr/>
          </p:nvGrpSpPr>
          <p:grpSpPr>
            <a:xfrm>
              <a:off x="6219596" y="4136354"/>
              <a:ext cx="2490322" cy="1922178"/>
              <a:chOff x="6115922" y="4689566"/>
              <a:chExt cx="2490322" cy="1922178"/>
            </a:xfrm>
          </p:grpSpPr>
          <p:sp>
            <p:nvSpPr>
              <p:cNvPr id="21" name="Rectangle 20"/>
              <p:cNvSpPr/>
              <p:nvPr/>
            </p:nvSpPr>
            <p:spPr bwMode="auto">
              <a:xfrm>
                <a:off x="7341324" y="4689566"/>
                <a:ext cx="1264920" cy="40494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sz="2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newRoot</a:t>
                </a:r>
                <a:endParaRPr kumimoji="1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22" name="Straight Connector 21"/>
              <p:cNvCxnSpPr>
                <a:stCxn id="21" idx="2"/>
                <a:endCxn id="24" idx="0"/>
              </p:cNvCxnSpPr>
              <p:nvPr/>
            </p:nvCxnSpPr>
            <p:spPr bwMode="auto">
              <a:xfrm flipH="1">
                <a:off x="6639687" y="5094514"/>
                <a:ext cx="1334097" cy="26125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Straight Connector 22"/>
              <p:cNvCxnSpPr>
                <a:stCxn id="21" idx="2"/>
                <a:endCxn id="25" idx="0"/>
              </p:cNvCxnSpPr>
              <p:nvPr/>
            </p:nvCxnSpPr>
            <p:spPr bwMode="auto">
              <a:xfrm flipH="1">
                <a:off x="7341324" y="5094514"/>
                <a:ext cx="632460" cy="111228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4" name="Rectangle 23"/>
              <p:cNvSpPr/>
              <p:nvPr/>
            </p:nvSpPr>
            <p:spPr bwMode="auto">
              <a:xfrm>
                <a:off x="6115922" y="5355766"/>
                <a:ext cx="1047529" cy="40494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common1</a:t>
                </a:r>
                <a:endParaRPr kumimoji="1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6817559" y="6206796"/>
                <a:ext cx="1047529" cy="40494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common2</a:t>
                </a:r>
                <a:endParaRPr kumimoji="1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28" name="Rectangle 27"/>
            <p:cNvSpPr/>
            <p:nvPr/>
          </p:nvSpPr>
          <p:spPr bwMode="auto">
            <a:xfrm>
              <a:off x="7996542" y="5158244"/>
              <a:ext cx="995058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unique1</a:t>
              </a:r>
              <a:endPara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8451208" y="5055101"/>
              <a:ext cx="85725" cy="8572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1" name="Straight Connector 30"/>
            <p:cNvCxnSpPr>
              <a:stCxn id="21" idx="2"/>
              <a:endCxn id="29" idx="0"/>
            </p:cNvCxnSpPr>
            <p:nvPr/>
          </p:nvCxnSpPr>
          <p:spPr bwMode="auto">
            <a:xfrm>
              <a:off x="8077458" y="4541302"/>
              <a:ext cx="416613" cy="51379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1692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val 67"/>
          <p:cNvSpPr/>
          <p:nvPr/>
        </p:nvSpPr>
        <p:spPr>
          <a:xfrm>
            <a:off x="3812793" y="6260426"/>
            <a:ext cx="1295400" cy="452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6515434"/>
              </p:ext>
            </p:extLst>
          </p:nvPr>
        </p:nvGraphicFramePr>
        <p:xfrm>
          <a:off x="579736" y="4589106"/>
          <a:ext cx="82296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FM2</a:t>
                      </a:r>
                    </a:p>
                    <a:p>
                      <a:r>
                        <a:rPr lang="en-US" dirty="0" smtClean="0"/>
                        <a:t>FM1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And-Mandatory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And-Man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130" y="-73934"/>
            <a:ext cx="6255969" cy="954107"/>
          </a:xfrm>
        </p:spPr>
        <p:txBody>
          <a:bodyPr/>
          <a:lstStyle/>
          <a:p>
            <a:r>
              <a:rPr lang="en-US" sz="2800" dirty="0" smtClean="0"/>
              <a:t>Compute Parent-Child Relation for Common Children: Union Rules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774700"/>
            <a:ext cx="8439150" cy="51689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476104" y="1446349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983708" y="2443071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 bwMode="auto">
          <a:xfrm flipH="1">
            <a:off x="1251496" y="1903549"/>
            <a:ext cx="492396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3724004" y="1446349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72928" y="167277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+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49429" y="167277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=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9281" y="3362986"/>
            <a:ext cx="20011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[[FM1]] = </a:t>
            </a:r>
          </a:p>
          <a:p>
            <a:r>
              <a:rPr lang="en-US" sz="2000" dirty="0" smtClean="0"/>
              <a:t>{ {R, A}, {R, B}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{R, A, B} }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3251933" y="3358464"/>
            <a:ext cx="19014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[[FM2]] ={ {R},</a:t>
            </a:r>
          </a:p>
          <a:p>
            <a:r>
              <a:rPr lang="en-US" sz="2000" dirty="0" smtClean="0"/>
              <a:t>{R, A}, {R, B},</a:t>
            </a:r>
          </a:p>
          <a:p>
            <a:r>
              <a:rPr lang="en-US" sz="2000" dirty="0" smtClean="0"/>
              <a:t>{R, A, B} }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875369" y="3463666"/>
                <a:ext cx="26132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[[Result]]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  <a:ea typeface="Cambria Math"/>
                      </a:rPr>
                      <m:t>⊇</m:t>
                    </m:r>
                  </m:oMath>
                </a14:m>
                <a:r>
                  <a:rPr lang="en-US" sz="2000" b="1" dirty="0"/>
                  <a:t> </a:t>
                </a:r>
                <a:endParaRPr lang="en-US" sz="2000" dirty="0" smtClean="0"/>
              </a:p>
              <a:p>
                <a:r>
                  <a:rPr lang="en-US" sz="2000" dirty="0"/>
                  <a:t> </a:t>
                </a:r>
                <a:r>
                  <a:rPr lang="en-US" sz="2000" dirty="0" smtClean="0"/>
                  <a:t>     [[FM1]]</a:t>
                </a:r>
                <a:r>
                  <a:rPr lang="en-US" sz="2000" dirty="0"/>
                  <a:t> ∪ </a:t>
                </a:r>
                <a:r>
                  <a:rPr lang="en-US" sz="2000" dirty="0" smtClean="0"/>
                  <a:t>[[FM2]] 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369" y="3463666"/>
                <a:ext cx="2613216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2570" t="-4310" r="-1636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394659" y="293841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FM1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642559" y="291301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FM2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07959" y="2913017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1911060" y="2443071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cxnSp>
        <p:nvCxnSpPr>
          <p:cNvPr id="18" name="Straight Connector 17"/>
          <p:cNvCxnSpPr>
            <a:stCxn id="4" idx="2"/>
            <a:endCxn id="30" idx="0"/>
          </p:cNvCxnSpPr>
          <p:nvPr/>
        </p:nvCxnSpPr>
        <p:spPr bwMode="auto">
          <a:xfrm>
            <a:off x="1743892" y="1903549"/>
            <a:ext cx="434956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Isosceles Triangle 34"/>
          <p:cNvSpPr/>
          <p:nvPr/>
        </p:nvSpPr>
        <p:spPr bwMode="auto">
          <a:xfrm>
            <a:off x="1476103" y="1912892"/>
            <a:ext cx="508271" cy="285047"/>
          </a:xfrm>
          <a:prstGeom prst="triangle">
            <a:avLst>
              <a:gd name="adj" fmla="val 5297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231608" y="2443071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158960" y="2443071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48" name="Oval 47"/>
          <p:cNvSpPr/>
          <p:nvPr/>
        </p:nvSpPr>
        <p:spPr bwMode="auto">
          <a:xfrm>
            <a:off x="3456533" y="2352537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9" name="Straight Connector 48"/>
          <p:cNvCxnSpPr/>
          <p:nvPr/>
        </p:nvCxnSpPr>
        <p:spPr bwMode="auto">
          <a:xfrm flipH="1">
            <a:off x="3499396" y="1890849"/>
            <a:ext cx="492396" cy="474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0"/>
          <p:cNvSpPr/>
          <p:nvPr/>
        </p:nvSpPr>
        <p:spPr bwMode="auto">
          <a:xfrm>
            <a:off x="4371294" y="2349315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2" name="Straight Connector 51"/>
          <p:cNvCxnSpPr>
            <a:stCxn id="10" idx="2"/>
            <a:endCxn id="51" idx="0"/>
          </p:cNvCxnSpPr>
          <p:nvPr/>
        </p:nvCxnSpPr>
        <p:spPr bwMode="auto">
          <a:xfrm>
            <a:off x="3991792" y="1903549"/>
            <a:ext cx="422365" cy="4457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Rectangle 60"/>
          <p:cNvSpPr/>
          <p:nvPr/>
        </p:nvSpPr>
        <p:spPr bwMode="auto">
          <a:xfrm>
            <a:off x="6475352" y="1446349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R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5982956" y="2443071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6910308" y="2443071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64" name="Oval 63"/>
          <p:cNvSpPr/>
          <p:nvPr/>
        </p:nvSpPr>
        <p:spPr bwMode="auto">
          <a:xfrm>
            <a:off x="6207881" y="2352537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5" name="Straight Connector 64"/>
          <p:cNvCxnSpPr/>
          <p:nvPr/>
        </p:nvCxnSpPr>
        <p:spPr bwMode="auto">
          <a:xfrm flipH="1">
            <a:off x="6250744" y="1890849"/>
            <a:ext cx="492396" cy="474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Oval 65"/>
          <p:cNvSpPr/>
          <p:nvPr/>
        </p:nvSpPr>
        <p:spPr bwMode="auto">
          <a:xfrm>
            <a:off x="7122642" y="2349315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7" name="Straight Connector 66"/>
          <p:cNvCxnSpPr>
            <a:stCxn id="61" idx="2"/>
            <a:endCxn id="66" idx="0"/>
          </p:cNvCxnSpPr>
          <p:nvPr/>
        </p:nvCxnSpPr>
        <p:spPr bwMode="auto">
          <a:xfrm>
            <a:off x="6743140" y="1903549"/>
            <a:ext cx="422365" cy="4457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>
          <a:xfrm>
            <a:off x="579736" y="4589106"/>
            <a:ext cx="167640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97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130" y="156733"/>
            <a:ext cx="6255969" cy="461665"/>
          </a:xfrm>
        </p:spPr>
        <p:txBody>
          <a:bodyPr/>
          <a:lstStyle/>
          <a:p>
            <a:r>
              <a:rPr lang="en-US" sz="2400" dirty="0" smtClean="0"/>
              <a:t>Insert Unique Children in the Union Mode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rule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425304" y="1484449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422220" y="2533618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414565" y="1952898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96563" y="171087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+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97129" y="171087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=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937104" y="1484449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R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937104" y="2493917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cxnSp>
        <p:nvCxnSpPr>
          <p:cNvPr id="16" name="Straight Connector 15"/>
          <p:cNvCxnSpPr>
            <a:stCxn id="14" idx="2"/>
            <a:endCxn id="20" idx="0"/>
          </p:cNvCxnSpPr>
          <p:nvPr/>
        </p:nvCxnSpPr>
        <p:spPr bwMode="auto">
          <a:xfrm>
            <a:off x="7204892" y="1941649"/>
            <a:ext cx="0" cy="4665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78281" y="3509833"/>
            <a:ext cx="28296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[[FM1]] = { {R, C} }</a:t>
            </a:r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b="1" dirty="0" smtClean="0"/>
              <a:t>or</a:t>
            </a:r>
          </a:p>
          <a:p>
            <a:r>
              <a:rPr lang="en-US" dirty="0" smtClean="0"/>
              <a:t>[[FM1]] = { {R},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{R, C} }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71869" y="3509833"/>
            <a:ext cx="2470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[[FM2]] = { {R} }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24569" y="3501766"/>
            <a:ext cx="34467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[[Result]] = { {R},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{R, C} }</a:t>
            </a:r>
          </a:p>
          <a:p>
            <a:r>
              <a:rPr lang="en-US" dirty="0"/>
              <a:t> </a:t>
            </a:r>
            <a:r>
              <a:rPr lang="en-US" dirty="0" smtClean="0"/>
              <a:t>      = [[FM1]]</a:t>
            </a:r>
            <a:r>
              <a:rPr lang="en-US" dirty="0"/>
              <a:t> ∪ </a:t>
            </a:r>
            <a:r>
              <a:rPr lang="en-US" dirty="0" smtClean="0"/>
              <a:t>[[FM2]] 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7162029" y="2408192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43859" y="297651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FM1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90259" y="295111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FM2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55659" y="2951117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25" name="Straight Connector 24"/>
          <p:cNvCxnSpPr>
            <a:stCxn id="4" idx="2"/>
            <a:endCxn id="5" idx="0"/>
          </p:cNvCxnSpPr>
          <p:nvPr/>
        </p:nvCxnSpPr>
        <p:spPr bwMode="auto">
          <a:xfrm flipH="1">
            <a:off x="1690008" y="1941649"/>
            <a:ext cx="3084" cy="5919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1859280" y="1859834"/>
            <a:ext cx="1535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/>
              <a:t>any parent-child relation</a:t>
            </a:r>
            <a:endParaRPr lang="en-US" sz="1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113668" y="2489154"/>
                <a:ext cx="15356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/>
                  <a:t>C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∉</m:t>
                    </m:r>
                  </m:oMath>
                </a14:m>
                <a:r>
                  <a:rPr lang="en-US" sz="2000" i="1" dirty="0" smtClean="0"/>
                  <a:t> FM2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668" y="2489154"/>
                <a:ext cx="1535683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436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51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532" y="5029984"/>
            <a:ext cx="9271853" cy="1235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6593"/>
            <a:ext cx="9238217" cy="116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130" y="-27933"/>
            <a:ext cx="6255969" cy="646331"/>
          </a:xfrm>
        </p:spPr>
        <p:txBody>
          <a:bodyPr/>
          <a:lstStyle/>
          <a:p>
            <a:r>
              <a:rPr lang="en-US" dirty="0" smtClean="0"/>
              <a:t>Get Cross-Tree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750627"/>
            <a:ext cx="8439150" cy="5192972"/>
          </a:xfrm>
        </p:spPr>
        <p:txBody>
          <a:bodyPr/>
          <a:lstStyle/>
          <a:p>
            <a:r>
              <a:rPr lang="en-US" dirty="0" smtClean="0"/>
              <a:t>Similar to the refinements,  use rules to match inputs and generate output.</a:t>
            </a:r>
          </a:p>
          <a:p>
            <a:endParaRPr lang="en-US" dirty="0"/>
          </a:p>
          <a:p>
            <a:r>
              <a:rPr lang="en-US" dirty="0" smtClean="0"/>
              <a:t>Example rules of the union mode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8991" y="2853542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FM1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2354" y="2853542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FM2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59701" y="2853542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Result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513" y="4436702"/>
            <a:ext cx="146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{A, B}, {B}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318384" y="442855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{A}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042224" y="4428559"/>
            <a:ext cx="2024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{A}, {B}, {A, B}</a:t>
            </a:r>
            <a:endParaRPr lang="en-US" sz="2000" dirty="0"/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-450376" y="5029984"/>
            <a:ext cx="10536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73393" y="6265686"/>
            <a:ext cx="1164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{A}, {B}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231655" y="6265686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{A}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7472629" y="6265686"/>
            <a:ext cx="1164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{A}, {B}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799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Not hard to implement.</a:t>
            </a:r>
          </a:p>
          <a:p>
            <a:pPr lvl="1"/>
            <a:r>
              <a:rPr lang="en-US" dirty="0" smtClean="0"/>
              <a:t>Generate feature model with acceptable quality. </a:t>
            </a:r>
          </a:p>
          <a:p>
            <a:pPr lvl="1"/>
            <a:endParaRPr lang="en-US" dirty="0"/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Some researchers argue that the semantics preservation of </a:t>
            </a:r>
            <a:r>
              <a:rPr lang="en-US" i="1" dirty="0" smtClean="0"/>
              <a:t>merge </a:t>
            </a:r>
            <a:r>
              <a:rPr lang="en-US" dirty="0" smtClean="0"/>
              <a:t>operation (especially in the intersection mode) is doubtful and needs strict proof.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2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Preliminaries: Feature Models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Motivation: Why merge FMs?</a:t>
            </a:r>
          </a:p>
          <a:p>
            <a:r>
              <a:rPr lang="en-US" dirty="0" smtClean="0"/>
              <a:t>Approaches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Simple Combination Approach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Rule-based Approach</a:t>
            </a:r>
          </a:p>
          <a:p>
            <a:pPr lvl="1"/>
            <a:r>
              <a:rPr lang="en-US" dirty="0" smtClean="0"/>
              <a:t>Logical Formula Approach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Our Work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Related Topics to FM Merging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38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Formula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</a:p>
          <a:p>
            <a:pPr lvl="1"/>
            <a:r>
              <a:rPr lang="en-US" dirty="0" smtClean="0"/>
              <a:t>Transform input FMs into logical formulas</a:t>
            </a:r>
          </a:p>
          <a:p>
            <a:pPr lvl="1"/>
            <a:r>
              <a:rPr lang="en-US" dirty="0" smtClean="0"/>
              <a:t>Compute result formula from the input formulas (“merge” input formulas)</a:t>
            </a:r>
          </a:p>
          <a:p>
            <a:pPr lvl="1"/>
            <a:r>
              <a:rPr lang="en-US" dirty="0" smtClean="0"/>
              <a:t>Transform result formula into result FM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0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FM to Logical Formula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58064366"/>
                  </p:ext>
                </p:extLst>
              </p:nvPr>
            </p:nvGraphicFramePr>
            <p:xfrm>
              <a:off x="323850" y="1182228"/>
              <a:ext cx="8439150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9575"/>
                    <a:gridCol w="421957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Structure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Implication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Any </a:t>
                          </a:r>
                          <a:r>
                            <a:rPr lang="en-US" i="1" dirty="0" smtClean="0"/>
                            <a:t>parent-child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child</a:t>
                          </a:r>
                          <a:r>
                            <a:rPr lang="en-US" i="1" baseline="0" dirty="0" smtClean="0"/>
                            <a:t> </a:t>
                          </a:r>
                          <a:r>
                            <a:rPr lang="en-US" i="0" baseline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baseline="0" dirty="0" smtClean="0">
                              <a:sym typeface="Wingdings" pitchFamily="2" charset="2"/>
                            </a:rPr>
                            <a:t>parent</a:t>
                          </a:r>
                          <a:endParaRPr lang="en-US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parent-mandatory</a:t>
                          </a:r>
                          <a:r>
                            <a:rPr lang="en-US" i="1" baseline="0" dirty="0" smtClean="0"/>
                            <a:t> child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baseline="0" dirty="0" smtClean="0"/>
                            <a:t>parent </a:t>
                          </a:r>
                          <a:r>
                            <a:rPr lang="en-US" i="0" baseline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baseline="0" dirty="0" smtClean="0">
                              <a:sym typeface="Wingdings" pitchFamily="2" charset="2"/>
                            </a:rPr>
                            <a:t>child</a:t>
                          </a:r>
                          <a:endParaRPr lang="en-US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parent-OR (child</a:t>
                          </a:r>
                          <a:r>
                            <a:rPr lang="en-US" i="1" baseline="-25000" dirty="0" smtClean="0"/>
                            <a:t>1</a:t>
                          </a:r>
                          <a:r>
                            <a:rPr lang="en-US" i="1" dirty="0" smtClean="0"/>
                            <a:t>,</a:t>
                          </a:r>
                          <a:r>
                            <a:rPr lang="en-US" i="1" baseline="0" dirty="0" smtClean="0"/>
                            <a:t> child</a:t>
                          </a:r>
                          <a:r>
                            <a:rPr lang="en-US" i="1" baseline="-25000" dirty="0" smtClean="0"/>
                            <a:t>2</a:t>
                          </a:r>
                          <a:r>
                            <a:rPr lang="en-US" i="1" baseline="0" dirty="0" smtClean="0"/>
                            <a:t>, … </a:t>
                          </a:r>
                          <a:r>
                            <a:rPr lang="en-US" i="1" baseline="0" dirty="0" err="1" smtClean="0"/>
                            <a:t>child</a:t>
                          </a:r>
                          <a:r>
                            <a:rPr lang="en-US" i="1" baseline="-25000" dirty="0" err="1" smtClean="0"/>
                            <a:t>N</a:t>
                          </a:r>
                          <a:r>
                            <a:rPr lang="en-US" i="1" baseline="0" dirty="0" smtClean="0"/>
                            <a:t>)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parent </a:t>
                          </a:r>
                          <a:r>
                            <a:rPr lang="en-US" i="0" baseline="0" dirty="0" smtClean="0"/>
                            <a:t> </a:t>
                          </a:r>
                          <a:r>
                            <a:rPr lang="en-US" i="0" baseline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dirty="0" smtClean="0"/>
                            <a:t>child</a:t>
                          </a:r>
                          <a:r>
                            <a:rPr lang="en-US" i="1" baseline="-25000" dirty="0" smtClean="0"/>
                            <a:t>1 </a:t>
                          </a:r>
                          <a:r>
                            <a:rPr lang="en-US" i="1" baseline="0" dirty="0" smtClean="0"/>
                            <a:t> </a:t>
                          </a:r>
                          <a:r>
                            <a:rPr lang="en-US" i="0" baseline="0" dirty="0" smtClean="0"/>
                            <a:t>∨</a:t>
                          </a:r>
                          <a:r>
                            <a:rPr lang="en-US" i="1" baseline="0" dirty="0" smtClean="0"/>
                            <a:t> … </a:t>
                          </a:r>
                          <a:r>
                            <a:rPr lang="en-US" i="0" baseline="0" dirty="0" smtClean="0"/>
                            <a:t>∨</a:t>
                          </a:r>
                          <a:r>
                            <a:rPr lang="en-US" i="1" baseline="0" dirty="0" smtClean="0"/>
                            <a:t> </a:t>
                          </a:r>
                          <a:r>
                            <a:rPr lang="en-US" i="1" baseline="0" dirty="0" err="1" smtClean="0"/>
                            <a:t>child</a:t>
                          </a:r>
                          <a:r>
                            <a:rPr lang="en-US" i="1" baseline="-25000" dirty="0" err="1" smtClean="0"/>
                            <a:t>N</a:t>
                          </a:r>
                          <a:endParaRPr lang="en-US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parent-XOR</a:t>
                          </a:r>
                          <a:r>
                            <a:rPr lang="en-US" i="1" baseline="0" dirty="0" smtClean="0"/>
                            <a:t> (</a:t>
                          </a:r>
                          <a:r>
                            <a:rPr lang="en-US" i="1" dirty="0" smtClean="0"/>
                            <a:t>child</a:t>
                          </a:r>
                          <a:r>
                            <a:rPr lang="en-US" i="1" baseline="-25000" dirty="0" smtClean="0"/>
                            <a:t>1</a:t>
                          </a:r>
                          <a:r>
                            <a:rPr lang="en-US" i="1" dirty="0" smtClean="0"/>
                            <a:t>,</a:t>
                          </a:r>
                          <a:r>
                            <a:rPr lang="en-US" i="1" baseline="0" dirty="0" smtClean="0"/>
                            <a:t> child</a:t>
                          </a:r>
                          <a:r>
                            <a:rPr lang="en-US" i="1" baseline="-25000" dirty="0" smtClean="0"/>
                            <a:t>2</a:t>
                          </a:r>
                          <a:r>
                            <a:rPr lang="en-US" i="1" baseline="0" dirty="0" smtClean="0"/>
                            <a:t>, … </a:t>
                          </a:r>
                          <a:r>
                            <a:rPr lang="en-US" i="1" baseline="0" dirty="0" err="1" smtClean="0"/>
                            <a:t>child</a:t>
                          </a:r>
                          <a:r>
                            <a:rPr lang="en-US" i="1" baseline="-25000" dirty="0" err="1" smtClean="0"/>
                            <a:t>N</a:t>
                          </a:r>
                          <a:r>
                            <a:rPr lang="en-US" i="1" baseline="0" dirty="0" smtClean="0"/>
                            <a:t>)</a:t>
                          </a:r>
                          <a:endParaRPr lang="en-US" i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(parent </a:t>
                          </a:r>
                          <a:r>
                            <a:rPr lang="en-US" i="0" baseline="0" dirty="0" smtClean="0"/>
                            <a:t> </a:t>
                          </a:r>
                          <a:r>
                            <a:rPr lang="en-US" i="0" baseline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dirty="0" smtClean="0"/>
                            <a:t>child</a:t>
                          </a:r>
                          <a:r>
                            <a:rPr lang="en-US" i="1" baseline="-25000" dirty="0" smtClean="0"/>
                            <a:t>1 </a:t>
                          </a:r>
                          <a:r>
                            <a:rPr lang="en-US" i="1" baseline="0" dirty="0" smtClean="0"/>
                            <a:t> </a:t>
                          </a:r>
                          <a:r>
                            <a:rPr lang="en-US" i="0" baseline="0" dirty="0" smtClean="0"/>
                            <a:t>∨</a:t>
                          </a:r>
                          <a:r>
                            <a:rPr lang="en-US" i="1" baseline="0" dirty="0" smtClean="0"/>
                            <a:t> … </a:t>
                          </a:r>
                          <a:r>
                            <a:rPr lang="en-US" i="0" baseline="0" dirty="0" smtClean="0"/>
                            <a:t>∨</a:t>
                          </a:r>
                          <a:r>
                            <a:rPr lang="en-US" i="1" baseline="0" dirty="0" smtClean="0"/>
                            <a:t> </a:t>
                          </a:r>
                          <a:r>
                            <a:rPr lang="en-US" i="1" baseline="0" dirty="0" err="1" smtClean="0"/>
                            <a:t>child</a:t>
                          </a:r>
                          <a:r>
                            <a:rPr lang="en-US" i="1" baseline="-25000" dirty="0" err="1" smtClean="0"/>
                            <a:t>N</a:t>
                          </a:r>
                          <a:r>
                            <a:rPr lang="en-US" i="1" baseline="0" dirty="0" smtClean="0"/>
                            <a:t>) ∧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baseline="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i="1" baseline="0" smtClean="0">
                                  <a:latin typeface="Cambria Math"/>
                                  <a:ea typeface="Cambria Math"/>
                                </a:rPr>
                                <m:t>∀</m:t>
                              </m:r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, </m:t>
                              </m:r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, </m:t>
                              </m:r>
                            </m:oMath>
                          </a14:m>
                          <a:r>
                            <a:rPr lang="en-US" i="1" dirty="0" smtClean="0"/>
                            <a:t>child</a:t>
                          </a:r>
                          <a:r>
                            <a:rPr lang="en-US" i="1" baseline="-25000" dirty="0" smtClean="0"/>
                            <a:t>i</a:t>
                          </a:r>
                          <a:r>
                            <a:rPr lang="en-US" i="1" dirty="0" smtClean="0"/>
                            <a:t> ∧ </a:t>
                          </a:r>
                          <a:r>
                            <a:rPr lang="en-US" i="1" dirty="0" err="1" smtClean="0"/>
                            <a:t>child</a:t>
                          </a:r>
                          <a:r>
                            <a:rPr lang="en-US" i="1" baseline="-25000" dirty="0" err="1" smtClean="0"/>
                            <a:t>j</a:t>
                          </a:r>
                          <a:r>
                            <a:rPr lang="en-US" i="1" baseline="-25000" dirty="0" smtClean="0"/>
                            <a:t> </a:t>
                          </a:r>
                          <a:r>
                            <a:rPr lang="en-US" i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dirty="0" smtClean="0">
                              <a:sym typeface="Wingdings" pitchFamily="2" charset="2"/>
                            </a:rPr>
                            <a:t>false)</a:t>
                          </a:r>
                          <a:endParaRPr lang="en-US" i="1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X requires 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X </a:t>
                          </a:r>
                          <a:r>
                            <a:rPr lang="en-US" i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dirty="0" smtClean="0">
                              <a:sym typeface="Wingdings" pitchFamily="2" charset="2"/>
                            </a:rPr>
                            <a:t>Y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X excludes 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>
                              <a:sym typeface="Wingdings" pitchFamily="2" charset="2"/>
                            </a:rPr>
                            <a:t>X ∧ Y </a:t>
                          </a:r>
                          <a:r>
                            <a:rPr lang="en-US" i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dirty="0" smtClean="0">
                              <a:sym typeface="Wingdings" pitchFamily="2" charset="2"/>
                            </a:rPr>
                            <a:t>false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58064366"/>
                  </p:ext>
                </p:extLst>
              </p:nvPr>
            </p:nvGraphicFramePr>
            <p:xfrm>
              <a:off x="323850" y="1182228"/>
              <a:ext cx="8439150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9575"/>
                    <a:gridCol w="421957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Structure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Implication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Any </a:t>
                          </a:r>
                          <a:r>
                            <a:rPr lang="en-US" i="1" dirty="0" smtClean="0"/>
                            <a:t>parent-child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child</a:t>
                          </a:r>
                          <a:r>
                            <a:rPr lang="en-US" i="1" baseline="0" dirty="0" smtClean="0"/>
                            <a:t> </a:t>
                          </a:r>
                          <a:r>
                            <a:rPr lang="en-US" i="0" baseline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baseline="0" dirty="0" smtClean="0">
                              <a:sym typeface="Wingdings" pitchFamily="2" charset="2"/>
                            </a:rPr>
                            <a:t>parent</a:t>
                          </a:r>
                          <a:endParaRPr lang="en-US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parent-mandatory</a:t>
                          </a:r>
                          <a:r>
                            <a:rPr lang="en-US" i="1" baseline="0" dirty="0" smtClean="0"/>
                            <a:t> child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baseline="0" dirty="0" smtClean="0"/>
                            <a:t>parent </a:t>
                          </a:r>
                          <a:r>
                            <a:rPr lang="en-US" i="0" baseline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baseline="0" dirty="0" smtClean="0">
                              <a:sym typeface="Wingdings" pitchFamily="2" charset="2"/>
                            </a:rPr>
                            <a:t>child</a:t>
                          </a:r>
                          <a:endParaRPr lang="en-US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parent-OR (child</a:t>
                          </a:r>
                          <a:r>
                            <a:rPr lang="en-US" i="1" baseline="-25000" dirty="0" smtClean="0"/>
                            <a:t>1</a:t>
                          </a:r>
                          <a:r>
                            <a:rPr lang="en-US" i="1" dirty="0" smtClean="0"/>
                            <a:t>,</a:t>
                          </a:r>
                          <a:r>
                            <a:rPr lang="en-US" i="1" baseline="0" dirty="0" smtClean="0"/>
                            <a:t> child</a:t>
                          </a:r>
                          <a:r>
                            <a:rPr lang="en-US" i="1" baseline="-25000" dirty="0" smtClean="0"/>
                            <a:t>2</a:t>
                          </a:r>
                          <a:r>
                            <a:rPr lang="en-US" i="1" baseline="0" dirty="0" smtClean="0"/>
                            <a:t>, … </a:t>
                          </a:r>
                          <a:r>
                            <a:rPr lang="en-US" i="1" baseline="0" dirty="0" err="1" smtClean="0"/>
                            <a:t>child</a:t>
                          </a:r>
                          <a:r>
                            <a:rPr lang="en-US" i="1" baseline="-25000" dirty="0" err="1" smtClean="0"/>
                            <a:t>N</a:t>
                          </a:r>
                          <a:r>
                            <a:rPr lang="en-US" i="1" baseline="0" dirty="0" smtClean="0"/>
                            <a:t>)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parent </a:t>
                          </a:r>
                          <a:r>
                            <a:rPr lang="en-US" i="0" baseline="0" dirty="0" smtClean="0"/>
                            <a:t> </a:t>
                          </a:r>
                          <a:r>
                            <a:rPr lang="en-US" i="0" baseline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dirty="0" smtClean="0"/>
                            <a:t>child</a:t>
                          </a:r>
                          <a:r>
                            <a:rPr lang="en-US" i="1" baseline="-25000" dirty="0" smtClean="0"/>
                            <a:t>1 </a:t>
                          </a:r>
                          <a:r>
                            <a:rPr lang="en-US" i="1" baseline="0" dirty="0" smtClean="0"/>
                            <a:t> </a:t>
                          </a:r>
                          <a:r>
                            <a:rPr lang="en-US" i="0" baseline="0" dirty="0" smtClean="0"/>
                            <a:t>∨</a:t>
                          </a:r>
                          <a:r>
                            <a:rPr lang="en-US" i="1" baseline="0" dirty="0" smtClean="0"/>
                            <a:t> … </a:t>
                          </a:r>
                          <a:r>
                            <a:rPr lang="en-US" i="0" baseline="0" dirty="0" smtClean="0"/>
                            <a:t>∨</a:t>
                          </a:r>
                          <a:r>
                            <a:rPr lang="en-US" i="1" baseline="0" dirty="0" smtClean="0"/>
                            <a:t> </a:t>
                          </a:r>
                          <a:r>
                            <a:rPr lang="en-US" i="1" baseline="0" dirty="0" err="1" smtClean="0"/>
                            <a:t>child</a:t>
                          </a:r>
                          <a:r>
                            <a:rPr lang="en-US" i="1" baseline="-25000" dirty="0" err="1" smtClean="0"/>
                            <a:t>N</a:t>
                          </a:r>
                          <a:endParaRPr lang="en-US" i="1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parent-XOR</a:t>
                          </a:r>
                          <a:r>
                            <a:rPr lang="en-US" i="1" baseline="0" dirty="0" smtClean="0"/>
                            <a:t> (</a:t>
                          </a:r>
                          <a:r>
                            <a:rPr lang="en-US" i="1" dirty="0" smtClean="0"/>
                            <a:t>child</a:t>
                          </a:r>
                          <a:r>
                            <a:rPr lang="en-US" i="1" baseline="-25000" dirty="0" smtClean="0"/>
                            <a:t>1</a:t>
                          </a:r>
                          <a:r>
                            <a:rPr lang="en-US" i="1" dirty="0" smtClean="0"/>
                            <a:t>,</a:t>
                          </a:r>
                          <a:r>
                            <a:rPr lang="en-US" i="1" baseline="0" dirty="0" smtClean="0"/>
                            <a:t> child</a:t>
                          </a:r>
                          <a:r>
                            <a:rPr lang="en-US" i="1" baseline="-25000" dirty="0" smtClean="0"/>
                            <a:t>2</a:t>
                          </a:r>
                          <a:r>
                            <a:rPr lang="en-US" i="1" baseline="0" dirty="0" smtClean="0"/>
                            <a:t>, … </a:t>
                          </a:r>
                          <a:r>
                            <a:rPr lang="en-US" i="1" baseline="0" dirty="0" err="1" smtClean="0"/>
                            <a:t>child</a:t>
                          </a:r>
                          <a:r>
                            <a:rPr lang="en-US" i="1" baseline="-25000" dirty="0" err="1" smtClean="0"/>
                            <a:t>N</a:t>
                          </a:r>
                          <a:r>
                            <a:rPr lang="en-US" i="1" baseline="0" dirty="0" smtClean="0"/>
                            <a:t>)</a:t>
                          </a:r>
                          <a:endParaRPr lang="en-US" i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145" t="-236190" b="-130476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X requires 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X </a:t>
                          </a:r>
                          <a:r>
                            <a:rPr lang="en-US" i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dirty="0" smtClean="0">
                              <a:sym typeface="Wingdings" pitchFamily="2" charset="2"/>
                            </a:rPr>
                            <a:t>Y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X excludes 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>
                              <a:sym typeface="Wingdings" pitchFamily="2" charset="2"/>
                            </a:rPr>
                            <a:t>X ∧ Y </a:t>
                          </a:r>
                          <a:r>
                            <a:rPr lang="en-US" i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dirty="0" smtClean="0">
                              <a:sym typeface="Wingdings" pitchFamily="2" charset="2"/>
                            </a:rPr>
                            <a:t>false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23850" y="618398"/>
            <a:ext cx="8439150" cy="612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q"/>
              <a:defRPr kumimoji="1" sz="28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dirty="0" smtClean="0"/>
              <a:t>Step 1: Map structures to implications</a:t>
            </a:r>
          </a:p>
          <a:p>
            <a:pPr lvl="1"/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4032" y="4225344"/>
            <a:ext cx="8851067" cy="56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q"/>
              <a:defRPr kumimoji="1" sz="28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dirty="0" smtClean="0"/>
              <a:t>Step 2: The formula is a conjunction of all implications</a:t>
            </a:r>
          </a:p>
          <a:p>
            <a:pPr lvl="1"/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96389" y="4794070"/>
            <a:ext cx="8085909" cy="17765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SEMANTICS</a:t>
            </a:r>
          </a:p>
          <a:p>
            <a:r>
              <a:rPr lang="en-US" dirty="0"/>
              <a:t>Any </a:t>
            </a:r>
            <a:r>
              <a:rPr lang="en-US" dirty="0">
                <a:solidFill>
                  <a:srgbClr val="FF0000"/>
                </a:solidFill>
              </a:rPr>
              <a:t>assignment of Boolean </a:t>
            </a:r>
            <a:r>
              <a:rPr lang="en-US" dirty="0"/>
              <a:t>values to all features that </a:t>
            </a:r>
            <a:r>
              <a:rPr lang="en-US" dirty="0" smtClean="0"/>
              <a:t>makes the </a:t>
            </a:r>
            <a:r>
              <a:rPr lang="en-US" dirty="0" smtClean="0">
                <a:solidFill>
                  <a:srgbClr val="FF0000"/>
                </a:solidFill>
              </a:rPr>
              <a:t>formula </a:t>
            </a:r>
            <a:r>
              <a:rPr lang="en-US" dirty="0">
                <a:solidFill>
                  <a:srgbClr val="FF0000"/>
                </a:solidFill>
              </a:rPr>
              <a:t>satisfied </a:t>
            </a:r>
            <a:r>
              <a:rPr lang="en-US" dirty="0"/>
              <a:t>represents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valid product </a:t>
            </a:r>
            <a:r>
              <a:rPr lang="en-US" dirty="0" smtClean="0"/>
              <a:t>of </a:t>
            </a:r>
            <a:r>
              <a:rPr lang="en-US" dirty="0"/>
              <a:t>the feature model.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7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Logical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599" y="548325"/>
            <a:ext cx="7772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i="1" dirty="0" smtClean="0"/>
              <a:t>Managing multiple SPLs using merging techniques</a:t>
            </a:r>
            <a:r>
              <a:rPr lang="en-US" dirty="0" smtClean="0"/>
              <a:t>. 2010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66" y="1227910"/>
            <a:ext cx="8645434" cy="5541190"/>
          </a:xfrm>
        </p:spPr>
        <p:txBody>
          <a:bodyPr/>
          <a:lstStyle/>
          <a:p>
            <a:r>
              <a:rPr lang="en-US" dirty="0" smtClean="0"/>
              <a:t>Strict union mode: [[Result]] = [[FM1]] ∪ [[FM2]]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Intersection mode: [[Result]] = [[FM1]] ∩ [[FM2]]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58639" y="1881273"/>
            <a:ext cx="8829186" cy="2524767"/>
            <a:chOff x="175913" y="3285484"/>
            <a:chExt cx="8829186" cy="25247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75913" y="4062551"/>
                  <a:ext cx="8626275" cy="5091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𝜙</m:t>
                        </m:r>
                        <m:r>
                          <m:rPr>
                            <m:sty m:val="p"/>
                          </m:rPr>
                          <a:rPr lang="en-US" b="0" i="0" baseline="-25000" smtClean="0">
                            <a:latin typeface="Cambria Math"/>
                            <a:ea typeface="Cambria Math"/>
                          </a:rPr>
                          <m:t>Result</m:t>
                        </m:r>
                        <m:r>
                          <a:rPr lang="en-US" b="0" i="0" smtClean="0">
                            <a:latin typeface="Cambria Math"/>
                            <a:ea typeface="Cambria Math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l-GR" i="1">
                                <a:latin typeface="Cambria Math"/>
                                <a:ea typeface="Cambria Math"/>
                              </a:rPr>
                              <m:t>𝜙</m:t>
                            </m:r>
                            <m:r>
                              <a:rPr lang="en-US" b="0" i="1" baseline="-25000" smtClean="0">
                                <a:latin typeface="Cambria Math"/>
                                <a:ea typeface="Cambria Math"/>
                              </a:rPr>
                              <m:t>𝐹𝑀</m:t>
                            </m:r>
                            <m:r>
                              <a:rPr lang="en-US" b="0" i="1" baseline="-25000" smtClean="0">
                                <a:latin typeface="Cambria Math"/>
                                <a:ea typeface="Cambria Math"/>
                              </a:rPr>
                              <m:t>1 ∧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𝑛𝑜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ℱ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  <a:ea typeface="Cambria Math"/>
                                  </a:rPr>
                                  <m:t>𝐹𝑀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  <a:ea typeface="Cambria Math"/>
                                  </a:rPr>
                                  <m:t>2∖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ℱ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  <a:ea typeface="Cambria Math"/>
                                  </a:rPr>
                                  <m:t>𝐹𝑀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∨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l-GR" i="1">
                                <a:latin typeface="Cambria Math"/>
                                <a:ea typeface="Cambria Math"/>
                              </a:rPr>
                              <m:t>𝜙</m:t>
                            </m:r>
                            <m:r>
                              <a:rPr lang="en-US" i="1" baseline="-25000">
                                <a:latin typeface="Cambria Math"/>
                                <a:ea typeface="Cambria Math"/>
                              </a:rPr>
                              <m:t>𝐹𝑀</m:t>
                            </m:r>
                            <m:r>
                              <a:rPr lang="en-US" b="0" i="1" baseline="-2500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 ∧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𝑛𝑜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ℱ</m:t>
                                </m:r>
                                <m:r>
                                  <a:rPr lang="en-US" i="1" baseline="-25000">
                                    <a:latin typeface="Cambria Math"/>
                                    <a:ea typeface="Cambria Math"/>
                                  </a:rPr>
                                  <m:t>𝐹𝑀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∖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ℱ</m:t>
                                </m:r>
                                <m:r>
                                  <a:rPr lang="en-US" i="1" baseline="-25000">
                                    <a:latin typeface="Cambria Math"/>
                                    <a:ea typeface="Cambria Math"/>
                                  </a:rPr>
                                  <m:t>𝐹𝑀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b="0" dirty="0" smtClean="0"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913" y="4062551"/>
                  <a:ext cx="8626275" cy="50917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/>
            <p:cNvSpPr/>
            <p:nvPr/>
          </p:nvSpPr>
          <p:spPr bwMode="auto">
            <a:xfrm>
              <a:off x="2397037" y="3293834"/>
              <a:ext cx="1188718" cy="41801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Feature Set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 flipH="1">
              <a:off x="3229791" y="3709580"/>
              <a:ext cx="42456" cy="3529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 bwMode="auto">
                <a:xfrm>
                  <a:off x="3979528" y="3285484"/>
                  <a:ext cx="5025571" cy="37846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i="1" dirty="0" smtClean="0">
                      <a:ea typeface="宋体" pitchFamily="2" charset="-122"/>
                    </a:rPr>
                    <a:t>no </a:t>
                  </a:r>
                  <a:r>
                    <a:rPr lang="en-US" sz="2000" dirty="0" smtClean="0">
                      <a:ea typeface="宋体" pitchFamily="2" charset="-122"/>
                    </a:rPr>
                    <a:t>({F</a:t>
                  </a:r>
                  <a:r>
                    <a:rPr lang="en-US" sz="2000" baseline="-25000" dirty="0" smtClean="0">
                      <a:ea typeface="宋体" pitchFamily="2" charset="-122"/>
                    </a:rPr>
                    <a:t>1</a:t>
                  </a:r>
                  <a:r>
                    <a:rPr lang="en-US" sz="2000" dirty="0" smtClean="0">
                      <a:ea typeface="宋体" pitchFamily="2" charset="-122"/>
                    </a:rPr>
                    <a:t>, F</a:t>
                  </a:r>
                  <a:r>
                    <a:rPr lang="en-US" sz="2000" baseline="-25000" dirty="0" smtClean="0">
                      <a:ea typeface="宋体" pitchFamily="2" charset="-122"/>
                    </a:rPr>
                    <a:t>2</a:t>
                  </a:r>
                  <a:r>
                    <a:rPr lang="en-US" sz="2000" dirty="0" smtClean="0">
                      <a:ea typeface="宋体" pitchFamily="2" charset="-122"/>
                    </a:rPr>
                    <a:t>, … F</a:t>
                  </a:r>
                  <a:r>
                    <a:rPr lang="en-US" sz="2000" baseline="-25000" dirty="0" smtClean="0">
                      <a:ea typeface="宋体" pitchFamily="2" charset="-122"/>
                    </a:rPr>
                    <a:t>N</a:t>
                  </a:r>
                  <a:r>
                    <a:rPr lang="en-US" sz="2000" dirty="0" smtClean="0">
                      <a:ea typeface="宋体" pitchFamily="2" charset="-122"/>
                    </a:rPr>
                    <a:t>}) = 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¬</m:t>
                      </m:r>
                    </m:oMath>
                  </a14:m>
                  <a:r>
                    <a:rPr lang="en-US" sz="2000" dirty="0" smtClean="0">
                      <a:ea typeface="Cambria Math"/>
                    </a:rPr>
                    <a:t> F</a:t>
                  </a:r>
                  <a:r>
                    <a:rPr lang="en-US" sz="2000" baseline="-25000" dirty="0" smtClean="0">
                      <a:ea typeface="Cambria Math"/>
                    </a:rPr>
                    <a:t>1</a:t>
                  </a:r>
                  <a:r>
                    <a:rPr lang="en-US" sz="2000" dirty="0" smtClean="0">
                      <a:ea typeface="Cambria Math"/>
                    </a:rPr>
                    <a:t> </a:t>
                  </a:r>
                  <a:r>
                    <a:rPr lang="en-US" sz="2000" dirty="0" smtClean="0">
                      <a:latin typeface="Palatino Linotype"/>
                      <a:ea typeface="Cambria Math"/>
                    </a:rPr>
                    <a:t>∧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/>
                          <a:ea typeface="Cambria Math"/>
                        </a:rPr>
                        <m:t>¬</m:t>
                      </m:r>
                    </m:oMath>
                  </a14:m>
                  <a:r>
                    <a:rPr lang="en-US" sz="2000" dirty="0">
                      <a:ea typeface="Cambria Math"/>
                    </a:rPr>
                    <a:t> </a:t>
                  </a:r>
                  <a:r>
                    <a:rPr lang="en-US" sz="2000" dirty="0" smtClean="0">
                      <a:ea typeface="Cambria Math"/>
                    </a:rPr>
                    <a:t>F</a:t>
                  </a:r>
                  <a:r>
                    <a:rPr lang="en-US" sz="2000" baseline="-25000" dirty="0" smtClean="0">
                      <a:ea typeface="Cambria Math"/>
                    </a:rPr>
                    <a:t>2</a:t>
                  </a:r>
                  <a:r>
                    <a:rPr lang="en-US" sz="2000" dirty="0" smtClean="0">
                      <a:ea typeface="Cambria Math"/>
                    </a:rPr>
                    <a:t> </a:t>
                  </a:r>
                  <a:r>
                    <a:rPr lang="en-US" sz="2000" dirty="0" smtClean="0">
                      <a:latin typeface="Palatino Linotype"/>
                      <a:ea typeface="Cambria Math"/>
                    </a:rPr>
                    <a:t>∧ … ∧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/>
                          <a:ea typeface="Cambria Math"/>
                        </a:rPr>
                        <m:t>¬</m:t>
                      </m:r>
                    </m:oMath>
                  </a14:m>
                  <a:r>
                    <a:rPr lang="en-US" sz="2000" dirty="0">
                      <a:ea typeface="Cambria Math"/>
                    </a:rPr>
                    <a:t> </a:t>
                  </a:r>
                  <a:r>
                    <a:rPr lang="en-US" sz="2000" dirty="0" smtClean="0">
                      <a:ea typeface="Cambria Math"/>
                    </a:rPr>
                    <a:t>F</a:t>
                  </a:r>
                  <a:r>
                    <a:rPr lang="en-US" sz="2000" baseline="-25000" dirty="0" smtClean="0">
                      <a:ea typeface="Cambria Math"/>
                    </a:rPr>
                    <a:t>N</a:t>
                  </a:r>
                  <a:r>
                    <a:rPr lang="en-US" sz="2000" dirty="0" smtClean="0">
                      <a:ea typeface="Cambria Math"/>
                    </a:rPr>
                    <a:t>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en-US" sz="20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79528" y="3285484"/>
                  <a:ext cx="5025571" cy="37846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211" t="-7813" b="-31250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/>
            <p:cNvSpPr/>
            <p:nvPr/>
          </p:nvSpPr>
          <p:spPr bwMode="auto">
            <a:xfrm>
              <a:off x="2991396" y="4650652"/>
              <a:ext cx="1636486" cy="61667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rmAutofit fontScale="92500"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Features in FM2 but not in FM1</a:t>
              </a: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 flipH="1">
              <a:off x="6553200" y="3663954"/>
              <a:ext cx="63500" cy="48894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Rectangle 27"/>
            <p:cNvSpPr/>
            <p:nvPr/>
          </p:nvSpPr>
          <p:spPr bwMode="auto">
            <a:xfrm>
              <a:off x="1371599" y="5431703"/>
              <a:ext cx="3448051" cy="37854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Products of FM1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270099" y="5431703"/>
              <a:ext cx="3448051" cy="37854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Products of FM2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30137" y="3285484"/>
              <a:ext cx="1188718" cy="41801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Formula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97469" y="5477740"/>
                <a:ext cx="8626275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𝜙</m:t>
                      </m:r>
                      <m:r>
                        <m:rPr>
                          <m:sty m:val="p"/>
                        </m:rPr>
                        <a:rPr lang="en-US" b="0" i="0" baseline="-25000" smtClean="0">
                          <a:latin typeface="Cambria Math"/>
                          <a:ea typeface="Cambria Math"/>
                        </a:rPr>
                        <m:t>Result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l-GR" i="1">
                              <a:latin typeface="Cambria Math"/>
                              <a:ea typeface="Cambria Math"/>
                            </a:rPr>
                            <m:t>𝜙</m:t>
                          </m:r>
                          <m:r>
                            <a:rPr lang="en-US" b="0" i="1" baseline="-25000" smtClean="0">
                              <a:latin typeface="Cambria Math"/>
                              <a:ea typeface="Cambria Math"/>
                            </a:rPr>
                            <m:t>𝐹𝑀</m:t>
                          </m:r>
                          <m:r>
                            <a:rPr lang="en-US" b="0" i="1" baseline="-25000" smtClean="0">
                              <a:latin typeface="Cambria Math"/>
                              <a:ea typeface="Cambria Math"/>
                            </a:rPr>
                            <m:t>1 ∧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𝑛𝑜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ℱ</m:t>
                              </m:r>
                              <m:r>
                                <a:rPr lang="en-US" b="0" i="1" baseline="-25000" smtClean="0">
                                  <a:latin typeface="Cambria Math"/>
                                  <a:ea typeface="Cambria Math"/>
                                </a:rPr>
                                <m:t>𝐹𝑀</m:t>
                              </m:r>
                              <m:r>
                                <a:rPr lang="en-US" b="0" i="1" baseline="-25000" smtClean="0">
                                  <a:latin typeface="Cambria Math"/>
                                  <a:ea typeface="Cambria Math"/>
                                </a:rPr>
                                <m:t>2∖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ℱ</m:t>
                              </m:r>
                              <m:r>
                                <a:rPr lang="en-US" b="0" i="1" baseline="-25000" smtClean="0">
                                  <a:latin typeface="Cambria Math"/>
                                  <a:ea typeface="Cambria Math"/>
                                </a:rPr>
                                <m:t>𝐹𝑀</m:t>
                              </m:r>
                              <m:r>
                                <a:rPr lang="en-US" b="0" i="1" baseline="-2500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l-GR" i="1">
                              <a:latin typeface="Cambria Math"/>
                              <a:ea typeface="Cambria Math"/>
                            </a:rPr>
                            <m:t>𝜙</m:t>
                          </m:r>
                          <m:r>
                            <a:rPr lang="en-US" i="1" baseline="-25000">
                              <a:latin typeface="Cambria Math"/>
                              <a:ea typeface="Cambria Math"/>
                            </a:rPr>
                            <m:t>𝐹𝑀</m:t>
                          </m:r>
                          <m:r>
                            <a:rPr lang="en-US" b="0" i="1" baseline="-25000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∧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𝑛𝑜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ℱ</m:t>
                              </m:r>
                              <m:r>
                                <a:rPr lang="en-US" i="1" baseline="-25000">
                                  <a:latin typeface="Cambria Math"/>
                                  <a:ea typeface="Cambria Math"/>
                                </a:rPr>
                                <m:t>𝐹𝑀</m:t>
                              </m:r>
                              <m:r>
                                <a:rPr lang="en-US" b="0" i="1" baseline="-2500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∖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ℱ</m:t>
                              </m:r>
                              <m:r>
                                <a:rPr lang="en-US" i="1" baseline="-25000">
                                  <a:latin typeface="Cambria Math"/>
                                  <a:ea typeface="Cambria Math"/>
                                </a:rPr>
                                <m:t>𝐹𝑀</m:t>
                              </m:r>
                              <m:r>
                                <a:rPr lang="en-US" b="0" i="1" baseline="-25000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69" y="5477740"/>
                <a:ext cx="8626275" cy="5091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 bwMode="auto">
          <a:xfrm flipH="1">
            <a:off x="412863" y="2299286"/>
            <a:ext cx="222137" cy="4494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78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Logical Formula to FM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80064"/>
            <a:ext cx="8439150" cy="4863536"/>
          </a:xfrm>
        </p:spPr>
        <p:txBody>
          <a:bodyPr>
            <a:normAutofit/>
          </a:bodyPr>
          <a:lstStyle/>
          <a:p>
            <a:r>
              <a:rPr lang="en-US" dirty="0" smtClean="0"/>
              <a:t>Challenges</a:t>
            </a:r>
          </a:p>
          <a:p>
            <a:pPr lvl="1"/>
            <a:r>
              <a:rPr lang="en-US" dirty="0"/>
              <a:t>Many different feature models can be </a:t>
            </a:r>
            <a:r>
              <a:rPr lang="en-US" dirty="0" smtClean="0"/>
              <a:t>extracted from one formula.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hierarchical structure of feature model is more than a logical structure.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5555" y="618398"/>
            <a:ext cx="769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i="1" dirty="0" smtClean="0"/>
              <a:t>Feature diagrams and logics: There and back again</a:t>
            </a:r>
            <a:r>
              <a:rPr lang="en-US" dirty="0" smtClean="0"/>
              <a:t>. 2007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160566" y="4984931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Car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60566" y="5994399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Engine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520270" y="5937242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" name="Straight Connector 8"/>
          <p:cNvCxnSpPr>
            <a:stCxn id="6" idx="2"/>
            <a:endCxn id="8" idx="0"/>
          </p:cNvCxnSpPr>
          <p:nvPr/>
        </p:nvCxnSpPr>
        <p:spPr bwMode="auto">
          <a:xfrm>
            <a:off x="4563133" y="5442131"/>
            <a:ext cx="0" cy="4951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6027466" y="4978762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Engine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027466" y="5988230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Car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387170" y="5931073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6" name="Straight Connector 15"/>
          <p:cNvCxnSpPr>
            <a:stCxn id="13" idx="2"/>
            <a:endCxn id="15" idx="0"/>
          </p:cNvCxnSpPr>
          <p:nvPr/>
        </p:nvCxnSpPr>
        <p:spPr bwMode="auto">
          <a:xfrm>
            <a:off x="6430033" y="5435962"/>
            <a:ext cx="0" cy="4951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176373" y="5448662"/>
                <a:ext cx="17043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Car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i="1" smtClean="0">
                        <a:latin typeface="Cambria Math"/>
                        <a:ea typeface="Cambria Math"/>
                      </a:rPr>
                      <m:t>⟷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Engine</a:t>
                </a:r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373" y="5448662"/>
                <a:ext cx="1704313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571" t="-7692" r="-357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1596" y="2429012"/>
                <a:ext cx="43095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(b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⟶</m:t>
                    </m:r>
                  </m:oMath>
                </a14:m>
                <a:r>
                  <a:rPr lang="en-US" sz="2000" dirty="0" smtClean="0"/>
                  <a:t>a) </a:t>
                </a:r>
                <a:r>
                  <a:rPr lang="en-US" sz="2000" dirty="0" smtClean="0">
                    <a:latin typeface="Palatino Linotype"/>
                  </a:rPr>
                  <a:t>∧ </a:t>
                </a:r>
                <a:r>
                  <a:rPr lang="en-US" sz="2000" dirty="0" smtClean="0"/>
                  <a:t>(c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⟶</m:t>
                    </m:r>
                  </m:oMath>
                </a14:m>
                <a:r>
                  <a:rPr lang="en-US" sz="2000" dirty="0" smtClean="0"/>
                  <a:t>a) </a:t>
                </a:r>
                <a:r>
                  <a:rPr lang="en-US" sz="2000" dirty="0">
                    <a:latin typeface="Palatino Linotype"/>
                  </a:rPr>
                  <a:t>∧ </a:t>
                </a:r>
                <a:r>
                  <a:rPr lang="en-US" sz="2000" dirty="0" smtClean="0"/>
                  <a:t>(b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⟶</m:t>
                    </m:r>
                  </m:oMath>
                </a14:m>
                <a:r>
                  <a:rPr lang="en-US" sz="2000" dirty="0" smtClean="0"/>
                  <a:t>c) </a:t>
                </a:r>
                <a:r>
                  <a:rPr lang="en-US" sz="2000" dirty="0">
                    <a:latin typeface="Palatino Linotype"/>
                  </a:rPr>
                  <a:t>∧ </a:t>
                </a:r>
                <a:r>
                  <a:rPr lang="en-US" sz="2000" dirty="0" smtClean="0"/>
                  <a:t>(</a:t>
                </a:r>
                <a:r>
                  <a:rPr lang="en-US" sz="2000" dirty="0"/>
                  <a:t>a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⟶</m:t>
                    </m:r>
                  </m:oMath>
                </a14:m>
                <a:r>
                  <a:rPr lang="en-US" sz="2000" dirty="0" smtClean="0"/>
                  <a:t>(b </a:t>
                </a:r>
                <a:r>
                  <a:rPr lang="en-US" sz="2000" dirty="0" smtClean="0">
                    <a:latin typeface="Palatino Linotype"/>
                  </a:rPr>
                  <a:t>∨ </a:t>
                </a:r>
                <a:r>
                  <a:rPr lang="en-US" sz="2000" dirty="0" smtClean="0"/>
                  <a:t>c))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6" y="2429012"/>
                <a:ext cx="4309553" cy="707886"/>
              </a:xfrm>
              <a:prstGeom prst="rect">
                <a:avLst/>
              </a:prstGeom>
              <a:blipFill rotWithShape="1">
                <a:blip r:embed="rId4"/>
                <a:stretch>
                  <a:fillRect l="-1558" t="-5128" r="-1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 bwMode="auto">
          <a:xfrm>
            <a:off x="4652962" y="2140176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001885" y="3136898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1" name="Straight Connector 20"/>
          <p:cNvCxnSpPr>
            <a:stCxn id="19" idx="2"/>
            <a:endCxn id="20" idx="0"/>
          </p:cNvCxnSpPr>
          <p:nvPr/>
        </p:nvCxnSpPr>
        <p:spPr bwMode="auto">
          <a:xfrm flipH="1">
            <a:off x="4269673" y="2597376"/>
            <a:ext cx="651077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5299303" y="3136896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3" name="Straight Connector 22"/>
          <p:cNvCxnSpPr>
            <a:stCxn id="19" idx="2"/>
            <a:endCxn id="22" idx="0"/>
          </p:cNvCxnSpPr>
          <p:nvPr/>
        </p:nvCxnSpPr>
        <p:spPr bwMode="auto">
          <a:xfrm>
            <a:off x="4920750" y="2597376"/>
            <a:ext cx="646341" cy="5395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Isosceles Triangle 23"/>
          <p:cNvSpPr/>
          <p:nvPr/>
        </p:nvSpPr>
        <p:spPr bwMode="auto">
          <a:xfrm>
            <a:off x="4563133" y="2606719"/>
            <a:ext cx="695075" cy="285047"/>
          </a:xfrm>
          <a:prstGeom prst="triangle">
            <a:avLst>
              <a:gd name="adj" fmla="val 5297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9" name="Straight Arrow Connector 28"/>
          <p:cNvCxnSpPr>
            <a:stCxn id="20" idx="3"/>
            <a:endCxn id="22" idx="1"/>
          </p:cNvCxnSpPr>
          <p:nvPr/>
        </p:nvCxnSpPr>
        <p:spPr bwMode="auto">
          <a:xfrm flipV="1">
            <a:off x="4537461" y="3365496"/>
            <a:ext cx="761842" cy="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238781" y="2130334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238781" y="2898502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6463706" y="2808014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3" name="Straight Connector 32"/>
          <p:cNvCxnSpPr>
            <a:stCxn id="30" idx="2"/>
            <a:endCxn id="32" idx="0"/>
          </p:cNvCxnSpPr>
          <p:nvPr/>
        </p:nvCxnSpPr>
        <p:spPr bwMode="auto">
          <a:xfrm>
            <a:off x="6506569" y="2587534"/>
            <a:ext cx="0" cy="2204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6238780" y="3687486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6463705" y="3596998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7" name="Straight Connector 36"/>
          <p:cNvCxnSpPr>
            <a:stCxn id="31" idx="2"/>
            <a:endCxn id="36" idx="0"/>
          </p:cNvCxnSpPr>
          <p:nvPr/>
        </p:nvCxnSpPr>
        <p:spPr bwMode="auto">
          <a:xfrm flipH="1">
            <a:off x="6506568" y="3355702"/>
            <a:ext cx="1" cy="2412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8127130" y="3206311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7676927" y="2130334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42" name="Oval 41"/>
          <p:cNvSpPr/>
          <p:nvPr/>
        </p:nvSpPr>
        <p:spPr bwMode="auto">
          <a:xfrm>
            <a:off x="8353260" y="3115093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3" name="Straight Connector 42"/>
          <p:cNvCxnSpPr>
            <a:stCxn id="42" idx="0"/>
            <a:endCxn id="41" idx="2"/>
          </p:cNvCxnSpPr>
          <p:nvPr/>
        </p:nvCxnSpPr>
        <p:spPr bwMode="auto">
          <a:xfrm flipH="1" flipV="1">
            <a:off x="7944715" y="2587534"/>
            <a:ext cx="451408" cy="5275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Rectangle 43"/>
          <p:cNvSpPr/>
          <p:nvPr/>
        </p:nvSpPr>
        <p:spPr bwMode="auto">
          <a:xfrm>
            <a:off x="7168056" y="3206311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7392981" y="3115823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6" name="Straight Connector 45"/>
          <p:cNvCxnSpPr>
            <a:stCxn id="41" idx="2"/>
            <a:endCxn id="45" idx="0"/>
          </p:cNvCxnSpPr>
          <p:nvPr/>
        </p:nvCxnSpPr>
        <p:spPr bwMode="auto">
          <a:xfrm flipH="1">
            <a:off x="7435844" y="2587534"/>
            <a:ext cx="508871" cy="5282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5240718" y="5448662"/>
            <a:ext cx="6527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vs.</a:t>
            </a:r>
            <a:endParaRPr 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575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91744" y="2090737"/>
            <a:ext cx="7556880" cy="3695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888" y="-581931"/>
            <a:ext cx="6476211" cy="1200329"/>
          </a:xfrm>
        </p:spPr>
        <p:txBody>
          <a:bodyPr/>
          <a:lstStyle/>
          <a:p>
            <a:r>
              <a:rPr lang="en-US" dirty="0" smtClean="0"/>
              <a:t>Preliminaries: Feature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(Domain) feature models provide a way to describe commonality and variability of the products in a specific domain.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3699" y="6086475"/>
            <a:ext cx="7391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i="1" dirty="0" smtClean="0">
                <a:latin typeface="+mn-lt"/>
              </a:rPr>
              <a:t>from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b="1" dirty="0" smtClean="0">
                <a:latin typeface="+mn-lt"/>
              </a:rPr>
              <a:t>Feature Oriented Domain Analysis (FODA) Feasibility </a:t>
            </a:r>
            <a:r>
              <a:rPr lang="en-US" sz="1800" b="1" dirty="0">
                <a:latin typeface="+mn-lt"/>
              </a:rPr>
              <a:t>Study,</a:t>
            </a:r>
            <a:r>
              <a:rPr lang="en-US" sz="1800" dirty="0">
                <a:latin typeface="+mn-lt"/>
              </a:rPr>
              <a:t> </a:t>
            </a:r>
            <a:endParaRPr lang="en-US" sz="1800" dirty="0" smtClean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+mn-lt"/>
              </a:rPr>
              <a:t>CMU/SEI-90-TR-21, 1990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301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130" y="33623"/>
            <a:ext cx="6255969" cy="584775"/>
          </a:xfrm>
        </p:spPr>
        <p:txBody>
          <a:bodyPr/>
          <a:lstStyle/>
          <a:p>
            <a:r>
              <a:rPr lang="en-US" sz="3200" dirty="0" smtClean="0"/>
              <a:t>Proposed Algorithm (Outline)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2589" y="618398"/>
                <a:ext cx="5131711" cy="56323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ym typeface="Wingdings" pitchFamily="2" charset="2"/>
                  </a:rPr>
                  <a:t>Extract_FM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  <a:sym typeface="Wingdings" pitchFamily="2" charset="2"/>
                      </a:rPr>
                      <m:t>𝜙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: Formula)</a:t>
                </a:r>
              </a:p>
              <a:p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   if not SAT(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sym typeface="Wingdings" pitchFamily="2" charset="2"/>
                      </a:rPr>
                      <m:t>𝜙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) then quit with an error.</a:t>
                </a:r>
              </a:p>
              <a:p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   </a:t>
                </a:r>
              </a:p>
              <a:p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   D  {</a:t>
                </a:r>
                <a:r>
                  <a:rPr lang="en-US" i="1" dirty="0" smtClean="0">
                    <a:sym typeface="Wingdings" pitchFamily="2" charset="2"/>
                  </a:rPr>
                  <a:t>f  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sym typeface="Wingdings" pitchFamily="2" charset="2"/>
                      </a:rPr>
                      <m:t>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⟶¬</m:t>
                    </m:r>
                  </m:oMath>
                </a14:m>
                <a:r>
                  <a:rPr lang="en-US" i="1" dirty="0">
                    <a:ea typeface="Cambria Math"/>
                  </a:rPr>
                  <a:t> f</a:t>
                </a:r>
                <a:r>
                  <a:rPr lang="en-US" dirty="0">
                    <a:ea typeface="Cambria Math"/>
                  </a:rPr>
                  <a:t> </a:t>
                </a:r>
                <a:r>
                  <a:rPr lang="en-US" dirty="0" smtClean="0">
                    <a:ea typeface="Cambria Math"/>
                  </a:rPr>
                  <a:t>}</a:t>
                </a:r>
              </a:p>
              <a:p>
                <a:r>
                  <a:rPr lang="en-US" dirty="0">
                    <a:ea typeface="Cambria Math"/>
                    <a:sym typeface="Wingdings" pitchFamily="2" charset="2"/>
                  </a:rPr>
                  <a:t> </a:t>
                </a:r>
                <a:r>
                  <a:rPr lang="en-US" dirty="0" smtClean="0">
                    <a:ea typeface="Cambria Math"/>
                    <a:sym typeface="Wingdings" pitchFamily="2" charset="2"/>
                  </a:rPr>
                  <a:t>   Remove D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sym typeface="Wingdings" pitchFamily="2" charset="2"/>
                      </a:rPr>
                      <m:t>𝜙</m:t>
                    </m:r>
                  </m:oMath>
                </a14:m>
                <a:endParaRPr lang="en-US" dirty="0" smtClean="0">
                  <a:sym typeface="Wingdings" pitchFamily="2" charset="2"/>
                </a:endParaRPr>
              </a:p>
              <a:p>
                <a:r>
                  <a:rPr lang="en-US" dirty="0" smtClean="0">
                    <a:sym typeface="Wingdings" pitchFamily="2" charset="2"/>
                  </a:rPr>
                  <a:t>    </a:t>
                </a:r>
              </a:p>
              <a:p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   V  F – D</a:t>
                </a:r>
              </a:p>
              <a:p>
                <a:r>
                  <a:rPr lang="en-US" dirty="0" smtClean="0">
                    <a:sym typeface="Wingdings" pitchFamily="2" charset="2"/>
                  </a:rPr>
                  <a:t>    E  </a:t>
                </a:r>
                <a:r>
                  <a:rPr lang="pl-PL" dirty="0"/>
                  <a:t>{(u, v) ∈ V × V 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sym typeface="Wingdings" pitchFamily="2" charset="2"/>
                      </a:rPr>
                      <m:t>𝜙</m:t>
                    </m:r>
                  </m:oMath>
                </a14:m>
                <a:r>
                  <a:rPr lang="pl-PL" dirty="0" smtClean="0"/>
                  <a:t> </a:t>
                </a:r>
                <a:r>
                  <a:rPr lang="pl-PL" dirty="0"/>
                  <a:t>∧ u → v</a:t>
                </a:r>
                <a:r>
                  <a:rPr lang="pl-PL" dirty="0" smtClean="0"/>
                  <a:t>}</a:t>
                </a:r>
                <a:endParaRPr lang="en-US" dirty="0" smtClean="0"/>
              </a:p>
              <a:p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   G  (V, E)</a:t>
                </a:r>
              </a:p>
              <a:p>
                <a:r>
                  <a:rPr lang="en-US" dirty="0" smtClean="0"/>
                  <a:t>     </a:t>
                </a:r>
              </a:p>
              <a:p>
                <a:r>
                  <a:rPr lang="en-US" dirty="0">
                    <a:sym typeface="Wingdings" pitchFamily="2" charset="2"/>
                  </a:rPr>
                  <a:t>  </a:t>
                </a:r>
                <a:r>
                  <a:rPr lang="en-US" dirty="0" smtClean="0">
                    <a:sym typeface="Wingdings" pitchFamily="2" charset="2"/>
                  </a:rPr>
                  <a:t>  AND-Mandatory Group  SCC of G</a:t>
                </a:r>
              </a:p>
              <a:p>
                <a:r>
                  <a:rPr lang="en-US" dirty="0" smtClean="0">
                    <a:sym typeface="Wingdings" pitchFamily="2" charset="2"/>
                  </a:rPr>
                  <a:t>    Contract each group into a node</a:t>
                </a:r>
                <a:endParaRPr lang="en-US" dirty="0">
                  <a:sym typeface="Wingdings" pitchFamily="2" charset="2"/>
                </a:endParaRPr>
              </a:p>
              <a:p>
                <a:r>
                  <a:rPr lang="en-US" dirty="0" smtClean="0">
                    <a:sym typeface="Wingdings" pitchFamily="2" charset="2"/>
                  </a:rPr>
                  <a:t>    </a:t>
                </a:r>
              </a:p>
              <a:p>
                <a:r>
                  <a:rPr lang="en-US" i="1" dirty="0">
                    <a:sym typeface="Wingdings" pitchFamily="2" charset="2"/>
                  </a:rPr>
                  <a:t> </a:t>
                </a:r>
                <a:r>
                  <a:rPr lang="en-US" i="1" dirty="0" smtClean="0">
                    <a:sym typeface="Wingdings" pitchFamily="2" charset="2"/>
                  </a:rPr>
                  <a:t>   G is acyclic (a DAG) at this point.</a:t>
                </a:r>
              </a:p>
              <a:p>
                <a:endParaRPr lang="en-US" i="1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9" y="618398"/>
                <a:ext cx="5131711" cy="5632311"/>
              </a:xfrm>
              <a:prstGeom prst="rect">
                <a:avLst/>
              </a:prstGeom>
              <a:blipFill rotWithShape="1">
                <a:blip r:embed="rId2"/>
                <a:stretch>
                  <a:fillRect l="-1659" t="-756" r="-7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 bwMode="auto">
          <a:xfrm>
            <a:off x="5556362" y="1881273"/>
            <a:ext cx="2812938" cy="4180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Remove dead</a:t>
            </a:r>
            <a:r>
              <a:rPr kumimoji="1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features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16662" y="3189373"/>
            <a:ext cx="3092337" cy="37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Compute the implication graph</a:t>
            </a:r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 bwMode="auto">
          <a:xfrm>
            <a:off x="6962831" y="2299286"/>
            <a:ext cx="0" cy="8900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5556361" y="1004973"/>
            <a:ext cx="2812938" cy="4180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Check satisfaction</a:t>
            </a:r>
          </a:p>
        </p:txBody>
      </p:sp>
      <p:cxnSp>
        <p:nvCxnSpPr>
          <p:cNvPr id="14" name="Straight Arrow Connector 13"/>
          <p:cNvCxnSpPr>
            <a:stCxn id="12" idx="2"/>
            <a:endCxn id="6" idx="0"/>
          </p:cNvCxnSpPr>
          <p:nvPr/>
        </p:nvCxnSpPr>
        <p:spPr bwMode="auto">
          <a:xfrm>
            <a:off x="6962830" y="1422986"/>
            <a:ext cx="1" cy="458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5321300" y="4595664"/>
            <a:ext cx="3289298" cy="37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Extract AND-Mandatory groups</a:t>
            </a:r>
          </a:p>
        </p:txBody>
      </p:sp>
      <p:cxnSp>
        <p:nvCxnSpPr>
          <p:cNvPr id="18" name="Straight Arrow Connector 17"/>
          <p:cNvCxnSpPr>
            <a:stCxn id="7" idx="2"/>
            <a:endCxn id="16" idx="0"/>
          </p:cNvCxnSpPr>
          <p:nvPr/>
        </p:nvCxnSpPr>
        <p:spPr bwMode="auto">
          <a:xfrm>
            <a:off x="6962831" y="3568700"/>
            <a:ext cx="3118" cy="10269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5219698" y="5433864"/>
            <a:ext cx="3505201" cy="5224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Extract OR, XOR groups (discuss later)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219698" y="6297263"/>
            <a:ext cx="3517900" cy="37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Extract AND-</a:t>
            </a:r>
            <a:r>
              <a:rPr lang="en-US" sz="1800" dirty="0" smtClean="0">
                <a:ea typeface="宋体" pitchFamily="2" charset="-122"/>
              </a:rPr>
              <a:t>Optional (discuss later)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5" name="Straight Arrow Connector 24"/>
          <p:cNvCxnSpPr>
            <a:stCxn id="16" idx="2"/>
            <a:endCxn id="21" idx="0"/>
          </p:cNvCxnSpPr>
          <p:nvPr/>
        </p:nvCxnSpPr>
        <p:spPr bwMode="auto">
          <a:xfrm>
            <a:off x="6965949" y="4974991"/>
            <a:ext cx="6350" cy="4588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21" idx="2"/>
            <a:endCxn id="22" idx="0"/>
          </p:cNvCxnSpPr>
          <p:nvPr/>
        </p:nvCxnSpPr>
        <p:spPr bwMode="auto">
          <a:xfrm>
            <a:off x="6972299" y="5956300"/>
            <a:ext cx="6349" cy="3409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2593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130" y="95178"/>
            <a:ext cx="6255969" cy="523220"/>
          </a:xfrm>
        </p:spPr>
        <p:txBody>
          <a:bodyPr/>
          <a:lstStyle/>
          <a:p>
            <a:r>
              <a:rPr lang="en-US" sz="2800" dirty="0" smtClean="0"/>
              <a:t>Extract from the Implication Graph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AND-Mandatory group</a:t>
            </a:r>
          </a:p>
          <a:p>
            <a:endParaRPr lang="en-US" dirty="0"/>
          </a:p>
          <a:p>
            <a:pPr lvl="1"/>
            <a:r>
              <a:rPr lang="en-US" dirty="0" smtClean="0"/>
              <a:t>Contract the group into a node after extraction.</a:t>
            </a:r>
          </a:p>
          <a:p>
            <a:endParaRPr lang="en-US" dirty="0" smtClean="0"/>
          </a:p>
          <a:p>
            <a:r>
              <a:rPr lang="en-US" dirty="0" smtClean="0"/>
              <a:t>OR group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Problem</a:t>
            </a:r>
            <a:r>
              <a:rPr lang="en-US" dirty="0" smtClean="0"/>
              <a:t>: if the above implication holds, then 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need to extract the minimal children set for  </a:t>
            </a:r>
            <a:r>
              <a:rPr lang="en-US" i="1" dirty="0" smtClean="0"/>
              <a:t>f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XOR group </a:t>
            </a:r>
          </a:p>
          <a:p>
            <a:pPr lvl="1"/>
            <a:r>
              <a:rPr lang="en-US" dirty="0" smtClean="0"/>
              <a:t>is an OR group, and </a:t>
            </a:r>
          </a:p>
          <a:p>
            <a:pPr marL="457200" lvl="1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14400" y="1257299"/>
                <a:ext cx="24230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257299"/>
                <a:ext cx="2423099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0" y="868062"/>
            <a:ext cx="20955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20530" y="2453528"/>
                <a:ext cx="2903872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US" b="0" i="1" baseline="-25000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∨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US" b="0" i="1" baseline="-25000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∨…∨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𝑓𝑘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530" y="2453528"/>
                <a:ext cx="2903872" cy="453137"/>
              </a:xfrm>
              <a:prstGeom prst="rect">
                <a:avLst/>
              </a:prstGeom>
              <a:blipFill rotWithShape="1">
                <a:blip r:embed="rId4"/>
                <a:stretch>
                  <a:fillRect l="-41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79500" y="3215328"/>
                <a:ext cx="792559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b="0" i="1" baseline="-25000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∨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b="0" i="1" baseline="-25000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∨…∨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𝑓𝑘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∨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m:rPr>
                        <m:nor/>
                      </m:rPr>
                      <a:rPr lang="en-US" baseline="-25000" dirty="0"/>
                      <m:t>k</m:t>
                    </m:r>
                    <m:r>
                      <m:rPr>
                        <m:nor/>
                      </m:rPr>
                      <a:rPr lang="en-US" baseline="-25000" dirty="0"/>
                      <m:t>+1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∨…</m:t>
                    </m:r>
                  </m:oMath>
                </a14:m>
                <a:r>
                  <a:rPr lang="en-US" baseline="-25000" dirty="0" smtClean="0"/>
                  <a:t> </a:t>
                </a:r>
                <a:r>
                  <a:rPr lang="en-US" dirty="0" smtClean="0"/>
                  <a:t>   </a:t>
                </a:r>
                <a:r>
                  <a:rPr lang="en-US" sz="2000" b="1" dirty="0" smtClean="0">
                    <a:latin typeface="+mn-lt"/>
                  </a:rPr>
                  <a:t>also holds. (How many children for  </a:t>
                </a:r>
                <a:r>
                  <a:rPr lang="en-US" sz="2000" b="1" i="1" dirty="0" smtClean="0">
                    <a:latin typeface="+mn-lt"/>
                  </a:rPr>
                  <a:t>f</a:t>
                </a:r>
                <a:r>
                  <a:rPr lang="en-US" sz="2000" b="1" dirty="0" smtClean="0">
                    <a:latin typeface="+mn-lt"/>
                  </a:rPr>
                  <a:t> ?) </a:t>
                </a:r>
                <a:endParaRPr lang="en-US" b="1" baseline="-25000" dirty="0">
                  <a:latin typeface="+mn-lt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00" y="3215328"/>
                <a:ext cx="7925599" cy="769441"/>
              </a:xfrm>
              <a:prstGeom prst="rect">
                <a:avLst/>
              </a:prstGeom>
              <a:blipFill rotWithShape="1">
                <a:blip r:embed="rId5"/>
                <a:stretch>
                  <a:fillRect l="-769" b="-12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62010" y="5141267"/>
                <a:ext cx="49517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1≤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⟶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𝑓𝑎𝑙𝑠𝑒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010" y="5141267"/>
                <a:ext cx="495174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37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AND-Optional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Compute the transitive reduction of G (a DAG at this point)</a:t>
                </a:r>
              </a:p>
              <a:p>
                <a:pPr lvl="1"/>
                <a:r>
                  <a:rPr lang="en-US" dirty="0" smtClean="0"/>
                  <a:t>For each pair of node </a:t>
                </a:r>
                <a:r>
                  <a:rPr lang="en-US" i="1" dirty="0" smtClean="0"/>
                  <a:t>u </a:t>
                </a:r>
                <a:r>
                  <a:rPr lang="en-US" dirty="0" smtClean="0"/>
                  <a:t>and </a:t>
                </a:r>
                <a:r>
                  <a:rPr lang="en-US" i="1" dirty="0" smtClean="0"/>
                  <a:t>v</a:t>
                </a:r>
                <a:r>
                  <a:rPr lang="en-US" dirty="0" smtClean="0"/>
                  <a:t>, if there is a path from </a:t>
                </a:r>
                <a:r>
                  <a:rPr lang="en-US" i="1" dirty="0" smtClean="0"/>
                  <a:t>u </a:t>
                </a:r>
                <a:r>
                  <a:rPr lang="en-US" dirty="0" smtClean="0"/>
                  <a:t>to </a:t>
                </a:r>
                <a:r>
                  <a:rPr lang="en-US" i="1" dirty="0" smtClean="0"/>
                  <a:t>v </a:t>
                </a:r>
                <a:r>
                  <a:rPr lang="en-US" dirty="0" smtClean="0"/>
                  <a:t>not involving the edge </a:t>
                </a:r>
                <a:r>
                  <a:rPr lang="en-US" i="1" dirty="0" smtClean="0"/>
                  <a:t>u</a:t>
                </a:r>
                <a:r>
                  <a:rPr lang="en-US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i="1" dirty="0" smtClean="0"/>
                  <a:t>v</a:t>
                </a:r>
                <a:r>
                  <a:rPr lang="en-US" dirty="0" smtClean="0"/>
                  <a:t>, remove this edge (</a:t>
                </a:r>
                <a:r>
                  <a:rPr lang="en-US" i="1" dirty="0"/>
                  <a:t>u</a:t>
                </a:r>
                <a:r>
                  <a:rPr lang="en-US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 smtClean="0"/>
                  <a:t>v</a:t>
                </a:r>
                <a:r>
                  <a:rPr lang="en-US" dirty="0" smtClean="0"/>
                  <a:t>).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Every implication left is an AND-Optional relation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All the extractions listed above are deterministic since G is a DAG.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44" t="-2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 bwMode="auto">
          <a:xfrm>
            <a:off x="1193800" y="2590800"/>
            <a:ext cx="482600" cy="431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266530" y="2374900"/>
            <a:ext cx="482600" cy="431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307930" y="2590800"/>
            <a:ext cx="482600" cy="431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 bwMode="auto">
          <a:xfrm flipV="1">
            <a:off x="1676400" y="2590800"/>
            <a:ext cx="590130" cy="215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 bwMode="auto">
          <a:xfrm>
            <a:off x="2749130" y="2590800"/>
            <a:ext cx="558800" cy="215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4" idx="5"/>
            <a:endCxn id="6" idx="3"/>
          </p:cNvCxnSpPr>
          <p:nvPr/>
        </p:nvCxnSpPr>
        <p:spPr bwMode="auto">
          <a:xfrm>
            <a:off x="1605725" y="2959364"/>
            <a:ext cx="17728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4724400" y="2584450"/>
            <a:ext cx="482600" cy="431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5797130" y="2584450"/>
            <a:ext cx="482600" cy="431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6838530" y="2584450"/>
            <a:ext cx="482600" cy="431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 bwMode="auto">
          <a:xfrm>
            <a:off x="5207000" y="2800350"/>
            <a:ext cx="5901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 bwMode="auto">
          <a:xfrm>
            <a:off x="6279730" y="2800350"/>
            <a:ext cx="558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ight Arrow 29"/>
          <p:cNvSpPr/>
          <p:nvPr/>
        </p:nvSpPr>
        <p:spPr bwMode="auto">
          <a:xfrm>
            <a:off x="4000500" y="2544318"/>
            <a:ext cx="533400" cy="48463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656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3" y="935898"/>
            <a:ext cx="6294437" cy="2677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FM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Transform it there and back…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004866" y="4369162"/>
            <a:ext cx="36118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car, body, engine, gear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2802968" y="4817019"/>
            <a:ext cx="492396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3295364" y="4817019"/>
            <a:ext cx="434956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Isosceles Triangle 7"/>
          <p:cNvSpPr/>
          <p:nvPr/>
        </p:nvSpPr>
        <p:spPr bwMode="auto">
          <a:xfrm>
            <a:off x="3027575" y="4826362"/>
            <a:ext cx="508271" cy="285047"/>
          </a:xfrm>
          <a:prstGeom prst="triangle">
            <a:avLst>
              <a:gd name="adj" fmla="val 5297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357390" y="5356541"/>
            <a:ext cx="891155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electric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482561" y="5356541"/>
            <a:ext cx="58144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gas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 flipH="1">
            <a:off x="4720668" y="4829719"/>
            <a:ext cx="492396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5213064" y="4829719"/>
            <a:ext cx="434956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Isosceles Triangle 13"/>
          <p:cNvSpPr/>
          <p:nvPr/>
        </p:nvSpPr>
        <p:spPr bwMode="auto">
          <a:xfrm>
            <a:off x="4945275" y="4839062"/>
            <a:ext cx="508271" cy="285047"/>
          </a:xfrm>
          <a:prstGeom prst="triangle">
            <a:avLst>
              <a:gd name="adj" fmla="val 5297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275090" y="5369241"/>
            <a:ext cx="891155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manual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400260" y="5369241"/>
            <a:ext cx="105134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automatic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632160" y="5236015"/>
            <a:ext cx="1813340" cy="49517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power locks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089360" y="6080440"/>
            <a:ext cx="1813340" cy="5108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keyless entry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7453105" y="5063268"/>
            <a:ext cx="160545" cy="1568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7910304" y="5923579"/>
            <a:ext cx="160545" cy="1568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1" name="Straight Connector 20"/>
          <p:cNvCxnSpPr>
            <a:endCxn id="19" idx="0"/>
          </p:cNvCxnSpPr>
          <p:nvPr/>
        </p:nvCxnSpPr>
        <p:spPr bwMode="auto">
          <a:xfrm>
            <a:off x="6324600" y="4839062"/>
            <a:ext cx="1208778" cy="2242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17" idx="2"/>
          </p:cNvCxnSpPr>
          <p:nvPr/>
        </p:nvCxnSpPr>
        <p:spPr bwMode="auto">
          <a:xfrm>
            <a:off x="7538830" y="5731191"/>
            <a:ext cx="451746" cy="192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1834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Precisely preserve the semantics of </a:t>
            </a:r>
            <a:r>
              <a:rPr lang="en-US" i="1" dirty="0" smtClean="0"/>
              <a:t>merge </a:t>
            </a:r>
            <a:r>
              <a:rPr lang="en-US" dirty="0" smtClean="0"/>
              <a:t>operation.</a:t>
            </a:r>
            <a:endParaRPr lang="en-US" dirty="0"/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The result needs (lots of) refactoring to be easily understood by human</a:t>
            </a:r>
            <a:r>
              <a:rPr lang="en-US" dirty="0"/>
              <a:t>.  </a:t>
            </a:r>
            <a:r>
              <a:rPr lang="en-US" dirty="0" smtClean="0"/>
              <a:t>(One </a:t>
            </a:r>
            <a:r>
              <a:rPr lang="en-US" dirty="0"/>
              <a:t>of the main benefits brought by FMs is that the FMs can be easily understood by </a:t>
            </a:r>
            <a:r>
              <a:rPr lang="en-US" dirty="0" smtClean="0"/>
              <a:t>customers.)</a:t>
            </a:r>
            <a:endParaRPr lang="en-US" dirty="0"/>
          </a:p>
          <a:p>
            <a:pPr lvl="1"/>
            <a:r>
              <a:rPr lang="en-US" dirty="0"/>
              <a:t>Performance: </a:t>
            </a:r>
            <a:r>
              <a:rPr lang="en-US" dirty="0" smtClean="0"/>
              <a:t>exponential to the size of FM.</a:t>
            </a:r>
          </a:p>
          <a:p>
            <a:pPr lvl="1"/>
            <a:r>
              <a:rPr lang="en-US" dirty="0" smtClean="0"/>
              <a:t>Hard to implement.</a:t>
            </a:r>
            <a:endParaRPr 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898" y="3496624"/>
            <a:ext cx="3472543" cy="3059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88868" y="5704528"/>
            <a:ext cx="4267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2000" i="1" dirty="0" smtClean="0"/>
              <a:t>Managing multiple SPLs using merging techniques</a:t>
            </a:r>
            <a:r>
              <a:rPr lang="en-US" sz="2000" dirty="0" smtClean="0"/>
              <a:t>. 2010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422469" y="4614006"/>
            <a:ext cx="1315429" cy="4180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Time (</a:t>
            </a:r>
            <a:r>
              <a:rPr kumimoji="1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ms.</a:t>
            </a: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232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Preliminaries: Feature Models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Motivation: Why merge FMs?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Approaches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Simple Combination Approach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Rule-based Approach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Logical Formula Approach</a:t>
            </a:r>
          </a:p>
          <a:p>
            <a:r>
              <a:rPr lang="en-US" dirty="0" smtClean="0"/>
              <a:t>Our Work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Related Topics to FM Merging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7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Work: FM 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Basis</a:t>
            </a:r>
          </a:p>
          <a:p>
            <a:pPr lvl="1"/>
            <a:r>
              <a:rPr lang="en-US" dirty="0" smtClean="0"/>
              <a:t>In our previous work, we defined a kind of feature model in which the refinements contained more semantics than other feature modeling approaches.</a:t>
            </a:r>
          </a:p>
          <a:p>
            <a:r>
              <a:rPr lang="en-US" dirty="0" smtClean="0"/>
              <a:t>We define 3 types of refinements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31616" y="2856094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Car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50591" y="4181474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Engine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910295" y="4086217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Diamond 7"/>
          <p:cNvSpPr/>
          <p:nvPr/>
        </p:nvSpPr>
        <p:spPr bwMode="auto">
          <a:xfrm>
            <a:off x="1437208" y="3312741"/>
            <a:ext cx="214313" cy="247555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727721" y="4181474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Light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087425" y="4081454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2" name="Elbow Connector 11"/>
          <p:cNvCxnSpPr>
            <a:stCxn id="8" idx="2"/>
            <a:endCxn id="6" idx="0"/>
          </p:cNvCxnSpPr>
          <p:nvPr/>
        </p:nvCxnSpPr>
        <p:spPr bwMode="auto">
          <a:xfrm rot="5400000">
            <a:off x="985802" y="3527653"/>
            <a:ext cx="525921" cy="59120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Elbow Connector 13"/>
          <p:cNvCxnSpPr>
            <a:stCxn id="8" idx="2"/>
            <a:endCxn id="10" idx="0"/>
          </p:cNvCxnSpPr>
          <p:nvPr/>
        </p:nvCxnSpPr>
        <p:spPr bwMode="auto">
          <a:xfrm rot="16200000" flipH="1">
            <a:off x="1576747" y="3527913"/>
            <a:ext cx="521158" cy="58592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90599" y="5073710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Whole-part refinement</a:t>
            </a:r>
          </a:p>
          <a:p>
            <a:r>
              <a:rPr lang="en-US" sz="2000" dirty="0" smtClean="0"/>
              <a:t>(2 mandatory parts)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4014516" y="2855541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Screen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42221" y="4167179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Basic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732066" y="4167179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Touch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Isosceles Triangle 18"/>
          <p:cNvSpPr/>
          <p:nvPr/>
        </p:nvSpPr>
        <p:spPr bwMode="auto">
          <a:xfrm>
            <a:off x="4264683" y="3331695"/>
            <a:ext cx="304800" cy="2286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1" name="Straight Connector 20"/>
          <p:cNvCxnSpPr>
            <a:stCxn id="19" idx="3"/>
            <a:endCxn id="17" idx="0"/>
          </p:cNvCxnSpPr>
          <p:nvPr/>
        </p:nvCxnSpPr>
        <p:spPr bwMode="auto">
          <a:xfrm flipH="1">
            <a:off x="3844788" y="3560295"/>
            <a:ext cx="572295" cy="6068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19" idx="3"/>
            <a:endCxn id="18" idx="0"/>
          </p:cNvCxnSpPr>
          <p:nvPr/>
        </p:nvCxnSpPr>
        <p:spPr bwMode="auto">
          <a:xfrm>
            <a:off x="4417083" y="3560295"/>
            <a:ext cx="717550" cy="6068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207396" y="3690069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XOR</a:t>
            </a:r>
            <a:endParaRPr 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3177304" y="5073710"/>
            <a:ext cx="2962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General-special refinement</a:t>
            </a:r>
          </a:p>
          <a:p>
            <a:r>
              <a:rPr lang="en-US" sz="2000" dirty="0" smtClean="0"/>
              <a:t>(2 XOR specializations)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6948216" y="2856094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House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367191" y="4181474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Area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6726895" y="4086217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587183" y="4181474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Height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7904025" y="4081454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4" name="Elbow Connector 33"/>
          <p:cNvCxnSpPr>
            <a:stCxn id="28" idx="2"/>
            <a:endCxn id="30" idx="0"/>
          </p:cNvCxnSpPr>
          <p:nvPr/>
        </p:nvCxnSpPr>
        <p:spPr bwMode="auto">
          <a:xfrm rot="5400000">
            <a:off x="6673810" y="3409243"/>
            <a:ext cx="772923" cy="58102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Elbow Connector 34"/>
          <p:cNvCxnSpPr>
            <a:stCxn id="28" idx="2"/>
            <a:endCxn id="33" idx="0"/>
          </p:cNvCxnSpPr>
          <p:nvPr/>
        </p:nvCxnSpPr>
        <p:spPr bwMode="auto">
          <a:xfrm rot="16200000" flipH="1">
            <a:off x="7264755" y="3399321"/>
            <a:ext cx="768160" cy="59610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7146925" y="3445995"/>
            <a:ext cx="41485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7146925" y="3560296"/>
            <a:ext cx="41485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6181329" y="5073710"/>
            <a:ext cx="2917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Entity-attribute refinement</a:t>
            </a:r>
          </a:p>
          <a:p>
            <a:r>
              <a:rPr lang="en-US" sz="2000" dirty="0" smtClean="0"/>
              <a:t>(2 mandatory attributes)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13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with others</a:t>
            </a:r>
            <a:endParaRPr lang="en-US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618396"/>
            <a:ext cx="666750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77050" y="2184008"/>
            <a:ext cx="2317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2000" i="1" dirty="0"/>
              <a:t>Composing feature models. </a:t>
            </a:r>
            <a:r>
              <a:rPr lang="en-US" sz="2000" dirty="0"/>
              <a:t>2009</a:t>
            </a:r>
            <a:endParaRPr lang="en-US" sz="2000" i="1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09549" y="6067978"/>
            <a:ext cx="869949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address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855346" y="5968503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484487" y="3519622"/>
            <a:ext cx="104937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Person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079499" y="4836078"/>
            <a:ext cx="111346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ousing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593367" y="4772471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282239" y="4836078"/>
            <a:ext cx="147137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telephone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3975063" y="4760314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6" name="Elbow Connector 25"/>
          <p:cNvCxnSpPr>
            <a:stCxn id="21" idx="2"/>
            <a:endCxn id="23" idx="0"/>
          </p:cNvCxnSpPr>
          <p:nvPr/>
        </p:nvCxnSpPr>
        <p:spPr bwMode="auto">
          <a:xfrm rot="5400000">
            <a:off x="2424878" y="3188174"/>
            <a:ext cx="795649" cy="237294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Elbow Connector 26"/>
          <p:cNvCxnSpPr>
            <a:stCxn id="21" idx="2"/>
            <a:endCxn id="25" idx="0"/>
          </p:cNvCxnSpPr>
          <p:nvPr/>
        </p:nvCxnSpPr>
        <p:spPr bwMode="auto">
          <a:xfrm rot="16200000" flipH="1">
            <a:off x="3621804" y="4364192"/>
            <a:ext cx="783492" cy="87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3810498" y="4132578"/>
            <a:ext cx="41485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3810498" y="4246879"/>
            <a:ext cx="41485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ectangle 37"/>
          <p:cNvSpPr/>
          <p:nvPr/>
        </p:nvSpPr>
        <p:spPr bwMode="auto">
          <a:xfrm>
            <a:off x="5765089" y="4836078"/>
            <a:ext cx="147137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transport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500776" y="4770275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0907" name="Elbow Connector 80906"/>
          <p:cNvCxnSpPr>
            <a:stCxn id="21" idx="2"/>
            <a:endCxn id="44" idx="0"/>
          </p:cNvCxnSpPr>
          <p:nvPr/>
        </p:nvCxnSpPr>
        <p:spPr bwMode="auto">
          <a:xfrm rot="16200000" flipH="1">
            <a:off x="4879680" y="3106315"/>
            <a:ext cx="793453" cy="253446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Diamond 50"/>
          <p:cNvSpPr/>
          <p:nvPr/>
        </p:nvSpPr>
        <p:spPr bwMode="auto">
          <a:xfrm>
            <a:off x="1529072" y="5293278"/>
            <a:ext cx="214313" cy="247555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1284910" y="6067978"/>
            <a:ext cx="759790" cy="6296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street name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192959" y="6067978"/>
            <a:ext cx="1089280" cy="6296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street number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0913" name="Straight Connector 80912"/>
          <p:cNvCxnSpPr>
            <a:stCxn id="51" idx="2"/>
            <a:endCxn id="7" idx="0"/>
          </p:cNvCxnSpPr>
          <p:nvPr/>
        </p:nvCxnSpPr>
        <p:spPr bwMode="auto">
          <a:xfrm flipH="1">
            <a:off x="644524" y="5540833"/>
            <a:ext cx="991705" cy="5271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915" name="Straight Connector 80914"/>
          <p:cNvCxnSpPr>
            <a:stCxn id="51" idx="2"/>
            <a:endCxn id="52" idx="0"/>
          </p:cNvCxnSpPr>
          <p:nvPr/>
        </p:nvCxnSpPr>
        <p:spPr bwMode="auto">
          <a:xfrm>
            <a:off x="1636229" y="5540833"/>
            <a:ext cx="28576" cy="5271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917" name="Straight Connector 80916"/>
          <p:cNvCxnSpPr>
            <a:stCxn id="51" idx="2"/>
            <a:endCxn id="53" idx="0"/>
          </p:cNvCxnSpPr>
          <p:nvPr/>
        </p:nvCxnSpPr>
        <p:spPr bwMode="auto">
          <a:xfrm>
            <a:off x="1636229" y="5540833"/>
            <a:ext cx="1101370" cy="5271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920" name="TextBox 80919"/>
          <p:cNvSpPr txBox="1"/>
          <p:nvPr/>
        </p:nvSpPr>
        <p:spPr>
          <a:xfrm>
            <a:off x="1308651" y="5560827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OR</a:t>
            </a:r>
            <a:endParaRPr lang="en-US" sz="1400" dirty="0"/>
          </a:p>
        </p:txBody>
      </p:sp>
      <p:sp>
        <p:nvSpPr>
          <p:cNvPr id="66" name="Diamond 65"/>
          <p:cNvSpPr/>
          <p:nvPr/>
        </p:nvSpPr>
        <p:spPr bwMode="auto">
          <a:xfrm>
            <a:off x="3910770" y="5293278"/>
            <a:ext cx="214313" cy="247555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3516148" y="6067978"/>
            <a:ext cx="764122" cy="6296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area code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4556466" y="6067978"/>
            <a:ext cx="986659" cy="6296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dialing code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5006932" y="5971904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2" name="Straight Connector 31"/>
          <p:cNvCxnSpPr>
            <a:stCxn id="66" idx="2"/>
            <a:endCxn id="8" idx="0"/>
          </p:cNvCxnSpPr>
          <p:nvPr/>
        </p:nvCxnSpPr>
        <p:spPr bwMode="auto">
          <a:xfrm flipH="1">
            <a:off x="3898209" y="5540833"/>
            <a:ext cx="119718" cy="4276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66" idx="2"/>
            <a:endCxn id="73" idx="0"/>
          </p:cNvCxnSpPr>
          <p:nvPr/>
        </p:nvCxnSpPr>
        <p:spPr bwMode="auto">
          <a:xfrm>
            <a:off x="4017927" y="5540833"/>
            <a:ext cx="1031868" cy="4310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Isosceles Triangle 81"/>
          <p:cNvSpPr/>
          <p:nvPr/>
        </p:nvSpPr>
        <p:spPr bwMode="auto">
          <a:xfrm>
            <a:off x="6391239" y="5292139"/>
            <a:ext cx="304800" cy="2286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5890905" y="6067978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car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7059305" y="6074585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other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2" name="Straight Connector 41"/>
          <p:cNvCxnSpPr>
            <a:stCxn id="82" idx="3"/>
            <a:endCxn id="83" idx="0"/>
          </p:cNvCxnSpPr>
          <p:nvPr/>
        </p:nvCxnSpPr>
        <p:spPr bwMode="auto">
          <a:xfrm flipH="1">
            <a:off x="6293472" y="5520739"/>
            <a:ext cx="250167" cy="5472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82" idx="3"/>
            <a:endCxn id="84" idx="0"/>
          </p:cNvCxnSpPr>
          <p:nvPr/>
        </p:nvCxnSpPr>
        <p:spPr bwMode="auto">
          <a:xfrm>
            <a:off x="6543639" y="5520739"/>
            <a:ext cx="918233" cy="5538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6386881" y="562508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XOR</a:t>
            </a:r>
            <a:endParaRPr lang="en-US" sz="1600" dirty="0"/>
          </a:p>
        </p:txBody>
      </p:sp>
      <p:sp>
        <p:nvSpPr>
          <p:cNvPr id="96" name="TextBox 95"/>
          <p:cNvSpPr txBox="1"/>
          <p:nvPr/>
        </p:nvSpPr>
        <p:spPr>
          <a:xfrm>
            <a:off x="7002755" y="3968458"/>
            <a:ext cx="2317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2000" dirty="0" smtClean="0"/>
              <a:t>Our method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641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Isosceles Triangle 40"/>
          <p:cNvSpPr/>
          <p:nvPr/>
        </p:nvSpPr>
        <p:spPr bwMode="auto">
          <a:xfrm>
            <a:off x="6748686" y="3527519"/>
            <a:ext cx="1114149" cy="263378"/>
          </a:xfrm>
          <a:prstGeom prst="triangle">
            <a:avLst>
              <a:gd name="adj" fmla="val 5119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 Synthesis: 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618398"/>
            <a:ext cx="8439150" cy="5325201"/>
          </a:xfrm>
        </p:spPr>
        <p:txBody>
          <a:bodyPr/>
          <a:lstStyle/>
          <a:p>
            <a:r>
              <a:rPr lang="en-US" dirty="0" smtClean="0"/>
              <a:t>The surveyed approaches merge the refinements mainly based on their syntax, sometimes it leads to undesired results. </a:t>
            </a:r>
          </a:p>
          <a:p>
            <a:endParaRPr lang="en-US" dirty="0"/>
          </a:p>
          <a:p>
            <a:r>
              <a:rPr lang="en-US" dirty="0" smtClean="0"/>
              <a:t>Example: Merge orthogonal refinements (union)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90107" y="3070438"/>
            <a:ext cx="869912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Screen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00558" y="4067160"/>
            <a:ext cx="1099898" cy="7095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Low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Resolution</a:t>
            </a:r>
            <a:endParaRPr kumimoji="1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" name="Straight Connector 5"/>
          <p:cNvCxnSpPr>
            <a:stCxn id="4" idx="2"/>
            <a:endCxn id="5" idx="0"/>
          </p:cNvCxnSpPr>
          <p:nvPr/>
        </p:nvCxnSpPr>
        <p:spPr bwMode="auto">
          <a:xfrm flipH="1">
            <a:off x="650507" y="3527638"/>
            <a:ext cx="774556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2"/>
          </p:cNvCxnSpPr>
          <p:nvPr/>
        </p:nvCxnSpPr>
        <p:spPr bwMode="auto">
          <a:xfrm>
            <a:off x="1425063" y="3527638"/>
            <a:ext cx="434956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Isosceles Triangle 8"/>
          <p:cNvSpPr/>
          <p:nvPr/>
        </p:nvSpPr>
        <p:spPr bwMode="auto">
          <a:xfrm>
            <a:off x="1037786" y="3536981"/>
            <a:ext cx="627760" cy="285047"/>
          </a:xfrm>
          <a:prstGeom prst="triangle">
            <a:avLst>
              <a:gd name="adj" fmla="val 5904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482673" y="4067160"/>
            <a:ext cx="1099898" cy="7095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High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Resolution</a:t>
            </a:r>
            <a:endParaRPr kumimoji="1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786460" y="3081071"/>
            <a:ext cx="869912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Screen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896912" y="4077793"/>
            <a:ext cx="937228" cy="4516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Touch</a:t>
            </a:r>
            <a:endParaRPr kumimoji="1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9" name="Straight Connector 18"/>
          <p:cNvCxnSpPr>
            <a:stCxn id="17" idx="2"/>
            <a:endCxn id="18" idx="0"/>
          </p:cNvCxnSpPr>
          <p:nvPr/>
        </p:nvCxnSpPr>
        <p:spPr bwMode="auto">
          <a:xfrm flipH="1">
            <a:off x="3365526" y="3538271"/>
            <a:ext cx="855890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7" idx="2"/>
          </p:cNvCxnSpPr>
          <p:nvPr/>
        </p:nvCxnSpPr>
        <p:spPr bwMode="auto">
          <a:xfrm>
            <a:off x="4221416" y="3538271"/>
            <a:ext cx="434956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Isosceles Triangle 20"/>
          <p:cNvSpPr/>
          <p:nvPr/>
        </p:nvSpPr>
        <p:spPr bwMode="auto">
          <a:xfrm>
            <a:off x="3834139" y="3547614"/>
            <a:ext cx="627760" cy="285047"/>
          </a:xfrm>
          <a:prstGeom prst="triangle">
            <a:avLst>
              <a:gd name="adj" fmla="val 5904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279026" y="4077793"/>
            <a:ext cx="1026602" cy="4516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Non-</a:t>
            </a: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touch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516361" y="3299038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+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33088" y="3299038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=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606256" y="4067160"/>
            <a:ext cx="1099898" cy="7095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Low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Resolution</a:t>
            </a:r>
            <a:endParaRPr kumimoji="1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241269" y="4945127"/>
            <a:ext cx="1099898" cy="7095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High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Resolution</a:t>
            </a:r>
            <a:endParaRPr kumimoji="1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518029" y="4945127"/>
            <a:ext cx="1015851" cy="4516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Touch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8103488" y="4196099"/>
            <a:ext cx="1026602" cy="4516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Non-</a:t>
            </a: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touch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906211" y="3057435"/>
            <a:ext cx="869912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Screen</a:t>
            </a:r>
          </a:p>
        </p:txBody>
      </p:sp>
      <p:cxnSp>
        <p:nvCxnSpPr>
          <p:cNvPr id="34" name="Straight Connector 33"/>
          <p:cNvCxnSpPr>
            <a:stCxn id="32" idx="2"/>
            <a:endCxn id="26" idx="0"/>
          </p:cNvCxnSpPr>
          <p:nvPr/>
        </p:nvCxnSpPr>
        <p:spPr bwMode="auto">
          <a:xfrm flipH="1">
            <a:off x="6156205" y="3514635"/>
            <a:ext cx="1184962" cy="5525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32" idx="2"/>
            <a:endCxn id="27" idx="0"/>
          </p:cNvCxnSpPr>
          <p:nvPr/>
        </p:nvCxnSpPr>
        <p:spPr bwMode="auto">
          <a:xfrm flipH="1">
            <a:off x="6791218" y="3514635"/>
            <a:ext cx="549949" cy="14304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32" idx="2"/>
            <a:endCxn id="28" idx="0"/>
          </p:cNvCxnSpPr>
          <p:nvPr/>
        </p:nvCxnSpPr>
        <p:spPr bwMode="auto">
          <a:xfrm>
            <a:off x="7341167" y="3514635"/>
            <a:ext cx="684788" cy="14304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32" idx="2"/>
            <a:endCxn id="29" idx="0"/>
          </p:cNvCxnSpPr>
          <p:nvPr/>
        </p:nvCxnSpPr>
        <p:spPr bwMode="auto">
          <a:xfrm>
            <a:off x="7341167" y="3514635"/>
            <a:ext cx="1275622" cy="6814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89354" y="5299905"/>
            <a:ext cx="58015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Expected products: </a:t>
            </a:r>
          </a:p>
          <a:p>
            <a:r>
              <a:rPr lang="en-US" dirty="0" smtClean="0"/>
              <a:t>{LR, Touch}, {HR, Touch},</a:t>
            </a:r>
          </a:p>
          <a:p>
            <a:r>
              <a:rPr lang="en-US" dirty="0" smtClean="0"/>
              <a:t>{LR, Non-touch}, {HR, Non-touch}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None of them can be selected from the result!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99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 Synthesis: 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618398"/>
            <a:ext cx="8439150" cy="5325201"/>
          </a:xfrm>
        </p:spPr>
        <p:txBody>
          <a:bodyPr/>
          <a:lstStyle/>
          <a:p>
            <a:r>
              <a:rPr lang="en-US" dirty="0" smtClean="0"/>
              <a:t>In our method, we synthesis the refinements based on the additional semantics brought by our feature models. </a:t>
            </a:r>
            <a:endParaRPr lang="en-US" dirty="0"/>
          </a:p>
          <a:p>
            <a:r>
              <a:rPr lang="en-US" dirty="0" smtClean="0"/>
              <a:t>Example: Synthesis orthogonal specializations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302676" y="323680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+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78240" y="3299038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=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2337" y="5938994"/>
            <a:ext cx="894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Rule</a:t>
            </a:r>
            <a:r>
              <a:rPr lang="en-US" dirty="0" smtClean="0"/>
              <a:t>: Specialization + Specialization = 2 (Attribute and Specialization)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866332" y="2790090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Screen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63773" y="4101728"/>
            <a:ext cx="93539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LR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583882" y="4101728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HR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" name="Isosceles Triangle 34"/>
          <p:cNvSpPr/>
          <p:nvPr/>
        </p:nvSpPr>
        <p:spPr bwMode="auto">
          <a:xfrm>
            <a:off x="1116499" y="3266244"/>
            <a:ext cx="304800" cy="2286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7" name="Straight Connector 36"/>
          <p:cNvCxnSpPr>
            <a:stCxn id="35" idx="3"/>
            <a:endCxn id="31" idx="0"/>
          </p:cNvCxnSpPr>
          <p:nvPr/>
        </p:nvCxnSpPr>
        <p:spPr bwMode="auto">
          <a:xfrm flipH="1">
            <a:off x="631472" y="3494844"/>
            <a:ext cx="637427" cy="6068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35" idx="3"/>
            <a:endCxn id="33" idx="0"/>
          </p:cNvCxnSpPr>
          <p:nvPr/>
        </p:nvCxnSpPr>
        <p:spPr bwMode="auto">
          <a:xfrm>
            <a:off x="1268899" y="3494844"/>
            <a:ext cx="717550" cy="6068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1059212" y="3624618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XOR</a:t>
            </a:r>
            <a:endParaRPr lang="en-US" sz="105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3254829" y="2779601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Screen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682534" y="4091239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Touch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682150" y="4091239"/>
            <a:ext cx="1385592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Non-t</a:t>
            </a: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ouch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Isosceles Triangle 46"/>
          <p:cNvSpPr/>
          <p:nvPr/>
        </p:nvSpPr>
        <p:spPr bwMode="auto">
          <a:xfrm>
            <a:off x="3504996" y="3255755"/>
            <a:ext cx="304800" cy="2286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8" name="Straight Connector 47"/>
          <p:cNvCxnSpPr>
            <a:stCxn id="47" idx="3"/>
            <a:endCxn id="45" idx="0"/>
          </p:cNvCxnSpPr>
          <p:nvPr/>
        </p:nvCxnSpPr>
        <p:spPr bwMode="auto">
          <a:xfrm flipH="1">
            <a:off x="3085101" y="3484355"/>
            <a:ext cx="572295" cy="6068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47" idx="3"/>
            <a:endCxn id="46" idx="0"/>
          </p:cNvCxnSpPr>
          <p:nvPr/>
        </p:nvCxnSpPr>
        <p:spPr bwMode="auto">
          <a:xfrm>
            <a:off x="3657396" y="3484355"/>
            <a:ext cx="717550" cy="6068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3447709" y="3614129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XOR</a:t>
            </a:r>
            <a:endParaRPr lang="en-US" sz="1050" dirty="0"/>
          </a:p>
        </p:txBody>
      </p:sp>
      <p:sp>
        <p:nvSpPr>
          <p:cNvPr id="51" name="Rectangle 50"/>
          <p:cNvSpPr/>
          <p:nvPr/>
        </p:nvSpPr>
        <p:spPr bwMode="auto">
          <a:xfrm>
            <a:off x="6707574" y="2516004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Screen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5659710" y="3625647"/>
            <a:ext cx="119146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Resolution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7328847" y="3615719"/>
            <a:ext cx="1676251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Touch-ability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6851176" y="3100578"/>
            <a:ext cx="47767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6851176" y="3236801"/>
            <a:ext cx="47767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Rectangle 60"/>
          <p:cNvSpPr/>
          <p:nvPr/>
        </p:nvSpPr>
        <p:spPr bwMode="auto">
          <a:xfrm>
            <a:off x="5240739" y="4893636"/>
            <a:ext cx="798147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LR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6223814" y="4886257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HR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" name="Isosceles Triangle 62"/>
          <p:cNvSpPr/>
          <p:nvPr/>
        </p:nvSpPr>
        <p:spPr bwMode="auto">
          <a:xfrm>
            <a:off x="6038887" y="4073495"/>
            <a:ext cx="304800" cy="2286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4" name="Straight Connector 63"/>
          <p:cNvCxnSpPr>
            <a:stCxn id="63" idx="3"/>
            <a:endCxn id="61" idx="0"/>
          </p:cNvCxnSpPr>
          <p:nvPr/>
        </p:nvCxnSpPr>
        <p:spPr bwMode="auto">
          <a:xfrm flipH="1">
            <a:off x="5639813" y="4302095"/>
            <a:ext cx="551474" cy="5915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>
            <a:stCxn id="63" idx="3"/>
            <a:endCxn id="62" idx="0"/>
          </p:cNvCxnSpPr>
          <p:nvPr/>
        </p:nvCxnSpPr>
        <p:spPr bwMode="auto">
          <a:xfrm>
            <a:off x="6191287" y="4302095"/>
            <a:ext cx="435094" cy="5841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5981600" y="4431869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XOR</a:t>
            </a:r>
            <a:endParaRPr lang="en-US" sz="1050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7167358" y="4886355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Touch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8166974" y="4886355"/>
            <a:ext cx="838125" cy="6819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Non-t</a:t>
            </a: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ouch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" name="Isosceles Triangle 71"/>
          <p:cNvSpPr/>
          <p:nvPr/>
        </p:nvSpPr>
        <p:spPr bwMode="auto">
          <a:xfrm>
            <a:off x="7989820" y="4050871"/>
            <a:ext cx="304800" cy="2286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3" name="Straight Connector 72"/>
          <p:cNvCxnSpPr>
            <a:stCxn id="72" idx="3"/>
            <a:endCxn id="70" idx="0"/>
          </p:cNvCxnSpPr>
          <p:nvPr/>
        </p:nvCxnSpPr>
        <p:spPr bwMode="auto">
          <a:xfrm flipH="1">
            <a:off x="7569925" y="4279471"/>
            <a:ext cx="572295" cy="6068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72" idx="3"/>
            <a:endCxn id="71" idx="0"/>
          </p:cNvCxnSpPr>
          <p:nvPr/>
        </p:nvCxnSpPr>
        <p:spPr bwMode="auto">
          <a:xfrm>
            <a:off x="8142220" y="4279471"/>
            <a:ext cx="443817" cy="6068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7932533" y="4409245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XOR</a:t>
            </a:r>
            <a:endParaRPr lang="en-US" sz="1050" dirty="0"/>
          </a:p>
        </p:txBody>
      </p:sp>
      <p:sp>
        <p:nvSpPr>
          <p:cNvPr id="80" name="Oval 79"/>
          <p:cNvSpPr/>
          <p:nvPr/>
        </p:nvSpPr>
        <p:spPr bwMode="auto">
          <a:xfrm flipV="1">
            <a:off x="8082839" y="3484353"/>
            <a:ext cx="148153" cy="1297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1" name="Oval 80"/>
          <p:cNvSpPr/>
          <p:nvPr/>
        </p:nvSpPr>
        <p:spPr bwMode="auto">
          <a:xfrm flipV="1">
            <a:off x="6123148" y="3505238"/>
            <a:ext cx="148153" cy="1297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3" name="Elbow Connector 82"/>
          <p:cNvCxnSpPr>
            <a:stCxn id="51" idx="2"/>
            <a:endCxn id="81" idx="4"/>
          </p:cNvCxnSpPr>
          <p:nvPr/>
        </p:nvCxnSpPr>
        <p:spPr bwMode="auto">
          <a:xfrm rot="5400000">
            <a:off x="6387666" y="2782763"/>
            <a:ext cx="532034" cy="912916"/>
          </a:xfrm>
          <a:prstGeom prst="bentConnector3">
            <a:avLst>
              <a:gd name="adj1" fmla="val 7678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Elbow Connector 85"/>
          <p:cNvCxnSpPr>
            <a:stCxn id="51" idx="2"/>
            <a:endCxn id="80" idx="4"/>
          </p:cNvCxnSpPr>
          <p:nvPr/>
        </p:nvCxnSpPr>
        <p:spPr bwMode="auto">
          <a:xfrm rot="16200000" flipH="1">
            <a:off x="7377954" y="2705390"/>
            <a:ext cx="511149" cy="1046775"/>
          </a:xfrm>
          <a:prstGeom prst="bentConnector3">
            <a:avLst>
              <a:gd name="adj1" fmla="val 7904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3435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06070" y="1447799"/>
            <a:ext cx="6505152" cy="31813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888" y="-581931"/>
            <a:ext cx="6476211" cy="1200329"/>
          </a:xfrm>
        </p:spPr>
        <p:txBody>
          <a:bodyPr/>
          <a:lstStyle/>
          <a:p>
            <a:r>
              <a:rPr lang="en-US" dirty="0" smtClean="0"/>
              <a:t>Preliminaries: Feature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product is created through a selection or configuration of features.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7650" y="4852988"/>
            <a:ext cx="8501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 Phone #1: { Calls, GPS, Color Screen, MP3 }</a:t>
            </a:r>
          </a:p>
          <a:p>
            <a:r>
              <a:rPr lang="en-US" dirty="0" smtClean="0"/>
              <a:t>Mobile Phone #2: { Calls, High Resolution Screen, Camera, MP3 }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1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 Synthesis: At a Glance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kind of union mode merging</a:t>
            </a:r>
          </a:p>
          <a:p>
            <a:r>
              <a:rPr lang="en-US" dirty="0" smtClean="0"/>
              <a:t>Rule-based</a:t>
            </a:r>
          </a:p>
          <a:p>
            <a:r>
              <a:rPr lang="en-US" dirty="0" smtClean="0"/>
              <a:t>Interactive</a:t>
            </a:r>
          </a:p>
          <a:p>
            <a:endParaRPr lang="en-US" dirty="0"/>
          </a:p>
          <a:p>
            <a:r>
              <a:rPr lang="en-US" dirty="0" smtClean="0"/>
              <a:t>Use scenarios in our collaborative feature modeling environment</a:t>
            </a:r>
          </a:p>
          <a:p>
            <a:pPr lvl="1"/>
            <a:r>
              <a:rPr lang="en-US" dirty="0" smtClean="0"/>
              <a:t>Synthesize multiple sub-trees which refine identical features.</a:t>
            </a:r>
          </a:p>
          <a:p>
            <a:pPr lvl="1"/>
            <a:r>
              <a:rPr lang="en-US" dirty="0" smtClean="0"/>
              <a:t>Merge offline modifications into the repository.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36469" y="5192101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BBS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73952" y="5192101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Forum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" name="Straight Connector 6"/>
          <p:cNvCxnSpPr>
            <a:stCxn id="4" idx="0"/>
          </p:cNvCxnSpPr>
          <p:nvPr/>
        </p:nvCxnSpPr>
        <p:spPr bwMode="auto">
          <a:xfrm flipV="1">
            <a:off x="839036" y="4804012"/>
            <a:ext cx="375271" cy="3880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>
            <a:stCxn id="5" idx="0"/>
          </p:cNvCxnSpPr>
          <p:nvPr/>
        </p:nvCxnSpPr>
        <p:spPr bwMode="auto">
          <a:xfrm flipH="1" flipV="1">
            <a:off x="1910688" y="4804012"/>
            <a:ext cx="265831" cy="3880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241603" y="450375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2" name="Straight Connector 11"/>
          <p:cNvCxnSpPr>
            <a:stCxn id="4" idx="2"/>
          </p:cNvCxnSpPr>
          <p:nvPr/>
        </p:nvCxnSpPr>
        <p:spPr bwMode="auto">
          <a:xfrm flipH="1">
            <a:off x="436469" y="5649301"/>
            <a:ext cx="402567" cy="437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4" idx="2"/>
          </p:cNvCxnSpPr>
          <p:nvPr/>
        </p:nvCxnSpPr>
        <p:spPr bwMode="auto">
          <a:xfrm>
            <a:off x="839036" y="5649301"/>
            <a:ext cx="375271" cy="437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5" idx="2"/>
          </p:cNvCxnSpPr>
          <p:nvPr/>
        </p:nvCxnSpPr>
        <p:spPr bwMode="auto">
          <a:xfrm flipH="1">
            <a:off x="1815934" y="5649301"/>
            <a:ext cx="360585" cy="437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5" idx="2"/>
          </p:cNvCxnSpPr>
          <p:nvPr/>
        </p:nvCxnSpPr>
        <p:spPr bwMode="auto">
          <a:xfrm>
            <a:off x="2176519" y="5649301"/>
            <a:ext cx="0" cy="437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5" idx="2"/>
          </p:cNvCxnSpPr>
          <p:nvPr/>
        </p:nvCxnSpPr>
        <p:spPr bwMode="auto">
          <a:xfrm>
            <a:off x="2176519" y="5649301"/>
            <a:ext cx="402567" cy="437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09624" y="595042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73952" y="595042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24" name="Flowchart: Magnetic Disk 23"/>
          <p:cNvSpPr/>
          <p:nvPr/>
        </p:nvSpPr>
        <p:spPr bwMode="auto">
          <a:xfrm>
            <a:off x="4339988" y="4804012"/>
            <a:ext cx="1828800" cy="845289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Repository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37302" y="5683434"/>
            <a:ext cx="2741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(The collaboratively constructed FM)</a:t>
            </a:r>
            <a:endParaRPr lang="en-US" sz="1800" dirty="0"/>
          </a:p>
        </p:txBody>
      </p:sp>
      <p:sp>
        <p:nvSpPr>
          <p:cNvPr id="26" name="Flowchart: Document 25"/>
          <p:cNvSpPr/>
          <p:nvPr/>
        </p:nvSpPr>
        <p:spPr bwMode="auto">
          <a:xfrm>
            <a:off x="7806519" y="4449165"/>
            <a:ext cx="914400" cy="612648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Local</a:t>
            </a:r>
          </a:p>
        </p:txBody>
      </p:sp>
      <p:sp>
        <p:nvSpPr>
          <p:cNvPr id="27" name="Right Arrow 26"/>
          <p:cNvSpPr/>
          <p:nvPr/>
        </p:nvSpPr>
        <p:spPr bwMode="auto">
          <a:xfrm rot="20659626">
            <a:off x="6509983" y="4806629"/>
            <a:ext cx="928048" cy="3002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 rot="20541937">
            <a:off x="6344222" y="4515838"/>
            <a:ext cx="1068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EXPORT</a:t>
            </a:r>
            <a:endParaRPr lang="en-US" sz="1800" dirty="0"/>
          </a:p>
        </p:txBody>
      </p:sp>
      <p:sp>
        <p:nvSpPr>
          <p:cNvPr id="29" name="Flowchart: Document 28"/>
          <p:cNvSpPr/>
          <p:nvPr/>
        </p:nvSpPr>
        <p:spPr bwMode="auto">
          <a:xfrm>
            <a:off x="7806519" y="5584872"/>
            <a:ext cx="914400" cy="612648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Local’</a:t>
            </a:r>
          </a:p>
        </p:txBody>
      </p:sp>
      <p:sp>
        <p:nvSpPr>
          <p:cNvPr id="30" name="Down Arrow 29"/>
          <p:cNvSpPr/>
          <p:nvPr/>
        </p:nvSpPr>
        <p:spPr bwMode="auto">
          <a:xfrm>
            <a:off x="7977111" y="5116406"/>
            <a:ext cx="191072" cy="35888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07399" y="50982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Modify</a:t>
            </a:r>
            <a:endParaRPr lang="en-US" sz="1800" dirty="0"/>
          </a:p>
        </p:txBody>
      </p:sp>
      <p:sp>
        <p:nvSpPr>
          <p:cNvPr id="32" name="Right Arrow 31"/>
          <p:cNvSpPr/>
          <p:nvPr/>
        </p:nvSpPr>
        <p:spPr bwMode="auto">
          <a:xfrm rot="11083923">
            <a:off x="6526577" y="5424123"/>
            <a:ext cx="928048" cy="30025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 rot="368714">
            <a:off x="6504844" y="5712162"/>
            <a:ext cx="104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IMPORT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8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Preliminaries: Feature Models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Motivation: Why merge FMs?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Approaches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Simple Combination Approach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Rule-based Approach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Logical Formula Approach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Our Work</a:t>
            </a:r>
          </a:p>
          <a:p>
            <a:r>
              <a:rPr lang="en-US" dirty="0" smtClean="0"/>
              <a:t>Related Topics to FM Merging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7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8914" y="-27933"/>
            <a:ext cx="6586185" cy="646331"/>
          </a:xfrm>
        </p:spPr>
        <p:txBody>
          <a:bodyPr/>
          <a:lstStyle/>
          <a:p>
            <a:r>
              <a:rPr lang="en-US" dirty="0" smtClean="0"/>
              <a:t>Feature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Step1: Code to features</a:t>
            </a:r>
          </a:p>
          <a:p>
            <a:r>
              <a:rPr lang="en-US" dirty="0" smtClean="0"/>
              <a:t>Step2: Compose different (sub)sets of these features to generate various programs</a:t>
            </a:r>
          </a:p>
          <a:p>
            <a:r>
              <a:rPr lang="en-US" dirty="0" smtClean="0"/>
              <a:t>Use AOP or similar techniques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 bwMode="auto">
          <a:xfrm>
            <a:off x="925304" y="3603009"/>
            <a:ext cx="972687" cy="1337480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…….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…..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……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850" y="5308979"/>
            <a:ext cx="217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Program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043190" y="2885629"/>
            <a:ext cx="1324093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Feature 1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043190" y="3629432"/>
            <a:ext cx="1324093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Feature 2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043189" y="4960088"/>
            <a:ext cx="1324093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Feature 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7814" y="4271749"/>
            <a:ext cx="553998" cy="4001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 bwMode="auto">
          <a:xfrm>
            <a:off x="2265528" y="3985146"/>
            <a:ext cx="382138" cy="48665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Flowchart: Document 10"/>
          <p:cNvSpPr/>
          <p:nvPr/>
        </p:nvSpPr>
        <p:spPr bwMode="auto">
          <a:xfrm>
            <a:off x="6534534" y="2674089"/>
            <a:ext cx="712427" cy="765147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Flowchart: Document 11"/>
          <p:cNvSpPr/>
          <p:nvPr/>
        </p:nvSpPr>
        <p:spPr bwMode="auto">
          <a:xfrm>
            <a:off x="6534533" y="3985146"/>
            <a:ext cx="712427" cy="765147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Flowchart: Document 12"/>
          <p:cNvSpPr/>
          <p:nvPr/>
        </p:nvSpPr>
        <p:spPr bwMode="auto">
          <a:xfrm>
            <a:off x="6534532" y="5189560"/>
            <a:ext cx="712427" cy="765147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6" name="Straight Arrow Connector 15"/>
          <p:cNvCxnSpPr>
            <a:stCxn id="6" idx="3"/>
          </p:cNvCxnSpPr>
          <p:nvPr/>
        </p:nvCxnSpPr>
        <p:spPr bwMode="auto">
          <a:xfrm>
            <a:off x="4367283" y="3114229"/>
            <a:ext cx="19516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7" idx="3"/>
          </p:cNvCxnSpPr>
          <p:nvPr/>
        </p:nvCxnSpPr>
        <p:spPr bwMode="auto">
          <a:xfrm flipV="1">
            <a:off x="4367283" y="3342829"/>
            <a:ext cx="1951630" cy="5152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6" idx="3"/>
          </p:cNvCxnSpPr>
          <p:nvPr/>
        </p:nvCxnSpPr>
        <p:spPr bwMode="auto">
          <a:xfrm>
            <a:off x="4367283" y="3114229"/>
            <a:ext cx="1815153" cy="11575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6" idx="3"/>
          </p:cNvCxnSpPr>
          <p:nvPr/>
        </p:nvCxnSpPr>
        <p:spPr bwMode="auto">
          <a:xfrm>
            <a:off x="4367283" y="3114229"/>
            <a:ext cx="1951630" cy="23030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4367283" y="4471804"/>
            <a:ext cx="1815153" cy="8371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14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FM to its products</a:t>
            </a:r>
          </a:p>
          <a:p>
            <a:pPr lvl="1"/>
            <a:r>
              <a:rPr lang="en-US" dirty="0" smtClean="0"/>
              <a:t>Step1: Modify the FM</a:t>
            </a:r>
          </a:p>
          <a:p>
            <a:pPr lvl="1"/>
            <a:r>
              <a:rPr lang="en-US" dirty="0" smtClean="0"/>
              <a:t>Step2: Synchronize the modification into the products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From a product to its original FM</a:t>
            </a:r>
          </a:p>
          <a:p>
            <a:pPr lvl="1"/>
            <a:r>
              <a:rPr lang="en-US" dirty="0" smtClean="0"/>
              <a:t>Step1: Modify some product</a:t>
            </a:r>
          </a:p>
          <a:p>
            <a:pPr lvl="1"/>
            <a:r>
              <a:rPr lang="en-US" dirty="0" smtClean="0"/>
              <a:t>Step2: Synchronize the modification into the FM</a:t>
            </a:r>
          </a:p>
          <a:p>
            <a:pPr lvl="1"/>
            <a:r>
              <a:rPr lang="en-US" dirty="0" smtClean="0"/>
              <a:t>Step3: Synchronize the modification into other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97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735944"/>
            <a:ext cx="8439150" cy="5766456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Simple combination approaches</a:t>
            </a:r>
          </a:p>
          <a:p>
            <a:pPr lvl="1"/>
            <a:r>
              <a:rPr lang="en-US" dirty="0" err="1"/>
              <a:t>Schobbens</a:t>
            </a:r>
            <a:r>
              <a:rPr lang="en-US" dirty="0"/>
              <a:t>, P.Y., Heymans, P., </a:t>
            </a:r>
            <a:r>
              <a:rPr lang="en-US" dirty="0" err="1"/>
              <a:t>Trigaux</a:t>
            </a:r>
            <a:r>
              <a:rPr lang="en-US" dirty="0"/>
              <a:t>, J.C., Bontemps, Y.: Generic semantics </a:t>
            </a:r>
            <a:r>
              <a:rPr lang="en-US" dirty="0" smtClean="0"/>
              <a:t>of feature </a:t>
            </a:r>
            <a:r>
              <a:rPr lang="en-US" dirty="0"/>
              <a:t>diagrams. </a:t>
            </a:r>
            <a:r>
              <a:rPr lang="en-US" dirty="0" err="1"/>
              <a:t>Comput</a:t>
            </a:r>
            <a:r>
              <a:rPr lang="en-US" dirty="0"/>
              <a:t>. </a:t>
            </a:r>
            <a:r>
              <a:rPr lang="en-US" dirty="0" err="1"/>
              <a:t>Netw</a:t>
            </a:r>
            <a:r>
              <a:rPr lang="en-US" dirty="0"/>
              <a:t>. 51(2) (2007) 456–479</a:t>
            </a:r>
          </a:p>
          <a:p>
            <a:pPr lvl="1"/>
            <a:r>
              <a:rPr lang="en-US" dirty="0" smtClean="0"/>
              <a:t>Hartmann</a:t>
            </a:r>
            <a:r>
              <a:rPr lang="en-US" dirty="0"/>
              <a:t>, H., </a:t>
            </a:r>
            <a:r>
              <a:rPr lang="en-US" dirty="0" err="1"/>
              <a:t>Trew</a:t>
            </a:r>
            <a:r>
              <a:rPr lang="en-US" dirty="0"/>
              <a:t>, T., </a:t>
            </a:r>
            <a:r>
              <a:rPr lang="en-US" dirty="0" err="1"/>
              <a:t>Matsinger</a:t>
            </a:r>
            <a:r>
              <a:rPr lang="en-US" dirty="0"/>
              <a:t>, A.: Supplier independent feature </a:t>
            </a:r>
            <a:r>
              <a:rPr lang="en-US" dirty="0" smtClean="0"/>
              <a:t>modeling. In</a:t>
            </a:r>
            <a:r>
              <a:rPr lang="en-US" dirty="0"/>
              <a:t>: SPLC’09, IEEE Computer Society (2009) </a:t>
            </a:r>
            <a:r>
              <a:rPr lang="en-US" dirty="0" smtClean="0"/>
              <a:t>191–200</a:t>
            </a:r>
          </a:p>
          <a:p>
            <a:pPr lvl="1"/>
            <a:r>
              <a:rPr lang="en-US" dirty="0"/>
              <a:t>Hartmann, H., </a:t>
            </a:r>
            <a:r>
              <a:rPr lang="en-US" dirty="0" err="1"/>
              <a:t>Trew</a:t>
            </a:r>
            <a:r>
              <a:rPr lang="en-US" dirty="0"/>
              <a:t>, T.: Using feature diagrams with context variability to </a:t>
            </a:r>
            <a:r>
              <a:rPr lang="en-US" dirty="0" smtClean="0"/>
              <a:t>model multiple </a:t>
            </a:r>
            <a:r>
              <a:rPr lang="en-US" dirty="0"/>
              <a:t>product lines for software supply chains. In: SPLC’08, IEEE (2008) 12–21</a:t>
            </a:r>
          </a:p>
          <a:p>
            <a:pPr lvl="1"/>
            <a:endParaRPr lang="en-US" dirty="0"/>
          </a:p>
          <a:p>
            <a:r>
              <a:rPr lang="en-US" dirty="0" smtClean="0"/>
              <a:t>Rule-based approaches</a:t>
            </a:r>
          </a:p>
          <a:p>
            <a:pPr lvl="1"/>
            <a:r>
              <a:rPr lang="en-US" dirty="0"/>
              <a:t>Segura, S., Benavides, D., Ruiz-Cortés, A., Trinidad, P.: Automated merging </a:t>
            </a:r>
            <a:r>
              <a:rPr lang="en-US" dirty="0" smtClean="0"/>
              <a:t>of feature </a:t>
            </a:r>
            <a:r>
              <a:rPr lang="en-US" dirty="0"/>
              <a:t>models using graph </a:t>
            </a:r>
            <a:r>
              <a:rPr lang="en-US" dirty="0" smtClean="0"/>
              <a:t>transformations</a:t>
            </a:r>
            <a:r>
              <a:rPr lang="en-US" dirty="0"/>
              <a:t>. In: GTTSE ’07. Volume 5235 </a:t>
            </a:r>
            <a:r>
              <a:rPr lang="en-US" dirty="0" smtClean="0"/>
              <a:t>of LNCS</a:t>
            </a:r>
            <a:r>
              <a:rPr lang="en-US" dirty="0"/>
              <a:t>., Springer-</a:t>
            </a:r>
            <a:r>
              <a:rPr lang="en-US" dirty="0" err="1"/>
              <a:t>Verlag</a:t>
            </a:r>
            <a:r>
              <a:rPr lang="en-US" dirty="0"/>
              <a:t> (2008) </a:t>
            </a:r>
            <a:r>
              <a:rPr lang="en-US" dirty="0" smtClean="0"/>
              <a:t>489–505</a:t>
            </a:r>
          </a:p>
          <a:p>
            <a:pPr lvl="1"/>
            <a:r>
              <a:rPr lang="en-US" dirty="0" err="1"/>
              <a:t>Acher</a:t>
            </a:r>
            <a:r>
              <a:rPr lang="en-US" dirty="0"/>
              <a:t>, M., Collet, P., </a:t>
            </a:r>
            <a:r>
              <a:rPr lang="en-US" dirty="0" err="1"/>
              <a:t>Lahire</a:t>
            </a:r>
            <a:r>
              <a:rPr lang="en-US" dirty="0"/>
              <a:t>, P., France, R.: Composing Feature Models. </a:t>
            </a:r>
            <a:r>
              <a:rPr lang="en-US" dirty="0" smtClean="0"/>
              <a:t>In: 2nd </a:t>
            </a:r>
            <a:r>
              <a:rPr lang="en-US" dirty="0"/>
              <a:t>International Conference on Software Language Engineering (SLE’09). </a:t>
            </a:r>
            <a:r>
              <a:rPr lang="en-US" dirty="0" smtClean="0"/>
              <a:t>Volume 5969 </a:t>
            </a:r>
            <a:r>
              <a:rPr lang="en-US" dirty="0"/>
              <a:t>of LNCS. (2009) </a:t>
            </a:r>
            <a:r>
              <a:rPr lang="en-US" dirty="0" smtClean="0"/>
              <a:t>62–81</a:t>
            </a:r>
          </a:p>
          <a:p>
            <a:pPr lvl="1"/>
            <a:endParaRPr lang="en-US" dirty="0"/>
          </a:p>
          <a:p>
            <a:r>
              <a:rPr lang="en-US" dirty="0" smtClean="0"/>
              <a:t>Logical formula approaches</a:t>
            </a:r>
          </a:p>
          <a:p>
            <a:pPr lvl="1"/>
            <a:r>
              <a:rPr lang="en-US" dirty="0" err="1"/>
              <a:t>Batory</a:t>
            </a:r>
            <a:r>
              <a:rPr lang="en-US" dirty="0"/>
              <a:t>, D.S.: Feature models, grammars, and propositional formulas. In: </a:t>
            </a:r>
            <a:r>
              <a:rPr lang="en-US" dirty="0" smtClean="0"/>
              <a:t>SPLC’05. Volume </a:t>
            </a:r>
            <a:r>
              <a:rPr lang="en-US" dirty="0"/>
              <a:t>3714 of LNCS. (2005) </a:t>
            </a:r>
            <a:r>
              <a:rPr lang="en-US" dirty="0" smtClean="0"/>
              <a:t>7–20</a:t>
            </a:r>
          </a:p>
          <a:p>
            <a:pPr lvl="1"/>
            <a:r>
              <a:rPr lang="en-US" dirty="0" err="1"/>
              <a:t>Czarnecki</a:t>
            </a:r>
            <a:r>
              <a:rPr lang="en-US" dirty="0"/>
              <a:t>, K., </a:t>
            </a:r>
            <a:r>
              <a:rPr lang="en-US" dirty="0" err="1"/>
              <a:t>Wasowski</a:t>
            </a:r>
            <a:r>
              <a:rPr lang="en-US" dirty="0"/>
              <a:t>, A.: Feature diagrams and logics: There and back </a:t>
            </a:r>
            <a:r>
              <a:rPr lang="en-US" dirty="0" smtClean="0"/>
              <a:t>again. In</a:t>
            </a:r>
            <a:r>
              <a:rPr lang="en-US" dirty="0"/>
              <a:t>: SPLC 2007. (2007) </a:t>
            </a:r>
            <a:r>
              <a:rPr lang="en-US" dirty="0" smtClean="0"/>
              <a:t>23–34</a:t>
            </a:r>
          </a:p>
          <a:p>
            <a:pPr lvl="1"/>
            <a:r>
              <a:rPr lang="en-US" dirty="0"/>
              <a:t>A. V. </a:t>
            </a:r>
            <a:r>
              <a:rPr lang="en-US" dirty="0" err="1"/>
              <a:t>Aho</a:t>
            </a:r>
            <a:r>
              <a:rPr lang="en-US" dirty="0"/>
              <a:t>, M. R. </a:t>
            </a:r>
            <a:r>
              <a:rPr lang="en-US" dirty="0" err="1"/>
              <a:t>Garey</a:t>
            </a:r>
            <a:r>
              <a:rPr lang="en-US" dirty="0"/>
              <a:t>, and J. D. Ullman. The </a:t>
            </a:r>
            <a:r>
              <a:rPr lang="en-US" dirty="0" smtClean="0"/>
              <a:t>transitive reduction </a:t>
            </a:r>
            <a:r>
              <a:rPr lang="en-US" dirty="0"/>
              <a:t>of a directed graph. SIAM Journal on </a:t>
            </a:r>
            <a:r>
              <a:rPr lang="en-US" dirty="0" smtClean="0"/>
              <a:t>Computing, 1(2</a:t>
            </a:r>
            <a:r>
              <a:rPr lang="en-US" dirty="0"/>
              <a:t>):131–137, 1972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Broek</a:t>
            </a:r>
            <a:r>
              <a:rPr lang="en-US" dirty="0"/>
              <a:t> van den, </a:t>
            </a:r>
            <a:r>
              <a:rPr lang="en-US" dirty="0" err="1"/>
              <a:t>Pim</a:t>
            </a:r>
            <a:r>
              <a:rPr lang="en-US" dirty="0"/>
              <a:t> and </a:t>
            </a:r>
            <a:r>
              <a:rPr lang="en-US" dirty="0" err="1"/>
              <a:t>Galvao</a:t>
            </a:r>
            <a:r>
              <a:rPr lang="en-US" dirty="0"/>
              <a:t>, </a:t>
            </a:r>
            <a:r>
              <a:rPr lang="en-US" dirty="0" err="1"/>
              <a:t>Ismˆenia</a:t>
            </a:r>
            <a:r>
              <a:rPr lang="en-US" dirty="0"/>
              <a:t> and </a:t>
            </a:r>
            <a:r>
              <a:rPr lang="en-US" dirty="0" err="1"/>
              <a:t>Noppen</a:t>
            </a:r>
            <a:r>
              <a:rPr lang="en-US" dirty="0"/>
              <a:t>, </a:t>
            </a:r>
            <a:r>
              <a:rPr lang="en-US" dirty="0" err="1"/>
              <a:t>Joost</a:t>
            </a:r>
            <a:r>
              <a:rPr lang="en-US" dirty="0"/>
              <a:t> (2010) Merging Feature Models. In: 14th International Software Product Line Conference, 14 September 2010, </a:t>
            </a:r>
            <a:r>
              <a:rPr lang="en-US" dirty="0" err="1"/>
              <a:t>Jeju</a:t>
            </a:r>
            <a:r>
              <a:rPr lang="en-US" dirty="0"/>
              <a:t> Island, South Korea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Acher</a:t>
            </a:r>
            <a:r>
              <a:rPr lang="en-US" dirty="0"/>
              <a:t>, M., Collet, P., </a:t>
            </a:r>
            <a:r>
              <a:rPr lang="en-US" dirty="0" err="1"/>
              <a:t>Lahire</a:t>
            </a:r>
            <a:r>
              <a:rPr lang="en-US" dirty="0"/>
              <a:t>, P., France, R. Managing multiple software product lines using merging techniques. 2010.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Related topics to FM merging</a:t>
            </a:r>
          </a:p>
          <a:p>
            <a:pPr lvl="1"/>
            <a:r>
              <a:rPr lang="en-US" dirty="0"/>
              <a:t>Kim, C.H.P., </a:t>
            </a:r>
            <a:r>
              <a:rPr lang="en-US" dirty="0" err="1"/>
              <a:t>Czarnecki</a:t>
            </a:r>
            <a:r>
              <a:rPr lang="en-US" dirty="0"/>
              <a:t>, K.: Synchronizing cardinality-based feature models and their specializations. In: ECMDA-FA'05. LNCS Vol.3748, Springer (2005) </a:t>
            </a:r>
            <a:r>
              <a:rPr lang="en-US" dirty="0" smtClean="0"/>
              <a:t>331-348</a:t>
            </a:r>
          </a:p>
          <a:p>
            <a:pPr lvl="1"/>
            <a:r>
              <a:rPr lang="en-US" dirty="0"/>
              <a:t>Sven </a:t>
            </a:r>
            <a:r>
              <a:rPr lang="en-US" dirty="0" err="1"/>
              <a:t>Apel</a:t>
            </a:r>
            <a:r>
              <a:rPr lang="en-US" dirty="0"/>
              <a:t>, Christian </a:t>
            </a:r>
            <a:r>
              <a:rPr lang="en-US" dirty="0" err="1"/>
              <a:t>Lengauer</a:t>
            </a:r>
            <a:r>
              <a:rPr lang="en-US" dirty="0"/>
              <a:t>, Bernhard </a:t>
            </a:r>
            <a:r>
              <a:rPr lang="en-US" dirty="0" err="1"/>
              <a:t>Möller</a:t>
            </a:r>
            <a:r>
              <a:rPr lang="en-US" dirty="0"/>
              <a:t>, Christian </a:t>
            </a:r>
            <a:r>
              <a:rPr lang="en-US" dirty="0" err="1"/>
              <a:t>Kästner</a:t>
            </a:r>
            <a:r>
              <a:rPr lang="en-US" dirty="0"/>
              <a:t>. An Algebra for Features and Feature Composition. Lecture Notes in Computer Science, 2008, Volume 5140/2008, 36-50, DOI: 10.1007/978-3-540-79980-1_4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Vander </a:t>
            </a:r>
            <a:r>
              <a:rPr lang="en-US" dirty="0" err="1"/>
              <a:t>Alves</a:t>
            </a:r>
            <a:r>
              <a:rPr lang="en-US" dirty="0"/>
              <a:t>, </a:t>
            </a:r>
            <a:r>
              <a:rPr lang="en-US" dirty="0" err="1"/>
              <a:t>Rohit</a:t>
            </a:r>
            <a:r>
              <a:rPr lang="en-US" dirty="0"/>
              <a:t> </a:t>
            </a:r>
            <a:r>
              <a:rPr lang="en-US" dirty="0" err="1"/>
              <a:t>Gheyi</a:t>
            </a:r>
            <a:r>
              <a:rPr lang="en-US" dirty="0"/>
              <a:t>, Tiago </a:t>
            </a:r>
            <a:r>
              <a:rPr lang="en-US" dirty="0" err="1"/>
              <a:t>Massoni</a:t>
            </a:r>
            <a:r>
              <a:rPr lang="en-US" dirty="0"/>
              <a:t>, </a:t>
            </a:r>
            <a:r>
              <a:rPr lang="en-US" dirty="0" err="1"/>
              <a:t>Uirá</a:t>
            </a:r>
            <a:r>
              <a:rPr lang="en-US" dirty="0"/>
              <a:t> </a:t>
            </a:r>
            <a:r>
              <a:rPr lang="en-US" dirty="0" err="1"/>
              <a:t>Kulesza</a:t>
            </a:r>
            <a:r>
              <a:rPr lang="en-US" dirty="0"/>
              <a:t>, Paulo </a:t>
            </a:r>
            <a:r>
              <a:rPr lang="en-US" dirty="0" err="1"/>
              <a:t>Borba</a:t>
            </a:r>
            <a:r>
              <a:rPr lang="en-US" dirty="0"/>
              <a:t>, Carlos </a:t>
            </a:r>
            <a:r>
              <a:rPr lang="en-US" dirty="0" err="1"/>
              <a:t>Lucena</a:t>
            </a:r>
            <a:r>
              <a:rPr lang="en-US" dirty="0"/>
              <a:t>. Refactoring product lines. In Proceeding GPCE '06 Proceedings of the 5th international conference on Generative programming and component engineering. 201-210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584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100013" y="2468696"/>
            <a:ext cx="9144000" cy="1754326"/>
          </a:xfrm>
        </p:spPr>
        <p:txBody>
          <a:bodyPr/>
          <a:lstStyle/>
          <a:p>
            <a:pPr algn="ctr"/>
            <a:r>
              <a:rPr lang="en-US" dirty="0" smtClean="0"/>
              <a:t>THANK YOU 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Preliminaries: Feature Models</a:t>
            </a:r>
          </a:p>
          <a:p>
            <a:r>
              <a:rPr lang="en-US" dirty="0" smtClean="0"/>
              <a:t>Motivation: Why merge FMs?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Approaches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Simple Combination Approach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Rule-based Approach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Logical Formula Approach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Our Work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Related Topics to FM Merging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merge feature models?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1" y="735944"/>
            <a:ext cx="8439150" cy="5207655"/>
          </a:xfrm>
        </p:spPr>
        <p:txBody>
          <a:bodyPr>
            <a:normAutofit/>
          </a:bodyPr>
          <a:lstStyle/>
          <a:p>
            <a:r>
              <a:rPr lang="en-US" dirty="0" smtClean="0"/>
              <a:t>Composing large feature models</a:t>
            </a:r>
          </a:p>
          <a:p>
            <a:pPr lvl="1"/>
            <a:r>
              <a:rPr lang="en-US" dirty="0" smtClean="0"/>
              <a:t>FMs </a:t>
            </a:r>
            <a:r>
              <a:rPr lang="en-US" dirty="0"/>
              <a:t>with thousands of features are not </a:t>
            </a:r>
            <a:r>
              <a:rPr lang="en-US" dirty="0" smtClean="0"/>
              <a:t>uncommon.</a:t>
            </a:r>
            <a:endParaRPr lang="en-US" dirty="0"/>
          </a:p>
          <a:p>
            <a:pPr lvl="1"/>
            <a:r>
              <a:rPr lang="en-US" dirty="0" smtClean="0"/>
              <a:t>Needs </a:t>
            </a:r>
            <a:r>
              <a:rPr lang="en-US" dirty="0"/>
              <a:t>for tools that </a:t>
            </a:r>
            <a:r>
              <a:rPr lang="en-US" dirty="0" smtClean="0"/>
              <a:t>developers can </a:t>
            </a:r>
            <a:r>
              <a:rPr lang="en-US" dirty="0"/>
              <a:t>use to better manage </a:t>
            </a:r>
            <a:r>
              <a:rPr lang="en-US" dirty="0" smtClean="0"/>
              <a:t>complexity.</a:t>
            </a:r>
          </a:p>
          <a:p>
            <a:pPr lvl="1"/>
            <a:r>
              <a:rPr lang="en-US" dirty="0" smtClean="0"/>
              <a:t>Multiple stakeholders may build and maintain various small FMs </a:t>
            </a:r>
            <a:r>
              <a:rPr lang="en-US" dirty="0"/>
              <a:t>that are specific to a business </a:t>
            </a:r>
            <a:r>
              <a:rPr lang="en-US" dirty="0" smtClean="0"/>
              <a:t>domain, </a:t>
            </a:r>
            <a:r>
              <a:rPr lang="en-US" dirty="0"/>
              <a:t>a </a:t>
            </a:r>
            <a:r>
              <a:rPr lang="en-US" dirty="0" smtClean="0"/>
              <a:t>technological platform or </a:t>
            </a:r>
            <a:r>
              <a:rPr lang="en-US" dirty="0"/>
              <a:t>a crosscutting concern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Finally, the whole FM is composed by merging these small FMs.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616654" y="4101147"/>
            <a:ext cx="600502" cy="2320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620375" y="4776711"/>
            <a:ext cx="600502" cy="2320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060815" y="5343090"/>
            <a:ext cx="600502" cy="2320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076682" y="5356738"/>
            <a:ext cx="600502" cy="2320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620375" y="5772987"/>
            <a:ext cx="600502" cy="2320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65031" y="5766167"/>
            <a:ext cx="600502" cy="2320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763075" y="4728944"/>
            <a:ext cx="600502" cy="2320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490115" y="5227084"/>
            <a:ext cx="600502" cy="2320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38323" y="5588754"/>
            <a:ext cx="600502" cy="2320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901341" y="5759347"/>
            <a:ext cx="600502" cy="2320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638323" y="5172499"/>
            <a:ext cx="600502" cy="2320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677184" y="5820755"/>
            <a:ext cx="600502" cy="2320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7" name="Straight Connector 16"/>
          <p:cNvCxnSpPr>
            <a:stCxn id="4" idx="2"/>
            <a:endCxn id="5" idx="0"/>
          </p:cNvCxnSpPr>
          <p:nvPr/>
        </p:nvCxnSpPr>
        <p:spPr bwMode="auto">
          <a:xfrm flipH="1">
            <a:off x="2920626" y="4333159"/>
            <a:ext cx="996279" cy="4435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4" idx="2"/>
            <a:endCxn id="10" idx="0"/>
          </p:cNvCxnSpPr>
          <p:nvPr/>
        </p:nvCxnSpPr>
        <p:spPr bwMode="auto">
          <a:xfrm>
            <a:off x="3916905" y="4333159"/>
            <a:ext cx="1146421" cy="3957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0" idx="2"/>
            <a:endCxn id="11" idx="0"/>
          </p:cNvCxnSpPr>
          <p:nvPr/>
        </p:nvCxnSpPr>
        <p:spPr bwMode="auto">
          <a:xfrm flipH="1">
            <a:off x="4790366" y="4960956"/>
            <a:ext cx="272960" cy="266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14" idx="2"/>
            <a:endCxn id="12" idx="0"/>
          </p:cNvCxnSpPr>
          <p:nvPr/>
        </p:nvCxnSpPr>
        <p:spPr bwMode="auto">
          <a:xfrm>
            <a:off x="5938574" y="5404511"/>
            <a:ext cx="0" cy="1842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2" idx="2"/>
          </p:cNvCxnSpPr>
          <p:nvPr/>
        </p:nvCxnSpPr>
        <p:spPr bwMode="auto">
          <a:xfrm>
            <a:off x="5938574" y="5820766"/>
            <a:ext cx="300251" cy="2593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2"/>
            <a:endCxn id="13" idx="0"/>
          </p:cNvCxnSpPr>
          <p:nvPr/>
        </p:nvCxnSpPr>
        <p:spPr bwMode="auto">
          <a:xfrm>
            <a:off x="4790366" y="5459096"/>
            <a:ext cx="411226" cy="3002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0" idx="2"/>
            <a:endCxn id="14" idx="0"/>
          </p:cNvCxnSpPr>
          <p:nvPr/>
        </p:nvCxnSpPr>
        <p:spPr bwMode="auto">
          <a:xfrm>
            <a:off x="5063326" y="4960956"/>
            <a:ext cx="875248" cy="2115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5" idx="2"/>
            <a:endCxn id="6" idx="0"/>
          </p:cNvCxnSpPr>
          <p:nvPr/>
        </p:nvCxnSpPr>
        <p:spPr bwMode="auto">
          <a:xfrm flipH="1">
            <a:off x="2361066" y="5008723"/>
            <a:ext cx="559560" cy="3343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5" idx="2"/>
            <a:endCxn id="7" idx="0"/>
          </p:cNvCxnSpPr>
          <p:nvPr/>
        </p:nvCxnSpPr>
        <p:spPr bwMode="auto">
          <a:xfrm>
            <a:off x="2920626" y="5008723"/>
            <a:ext cx="456307" cy="3480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6" idx="2"/>
            <a:endCxn id="9" idx="0"/>
          </p:cNvCxnSpPr>
          <p:nvPr/>
        </p:nvCxnSpPr>
        <p:spPr bwMode="auto">
          <a:xfrm flipH="1">
            <a:off x="1965282" y="5575102"/>
            <a:ext cx="395784" cy="19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7" idx="2"/>
            <a:endCxn id="15" idx="0"/>
          </p:cNvCxnSpPr>
          <p:nvPr/>
        </p:nvCxnSpPr>
        <p:spPr bwMode="auto">
          <a:xfrm>
            <a:off x="3376933" y="5588750"/>
            <a:ext cx="600502" cy="2320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6" idx="2"/>
            <a:endCxn id="8" idx="0"/>
          </p:cNvCxnSpPr>
          <p:nvPr/>
        </p:nvCxnSpPr>
        <p:spPr bwMode="auto">
          <a:xfrm>
            <a:off x="2361066" y="5575102"/>
            <a:ext cx="559560" cy="1978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Arrow Connector 51"/>
          <p:cNvCxnSpPr>
            <a:stCxn id="11" idx="2"/>
            <a:endCxn id="15" idx="3"/>
          </p:cNvCxnSpPr>
          <p:nvPr/>
        </p:nvCxnSpPr>
        <p:spPr bwMode="auto">
          <a:xfrm flipH="1">
            <a:off x="4277686" y="5459096"/>
            <a:ext cx="512680" cy="4776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1415512" y="4452575"/>
            <a:ext cx="4222811" cy="1306772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3526917" y="5119601"/>
            <a:ext cx="3706395" cy="1376734"/>
          </a:xfrm>
          <a:prstGeom prst="ellipse">
            <a:avLst/>
          </a:prstGeom>
          <a:noFill/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07374" y="58958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2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merge feature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Reuse feature models</a:t>
            </a:r>
          </a:p>
          <a:p>
            <a:pPr lvl="1"/>
            <a:r>
              <a:rPr lang="en-US" dirty="0"/>
              <a:t>In software supply chains, a company buys a set of components (expressed in feature models) from several </a:t>
            </a:r>
            <a:r>
              <a:rPr lang="en-US" dirty="0" smtClean="0"/>
              <a:t>suppliers</a:t>
            </a:r>
          </a:p>
          <a:p>
            <a:pPr lvl="1"/>
            <a:r>
              <a:rPr lang="en-US" dirty="0" smtClean="0"/>
              <a:t>Then the company merges them into a new product line</a:t>
            </a:r>
          </a:p>
          <a:p>
            <a:pPr lvl="1"/>
            <a:r>
              <a:rPr lang="en-US" dirty="0" smtClean="0"/>
              <a:t>Its own </a:t>
            </a:r>
            <a:r>
              <a:rPr lang="en-US" dirty="0"/>
              <a:t>software (features, or feature models</a:t>
            </a:r>
            <a:r>
              <a:rPr lang="en-US" dirty="0" smtClean="0"/>
              <a:t>) may be combined into the product line as well.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each of its customers, a specialized </a:t>
            </a:r>
            <a:r>
              <a:rPr lang="en-US" dirty="0" smtClean="0"/>
              <a:t>product may </a:t>
            </a:r>
            <a:r>
              <a:rPr lang="en-US" dirty="0"/>
              <a:t>be </a:t>
            </a:r>
            <a:r>
              <a:rPr lang="en-US" dirty="0" smtClean="0"/>
              <a:t>created from the product line.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0556" y="4107975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850" y="5813946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Downstream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183642" y="4107975"/>
            <a:ext cx="0" cy="23883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9" name="Group 18"/>
          <p:cNvGrpSpPr/>
          <p:nvPr/>
        </p:nvGrpSpPr>
        <p:grpSpPr>
          <a:xfrm>
            <a:off x="2812361" y="4249414"/>
            <a:ext cx="1411651" cy="580027"/>
            <a:chOff x="3696767" y="4776711"/>
            <a:chExt cx="2612655" cy="1276056"/>
          </a:xfrm>
        </p:grpSpPr>
        <p:sp>
          <p:nvSpPr>
            <p:cNvPr id="8" name="Rectangle 7"/>
            <p:cNvSpPr/>
            <p:nvPr/>
          </p:nvSpPr>
          <p:spPr bwMode="auto">
            <a:xfrm>
              <a:off x="4652111" y="4776711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092551" y="5343090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108418" y="5356738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652111" y="5772987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696767" y="5766167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708920" y="5820755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" name="Straight Connector 13"/>
            <p:cNvCxnSpPr>
              <a:stCxn id="8" idx="2"/>
              <a:endCxn id="9" idx="0"/>
            </p:cNvCxnSpPr>
            <p:nvPr/>
          </p:nvCxnSpPr>
          <p:spPr bwMode="auto">
            <a:xfrm flipH="1">
              <a:off x="4392802" y="5008723"/>
              <a:ext cx="559560" cy="3343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8" idx="2"/>
              <a:endCxn id="10" idx="0"/>
            </p:cNvCxnSpPr>
            <p:nvPr/>
          </p:nvCxnSpPr>
          <p:spPr bwMode="auto">
            <a:xfrm>
              <a:off x="4952362" y="5008723"/>
              <a:ext cx="456307" cy="3480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9" idx="2"/>
              <a:endCxn id="12" idx="0"/>
            </p:cNvCxnSpPr>
            <p:nvPr/>
          </p:nvCxnSpPr>
          <p:spPr bwMode="auto">
            <a:xfrm flipH="1">
              <a:off x="3997018" y="5575102"/>
              <a:ext cx="395784" cy="19106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10" idx="2"/>
              <a:endCxn id="13" idx="0"/>
            </p:cNvCxnSpPr>
            <p:nvPr/>
          </p:nvCxnSpPr>
          <p:spPr bwMode="auto">
            <a:xfrm>
              <a:off x="5408669" y="5588750"/>
              <a:ext cx="600502" cy="23200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2"/>
              <a:endCxn id="11" idx="0"/>
            </p:cNvCxnSpPr>
            <p:nvPr/>
          </p:nvCxnSpPr>
          <p:spPr bwMode="auto">
            <a:xfrm>
              <a:off x="4392802" y="5575102"/>
              <a:ext cx="559560" cy="19788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5037720" y="4261200"/>
            <a:ext cx="1087192" cy="555214"/>
            <a:chOff x="3696767" y="4776711"/>
            <a:chExt cx="2012153" cy="1221468"/>
          </a:xfrm>
        </p:grpSpPr>
        <p:sp>
          <p:nvSpPr>
            <p:cNvPr id="21" name="Rectangle 20"/>
            <p:cNvSpPr/>
            <p:nvPr/>
          </p:nvSpPr>
          <p:spPr bwMode="auto">
            <a:xfrm>
              <a:off x="4652111" y="4776711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092551" y="5343090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5108418" y="5356738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696767" y="5766167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7" name="Straight Connector 26"/>
            <p:cNvCxnSpPr>
              <a:stCxn id="21" idx="2"/>
              <a:endCxn id="22" idx="0"/>
            </p:cNvCxnSpPr>
            <p:nvPr/>
          </p:nvCxnSpPr>
          <p:spPr bwMode="auto">
            <a:xfrm flipH="1">
              <a:off x="4392802" y="5008723"/>
              <a:ext cx="559560" cy="3343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21" idx="2"/>
              <a:endCxn id="23" idx="0"/>
            </p:cNvCxnSpPr>
            <p:nvPr/>
          </p:nvCxnSpPr>
          <p:spPr bwMode="auto">
            <a:xfrm>
              <a:off x="4952362" y="5008723"/>
              <a:ext cx="456307" cy="3480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22" idx="2"/>
              <a:endCxn id="25" idx="0"/>
            </p:cNvCxnSpPr>
            <p:nvPr/>
          </p:nvCxnSpPr>
          <p:spPr bwMode="auto">
            <a:xfrm flipH="1">
              <a:off x="3997018" y="5575102"/>
              <a:ext cx="395784" cy="19106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2" name="Group 31"/>
          <p:cNvGrpSpPr/>
          <p:nvPr/>
        </p:nvGrpSpPr>
        <p:grpSpPr>
          <a:xfrm>
            <a:off x="6947633" y="4201335"/>
            <a:ext cx="1087192" cy="558314"/>
            <a:chOff x="3696767" y="4776711"/>
            <a:chExt cx="2012153" cy="1228288"/>
          </a:xfrm>
        </p:grpSpPr>
        <p:sp>
          <p:nvSpPr>
            <p:cNvPr id="33" name="Rectangle 32"/>
            <p:cNvSpPr/>
            <p:nvPr/>
          </p:nvSpPr>
          <p:spPr bwMode="auto">
            <a:xfrm>
              <a:off x="4652111" y="4776711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4092551" y="5343090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108418" y="5356738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652111" y="5772987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3696767" y="5766167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9" name="Straight Connector 38"/>
            <p:cNvCxnSpPr>
              <a:stCxn id="33" idx="2"/>
              <a:endCxn id="34" idx="0"/>
            </p:cNvCxnSpPr>
            <p:nvPr/>
          </p:nvCxnSpPr>
          <p:spPr bwMode="auto">
            <a:xfrm flipH="1">
              <a:off x="4392802" y="5008723"/>
              <a:ext cx="559560" cy="3343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>
              <a:stCxn id="33" idx="2"/>
              <a:endCxn id="35" idx="0"/>
            </p:cNvCxnSpPr>
            <p:nvPr/>
          </p:nvCxnSpPr>
          <p:spPr bwMode="auto">
            <a:xfrm>
              <a:off x="4952362" y="5008723"/>
              <a:ext cx="456307" cy="3480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34" idx="2"/>
              <a:endCxn id="37" idx="0"/>
            </p:cNvCxnSpPr>
            <p:nvPr/>
          </p:nvCxnSpPr>
          <p:spPr bwMode="auto">
            <a:xfrm flipH="1">
              <a:off x="3997018" y="5575102"/>
              <a:ext cx="395784" cy="19106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>
              <a:stCxn id="34" idx="2"/>
              <a:endCxn id="36" idx="0"/>
            </p:cNvCxnSpPr>
            <p:nvPr/>
          </p:nvCxnSpPr>
          <p:spPr bwMode="auto">
            <a:xfrm>
              <a:off x="4392802" y="5575102"/>
              <a:ext cx="559560" cy="19788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4" name="TextBox 43"/>
          <p:cNvSpPr txBox="1"/>
          <p:nvPr/>
        </p:nvSpPr>
        <p:spPr>
          <a:xfrm>
            <a:off x="2952968" y="3736132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Supplier 1</a:t>
            </a:r>
            <a:endParaRPr lang="en-US" sz="2000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4953900" y="3709020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Supplier 2</a:t>
            </a:r>
            <a:endParaRPr lang="en-US" sz="2000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7003921" y="3705849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Supplier 3</a:t>
            </a:r>
            <a:endParaRPr lang="en-US" sz="2000" i="1" dirty="0"/>
          </a:p>
        </p:txBody>
      </p:sp>
      <p:sp>
        <p:nvSpPr>
          <p:cNvPr id="47" name="Down Arrow 46"/>
          <p:cNvSpPr/>
          <p:nvPr/>
        </p:nvSpPr>
        <p:spPr bwMode="auto">
          <a:xfrm rot="18826390">
            <a:off x="3742950" y="4967783"/>
            <a:ext cx="408778" cy="46402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Down Arrow 47"/>
          <p:cNvSpPr/>
          <p:nvPr/>
        </p:nvSpPr>
        <p:spPr bwMode="auto">
          <a:xfrm>
            <a:off x="5449364" y="4905521"/>
            <a:ext cx="408778" cy="46402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Down Arrow 48"/>
          <p:cNvSpPr/>
          <p:nvPr/>
        </p:nvSpPr>
        <p:spPr bwMode="auto">
          <a:xfrm rot="2371384">
            <a:off x="7053970" y="4919788"/>
            <a:ext cx="408778" cy="46402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471433" y="5507888"/>
            <a:ext cx="324459" cy="1054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487902" y="5761216"/>
            <a:ext cx="324459" cy="1054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2487902" y="5992048"/>
            <a:ext cx="324459" cy="1054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Down Arrow 52"/>
          <p:cNvSpPr/>
          <p:nvPr/>
        </p:nvSpPr>
        <p:spPr bwMode="auto">
          <a:xfrm rot="16200000">
            <a:off x="3518462" y="5638200"/>
            <a:ext cx="408778" cy="46402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4683206" y="5507888"/>
            <a:ext cx="2312404" cy="1186195"/>
            <a:chOff x="7905296" y="4858583"/>
            <a:chExt cx="4573794" cy="1951620"/>
          </a:xfrm>
        </p:grpSpPr>
        <p:sp>
          <p:nvSpPr>
            <p:cNvPr id="54" name="Rectangle 53"/>
            <p:cNvSpPr/>
            <p:nvPr/>
          </p:nvSpPr>
          <p:spPr bwMode="auto">
            <a:xfrm>
              <a:off x="9856919" y="4858583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8860640" y="5534147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8301080" y="6100526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9316947" y="6114174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8860640" y="6530423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7905296" y="6523603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11003340" y="5486380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10730380" y="5984520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11878588" y="6346190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11141606" y="6516783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11878588" y="5929935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9917449" y="6578191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6" name="Straight Connector 65"/>
            <p:cNvCxnSpPr>
              <a:stCxn id="54" idx="2"/>
              <a:endCxn id="55" idx="0"/>
            </p:cNvCxnSpPr>
            <p:nvPr/>
          </p:nvCxnSpPr>
          <p:spPr bwMode="auto">
            <a:xfrm flipH="1">
              <a:off x="9160891" y="5090595"/>
              <a:ext cx="996279" cy="4435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>
              <a:stCxn id="54" idx="2"/>
              <a:endCxn id="60" idx="0"/>
            </p:cNvCxnSpPr>
            <p:nvPr/>
          </p:nvCxnSpPr>
          <p:spPr bwMode="auto">
            <a:xfrm>
              <a:off x="10157170" y="5090595"/>
              <a:ext cx="1146421" cy="39578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stCxn id="60" idx="2"/>
              <a:endCxn id="61" idx="0"/>
            </p:cNvCxnSpPr>
            <p:nvPr/>
          </p:nvCxnSpPr>
          <p:spPr bwMode="auto">
            <a:xfrm flipH="1">
              <a:off x="11030631" y="5718392"/>
              <a:ext cx="272960" cy="2661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>
              <a:stCxn id="64" idx="2"/>
              <a:endCxn id="62" idx="0"/>
            </p:cNvCxnSpPr>
            <p:nvPr/>
          </p:nvCxnSpPr>
          <p:spPr bwMode="auto">
            <a:xfrm>
              <a:off x="12178839" y="6161947"/>
              <a:ext cx="0" cy="18424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>
              <a:stCxn id="61" idx="2"/>
              <a:endCxn id="63" idx="0"/>
            </p:cNvCxnSpPr>
            <p:nvPr/>
          </p:nvCxnSpPr>
          <p:spPr bwMode="auto">
            <a:xfrm>
              <a:off x="11030631" y="6216532"/>
              <a:ext cx="411226" cy="30025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60" idx="2"/>
              <a:endCxn id="64" idx="0"/>
            </p:cNvCxnSpPr>
            <p:nvPr/>
          </p:nvCxnSpPr>
          <p:spPr bwMode="auto">
            <a:xfrm>
              <a:off x="11303591" y="5718392"/>
              <a:ext cx="875248" cy="21154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>
              <a:stCxn id="55" idx="2"/>
              <a:endCxn id="56" idx="0"/>
            </p:cNvCxnSpPr>
            <p:nvPr/>
          </p:nvCxnSpPr>
          <p:spPr bwMode="auto">
            <a:xfrm flipH="1">
              <a:off x="8601331" y="5766159"/>
              <a:ext cx="559560" cy="3343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55" idx="2"/>
              <a:endCxn id="57" idx="0"/>
            </p:cNvCxnSpPr>
            <p:nvPr/>
          </p:nvCxnSpPr>
          <p:spPr bwMode="auto">
            <a:xfrm>
              <a:off x="9160891" y="5766159"/>
              <a:ext cx="456307" cy="3480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>
              <a:stCxn id="56" idx="2"/>
              <a:endCxn id="59" idx="0"/>
            </p:cNvCxnSpPr>
            <p:nvPr/>
          </p:nvCxnSpPr>
          <p:spPr bwMode="auto">
            <a:xfrm flipH="1">
              <a:off x="8205547" y="6332538"/>
              <a:ext cx="395784" cy="19106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57" idx="2"/>
              <a:endCxn id="65" idx="0"/>
            </p:cNvCxnSpPr>
            <p:nvPr/>
          </p:nvCxnSpPr>
          <p:spPr bwMode="auto">
            <a:xfrm>
              <a:off x="9617198" y="6346186"/>
              <a:ext cx="600502" cy="23200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>
              <a:stCxn id="56" idx="2"/>
              <a:endCxn id="58" idx="0"/>
            </p:cNvCxnSpPr>
            <p:nvPr/>
          </p:nvCxnSpPr>
          <p:spPr bwMode="auto">
            <a:xfrm>
              <a:off x="8601331" y="6332538"/>
              <a:ext cx="559560" cy="19788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Arrow Connector 77"/>
            <p:cNvCxnSpPr>
              <a:stCxn id="61" idx="1"/>
              <a:endCxn id="57" idx="3"/>
            </p:cNvCxnSpPr>
            <p:nvPr/>
          </p:nvCxnSpPr>
          <p:spPr bwMode="auto">
            <a:xfrm flipH="1">
              <a:off x="9917449" y="6100526"/>
              <a:ext cx="812931" cy="12965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1614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merge feature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model evolution</a:t>
            </a:r>
          </a:p>
          <a:p>
            <a:pPr lvl="1"/>
            <a:r>
              <a:rPr lang="en-US" dirty="0" smtClean="0"/>
              <a:t>In software product lines, a </a:t>
            </a:r>
            <a:r>
              <a:rPr lang="en-US" dirty="0"/>
              <a:t>feature engineer’s duty is to add </a:t>
            </a:r>
            <a:r>
              <a:rPr lang="en-US" dirty="0" smtClean="0"/>
              <a:t>new interesting </a:t>
            </a:r>
            <a:r>
              <a:rPr lang="en-US" dirty="0"/>
              <a:t>features to the product line.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two </a:t>
            </a:r>
            <a:r>
              <a:rPr lang="en-US" dirty="0" smtClean="0"/>
              <a:t>feature engineers </a:t>
            </a:r>
            <a:r>
              <a:rPr lang="en-US" dirty="0"/>
              <a:t>work in </a:t>
            </a:r>
            <a:r>
              <a:rPr lang="en-US" dirty="0" smtClean="0"/>
              <a:t>parallel, we want to put </a:t>
            </a:r>
            <a:r>
              <a:rPr lang="en-US" dirty="0"/>
              <a:t>the two extended </a:t>
            </a:r>
            <a:r>
              <a:rPr lang="en-US" dirty="0" smtClean="0"/>
              <a:t>product lines together after a period of time.</a:t>
            </a:r>
          </a:p>
          <a:p>
            <a:pPr lvl="1"/>
            <a:r>
              <a:rPr lang="en-US" dirty="0" smtClean="0"/>
              <a:t>We also want to </a:t>
            </a:r>
            <a:r>
              <a:rPr lang="en-US" dirty="0" smtClean="0">
                <a:solidFill>
                  <a:srgbClr val="FF0000"/>
                </a:solidFill>
              </a:rPr>
              <a:t>ensure that existed products </a:t>
            </a:r>
            <a:r>
              <a:rPr lang="en-US" dirty="0" smtClean="0"/>
              <a:t>of the two extended product lines </a:t>
            </a:r>
            <a:r>
              <a:rPr lang="en-US" dirty="0" smtClean="0">
                <a:solidFill>
                  <a:srgbClr val="FF0000"/>
                </a:solidFill>
              </a:rPr>
              <a:t>can be preserved </a:t>
            </a:r>
            <a:r>
              <a:rPr lang="en-US" dirty="0" smtClean="0"/>
              <a:t>in the merged product line, therefore the business will not be affected.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9859" y="4536959"/>
            <a:ext cx="2112305" cy="904166"/>
            <a:chOff x="8301080" y="4858583"/>
            <a:chExt cx="4178010" cy="1487603"/>
          </a:xfrm>
        </p:grpSpPr>
        <p:sp>
          <p:nvSpPr>
            <p:cNvPr id="5" name="Rectangle 4"/>
            <p:cNvSpPr/>
            <p:nvPr/>
          </p:nvSpPr>
          <p:spPr bwMode="auto">
            <a:xfrm>
              <a:off x="9856919" y="4858583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8860640" y="5534147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8301080" y="6100526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9316947" y="6114174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1003340" y="5486380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0566609" y="6049888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1878588" y="6049890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7" name="Straight Connector 16"/>
            <p:cNvCxnSpPr>
              <a:stCxn id="5" idx="2"/>
              <a:endCxn id="6" idx="0"/>
            </p:cNvCxnSpPr>
            <p:nvPr/>
          </p:nvCxnSpPr>
          <p:spPr bwMode="auto">
            <a:xfrm flipH="1">
              <a:off x="9160891" y="5090595"/>
              <a:ext cx="996279" cy="4435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5" idx="2"/>
              <a:endCxn id="11" idx="0"/>
            </p:cNvCxnSpPr>
            <p:nvPr/>
          </p:nvCxnSpPr>
          <p:spPr bwMode="auto">
            <a:xfrm>
              <a:off x="10157170" y="5090595"/>
              <a:ext cx="1146421" cy="39578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11" idx="2"/>
              <a:endCxn id="12" idx="0"/>
            </p:cNvCxnSpPr>
            <p:nvPr/>
          </p:nvCxnSpPr>
          <p:spPr bwMode="auto">
            <a:xfrm flipH="1">
              <a:off x="10866860" y="5718391"/>
              <a:ext cx="436731" cy="33149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11" idx="2"/>
              <a:endCxn id="15" idx="0"/>
            </p:cNvCxnSpPr>
            <p:nvPr/>
          </p:nvCxnSpPr>
          <p:spPr bwMode="auto">
            <a:xfrm>
              <a:off x="11303591" y="5718391"/>
              <a:ext cx="875248" cy="33149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6" idx="2"/>
              <a:endCxn id="7" idx="0"/>
            </p:cNvCxnSpPr>
            <p:nvPr/>
          </p:nvCxnSpPr>
          <p:spPr bwMode="auto">
            <a:xfrm flipH="1">
              <a:off x="8601331" y="5766159"/>
              <a:ext cx="559560" cy="3343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6" idx="2"/>
              <a:endCxn id="8" idx="0"/>
            </p:cNvCxnSpPr>
            <p:nvPr/>
          </p:nvCxnSpPr>
          <p:spPr bwMode="auto">
            <a:xfrm>
              <a:off x="9160891" y="5766159"/>
              <a:ext cx="456307" cy="3480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9" name="Right Arrow 28"/>
          <p:cNvSpPr/>
          <p:nvPr/>
        </p:nvSpPr>
        <p:spPr bwMode="auto">
          <a:xfrm rot="20594747">
            <a:off x="2503000" y="4333344"/>
            <a:ext cx="665764" cy="36793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Right Arrow 29"/>
          <p:cNvSpPr/>
          <p:nvPr/>
        </p:nvSpPr>
        <p:spPr bwMode="auto">
          <a:xfrm rot="577448">
            <a:off x="2537618" y="5537192"/>
            <a:ext cx="665764" cy="36793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337607" y="3617164"/>
            <a:ext cx="303600" cy="14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833912" y="4027772"/>
            <a:ext cx="303600" cy="14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551011" y="4372017"/>
            <a:ext cx="303600" cy="14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064610" y="4380313"/>
            <a:ext cx="303600" cy="14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833912" y="4633309"/>
            <a:ext cx="303600" cy="141017"/>
          </a:xfrm>
          <a:prstGeom prst="rect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350912" y="4629164"/>
            <a:ext cx="303600" cy="141017"/>
          </a:xfrm>
          <a:prstGeom prst="rect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917211" y="3998739"/>
            <a:ext cx="303600" cy="14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779209" y="4301509"/>
            <a:ext cx="303600" cy="14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359716" y="4521332"/>
            <a:ext cx="303600" cy="14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359716" y="4268332"/>
            <a:ext cx="303600" cy="14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4" name="Straight Connector 43"/>
          <p:cNvCxnSpPr>
            <a:stCxn id="32" idx="2"/>
            <a:endCxn id="33" idx="0"/>
          </p:cNvCxnSpPr>
          <p:nvPr/>
        </p:nvCxnSpPr>
        <p:spPr bwMode="auto">
          <a:xfrm flipH="1">
            <a:off x="3985712" y="3758181"/>
            <a:ext cx="503696" cy="2695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32" idx="2"/>
            <a:endCxn id="38" idx="0"/>
          </p:cNvCxnSpPr>
          <p:nvPr/>
        </p:nvCxnSpPr>
        <p:spPr bwMode="auto">
          <a:xfrm>
            <a:off x="4489407" y="3758181"/>
            <a:ext cx="579604" cy="2405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38" idx="2"/>
            <a:endCxn id="39" idx="0"/>
          </p:cNvCxnSpPr>
          <p:nvPr/>
        </p:nvCxnSpPr>
        <p:spPr bwMode="auto">
          <a:xfrm flipH="1">
            <a:off x="4931009" y="4139756"/>
            <a:ext cx="138002" cy="1617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42" idx="2"/>
            <a:endCxn id="40" idx="0"/>
          </p:cNvCxnSpPr>
          <p:nvPr/>
        </p:nvCxnSpPr>
        <p:spPr bwMode="auto">
          <a:xfrm>
            <a:off x="5511516" y="4409349"/>
            <a:ext cx="0" cy="1119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49" name="Straight Connector 48"/>
          <p:cNvCxnSpPr>
            <a:stCxn id="38" idx="2"/>
            <a:endCxn id="42" idx="0"/>
          </p:cNvCxnSpPr>
          <p:nvPr/>
        </p:nvCxnSpPr>
        <p:spPr bwMode="auto">
          <a:xfrm>
            <a:off x="5069011" y="4139756"/>
            <a:ext cx="442505" cy="1285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33" idx="2"/>
            <a:endCxn id="34" idx="0"/>
          </p:cNvCxnSpPr>
          <p:nvPr/>
        </p:nvCxnSpPr>
        <p:spPr bwMode="auto">
          <a:xfrm flipH="1">
            <a:off x="3702811" y="4168789"/>
            <a:ext cx="282901" cy="2032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stCxn id="33" idx="2"/>
            <a:endCxn id="35" idx="0"/>
          </p:cNvCxnSpPr>
          <p:nvPr/>
        </p:nvCxnSpPr>
        <p:spPr bwMode="auto">
          <a:xfrm>
            <a:off x="3985712" y="4168789"/>
            <a:ext cx="230698" cy="2115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34" idx="2"/>
            <a:endCxn id="37" idx="0"/>
          </p:cNvCxnSpPr>
          <p:nvPr/>
        </p:nvCxnSpPr>
        <p:spPr bwMode="auto">
          <a:xfrm flipH="1">
            <a:off x="3502712" y="4513034"/>
            <a:ext cx="200099" cy="1161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stCxn id="34" idx="2"/>
            <a:endCxn id="36" idx="0"/>
          </p:cNvCxnSpPr>
          <p:nvPr/>
        </p:nvCxnSpPr>
        <p:spPr bwMode="auto">
          <a:xfrm>
            <a:off x="3702811" y="4513034"/>
            <a:ext cx="282901" cy="1202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Rectangle 84"/>
          <p:cNvSpPr/>
          <p:nvPr/>
        </p:nvSpPr>
        <p:spPr bwMode="auto">
          <a:xfrm>
            <a:off x="4425422" y="5300108"/>
            <a:ext cx="303600" cy="14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3921727" y="5710716"/>
            <a:ext cx="303600" cy="14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3638826" y="6054961"/>
            <a:ext cx="303600" cy="14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4152425" y="6063256"/>
            <a:ext cx="303600" cy="14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5005026" y="5681683"/>
            <a:ext cx="303600" cy="14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4867024" y="5984453"/>
            <a:ext cx="303600" cy="14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5074930" y="6307962"/>
            <a:ext cx="303600" cy="141017"/>
          </a:xfrm>
          <a:prstGeom prst="rect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5447531" y="5951276"/>
            <a:ext cx="303600" cy="14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4456025" y="6345286"/>
            <a:ext cx="303600" cy="141017"/>
          </a:xfrm>
          <a:prstGeom prst="rect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7" name="Straight Connector 96"/>
          <p:cNvCxnSpPr>
            <a:stCxn id="85" idx="2"/>
            <a:endCxn id="86" idx="0"/>
          </p:cNvCxnSpPr>
          <p:nvPr/>
        </p:nvCxnSpPr>
        <p:spPr bwMode="auto">
          <a:xfrm flipH="1">
            <a:off x="4073527" y="5441125"/>
            <a:ext cx="503696" cy="2695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/>
          <p:cNvCxnSpPr>
            <a:stCxn id="85" idx="2"/>
            <a:endCxn id="91" idx="0"/>
          </p:cNvCxnSpPr>
          <p:nvPr/>
        </p:nvCxnSpPr>
        <p:spPr bwMode="auto">
          <a:xfrm>
            <a:off x="4577222" y="5441125"/>
            <a:ext cx="579604" cy="2405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91" idx="2"/>
            <a:endCxn id="92" idx="0"/>
          </p:cNvCxnSpPr>
          <p:nvPr/>
        </p:nvCxnSpPr>
        <p:spPr bwMode="auto">
          <a:xfrm flipH="1">
            <a:off x="5018824" y="5822700"/>
            <a:ext cx="138002" cy="1617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/>
          <p:cNvCxnSpPr>
            <a:stCxn id="92" idx="2"/>
            <a:endCxn id="94" idx="0"/>
          </p:cNvCxnSpPr>
          <p:nvPr/>
        </p:nvCxnSpPr>
        <p:spPr bwMode="auto">
          <a:xfrm>
            <a:off x="5018824" y="6125470"/>
            <a:ext cx="207906" cy="1824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91" idx="2"/>
            <a:endCxn id="95" idx="0"/>
          </p:cNvCxnSpPr>
          <p:nvPr/>
        </p:nvCxnSpPr>
        <p:spPr bwMode="auto">
          <a:xfrm>
            <a:off x="5156826" y="5822700"/>
            <a:ext cx="442505" cy="1285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>
            <a:stCxn id="86" idx="2"/>
            <a:endCxn id="87" idx="0"/>
          </p:cNvCxnSpPr>
          <p:nvPr/>
        </p:nvCxnSpPr>
        <p:spPr bwMode="auto">
          <a:xfrm flipH="1">
            <a:off x="3790626" y="5851733"/>
            <a:ext cx="282901" cy="2032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/>
          <p:cNvCxnSpPr>
            <a:stCxn id="86" idx="2"/>
            <a:endCxn id="88" idx="0"/>
          </p:cNvCxnSpPr>
          <p:nvPr/>
        </p:nvCxnSpPr>
        <p:spPr bwMode="auto">
          <a:xfrm>
            <a:off x="4073527" y="5851733"/>
            <a:ext cx="230698" cy="2115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/>
          <p:cNvCxnSpPr>
            <a:stCxn id="88" idx="2"/>
            <a:endCxn id="96" idx="0"/>
          </p:cNvCxnSpPr>
          <p:nvPr/>
        </p:nvCxnSpPr>
        <p:spPr bwMode="auto">
          <a:xfrm>
            <a:off x="4304225" y="6204273"/>
            <a:ext cx="303600" cy="1410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Arrow Connector 107"/>
          <p:cNvCxnSpPr>
            <a:stCxn id="92" idx="1"/>
            <a:endCxn id="88" idx="3"/>
          </p:cNvCxnSpPr>
          <p:nvPr/>
        </p:nvCxnSpPr>
        <p:spPr bwMode="auto">
          <a:xfrm flipH="1">
            <a:off x="4456025" y="6054961"/>
            <a:ext cx="410999" cy="78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09" name="Right Arrow 108"/>
          <p:cNvSpPr/>
          <p:nvPr/>
        </p:nvSpPr>
        <p:spPr bwMode="auto">
          <a:xfrm rot="1186289">
            <a:off x="5810664" y="4590361"/>
            <a:ext cx="665764" cy="36793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0" name="Right Arrow 109"/>
          <p:cNvSpPr/>
          <p:nvPr/>
        </p:nvSpPr>
        <p:spPr bwMode="auto">
          <a:xfrm rot="19947604">
            <a:off x="5777201" y="5289724"/>
            <a:ext cx="665764" cy="36793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6588444" y="4204044"/>
            <a:ext cx="2312404" cy="1228786"/>
            <a:chOff x="7905296" y="4858583"/>
            <a:chExt cx="4573794" cy="1951620"/>
          </a:xfrm>
        </p:grpSpPr>
        <p:sp>
          <p:nvSpPr>
            <p:cNvPr id="113" name="Rectangle 112"/>
            <p:cNvSpPr/>
            <p:nvPr/>
          </p:nvSpPr>
          <p:spPr bwMode="auto">
            <a:xfrm>
              <a:off x="9856919" y="4858583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8860640" y="5534147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8301080" y="6100526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9316947" y="6114174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8860640" y="6530423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7905296" y="6523603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11003340" y="5486380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10730380" y="5984520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11878588" y="6346190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11141606" y="6516783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11878588" y="5929935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9917449" y="6578191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25" name="Straight Connector 124"/>
            <p:cNvCxnSpPr>
              <a:stCxn id="113" idx="2"/>
              <a:endCxn id="114" idx="0"/>
            </p:cNvCxnSpPr>
            <p:nvPr/>
          </p:nvCxnSpPr>
          <p:spPr bwMode="auto">
            <a:xfrm flipH="1">
              <a:off x="9160891" y="5090595"/>
              <a:ext cx="996279" cy="4435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Straight Connector 125"/>
            <p:cNvCxnSpPr>
              <a:stCxn id="113" idx="2"/>
              <a:endCxn id="119" idx="0"/>
            </p:cNvCxnSpPr>
            <p:nvPr/>
          </p:nvCxnSpPr>
          <p:spPr bwMode="auto">
            <a:xfrm>
              <a:off x="10157170" y="5090595"/>
              <a:ext cx="1146421" cy="39578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Straight Connector 126"/>
            <p:cNvCxnSpPr>
              <a:stCxn id="119" idx="2"/>
              <a:endCxn id="120" idx="0"/>
            </p:cNvCxnSpPr>
            <p:nvPr/>
          </p:nvCxnSpPr>
          <p:spPr bwMode="auto">
            <a:xfrm flipH="1">
              <a:off x="11030631" y="5718392"/>
              <a:ext cx="272960" cy="2661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Straight Connector 127"/>
            <p:cNvCxnSpPr>
              <a:stCxn id="123" idx="2"/>
              <a:endCxn id="121" idx="0"/>
            </p:cNvCxnSpPr>
            <p:nvPr/>
          </p:nvCxnSpPr>
          <p:spPr bwMode="auto">
            <a:xfrm>
              <a:off x="12178839" y="6161947"/>
              <a:ext cx="0" cy="18424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>
              <a:stCxn id="120" idx="2"/>
              <a:endCxn id="122" idx="0"/>
            </p:cNvCxnSpPr>
            <p:nvPr/>
          </p:nvCxnSpPr>
          <p:spPr bwMode="auto">
            <a:xfrm>
              <a:off x="11030631" y="6216532"/>
              <a:ext cx="411226" cy="30025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Straight Connector 129"/>
            <p:cNvCxnSpPr>
              <a:stCxn id="119" idx="2"/>
              <a:endCxn id="123" idx="0"/>
            </p:cNvCxnSpPr>
            <p:nvPr/>
          </p:nvCxnSpPr>
          <p:spPr bwMode="auto">
            <a:xfrm>
              <a:off x="11303591" y="5718392"/>
              <a:ext cx="875248" cy="21154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>
              <a:stCxn id="114" idx="2"/>
              <a:endCxn id="115" idx="0"/>
            </p:cNvCxnSpPr>
            <p:nvPr/>
          </p:nvCxnSpPr>
          <p:spPr bwMode="auto">
            <a:xfrm flipH="1">
              <a:off x="8601331" y="5766159"/>
              <a:ext cx="559560" cy="3343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Straight Connector 131"/>
            <p:cNvCxnSpPr>
              <a:stCxn id="114" idx="2"/>
              <a:endCxn id="116" idx="0"/>
            </p:cNvCxnSpPr>
            <p:nvPr/>
          </p:nvCxnSpPr>
          <p:spPr bwMode="auto">
            <a:xfrm>
              <a:off x="9160891" y="5766159"/>
              <a:ext cx="456307" cy="3480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>
              <a:stCxn id="115" idx="2"/>
              <a:endCxn id="118" idx="0"/>
            </p:cNvCxnSpPr>
            <p:nvPr/>
          </p:nvCxnSpPr>
          <p:spPr bwMode="auto">
            <a:xfrm flipH="1">
              <a:off x="8205547" y="6332538"/>
              <a:ext cx="395784" cy="19106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>
              <a:stCxn id="116" idx="2"/>
              <a:endCxn id="124" idx="0"/>
            </p:cNvCxnSpPr>
            <p:nvPr/>
          </p:nvCxnSpPr>
          <p:spPr bwMode="auto">
            <a:xfrm>
              <a:off x="9617198" y="6346186"/>
              <a:ext cx="600502" cy="23200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>
              <a:stCxn id="115" idx="2"/>
              <a:endCxn id="117" idx="0"/>
            </p:cNvCxnSpPr>
            <p:nvPr/>
          </p:nvCxnSpPr>
          <p:spPr bwMode="auto">
            <a:xfrm>
              <a:off x="8601331" y="6332538"/>
              <a:ext cx="559560" cy="19788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Arrow Connector 135"/>
            <p:cNvCxnSpPr>
              <a:stCxn id="120" idx="1"/>
              <a:endCxn id="116" idx="3"/>
            </p:cNvCxnSpPr>
            <p:nvPr/>
          </p:nvCxnSpPr>
          <p:spPr bwMode="auto">
            <a:xfrm flipH="1">
              <a:off x="9917449" y="6100526"/>
              <a:ext cx="812931" cy="12965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3833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ku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PKUAS">
      <a:majorFont>
        <a:latin typeface="Palatino Linotype"/>
        <a:ea typeface="黑体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KUAS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KUAS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pkuas_without_logo">
  <a:themeElements>
    <a:clrScheme name="PKUAS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PKUAS">
      <a:majorFont>
        <a:latin typeface="Palatino Linotype"/>
        <a:ea typeface="黑体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KUAS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KUAS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kuas">
  <a:themeElements>
    <a:clrScheme name="PKUAS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PKUAS">
      <a:majorFont>
        <a:latin typeface="Palatino Linotype"/>
        <a:ea typeface="黑体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KUAS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KUAS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PKUAS">
  <a:themeElements>
    <a:clrScheme name="1_PKUAS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1_PKUAS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PKUAS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KUAS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KUA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KUAS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pku.thmx</Template>
  <TotalTime>6657</TotalTime>
  <Words>4529</Words>
  <Application>Microsoft Office PowerPoint</Application>
  <PresentationFormat>全屏显示(4:3)</PresentationFormat>
  <Paragraphs>868</Paragraphs>
  <Slides>55</Slides>
  <Notes>22</Notes>
  <HiddenSlides>0</HiddenSlides>
  <MMClips>0</MMClips>
  <ScaleCrop>false</ScaleCrop>
  <HeadingPairs>
    <vt:vector size="6" baseType="variant"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0" baseType="lpstr">
      <vt:lpstr>pku</vt:lpstr>
      <vt:lpstr>3_pkuas_without_logo</vt:lpstr>
      <vt:lpstr>2_pkuas</vt:lpstr>
      <vt:lpstr>1_PKUAS</vt:lpstr>
      <vt:lpstr>位图图像</vt:lpstr>
      <vt:lpstr>Feature Model Merging Approaches</vt:lpstr>
      <vt:lpstr>Motivation for this Survey</vt:lpstr>
      <vt:lpstr>Agenda</vt:lpstr>
      <vt:lpstr>Preliminaries: Feature Models</vt:lpstr>
      <vt:lpstr>Preliminaries: Feature Models</vt:lpstr>
      <vt:lpstr>Agenda</vt:lpstr>
      <vt:lpstr>Why merge feature models?</vt:lpstr>
      <vt:lpstr>Why merge feature models?</vt:lpstr>
      <vt:lpstr>Why merge feature models?</vt:lpstr>
      <vt:lpstr>Agenda</vt:lpstr>
      <vt:lpstr>Definition of merge operation</vt:lpstr>
      <vt:lpstr>Agenda</vt:lpstr>
      <vt:lpstr>Simple Combination Approaches</vt:lpstr>
      <vt:lpstr>Approach #1</vt:lpstr>
      <vt:lpstr>Approach #1 (Cont.)</vt:lpstr>
      <vt:lpstr>Approach #2: Overview</vt:lpstr>
      <vt:lpstr>The Proposed Approach</vt:lpstr>
      <vt:lpstr>The Proposed Approach</vt:lpstr>
      <vt:lpstr>The Proposed Approach</vt:lpstr>
      <vt:lpstr>The Proposed Approach</vt:lpstr>
      <vt:lpstr>The Proposed Approach</vt:lpstr>
      <vt:lpstr>The Proposed Approach</vt:lpstr>
      <vt:lpstr>Back to the Problem again</vt:lpstr>
      <vt:lpstr>PowerPoint 演示文稿</vt:lpstr>
      <vt:lpstr>Advantages and Drawbacks</vt:lpstr>
      <vt:lpstr>Agenda</vt:lpstr>
      <vt:lpstr>Rule-based Approaches</vt:lpstr>
      <vt:lpstr>Get the Result Tree</vt:lpstr>
      <vt:lpstr>Compute Parent-Child Relation for Common Children: Intersection Rules</vt:lpstr>
      <vt:lpstr>Get the Result Tree (Cont.)</vt:lpstr>
      <vt:lpstr>Compute Parent-Child Relation for Common Children: Union Rules</vt:lpstr>
      <vt:lpstr>Insert Unique Children in the Union Mode</vt:lpstr>
      <vt:lpstr>Get Cross-Tree Constraints</vt:lpstr>
      <vt:lpstr>Advantages and Drawbacks</vt:lpstr>
      <vt:lpstr>Agenda</vt:lpstr>
      <vt:lpstr>Logical Formula Approaches</vt:lpstr>
      <vt:lpstr>From FM to Logical Formula</vt:lpstr>
      <vt:lpstr>Merge Logical Formulas</vt:lpstr>
      <vt:lpstr>From Logical Formula to FM</vt:lpstr>
      <vt:lpstr>Proposed Algorithm (Outline)</vt:lpstr>
      <vt:lpstr>Extract from the Implication Graph</vt:lpstr>
      <vt:lpstr>Extract AND-Optional</vt:lpstr>
      <vt:lpstr>An Example</vt:lpstr>
      <vt:lpstr>Advantages and Drawbacks</vt:lpstr>
      <vt:lpstr>Agenda</vt:lpstr>
      <vt:lpstr>Our Work: FM Synthesis</vt:lpstr>
      <vt:lpstr>Compare with others</vt:lpstr>
      <vt:lpstr>FM Synthesis: Basic Idea</vt:lpstr>
      <vt:lpstr>FM Synthesis: Basic Idea</vt:lpstr>
      <vt:lpstr>FM Synthesis: At a Glance</vt:lpstr>
      <vt:lpstr>Agenda</vt:lpstr>
      <vt:lpstr>Feature Composition</vt:lpstr>
      <vt:lpstr>FM Synchronization</vt:lpstr>
      <vt:lpstr>References</vt:lpstr>
      <vt:lpstr>THANK YOU ! 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Merging Feature Models</dc:title>
  <dc:creator>Mark</dc:creator>
  <cp:lastModifiedBy>Li Yi</cp:lastModifiedBy>
  <cp:revision>182</cp:revision>
  <dcterms:created xsi:type="dcterms:W3CDTF">2010-12-08T08:11:15Z</dcterms:created>
  <dcterms:modified xsi:type="dcterms:W3CDTF">2011-11-17T07:35:56Z</dcterms:modified>
</cp:coreProperties>
</file>