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notesMasterIdLst>
    <p:notesMasterId r:id="rId59"/>
  </p:notesMasterIdLst>
  <p:sldIdLst>
    <p:sldId id="256" r:id="rId5"/>
    <p:sldId id="280" r:id="rId6"/>
    <p:sldId id="257" r:id="rId7"/>
    <p:sldId id="309" r:id="rId8"/>
    <p:sldId id="281" r:id="rId9"/>
    <p:sldId id="258" r:id="rId10"/>
    <p:sldId id="300" r:id="rId11"/>
    <p:sldId id="299" r:id="rId12"/>
    <p:sldId id="282" r:id="rId13"/>
    <p:sldId id="259" r:id="rId14"/>
    <p:sldId id="283" r:id="rId15"/>
    <p:sldId id="261" r:id="rId16"/>
    <p:sldId id="269" r:id="rId17"/>
    <p:sldId id="289" r:id="rId18"/>
    <p:sldId id="27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71" r:id="rId28"/>
    <p:sldId id="284" r:id="rId29"/>
    <p:sldId id="262" r:id="rId30"/>
    <p:sldId id="274" r:id="rId31"/>
    <p:sldId id="290" r:id="rId32"/>
    <p:sldId id="291" r:id="rId33"/>
    <p:sldId id="292" r:id="rId34"/>
    <p:sldId id="293" r:id="rId35"/>
    <p:sldId id="275" r:id="rId36"/>
    <p:sldId id="272" r:id="rId37"/>
    <p:sldId id="285" r:id="rId38"/>
    <p:sldId id="263" r:id="rId39"/>
    <p:sldId id="276" r:id="rId40"/>
    <p:sldId id="277" r:id="rId41"/>
    <p:sldId id="278" r:id="rId42"/>
    <p:sldId id="294" r:id="rId43"/>
    <p:sldId id="295" r:id="rId44"/>
    <p:sldId id="296" r:id="rId45"/>
    <p:sldId id="297" r:id="rId46"/>
    <p:sldId id="273" r:id="rId47"/>
    <p:sldId id="286" r:id="rId48"/>
    <p:sldId id="265" r:id="rId49"/>
    <p:sldId id="310" r:id="rId50"/>
    <p:sldId id="311" r:id="rId51"/>
    <p:sldId id="312" r:id="rId52"/>
    <p:sldId id="266" r:id="rId53"/>
    <p:sldId id="287" r:id="rId54"/>
    <p:sldId id="279" r:id="rId55"/>
    <p:sldId id="288" r:id="rId56"/>
    <p:sldId id="267" r:id="rId57"/>
    <p:sldId id="268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79712" autoAdjust="0"/>
  </p:normalViewPr>
  <p:slideViewPr>
    <p:cSldViewPr snapToGrid="0" snapToObjects="1">
      <p:cViewPr>
        <p:scale>
          <a:sx n="70" d="100"/>
          <a:sy n="70" d="100"/>
        </p:scale>
        <p:origin x="-152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F2E7-87EF-3740-AB7F-5099EF04A962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8B07-0428-CC4A-BED4-9C01B27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feature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3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规则法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[Automated merging of FMs using graph transformation, 2008]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Mode: Union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Constraints: YES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Attributes: YES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Requires Parent Compatibility: YES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Merge parent-child (A-B) and leaf (A): TRANSFORM 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不是简单的保留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[Composing feature models, (Archer) 2009]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Mode: Union and Intersection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Constraints: NO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Attributes: NO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Requires parent compatibility: 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Merge parent-child and leaf: KEEP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（简单的保留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不变）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models, grammars, and propositional 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1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feature </a:t>
            </a:r>
            <a:r>
              <a:rPr lang="en-US" dirty="0" smtClean="0"/>
              <a:t>model?7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3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en-US" baseline="0" dirty="0" smtClean="0"/>
              <a:t> approaches merge FMs syntactically, we synthesize FMs.</a:t>
            </a:r>
          </a:p>
          <a:p>
            <a:r>
              <a:rPr lang="en-US" baseline="0" dirty="0" smtClean="0"/>
              <a:t>An example: </a:t>
            </a:r>
          </a:p>
          <a:p>
            <a:r>
              <a:rPr lang="en-US" baseline="0" dirty="0" smtClean="0"/>
              <a:t> FM1:  Screen (Low Resolution, High Resolution) XOR</a:t>
            </a:r>
          </a:p>
          <a:p>
            <a:r>
              <a:rPr lang="en-US" baseline="0" dirty="0" smtClean="0"/>
              <a:t> FM2:  Screen (Touchable, Non-touchable) XOR</a:t>
            </a:r>
          </a:p>
          <a:p>
            <a:r>
              <a:rPr lang="en-US" baseline="0" dirty="0" smtClean="0"/>
              <a:t>Existing approaches merge as:  Screen (LR, HR, T, NT) XOR </a:t>
            </a:r>
          </a:p>
          <a:p>
            <a:r>
              <a:rPr lang="en-US" baseline="0" dirty="0" smtClean="0"/>
              <a:t>How to get a product which has HR and Touchable screen?</a:t>
            </a:r>
          </a:p>
          <a:p>
            <a:r>
              <a:rPr lang="en-US" baseline="0" dirty="0" smtClean="0"/>
              <a:t>In fact, some researchers have noticed such problem by introducing compositional multiple SPLs, i.e. add more constraints to enable such configuration. However, </a:t>
            </a:r>
            <a:r>
              <a:rPr lang="en-US" baseline="0" dirty="0" smtClean="0"/>
              <a:t>these </a:t>
            </a:r>
            <a:r>
              <a:rPr lang="en-US" baseline="0" dirty="0" smtClean="0"/>
              <a:t>constraints add more complexity. </a:t>
            </a:r>
            <a:endParaRPr lang="en-US" baseline="0" dirty="0" smtClean="0"/>
          </a:p>
          <a:p>
            <a:r>
              <a:rPr lang="en-US" baseline="0" dirty="0" smtClean="0"/>
              <a:t>Based </a:t>
            </a:r>
            <a:r>
              <a:rPr lang="en-US" baseline="0" dirty="0" smtClean="0"/>
              <a:t>on our previous work on FMs, we have defined three semantics of refinements, which is a basis of FM synthesis.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Use: merge local modification of models in </a:t>
            </a:r>
            <a:r>
              <a:rPr lang="en-US" baseline="0" dirty="0" err="1" smtClean="0"/>
              <a:t>CoFM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5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Rule-based:</a:t>
            </a:r>
            <a:r>
              <a:rPr lang="en-US" baseline="0" dirty="0" smtClean="0"/>
              <a:t> for refinements and constraints</a:t>
            </a:r>
          </a:p>
          <a:p>
            <a:r>
              <a:rPr lang="en-US" baseline="0" dirty="0" smtClean="0"/>
              <a:t>Can handle hierarchy mismatch</a:t>
            </a:r>
          </a:p>
          <a:p>
            <a:r>
              <a:rPr lang="en-US" baseline="0" dirty="0" smtClean="0"/>
              <a:t>Union-mode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0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Composition (Software Composition)</a:t>
            </a:r>
          </a:p>
          <a:p>
            <a:pPr marL="228600" indent="-228600">
              <a:buAutoNum type="arabicPeriod"/>
            </a:pPr>
            <a:r>
              <a:rPr lang="en-US" dirty="0" smtClean="0"/>
              <a:t>Decompose program code into features</a:t>
            </a:r>
          </a:p>
          <a:p>
            <a:pPr marL="228600" indent="-228600">
              <a:buAutoNum type="arabicPeriod"/>
            </a:pPr>
            <a:r>
              <a:rPr lang="en-US" dirty="0" smtClean="0"/>
              <a:t>Combine the</a:t>
            </a:r>
            <a:r>
              <a:rPr lang="en-US" baseline="0" dirty="0" smtClean="0"/>
              <a:t> features into new program (code).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FM Synchronization</a:t>
            </a:r>
          </a:p>
          <a:p>
            <a:pPr marL="0" indent="0">
              <a:buNone/>
            </a:pPr>
            <a:r>
              <a:rPr lang="en-US" baseline="0" dirty="0" smtClean="0"/>
              <a:t>Synchronize the changes on domain FM to application FMs. (Merge modifications with an FM).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0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There’re two modes of merge operation: Union and Intersection.</a:t>
            </a:r>
          </a:p>
          <a:p>
            <a:r>
              <a:rPr lang="en-US" dirty="0" smtClean="0"/>
              <a:t>By merging two input feature models, we want</a:t>
            </a:r>
            <a:r>
              <a:rPr lang="en-US" baseline="0" dirty="0" smtClean="0"/>
              <a:t> to preserve the semantics of the variability. The semantics is defined by the valid product set of feature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简单拼接法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[Supplier independent feature modeling, 2009]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用了比较另类的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方法，类似最简单的组合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[Generic semantics of feature diagrams, 2006]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最简单的实现方式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Union: Join input FMs</a:t>
            </a:r>
            <a:r>
              <a:rPr lang="en-US" baseline="0" dirty="0" smtClean="0"/>
              <a:t> by a XOR relation.</a:t>
            </a:r>
          </a:p>
          <a:p>
            <a:r>
              <a:rPr lang="en-US" baseline="0" dirty="0" smtClean="0"/>
              <a:t>Intersection: Join input FMs by AND 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 smtClean="0"/>
              <a:t>In order to create a CSFM and subsequently the</a:t>
            </a:r>
          </a:p>
          <a:p>
            <a:r>
              <a:rPr lang="en-US" sz="1200" b="0" i="0" u="none" strike="noStrike" baseline="0" dirty="0" smtClean="0"/>
              <a:t>overall feature model., the following work process is</a:t>
            </a:r>
          </a:p>
          <a:p>
            <a:r>
              <a:rPr lang="en-US" sz="1200" b="0" i="0" u="none" strike="noStrike" baseline="0" dirty="0" smtClean="0"/>
              <a:t>applicable.</a:t>
            </a:r>
          </a:p>
          <a:p>
            <a:r>
              <a:rPr lang="en-US" sz="1200" b="1" i="0" u="none" strike="noStrike" baseline="0" dirty="0" smtClean="0"/>
              <a:t>Step 1</a:t>
            </a:r>
            <a:r>
              <a:rPr lang="en-US" sz="1200" b="0" i="0" u="none" strike="noStrike" baseline="0" dirty="0" smtClean="0"/>
              <a:t>: Identify the correspondence between</a:t>
            </a:r>
          </a:p>
          <a:p>
            <a:r>
              <a:rPr lang="en-US" sz="1200" b="0" i="0" u="none" strike="noStrike" baseline="0" dirty="0" smtClean="0"/>
              <a:t>features from different suppliers.</a:t>
            </a:r>
          </a:p>
          <a:p>
            <a:r>
              <a:rPr lang="en-US" sz="1200" b="1" i="0" u="none" strike="noStrike" baseline="0" dirty="0" smtClean="0"/>
              <a:t>Step 2</a:t>
            </a:r>
            <a:r>
              <a:rPr lang="en-US" sz="1200" b="0" i="0" u="none" strike="noStrike" baseline="0" dirty="0" smtClean="0"/>
              <a:t>: Create a sub-tree to describe the supplier</a:t>
            </a:r>
          </a:p>
          <a:p>
            <a:r>
              <a:rPr lang="en-US" sz="1200" b="0" i="0" u="none" strike="noStrike" baseline="0" dirty="0" smtClean="0"/>
              <a:t>variability.</a:t>
            </a:r>
          </a:p>
          <a:p>
            <a:r>
              <a:rPr lang="en-US" sz="1200" b="1" i="0" u="none" strike="noStrike" baseline="0" dirty="0" smtClean="0"/>
              <a:t>Step 3</a:t>
            </a:r>
            <a:r>
              <a:rPr lang="en-US" sz="1200" b="0" i="0" u="none" strike="noStrike" baseline="0" dirty="0" smtClean="0"/>
              <a:t>: Create a complete list of the corresponding</a:t>
            </a:r>
          </a:p>
          <a:p>
            <a:r>
              <a:rPr lang="en-US" sz="1200" b="0" i="0" u="none" strike="noStrike" baseline="0" dirty="0" smtClean="0"/>
              <a:t>features, which will become the leaves of the Supplier</a:t>
            </a:r>
          </a:p>
          <a:p>
            <a:r>
              <a:rPr lang="en-US" sz="1200" b="0" i="0" u="none" strike="noStrike" baseline="0" dirty="0" smtClean="0"/>
              <a:t>Independent Feature Model.</a:t>
            </a:r>
          </a:p>
          <a:p>
            <a:r>
              <a:rPr lang="en-US" sz="1200" b="1" i="0" u="none" strike="noStrike" baseline="0" dirty="0" smtClean="0"/>
              <a:t>Step 4</a:t>
            </a:r>
            <a:r>
              <a:rPr lang="en-US" sz="1200" b="0" i="0" u="none" strike="noStrike" baseline="0" dirty="0" smtClean="0"/>
              <a:t>: To create a tree-like structure, use the</a:t>
            </a:r>
          </a:p>
          <a:p>
            <a:r>
              <a:rPr lang="en-US" sz="1200" b="0" i="0" u="none" strike="noStrike" baseline="0" dirty="0" smtClean="0"/>
              <a:t>structure which is common in the referenced SSFMs,</a:t>
            </a:r>
          </a:p>
          <a:p>
            <a:r>
              <a:rPr lang="en-US" sz="1200" b="0" i="0" u="none" strike="noStrike" baseline="0" dirty="0" smtClean="0"/>
              <a:t>e.g. parent child relations and grouped features.</a:t>
            </a:r>
          </a:p>
          <a:p>
            <a:r>
              <a:rPr lang="en-US" sz="1200" b="1" i="0" u="none" strike="noStrike" baseline="0" dirty="0" smtClean="0"/>
              <a:t>Step 5</a:t>
            </a:r>
            <a:r>
              <a:rPr lang="en-US" sz="1200" b="0" i="0" u="none" strike="noStrike" baseline="0" dirty="0" smtClean="0"/>
              <a:t>: Add the dependency relations between the</a:t>
            </a:r>
          </a:p>
          <a:p>
            <a:r>
              <a:rPr lang="en-US" sz="1200" b="0" i="0" u="none" strike="noStrike" baseline="0" dirty="0" smtClean="0"/>
              <a:t>corresponding features in the SIFM and the SSFMs</a:t>
            </a:r>
          </a:p>
          <a:p>
            <a:r>
              <a:rPr lang="en-US" sz="1200" b="0" i="0" u="none" strike="noStrike" baseline="0" dirty="0" smtClean="0"/>
              <a:t>and the relations between the suppliers and their</a:t>
            </a:r>
          </a:p>
          <a:p>
            <a:r>
              <a:rPr lang="en-US" sz="1200" b="0" i="0" u="none" strike="noStrike" baseline="0" dirty="0" smtClean="0"/>
              <a:t>SSFMs. This combination forms the CSFM.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7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9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5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1999238"/>
            <a:ext cx="7872413" cy="641350"/>
          </a:xfrm>
        </p:spPr>
        <p:txBody>
          <a:bodyPr/>
          <a:lstStyle/>
          <a:p>
            <a:r>
              <a:rPr lang="en-US" dirty="0" smtClean="0"/>
              <a:t>Feature Model Merging Approaches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14463"/>
            <a:ext cx="2327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Survey 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53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702" y="-581931"/>
            <a:ext cx="6485397" cy="1200329"/>
          </a:xfrm>
        </p:spPr>
        <p:txBody>
          <a:bodyPr/>
          <a:lstStyle/>
          <a:p>
            <a:r>
              <a:rPr lang="en-US" dirty="0" smtClean="0"/>
              <a:t>Definition of </a:t>
            </a:r>
            <a:r>
              <a:rPr lang="en-US" i="1" dirty="0" smtClean="0"/>
              <a:t>merge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merge </a:t>
            </a:r>
            <a:r>
              <a:rPr lang="en-US" dirty="0" smtClean="0"/>
              <a:t>operation is defined through the product set of input and result feature models.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[[Feature Model]] </a:t>
            </a:r>
            <a:r>
              <a:rPr lang="en-US" dirty="0" smtClean="0"/>
              <a:t>denotes the product set of the feature model.</a:t>
            </a:r>
          </a:p>
          <a:p>
            <a:endParaRPr lang="en-US" dirty="0" smtClean="0"/>
          </a:p>
          <a:p>
            <a:r>
              <a:rPr lang="en-US" i="1" dirty="0" smtClean="0"/>
              <a:t>merge </a:t>
            </a:r>
            <a:r>
              <a:rPr lang="en-US" dirty="0" smtClean="0"/>
              <a:t>(Union mode)</a:t>
            </a:r>
          </a:p>
          <a:p>
            <a:endParaRPr lang="en-US" i="1" dirty="0"/>
          </a:p>
          <a:p>
            <a:r>
              <a:rPr lang="en-US" i="1" dirty="0" smtClean="0"/>
              <a:t>merge </a:t>
            </a:r>
            <a:r>
              <a:rPr lang="en-US" dirty="0" smtClean="0"/>
              <a:t>(Strict union mode)</a:t>
            </a:r>
          </a:p>
          <a:p>
            <a:endParaRPr lang="en-US" i="1" dirty="0"/>
          </a:p>
          <a:p>
            <a:r>
              <a:rPr lang="en-US" i="1" dirty="0" smtClean="0"/>
              <a:t>merge </a:t>
            </a:r>
            <a:r>
              <a:rPr lang="en-US" dirty="0" smtClean="0"/>
              <a:t>(Intersection mode)</a:t>
            </a:r>
            <a:endParaRPr lang="en-US" i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00955" y="5224760"/>
                <a:ext cx="46346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[[Input1]] </a:t>
                </a:r>
                <a:r>
                  <a:rPr lang="en-US" dirty="0"/>
                  <a:t>∩ </a:t>
                </a:r>
                <a:r>
                  <a:rPr lang="en-US" dirty="0" smtClean="0"/>
                  <a:t>[[Input2]]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55" y="5224760"/>
                <a:ext cx="46346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974" t="-10526" r="-118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00955" y="3083867"/>
                <a:ext cx="4631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55" y="3083867"/>
                <a:ext cx="463139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974" t="-11842" r="-105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00954" y="4112568"/>
                <a:ext cx="4621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54" y="4112568"/>
                <a:ext cx="462177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979" t="-12000" r="-118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343" y="-27933"/>
            <a:ext cx="7170758" cy="646331"/>
          </a:xfrm>
        </p:spPr>
        <p:txBody>
          <a:bodyPr/>
          <a:lstStyle/>
          <a:p>
            <a:r>
              <a:rPr lang="en-US" dirty="0" smtClean="0"/>
              <a:t>Simple Combination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altLang="zh-CN" dirty="0" smtClean="0"/>
              <a:t>Connect the input FMs with additional features and relations to get the result.</a:t>
            </a:r>
          </a:p>
          <a:p>
            <a:pPr lvl="1"/>
            <a:r>
              <a:rPr lang="en-US" altLang="zh-CN" dirty="0"/>
              <a:t>The input FMs will appear as a part of result FM.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0686"/>
            <a:ext cx="8439150" cy="5248848"/>
          </a:xfrm>
        </p:spPr>
        <p:txBody>
          <a:bodyPr/>
          <a:lstStyle/>
          <a:p>
            <a:r>
              <a:rPr lang="en-US" dirty="0" smtClean="0"/>
              <a:t>Union mode: [[Result]] = [[FM1]] </a:t>
            </a:r>
            <a:r>
              <a:rPr lang="en-US" dirty="0" smtClean="0"/>
              <a:t>∪ [[</a:t>
            </a:r>
            <a:r>
              <a:rPr lang="en-US" dirty="0" smtClean="0"/>
              <a:t>FM2]]</a:t>
            </a:r>
          </a:p>
          <a:p>
            <a:pPr lvl="1"/>
            <a:r>
              <a:rPr lang="en-US" dirty="0" smtClean="0"/>
              <a:t>Join the input FMs with a XOR relation.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2407" y="699021"/>
            <a:ext cx="605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Generic semantics of feature diagrams</a:t>
            </a:r>
            <a:r>
              <a:rPr lang="en-US" dirty="0" smtClean="0"/>
              <a:t>. 2006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1410" y="280326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9014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Straight Connector 6"/>
          <p:cNvCxnSpPr>
            <a:stCxn id="5" idx="2"/>
            <a:endCxn id="6" idx="0"/>
          </p:cNvCxnSpPr>
          <p:nvPr/>
        </p:nvCxnSpPr>
        <p:spPr bwMode="auto">
          <a:xfrm flipH="1">
            <a:off x="576802" y="3260464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738659" y="280326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36366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 bwMode="auto">
          <a:xfrm>
            <a:off x="1069198" y="3260464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Isosceles Triangle 11"/>
          <p:cNvSpPr/>
          <p:nvPr/>
        </p:nvSpPr>
        <p:spPr bwMode="auto">
          <a:xfrm>
            <a:off x="801409" y="3269807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46263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73615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471188" y="3709452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2514051" y="3247764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3385949" y="3706230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Straight Connector 17"/>
          <p:cNvCxnSpPr>
            <a:stCxn id="8" idx="2"/>
            <a:endCxn id="17" idx="0"/>
          </p:cNvCxnSpPr>
          <p:nvPr/>
        </p:nvCxnSpPr>
        <p:spPr bwMode="auto">
          <a:xfrm>
            <a:off x="3006447" y="3260464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34165" y="280326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1769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69121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Straight Connector 22"/>
          <p:cNvCxnSpPr>
            <a:endCxn id="20" idx="0"/>
          </p:cNvCxnSpPr>
          <p:nvPr/>
        </p:nvCxnSpPr>
        <p:spPr bwMode="auto">
          <a:xfrm flipH="1">
            <a:off x="4609557" y="3247764"/>
            <a:ext cx="492396" cy="552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9" idx="2"/>
            <a:endCxn id="21" idx="0"/>
          </p:cNvCxnSpPr>
          <p:nvPr/>
        </p:nvCxnSpPr>
        <p:spPr bwMode="auto">
          <a:xfrm>
            <a:off x="5101953" y="3260464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6711673" y="2945373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219277" y="394209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8" name="Straight Connector 27"/>
          <p:cNvCxnSpPr>
            <a:stCxn id="26" idx="2"/>
            <a:endCxn id="27" idx="0"/>
          </p:cNvCxnSpPr>
          <p:nvPr/>
        </p:nvCxnSpPr>
        <p:spPr bwMode="auto">
          <a:xfrm flipH="1">
            <a:off x="6487065" y="3402573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8045687" y="294536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989461" y="394209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Straight Connector 30"/>
          <p:cNvCxnSpPr>
            <a:stCxn id="26" idx="2"/>
            <a:endCxn id="30" idx="0"/>
          </p:cNvCxnSpPr>
          <p:nvPr/>
        </p:nvCxnSpPr>
        <p:spPr bwMode="auto">
          <a:xfrm>
            <a:off x="6979461" y="3402573"/>
            <a:ext cx="277788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Isosceles Triangle 31"/>
          <p:cNvSpPr/>
          <p:nvPr/>
        </p:nvSpPr>
        <p:spPr bwMode="auto">
          <a:xfrm>
            <a:off x="6711672" y="3411917"/>
            <a:ext cx="406683" cy="260418"/>
          </a:xfrm>
          <a:prstGeom prst="triangle">
            <a:avLst>
              <a:gd name="adj" fmla="val 6570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682205" y="394208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469523" y="394209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907130" y="3851553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6" name="Straight Connector 35"/>
          <p:cNvCxnSpPr>
            <a:stCxn id="29" idx="2"/>
          </p:cNvCxnSpPr>
          <p:nvPr/>
        </p:nvCxnSpPr>
        <p:spPr bwMode="auto">
          <a:xfrm flipH="1">
            <a:off x="7949993" y="3402565"/>
            <a:ext cx="363482" cy="461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8677275" y="3856370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8" name="Straight Connector 37"/>
          <p:cNvCxnSpPr>
            <a:stCxn id="29" idx="2"/>
            <a:endCxn id="37" idx="0"/>
          </p:cNvCxnSpPr>
          <p:nvPr/>
        </p:nvCxnSpPr>
        <p:spPr bwMode="auto">
          <a:xfrm>
            <a:off x="8313475" y="3402565"/>
            <a:ext cx="406663" cy="453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7414416" y="203558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8" name="Straight Connector 47"/>
          <p:cNvCxnSpPr>
            <a:stCxn id="46" idx="2"/>
            <a:endCxn id="26" idx="0"/>
          </p:cNvCxnSpPr>
          <p:nvPr/>
        </p:nvCxnSpPr>
        <p:spPr bwMode="auto">
          <a:xfrm flipH="1">
            <a:off x="6979461" y="2492785"/>
            <a:ext cx="702743" cy="452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6" idx="2"/>
            <a:endCxn id="29" idx="0"/>
          </p:cNvCxnSpPr>
          <p:nvPr/>
        </p:nvCxnSpPr>
        <p:spPr bwMode="auto">
          <a:xfrm>
            <a:off x="7682204" y="2492785"/>
            <a:ext cx="631271" cy="452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Isosceles Triangle 50"/>
          <p:cNvSpPr/>
          <p:nvPr/>
        </p:nvSpPr>
        <p:spPr bwMode="auto">
          <a:xfrm>
            <a:off x="7257249" y="2501518"/>
            <a:ext cx="788438" cy="260418"/>
          </a:xfrm>
          <a:prstGeom prst="triangle">
            <a:avLst>
              <a:gd name="adj" fmla="val 528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9965" y="44827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85482" y="448278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1359" y="449127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42641" y="451569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4313" y="5382135"/>
            <a:ext cx="1061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C}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079715" y="5382134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B, C}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66537" y="5382135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C}</a:t>
            </a:r>
          </a:p>
          <a:p>
            <a:r>
              <a:rPr lang="en-US" dirty="0" smtClean="0"/>
              <a:t>{A, B, C}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49648" y="5346949"/>
            <a:ext cx="2528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B},  {A, C}</a:t>
            </a:r>
          </a:p>
          <a:p>
            <a:r>
              <a:rPr lang="en-US" dirty="0" smtClean="0"/>
              <a:t>{A, B},  {A, B, C}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0297" y="4969898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PRODUCTS</a:t>
            </a:r>
            <a:endParaRPr lang="en-US" b="1" dirty="0"/>
          </a:p>
        </p:txBody>
      </p:sp>
      <p:sp>
        <p:nvSpPr>
          <p:cNvPr id="61" name="Isosceles Triangle 60"/>
          <p:cNvSpPr/>
          <p:nvPr/>
        </p:nvSpPr>
        <p:spPr bwMode="auto">
          <a:xfrm>
            <a:off x="4827869" y="3269807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5" y="2398662"/>
            <a:ext cx="91344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4"/>
            <a:ext cx="8681249" cy="5207655"/>
          </a:xfrm>
        </p:spPr>
        <p:txBody>
          <a:bodyPr/>
          <a:lstStyle/>
          <a:p>
            <a:r>
              <a:rPr lang="en-US" dirty="0" smtClean="0"/>
              <a:t>Intersection mode: [[Result]] </a:t>
            </a:r>
            <a:r>
              <a:rPr lang="en-US" dirty="0" smtClean="0"/>
              <a:t>= </a:t>
            </a:r>
            <a:r>
              <a:rPr lang="en-US" dirty="0" smtClean="0"/>
              <a:t>[[FM1]] </a:t>
            </a:r>
            <a:r>
              <a:rPr lang="en-US" dirty="0" smtClean="0"/>
              <a:t>∩ [[</a:t>
            </a:r>
            <a:r>
              <a:rPr lang="en-US" dirty="0" smtClean="0"/>
              <a:t>FM2</a:t>
            </a:r>
            <a:r>
              <a:rPr lang="en-US" dirty="0" smtClean="0"/>
              <a:t>]]</a:t>
            </a:r>
            <a:endParaRPr lang="en-US" dirty="0" smtClean="0"/>
          </a:p>
          <a:p>
            <a:pPr lvl="1"/>
            <a:r>
              <a:rPr lang="en-US" dirty="0" smtClean="0"/>
              <a:t>Rename the same features in inputs.</a:t>
            </a:r>
          </a:p>
          <a:p>
            <a:pPr lvl="1"/>
            <a:r>
              <a:rPr lang="en-US" dirty="0" smtClean="0"/>
              <a:t>Join </a:t>
            </a:r>
            <a:r>
              <a:rPr lang="en-US" dirty="0" smtClean="0"/>
              <a:t>the input FMs with an AND-Mandatory relation.</a:t>
            </a:r>
          </a:p>
          <a:p>
            <a:pPr lvl="1"/>
            <a:r>
              <a:rPr lang="en-US" dirty="0" smtClean="0"/>
              <a:t>Add </a:t>
            </a:r>
            <a:r>
              <a:rPr lang="en-US" i="1" dirty="0" smtClean="0">
                <a:solidFill>
                  <a:srgbClr val="FF0000"/>
                </a:solidFill>
              </a:rPr>
              <a:t>mutual-requires</a:t>
            </a:r>
            <a:r>
              <a:rPr lang="en-US" i="1" dirty="0" smtClean="0"/>
              <a:t> </a:t>
            </a:r>
            <a:r>
              <a:rPr lang="en-US" dirty="0" smtClean="0"/>
              <a:t>relations between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same leaf-features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848" y="4626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035" y="46434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2960" y="4626912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2641" y="462691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3" y="5629275"/>
            <a:ext cx="1061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C}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9715" y="5629274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B, C}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9397" y="5629275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9648" y="5594089"/>
            <a:ext cx="2855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B, A’, B’, R} – </a:t>
            </a:r>
          </a:p>
          <a:p>
            <a:r>
              <a:rPr lang="en-US" dirty="0" smtClean="0"/>
              <a:t>{R, A’, B’} = {A, B}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0297" y="516761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9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</a:t>
            </a:r>
            <a:r>
              <a:rPr lang="en-US" dirty="0" smtClean="0"/>
              <a:t>2: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91491"/>
            <a:ext cx="8439150" cy="5218043"/>
          </a:xfrm>
        </p:spPr>
        <p:txBody>
          <a:bodyPr/>
          <a:lstStyle/>
          <a:p>
            <a:r>
              <a:rPr lang="en-US" dirty="0" smtClean="0"/>
              <a:t>An approach from </a:t>
            </a:r>
            <a:r>
              <a:rPr lang="en-US" dirty="0"/>
              <a:t>the industry (NXP </a:t>
            </a:r>
            <a:r>
              <a:rPr lang="en-US" dirty="0" smtClean="0"/>
              <a:t>Semiconductors, The Netherlands)</a:t>
            </a:r>
          </a:p>
          <a:p>
            <a:r>
              <a:rPr lang="en-US" dirty="0" smtClean="0"/>
              <a:t>A strict union mode merging</a:t>
            </a:r>
          </a:p>
          <a:p>
            <a:endParaRPr lang="en-US" dirty="0" smtClean="0"/>
          </a:p>
          <a:p>
            <a:r>
              <a:rPr lang="en-US" dirty="0" smtClean="0"/>
              <a:t>The problem to address</a:t>
            </a:r>
          </a:p>
          <a:p>
            <a:pPr lvl="1"/>
            <a:r>
              <a:rPr lang="en-US" dirty="0" smtClean="0"/>
              <a:t>FM Selection: Choose an FM (core of a software product line) from a set of FMs provided by various suppliers</a:t>
            </a:r>
          </a:p>
          <a:p>
            <a:pPr lvl="1"/>
            <a:r>
              <a:rPr lang="en-US" dirty="0" smtClean="0"/>
              <a:t>Most features in the supplied FMs are connected with some artifact, therefore the selection above have to keep the supplied FMs as untouched as possible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62" y="618398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/>
              <a:t>Supplier independent feature modeling </a:t>
            </a:r>
            <a:r>
              <a:rPr lang="en-US" dirty="0" smtClean="0"/>
              <a:t>. 2009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09402" y="2719982"/>
                <a:ext cx="4621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/>
                  <a:t>[[</a:t>
                </a:r>
                <a:r>
                  <a:rPr lang="en-US" dirty="0"/>
                  <a:t>Input1</a:t>
                </a:r>
                <a:r>
                  <a:rPr lang="en-US" dirty="0"/>
                  <a:t>]] </a:t>
                </a:r>
                <a:r>
                  <a:rPr lang="en-US" dirty="0"/>
                  <a:t>∪ </a:t>
                </a:r>
                <a:r>
                  <a:rPr lang="en-US" dirty="0"/>
                  <a:t>[[</a:t>
                </a:r>
                <a:r>
                  <a:rPr lang="en-US" dirty="0"/>
                  <a:t>Input2</a:t>
                </a:r>
                <a:r>
                  <a:rPr lang="en-US" dirty="0"/>
                  <a:t>]] 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402" y="2719982"/>
                <a:ext cx="462177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111" t="-11842" r="-10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</a:t>
            </a:r>
            <a:r>
              <a:rPr lang="en-US" b="0" dirty="0"/>
              <a:t>: Identify the correspondence </a:t>
            </a:r>
            <a:r>
              <a:rPr lang="en-US" b="0" dirty="0" smtClean="0"/>
              <a:t>between features </a:t>
            </a:r>
            <a:r>
              <a:rPr lang="en-US" b="0" dirty="0"/>
              <a:t>from different suppliers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6" y="1776413"/>
            <a:ext cx="65055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2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7753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2</a:t>
            </a:r>
            <a:r>
              <a:rPr lang="en-US" b="0" dirty="0" smtClean="0"/>
              <a:t>: Create an FM called </a:t>
            </a:r>
            <a:r>
              <a:rPr lang="en-US" b="0" i="1" dirty="0" smtClean="0"/>
              <a:t>Supplier Independent Feature Model </a:t>
            </a:r>
            <a:r>
              <a:rPr lang="en-US" b="0" dirty="0" smtClean="0"/>
              <a:t>(SIFM) contains all features from all the suppliers.</a:t>
            </a:r>
            <a:endParaRPr lang="en-US" b="0" dirty="0"/>
          </a:p>
          <a:p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21" y="1511301"/>
            <a:ext cx="4233117" cy="21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89" y="1663701"/>
            <a:ext cx="478881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HOW TO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 pitchFamily="2" charset="2"/>
              </a:rPr>
              <a:t>If a feature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exists in several FMs, and in all these FMs, </a:t>
            </a:r>
            <a:r>
              <a:rPr lang="en-US" i="1" dirty="0" smtClean="0">
                <a:sym typeface="Wingdings" pitchFamily="2" charset="2"/>
              </a:rPr>
              <a:t>F </a:t>
            </a:r>
            <a:r>
              <a:rPr lang="en-US" dirty="0" smtClean="0">
                <a:sym typeface="Wingdings" pitchFamily="2" charset="2"/>
              </a:rPr>
              <a:t>has the same parent </a:t>
            </a:r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    Add the parent and child to SIFM.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 pitchFamily="2" charset="2"/>
              </a:rPr>
              <a:t>Otherwise, add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as the child of the root of SIFM.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 pitchFamily="2" charset="2"/>
              </a:rPr>
              <a:t>Only mandatory and optional relations exist in SIFM, where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If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is mandatory in all FMs  </a:t>
            </a:r>
            <a:r>
              <a:rPr lang="en-US" i="1" dirty="0" smtClean="0">
                <a:sym typeface="Wingdings" pitchFamily="2" charset="2"/>
              </a:rPr>
              <a:t>F </a:t>
            </a:r>
            <a:r>
              <a:rPr lang="en-US" dirty="0" smtClean="0">
                <a:sym typeface="Wingdings" pitchFamily="2" charset="2"/>
              </a:rPr>
              <a:t>is mandatory.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Otherwise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is optional.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02" y="4213484"/>
            <a:ext cx="2024061" cy="23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6725641" y="3699134"/>
            <a:ext cx="484632" cy="35424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41900" y="2921000"/>
            <a:ext cx="736600" cy="304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779962" y="3429000"/>
            <a:ext cx="665537" cy="27013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7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</a:t>
            </a:r>
            <a:r>
              <a:rPr lang="en-US" b="0" dirty="0" smtClean="0"/>
              <a:t>: Create a sub-tree standing for the suppliers. Put all trees together.</a:t>
            </a:r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5" y="4135697"/>
            <a:ext cx="4981576" cy="25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95" y="1671639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219" y="1824492"/>
            <a:ext cx="2857500" cy="163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58100" y="20574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43" y="519219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3843" y="218041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50217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4</a:t>
            </a:r>
            <a:r>
              <a:rPr lang="en-US" b="0" dirty="0" smtClean="0"/>
              <a:t>: Add dependencies between Suppliers and Inputs, SIFM and Inputs.</a:t>
            </a:r>
            <a:endParaRPr lang="en-US" b="0" dirty="0"/>
          </a:p>
          <a:p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0" y="4135695"/>
            <a:ext cx="4981576" cy="25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68" y="2057400"/>
            <a:ext cx="2235521" cy="127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2348" y="15162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2829" y="473052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453" y="15957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" y="1516221"/>
            <a:ext cx="400796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HOW TO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Choose one from inputs</a:t>
            </a:r>
            <a:r>
              <a:rPr lang="en-US" dirty="0" smtClean="0">
                <a:sym typeface="Wingdings" pitchFamily="2" charset="2"/>
              </a:rPr>
              <a:t>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SIFM.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XOR({</a:t>
            </a:r>
            <a:r>
              <a:rPr lang="en-US" dirty="0" err="1" smtClean="0">
                <a:sym typeface="Wingdings" pitchFamily="2" charset="2"/>
              </a:rPr>
              <a:t>Input.</a:t>
            </a:r>
            <a:r>
              <a:rPr lang="en-US" i="1" dirty="0" err="1" smtClean="0">
                <a:sym typeface="Wingdings" pitchFamily="2" charset="2"/>
              </a:rPr>
              <a:t>F</a:t>
            </a:r>
            <a:r>
              <a:rPr lang="en-US" i="1" dirty="0" smtClean="0">
                <a:sym typeface="Wingdings" pitchFamily="2" charset="2"/>
              </a:rPr>
              <a:t> | </a:t>
            </a:r>
            <a:r>
              <a:rPr lang="en-US" dirty="0" smtClean="0">
                <a:sym typeface="Wingdings" pitchFamily="2" charset="2"/>
              </a:rPr>
              <a:t>Input</a:t>
            </a:r>
            <a:r>
              <a:rPr lang="pl-PL" dirty="0" smtClean="0"/>
              <a:t> ∈</a:t>
            </a:r>
            <a:r>
              <a:rPr lang="en-US" dirty="0"/>
              <a:t> </a:t>
            </a:r>
            <a:r>
              <a:rPr lang="en-US" dirty="0" smtClean="0"/>
              <a:t>Inputs})</a:t>
            </a:r>
            <a:endParaRPr lang="en-US" dirty="0" smtClean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Trace from inputs to SIFM: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err="1" smtClean="0">
                <a:sym typeface="Wingdings" pitchFamily="2" charset="2"/>
              </a:rPr>
              <a:t>Input.</a:t>
            </a:r>
            <a:r>
              <a:rPr lang="en-US" i="1" dirty="0" err="1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</a:t>
            </a:r>
            <a:r>
              <a:rPr lang="en-US" i="1" dirty="0" smtClean="0">
                <a:sym typeface="Wingdings" pitchFamily="2" charset="2"/>
              </a:rPr>
              <a:t>F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Who supplies what: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Sup1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S1, S1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Sup1,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Sup2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S2, S2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Sup2,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36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Preliminaries: Feature Models</a:t>
            </a:r>
          </a:p>
          <a:p>
            <a:r>
              <a:rPr lang="en-US" dirty="0" smtClean="0"/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/>
              <a:t>Our Work</a:t>
            </a:r>
          </a:p>
          <a:p>
            <a:r>
              <a:rPr lang="en-US" dirty="0" smtClean="0"/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50217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4</a:t>
            </a:r>
            <a:r>
              <a:rPr lang="en-US" b="0" dirty="0" smtClean="0"/>
              <a:t>: Add dependencies between Suppliers and Inputs, SIFM and Inputs.</a:t>
            </a:r>
            <a:endParaRPr lang="en-US" b="0" dirty="0"/>
          </a:p>
          <a:p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0" y="4135695"/>
            <a:ext cx="4981576" cy="25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68" y="2057400"/>
            <a:ext cx="2235521" cy="127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2348" y="15162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2829" y="473052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453" y="15957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" y="1516221"/>
            <a:ext cx="400796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RESULT</a:t>
            </a:r>
          </a:p>
          <a:p>
            <a:r>
              <a:rPr lang="en-US" dirty="0" smtClean="0">
                <a:sym typeface="Wingdings" pitchFamily="2" charset="2"/>
              </a:rPr>
              <a:t>SIFM.F1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(S1.F1 XOR S2.F1 XOR S3.F1)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SIFM.F3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S2.F3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S1.F1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S2.F1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S3.F1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Sup1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S1</a:t>
            </a:r>
          </a:p>
          <a:p>
            <a:r>
              <a:rPr lang="en-US" dirty="0" smtClean="0">
                <a:sym typeface="Wingdings" pitchFamily="2" charset="2"/>
              </a:rPr>
              <a:t>S1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Sup1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85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06" y="1133475"/>
            <a:ext cx="641032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END</a:t>
            </a:r>
            <a:r>
              <a:rPr lang="en-US" b="0" dirty="0" smtClean="0"/>
              <a:t>: We get a </a:t>
            </a:r>
            <a:r>
              <a:rPr lang="en-US" b="0" i="1" dirty="0" smtClean="0"/>
              <a:t>Composite Supplier Feature Model </a:t>
            </a:r>
            <a:r>
              <a:rPr lang="en-US" b="0" dirty="0" smtClean="0"/>
              <a:t>(CSFM)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837" y="2773401"/>
            <a:ext cx="2357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(Only a part of dependencies is shown.)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0" y="4135695"/>
            <a:ext cx="4981576" cy="25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68" y="2057400"/>
            <a:ext cx="2235521" cy="127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Problem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Select an FM from the inputs.</a:t>
            </a:r>
          </a:p>
          <a:p>
            <a:r>
              <a:rPr lang="en-US" dirty="0" smtClean="0"/>
              <a:t>Scenario 1: Primarily select the features.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825" y="1899284"/>
            <a:ext cx="3941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 the SIFM;</a:t>
            </a:r>
          </a:p>
          <a:p>
            <a:r>
              <a:rPr lang="en-US" b="1" dirty="0" smtClean="0"/>
              <a:t>Select F3;</a:t>
            </a:r>
          </a:p>
          <a:p>
            <a:r>
              <a:rPr lang="en-US" dirty="0" smtClean="0"/>
              <a:t>F3 </a:t>
            </a:r>
            <a:r>
              <a:rPr lang="en-US" dirty="0"/>
              <a:t>⇒ S2.F3 ∧</a:t>
            </a:r>
          </a:p>
          <a:p>
            <a:r>
              <a:rPr lang="en-US" dirty="0" smtClean="0"/>
              <a:t>S2.F3 </a:t>
            </a:r>
            <a:r>
              <a:rPr lang="en-US" dirty="0"/>
              <a:t>⇒ S2 ∧</a:t>
            </a:r>
          </a:p>
          <a:p>
            <a:r>
              <a:rPr lang="en-US" dirty="0" smtClean="0"/>
              <a:t>S2 </a:t>
            </a:r>
            <a:r>
              <a:rPr lang="en-US" dirty="0"/>
              <a:t>⇒ </a:t>
            </a:r>
            <a:r>
              <a:rPr lang="en-US" dirty="0" smtClean="0"/>
              <a:t>Sup2;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Supplier2 has been selected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Sup2 </a:t>
            </a:r>
            <a:r>
              <a:rPr lang="en-US" dirty="0"/>
              <a:t>⇒ (¬Sup1 ∧ ¬Sup3</a:t>
            </a:r>
            <a:r>
              <a:rPr lang="en-US" dirty="0" smtClean="0"/>
              <a:t>) ∧</a:t>
            </a:r>
            <a:endParaRPr lang="en-US" dirty="0"/>
          </a:p>
          <a:p>
            <a:r>
              <a:rPr lang="en-US" dirty="0" smtClean="0"/>
              <a:t>¬</a:t>
            </a:r>
            <a:r>
              <a:rPr lang="en-US" dirty="0"/>
              <a:t>Sup1 ⇒ ¬S1 ∧</a:t>
            </a:r>
          </a:p>
          <a:p>
            <a:r>
              <a:rPr lang="en-US" dirty="0" smtClean="0"/>
              <a:t>¬</a:t>
            </a:r>
            <a:r>
              <a:rPr lang="en-US" dirty="0"/>
              <a:t>S1 ⇒ ¬S1.F4 ∧</a:t>
            </a:r>
          </a:p>
          <a:p>
            <a:r>
              <a:rPr lang="en-US" dirty="0" smtClean="0"/>
              <a:t>¬</a:t>
            </a:r>
            <a:r>
              <a:rPr lang="en-US" dirty="0"/>
              <a:t>Sup3 ⇒ ¬S3 </a:t>
            </a:r>
            <a:r>
              <a:rPr lang="en-US" dirty="0" smtClean="0"/>
              <a:t>∧</a:t>
            </a:r>
          </a:p>
          <a:p>
            <a:r>
              <a:rPr lang="en-US" dirty="0"/>
              <a:t>¬S3 ⇒ ¬S3.F4 ∧</a:t>
            </a:r>
          </a:p>
          <a:p>
            <a:r>
              <a:rPr lang="en-US" dirty="0" smtClean="0"/>
              <a:t>(¬</a:t>
            </a:r>
            <a:r>
              <a:rPr lang="en-US" dirty="0"/>
              <a:t>S1.F4 ∧ ¬S3.F4) ⇒ ¬</a:t>
            </a:r>
            <a:r>
              <a:rPr lang="en-US" dirty="0" smtClean="0"/>
              <a:t>F4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F4 has been deselected.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63" y="2617062"/>
            <a:ext cx="485775" cy="4857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>
            <a:off x="6884195" y="2859949"/>
            <a:ext cx="1317768" cy="2563078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13" y="5588862"/>
            <a:ext cx="485775" cy="48577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7" idx="3"/>
          </p:cNvCxnSpPr>
          <p:nvPr/>
        </p:nvCxnSpPr>
        <p:spPr bwMode="auto">
          <a:xfrm flipH="1" flipV="1">
            <a:off x="5532074" y="3345725"/>
            <a:ext cx="768516" cy="1126263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99" y="4229100"/>
            <a:ext cx="485775" cy="485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99" y="3102837"/>
            <a:ext cx="485775" cy="48577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 bwMode="auto">
          <a:xfrm>
            <a:off x="4400550" y="3345725"/>
            <a:ext cx="185738" cy="11262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6207721" y="3336650"/>
            <a:ext cx="1678979" cy="11353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952834" y="2456506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34" y="2456506"/>
                <a:ext cx="42655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994441" y="2456505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41" y="2456505"/>
                <a:ext cx="42655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046299" y="4391709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99" y="4391709"/>
                <a:ext cx="426559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5182828" y="5565735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8" y="5565735"/>
                <a:ext cx="329356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8523060" y="4374425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0" y="4374425"/>
                <a:ext cx="329356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8598322" y="5597693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322" y="5597693"/>
                <a:ext cx="329356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 bwMode="auto">
          <a:xfrm flipV="1">
            <a:off x="8852416" y="3102836"/>
            <a:ext cx="75262" cy="232345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514262" y="1733859"/>
            <a:ext cx="5158251" cy="4908563"/>
          </a:xfrm>
          <a:custGeom>
            <a:avLst/>
            <a:gdLst>
              <a:gd name="connsiteX0" fmla="*/ 1957851 w 5158251"/>
              <a:gd name="connsiteY0" fmla="*/ 4138304 h 4908563"/>
              <a:gd name="connsiteX1" fmla="*/ 686263 w 5158251"/>
              <a:gd name="connsiteY1" fmla="*/ 4881254 h 4908563"/>
              <a:gd name="connsiteX2" fmla="*/ 471951 w 5158251"/>
              <a:gd name="connsiteY2" fmla="*/ 3281054 h 4908563"/>
              <a:gd name="connsiteX3" fmla="*/ 463 w 5158251"/>
              <a:gd name="connsiteY3" fmla="*/ 1337954 h 4908563"/>
              <a:gd name="connsiteX4" fmla="*/ 457663 w 5158251"/>
              <a:gd name="connsiteY4" fmla="*/ 266391 h 4908563"/>
              <a:gd name="connsiteX5" fmla="*/ 2815101 w 5158251"/>
              <a:gd name="connsiteY5" fmla="*/ 23504 h 4908563"/>
              <a:gd name="connsiteX6" fmla="*/ 3672351 w 5158251"/>
              <a:gd name="connsiteY6" fmla="*/ 80654 h 4908563"/>
              <a:gd name="connsiteX7" fmla="*/ 5158251 w 5158251"/>
              <a:gd name="connsiteY7" fmla="*/ 652154 h 490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8251" h="4908563">
                <a:moveTo>
                  <a:pt x="1957851" y="4138304"/>
                </a:moveTo>
                <a:cubicBezTo>
                  <a:pt x="1445882" y="4581216"/>
                  <a:pt x="933913" y="5024129"/>
                  <a:pt x="686263" y="4881254"/>
                </a:cubicBezTo>
                <a:cubicBezTo>
                  <a:pt x="438613" y="4738379"/>
                  <a:pt x="586251" y="3871604"/>
                  <a:pt x="471951" y="3281054"/>
                </a:cubicBezTo>
                <a:cubicBezTo>
                  <a:pt x="357651" y="2690504"/>
                  <a:pt x="2844" y="1840398"/>
                  <a:pt x="463" y="1337954"/>
                </a:cubicBezTo>
                <a:cubicBezTo>
                  <a:pt x="-1918" y="835510"/>
                  <a:pt x="-11443" y="485466"/>
                  <a:pt x="457663" y="266391"/>
                </a:cubicBezTo>
                <a:cubicBezTo>
                  <a:pt x="926769" y="47316"/>
                  <a:pt x="2279320" y="54460"/>
                  <a:pt x="2815101" y="23504"/>
                </a:cubicBezTo>
                <a:cubicBezTo>
                  <a:pt x="3350882" y="-7452"/>
                  <a:pt x="3281826" y="-24121"/>
                  <a:pt x="3672351" y="80654"/>
                </a:cubicBezTo>
                <a:cubicBezTo>
                  <a:pt x="4062876" y="185429"/>
                  <a:pt x="4610563" y="418791"/>
                  <a:pt x="5158251" y="652154"/>
                </a:cubicBez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529263" y="2343150"/>
            <a:ext cx="3128962" cy="3629025"/>
          </a:xfrm>
          <a:custGeom>
            <a:avLst/>
            <a:gdLst>
              <a:gd name="connsiteX0" fmla="*/ 0 w 3128962"/>
              <a:gd name="connsiteY0" fmla="*/ 3629025 h 3629025"/>
              <a:gd name="connsiteX1" fmla="*/ 3128962 w 3128962"/>
              <a:gd name="connsiteY1" fmla="*/ 0 h 36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8962" h="3629025">
                <a:moveTo>
                  <a:pt x="0" y="3629025"/>
                </a:moveTo>
                <a:lnTo>
                  <a:pt x="3128962" y="0"/>
                </a:ln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286250" y="5857875"/>
            <a:ext cx="1276772" cy="814451"/>
          </a:xfrm>
          <a:custGeom>
            <a:avLst/>
            <a:gdLst>
              <a:gd name="connsiteX0" fmla="*/ 1271588 w 1276772"/>
              <a:gd name="connsiteY0" fmla="*/ 0 h 814451"/>
              <a:gd name="connsiteX1" fmla="*/ 1171575 w 1276772"/>
              <a:gd name="connsiteY1" fmla="*/ 671513 h 814451"/>
              <a:gd name="connsiteX2" fmla="*/ 557213 w 1276772"/>
              <a:gd name="connsiteY2" fmla="*/ 814388 h 814451"/>
              <a:gd name="connsiteX3" fmla="*/ 0 w 1276772"/>
              <a:gd name="connsiteY3" fmla="*/ 685800 h 81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772" h="814451">
                <a:moveTo>
                  <a:pt x="1271588" y="0"/>
                </a:moveTo>
                <a:cubicBezTo>
                  <a:pt x="1281112" y="267891"/>
                  <a:pt x="1290637" y="535782"/>
                  <a:pt x="1171575" y="671513"/>
                </a:cubicBezTo>
                <a:cubicBezTo>
                  <a:pt x="1052513" y="807244"/>
                  <a:pt x="752475" y="812007"/>
                  <a:pt x="557213" y="814388"/>
                </a:cubicBezTo>
                <a:cubicBezTo>
                  <a:pt x="361951" y="816769"/>
                  <a:pt x="180975" y="751284"/>
                  <a:pt x="0" y="685800"/>
                </a:cubicBez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0" name="Elbow Connector 49"/>
          <p:cNvCxnSpPr/>
          <p:nvPr/>
        </p:nvCxnSpPr>
        <p:spPr bwMode="auto">
          <a:xfrm flipV="1">
            <a:off x="5532074" y="2456506"/>
            <a:ext cx="2990986" cy="2966522"/>
          </a:xfrm>
          <a:prstGeom prst="bentConnector3">
            <a:avLst>
              <a:gd name="adj1" fmla="val -157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8814644" y="1853118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644" y="1853118"/>
                <a:ext cx="329356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784984"/>
            <a:ext cx="5391150" cy="48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2: Primarily select the supplier.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462" y="1227772"/>
            <a:ext cx="499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Supplier 1 </a:t>
            </a:r>
            <a:r>
              <a:rPr lang="en-US" dirty="0"/>
              <a:t>⇒ </a:t>
            </a:r>
            <a:r>
              <a:rPr lang="en-US" dirty="0" smtClean="0"/>
              <a:t> F3 is deselected.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4" y="2933836"/>
            <a:ext cx="485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1" y="4192176"/>
            <a:ext cx="485775" cy="485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867484" y="3096445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4" y="3096445"/>
                <a:ext cx="42655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4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The artifacts (e.g. code) connected with input FMs can be kept unchanged. (Important in scenarios described in approach #2.)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Lots of redundancy</a:t>
            </a:r>
          </a:p>
          <a:p>
            <a:pPr lvl="1"/>
            <a:r>
              <a:rPr lang="en-US" dirty="0" smtClean="0"/>
              <a:t>Both approaches generate bad domain feature model: the relations between features in the result cannot be clearly seen. (Understandability)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5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Get result tree</a:t>
            </a:r>
          </a:p>
          <a:p>
            <a:pPr lvl="2"/>
            <a:r>
              <a:rPr lang="en-US" dirty="0" smtClean="0"/>
              <a:t>Traverse the feature tree broadly, from the root.</a:t>
            </a:r>
          </a:p>
          <a:p>
            <a:pPr lvl="2"/>
            <a:r>
              <a:rPr lang="en-US" dirty="0" smtClean="0"/>
              <a:t>Decide the category of each parent-child relation by rules</a:t>
            </a:r>
          </a:p>
          <a:p>
            <a:pPr lvl="1"/>
            <a:r>
              <a:rPr lang="en-US" dirty="0" smtClean="0"/>
              <a:t>Get cross-tree constraints by rules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Result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344892"/>
                <a:ext cx="8439150" cy="459870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Intersection mode: [[Result]]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[[FM1]] ∩ [[FM2]] 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344892"/>
                <a:ext cx="8439150" cy="4598707"/>
              </a:xfrm>
              <a:blipFill rotWithShape="1">
                <a:blip r:embed="rId3"/>
                <a:stretch>
                  <a:fillRect l="-1227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8671" y="513895"/>
            <a:ext cx="8148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/>
              <a:t>Automated merging of FMs using graph </a:t>
            </a:r>
            <a:r>
              <a:rPr lang="en-US" i="1" dirty="0" smtClean="0"/>
              <a:t>transformation</a:t>
            </a:r>
            <a:r>
              <a:rPr lang="en-US" dirty="0" smtClean="0"/>
              <a:t>. 2008</a:t>
            </a:r>
          </a:p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Composing feature models. </a:t>
            </a:r>
            <a:r>
              <a:rPr lang="en-US" dirty="0" smtClean="0"/>
              <a:t>2009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589" y="2050869"/>
            <a:ext cx="686072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</a:t>
            </a:r>
            <a:r>
              <a:rPr lang="en-US" dirty="0" smtClean="0"/>
              <a:t> (root1: Feature, root2: Feature)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// root1 must matches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newRoot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root1.copy()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// Merge the </a:t>
            </a:r>
            <a:r>
              <a:rPr lang="en-US" b="1" dirty="0" smtClean="0">
                <a:solidFill>
                  <a:srgbClr val="00B050"/>
                </a:solidFill>
              </a:rPr>
              <a:t>common children</a:t>
            </a:r>
            <a:r>
              <a:rPr lang="en-US" dirty="0" smtClean="0">
                <a:solidFill>
                  <a:srgbClr val="00B050"/>
                </a:solidFill>
              </a:rPr>
              <a:t> of root1 and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newPCR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compute parent-child relation from root1 and root2 by intersection-rules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for each common child c of root1 and root2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</a:t>
            </a:r>
            <a:r>
              <a:rPr lang="en-US" dirty="0" err="1" smtClean="0">
                <a:sym typeface="Wingdings" pitchFamily="2" charset="2"/>
              </a:rPr>
              <a:t>merged_c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b="1" dirty="0" smtClean="0">
                <a:sym typeface="Wingdings" pitchFamily="2" charset="2"/>
              </a:rPr>
              <a:t>merge</a:t>
            </a:r>
            <a:r>
              <a:rPr lang="en-US" dirty="0" smtClean="0">
                <a:sym typeface="Wingdings" pitchFamily="2" charset="2"/>
              </a:rPr>
              <a:t> (c of root1, c of root2)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</a:t>
            </a:r>
            <a:r>
              <a:rPr lang="en-US" dirty="0" err="1" smtClean="0">
                <a:sym typeface="Wingdings" pitchFamily="2" charset="2"/>
              </a:rPr>
              <a:t>newRoot.addChild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merged_c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newPCR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return </a:t>
            </a:r>
            <a:r>
              <a:rPr lang="en-US" dirty="0" err="1" smtClean="0">
                <a:sym typeface="Wingdings" pitchFamily="2" charset="2"/>
              </a:rPr>
              <a:t>newRoot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98080" y="2481943"/>
            <a:ext cx="1264920" cy="4049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newRoot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923314" y="3631475"/>
            <a:ext cx="1839686" cy="757645"/>
            <a:chOff x="6923314" y="3631475"/>
            <a:chExt cx="1839686" cy="757645"/>
          </a:xfrm>
        </p:grpSpPr>
        <p:sp>
          <p:nvSpPr>
            <p:cNvPr id="8" name="Rectangle 7"/>
            <p:cNvSpPr/>
            <p:nvPr/>
          </p:nvSpPr>
          <p:spPr bwMode="auto">
            <a:xfrm>
              <a:off x="7498080" y="3631475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" name="Straight Connector 9"/>
            <p:cNvCxnSpPr>
              <a:stCxn id="8" idx="2"/>
            </p:cNvCxnSpPr>
            <p:nvPr/>
          </p:nvCxnSpPr>
          <p:spPr bwMode="auto">
            <a:xfrm flipH="1">
              <a:off x="7814310" y="4036423"/>
              <a:ext cx="31623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2"/>
            </p:cNvCxnSpPr>
            <p:nvPr/>
          </p:nvCxnSpPr>
          <p:spPr bwMode="auto">
            <a:xfrm>
              <a:off x="8130540" y="4036423"/>
              <a:ext cx="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" idx="2"/>
            </p:cNvCxnSpPr>
            <p:nvPr/>
          </p:nvCxnSpPr>
          <p:spPr bwMode="auto">
            <a:xfrm>
              <a:off x="8130540" y="4036423"/>
              <a:ext cx="31623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923314" y="4050566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newPCR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49215" y="4689566"/>
            <a:ext cx="2289998" cy="1737349"/>
            <a:chOff x="6649215" y="4689566"/>
            <a:chExt cx="2289998" cy="173734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7341324" y="4689566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" name="Straight Connector 19"/>
            <p:cNvCxnSpPr>
              <a:stCxn id="19" idx="2"/>
              <a:endCxn id="24" idx="0"/>
            </p:cNvCxnSpPr>
            <p:nvPr/>
          </p:nvCxnSpPr>
          <p:spPr bwMode="auto">
            <a:xfrm flipH="1">
              <a:off x="7172980" y="5094514"/>
              <a:ext cx="800804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2"/>
              <a:endCxn id="27" idx="0"/>
            </p:cNvCxnSpPr>
            <p:nvPr/>
          </p:nvCxnSpPr>
          <p:spPr bwMode="auto">
            <a:xfrm>
              <a:off x="7973784" y="5094514"/>
              <a:ext cx="35760" cy="9274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9" idx="2"/>
            </p:cNvCxnSpPr>
            <p:nvPr/>
          </p:nvCxnSpPr>
          <p:spPr bwMode="auto">
            <a:xfrm>
              <a:off x="7973784" y="5094514"/>
              <a:ext cx="632460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6649215" y="5505991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485779" y="6021967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common2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6770" y="544927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28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504822"/>
            <a:ext cx="6394870" cy="1384995"/>
          </a:xfrm>
        </p:spPr>
        <p:txBody>
          <a:bodyPr/>
          <a:lstStyle/>
          <a:p>
            <a:r>
              <a:rPr lang="en-US" sz="2800" dirty="0" smtClean="0"/>
              <a:t>Compute Parent-Child Relation for Common Children: Intersection Rules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74700"/>
            <a:ext cx="8439150" cy="51689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761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761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01029" y="2365329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 bwMode="auto">
          <a:xfrm>
            <a:off x="1743892" y="1903549"/>
            <a:ext cx="0" cy="461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7240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240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48929" y="2365329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 bwMode="auto">
          <a:xfrm>
            <a:off x="3991792" y="1903549"/>
            <a:ext cx="0" cy="461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2672928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9429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894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894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9" name="Straight Connector 18"/>
          <p:cNvCxnSpPr>
            <a:stCxn id="16" idx="2"/>
            <a:endCxn id="23" idx="0"/>
          </p:cNvCxnSpPr>
          <p:nvPr/>
        </p:nvCxnSpPr>
        <p:spPr bwMode="auto">
          <a:xfrm>
            <a:off x="6557192" y="1903549"/>
            <a:ext cx="0" cy="466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29081" y="3471733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[[FM1]] = { {R, C} 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2669" y="3471733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[[FM2]] =</a:t>
            </a:r>
          </a:p>
          <a:p>
            <a:r>
              <a:rPr lang="en-US" dirty="0" smtClean="0"/>
              <a:t>{ {R}, {R, C} 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75369" y="3463666"/>
            <a:ext cx="344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[[Result]] = {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= [[FM1]]</a:t>
            </a:r>
            <a:r>
              <a:rPr lang="en-US" dirty="0"/>
              <a:t> </a:t>
            </a:r>
            <a:r>
              <a:rPr lang="en-US" dirty="0" smtClean="0"/>
              <a:t>∩ [[FM2]] 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6514329" y="2370092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4659" y="29384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2559" y="29130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7959" y="29130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766457" y="5224780"/>
            <a:ext cx="1295400" cy="452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380589"/>
              </p:ext>
            </p:extLst>
          </p:nvPr>
        </p:nvGraphicFramePr>
        <p:xfrm>
          <a:off x="533400" y="4615180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533400" y="4615180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7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Get the Result Tree (Cont.)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Union mode: [[Result]]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 smtClean="0"/>
                  <a:t> [[FM1]] ∪ [[FM2]]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27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500" y="1369317"/>
            <a:ext cx="6860725" cy="52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</a:t>
            </a:r>
            <a:r>
              <a:rPr lang="en-US" dirty="0" smtClean="0"/>
              <a:t> (root1: Feature, root2: Feature)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root1 must matches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newRoot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 root1.copy()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r>
              <a:rPr lang="en-US" dirty="0" smtClean="0"/>
              <a:t>    </a:t>
            </a:r>
            <a:r>
              <a:rPr lang="en-US" sz="2000" dirty="0" smtClean="0">
                <a:solidFill>
                  <a:srgbClr val="00B050"/>
                </a:solidFill>
              </a:rPr>
              <a:t>// Merge the </a:t>
            </a:r>
            <a:r>
              <a:rPr lang="en-US" sz="2000" b="1" dirty="0" smtClean="0">
                <a:solidFill>
                  <a:srgbClr val="00B050"/>
                </a:solidFill>
              </a:rPr>
              <a:t>common children</a:t>
            </a:r>
            <a:r>
              <a:rPr lang="en-US" sz="2000" dirty="0" smtClean="0">
                <a:solidFill>
                  <a:srgbClr val="00B050"/>
                </a:solidFill>
              </a:rPr>
              <a:t> of root1 and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err="1" smtClean="0"/>
              <a:t>newPCR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compute parent-child relation from root1 and root2 by union-rules</a:t>
            </a:r>
          </a:p>
          <a:p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for each common child c of root1 and root2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        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merged_c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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(c of root1, c of root2)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        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newRoot.addChild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merged_c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newPCR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// Insert the 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unique children 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of root1 and root2 to </a:t>
            </a:r>
            <a:r>
              <a:rPr lang="en-US" sz="2000" dirty="0" err="1" smtClean="0">
                <a:solidFill>
                  <a:srgbClr val="00B050"/>
                </a:solidFill>
                <a:sym typeface="Wingdings" pitchFamily="2" charset="2"/>
              </a:rPr>
              <a:t>newRoot</a:t>
            </a:r>
            <a:endParaRPr lang="en-US" sz="2000" dirty="0" smtClean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for each unique child </a:t>
            </a:r>
            <a:r>
              <a:rPr lang="en-US" sz="2000" i="1" dirty="0" smtClean="0">
                <a:sym typeface="Wingdings" pitchFamily="2" charset="2"/>
              </a:rPr>
              <a:t>uc1</a:t>
            </a:r>
            <a:r>
              <a:rPr lang="en-US" sz="2000" dirty="0" smtClean="0">
                <a:sym typeface="Wingdings" pitchFamily="2" charset="2"/>
              </a:rPr>
              <a:t> of root1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</a:t>
            </a:r>
            <a:r>
              <a:rPr lang="en-US" sz="2000" dirty="0" err="1" smtClean="0">
                <a:sym typeface="Wingdings" pitchFamily="2" charset="2"/>
              </a:rPr>
              <a:t>newRoot.addChild</a:t>
            </a:r>
            <a:r>
              <a:rPr lang="en-US" sz="2000" dirty="0" smtClean="0">
                <a:sym typeface="Wingdings" pitchFamily="2" charset="2"/>
              </a:rPr>
              <a:t>(uc1, AND-OPTIONAL)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for each unique child uc2 of root2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</a:t>
            </a:r>
            <a:r>
              <a:rPr lang="en-US" sz="2000" dirty="0" err="1" smtClean="0">
                <a:sym typeface="Wingdings" pitchFamily="2" charset="2"/>
              </a:rPr>
              <a:t>newRoot.addChild</a:t>
            </a:r>
            <a:r>
              <a:rPr lang="en-US" sz="2000" dirty="0" smtClean="0">
                <a:sym typeface="Wingdings" pitchFamily="2" charset="2"/>
              </a:rPr>
              <a:t>(uc2, AND-OPTIONAL)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    return </a:t>
            </a:r>
            <a:r>
              <a:rPr lang="en-US" sz="2000" dirty="0" err="1" smtClean="0">
                <a:sym typeface="Wingdings" pitchFamily="2" charset="2"/>
              </a:rPr>
              <a:t>newRoot</a:t>
            </a:r>
            <a:endParaRPr lang="en-US" sz="2000" dirty="0" smtClean="0">
              <a:sym typeface="Wingdings" pitchFamily="2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32895" y="1786240"/>
            <a:ext cx="1957029" cy="1737349"/>
            <a:chOff x="6649215" y="4689566"/>
            <a:chExt cx="1957029" cy="173734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41324" y="4689566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7" idx="0"/>
            </p:cNvCxnSpPr>
            <p:nvPr/>
          </p:nvCxnSpPr>
          <p:spPr bwMode="auto">
            <a:xfrm flipH="1">
              <a:off x="7172980" y="5094514"/>
              <a:ext cx="800804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13" idx="2"/>
              <a:endCxn id="18" idx="0"/>
            </p:cNvCxnSpPr>
            <p:nvPr/>
          </p:nvCxnSpPr>
          <p:spPr bwMode="auto">
            <a:xfrm>
              <a:off x="7973784" y="5094514"/>
              <a:ext cx="35760" cy="9274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6649215" y="5505991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485779" y="6021967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common2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19596" y="4466554"/>
            <a:ext cx="2772004" cy="1922178"/>
            <a:chOff x="6219596" y="4136354"/>
            <a:chExt cx="2772004" cy="1922178"/>
          </a:xfrm>
        </p:grpSpPr>
        <p:grpSp>
          <p:nvGrpSpPr>
            <p:cNvPr id="20" name="Group 19"/>
            <p:cNvGrpSpPr/>
            <p:nvPr/>
          </p:nvGrpSpPr>
          <p:grpSpPr>
            <a:xfrm>
              <a:off x="6219596" y="4136354"/>
              <a:ext cx="2490322" cy="1922178"/>
              <a:chOff x="6115922" y="4689566"/>
              <a:chExt cx="2490322" cy="1922178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7341324" y="4689566"/>
                <a:ext cx="1264920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newRoot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2" name="Straight Connector 21"/>
              <p:cNvCxnSpPr>
                <a:stCxn id="21" idx="2"/>
                <a:endCxn id="24" idx="0"/>
              </p:cNvCxnSpPr>
              <p:nvPr/>
            </p:nvCxnSpPr>
            <p:spPr bwMode="auto">
              <a:xfrm flipH="1">
                <a:off x="6639687" y="5094514"/>
                <a:ext cx="1334097" cy="2612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21" idx="2"/>
                <a:endCxn id="25" idx="0"/>
              </p:cNvCxnSpPr>
              <p:nvPr/>
            </p:nvCxnSpPr>
            <p:spPr bwMode="auto">
              <a:xfrm flipH="1">
                <a:off x="7341324" y="5094514"/>
                <a:ext cx="632460" cy="11122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Rectangle 23"/>
              <p:cNvSpPr/>
              <p:nvPr/>
            </p:nvSpPr>
            <p:spPr bwMode="auto">
              <a:xfrm>
                <a:off x="6115922" y="5355766"/>
                <a:ext cx="1047529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common1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817559" y="6206796"/>
                <a:ext cx="1047529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common2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7996542" y="5158244"/>
              <a:ext cx="99505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unique1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451208" y="5055101"/>
              <a:ext cx="85725" cy="8572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" name="Straight Connector 30"/>
            <p:cNvCxnSpPr>
              <a:stCxn id="21" idx="2"/>
              <a:endCxn id="29" idx="0"/>
            </p:cNvCxnSpPr>
            <p:nvPr/>
          </p:nvCxnSpPr>
          <p:spPr bwMode="auto">
            <a:xfrm>
              <a:off x="8077458" y="4541302"/>
              <a:ext cx="416613" cy="5137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69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91744" y="2090737"/>
            <a:ext cx="7556880" cy="369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-581931"/>
            <a:ext cx="6476211" cy="1200329"/>
          </a:xfrm>
        </p:spPr>
        <p:txBody>
          <a:bodyPr/>
          <a:lstStyle/>
          <a:p>
            <a:r>
              <a:rPr lang="en-US" dirty="0" smtClean="0"/>
              <a:t>Preliminaries: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(Domain) feature models provide a way to describe commonality and variability of the products in a specific domain.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3699" y="6086475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dirty="0" smtClean="0">
                <a:latin typeface="+mn-lt"/>
              </a:rPr>
              <a:t>from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Feature Oriented Domain Analysis (FODA) Feasibility </a:t>
            </a:r>
            <a:r>
              <a:rPr lang="en-US" sz="1800" b="1" dirty="0">
                <a:latin typeface="+mn-lt"/>
              </a:rPr>
              <a:t>Study,</a:t>
            </a:r>
            <a:r>
              <a:rPr lang="en-US" sz="1800" dirty="0">
                <a:latin typeface="+mn-lt"/>
              </a:rPr>
              <a:t> </a:t>
            </a:r>
            <a:endParaRPr lang="en-US" sz="1800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CMU/SEI-90-TR-21, 1990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73934"/>
            <a:ext cx="6255969" cy="954107"/>
          </a:xfrm>
        </p:spPr>
        <p:txBody>
          <a:bodyPr/>
          <a:lstStyle/>
          <a:p>
            <a:r>
              <a:rPr lang="en-US" sz="2800" dirty="0" smtClean="0"/>
              <a:t>Compute Parent-Child Relation for Common Children: Union Rules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74700"/>
            <a:ext cx="8439150" cy="51689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761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837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 bwMode="auto">
          <a:xfrm flipH="1">
            <a:off x="1251496" y="190354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7240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72928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9429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281" y="3362986"/>
            <a:ext cx="2001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[[FM1]] = </a:t>
            </a:r>
          </a:p>
          <a:p>
            <a:r>
              <a:rPr lang="en-US" sz="2000" dirty="0" smtClean="0"/>
              <a:t>{ {R, A}, {R, B}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{R, A, B} }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51933" y="3358464"/>
            <a:ext cx="1901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[[FM2]] ={ {R},</a:t>
            </a:r>
          </a:p>
          <a:p>
            <a:r>
              <a:rPr lang="en-US" sz="2000" dirty="0" smtClean="0"/>
              <a:t>{R, A}, {R, B},</a:t>
            </a:r>
          </a:p>
          <a:p>
            <a:r>
              <a:rPr lang="en-US" sz="2000" dirty="0" smtClean="0"/>
              <a:t>{R, A, B} }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875369" y="3463666"/>
                <a:ext cx="26132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[[FM1]]</a:t>
                </a:r>
                <a:r>
                  <a:rPr lang="en-US" sz="2000" dirty="0"/>
                  <a:t> ∪ </a:t>
                </a:r>
                <a:r>
                  <a:rPr lang="en-US" sz="2000" dirty="0" smtClean="0"/>
                  <a:t>[[FM2]] 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69" y="3463666"/>
                <a:ext cx="2613216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570" t="-4310" r="-163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394659" y="29384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2559" y="29130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7959" y="29130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911060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Straight Connector 17"/>
          <p:cNvCxnSpPr>
            <a:stCxn id="4" idx="2"/>
            <a:endCxn id="30" idx="0"/>
          </p:cNvCxnSpPr>
          <p:nvPr/>
        </p:nvCxnSpPr>
        <p:spPr bwMode="auto">
          <a:xfrm>
            <a:off x="1743892" y="190354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Isosceles Triangle 34"/>
          <p:cNvSpPr/>
          <p:nvPr/>
        </p:nvSpPr>
        <p:spPr bwMode="auto">
          <a:xfrm>
            <a:off x="1476103" y="1912892"/>
            <a:ext cx="508271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2316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158960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6533" y="2352537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H="1">
            <a:off x="3499396" y="1890849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4371294" y="2349315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Straight Connector 51"/>
          <p:cNvCxnSpPr>
            <a:stCxn id="10" idx="2"/>
            <a:endCxn id="51" idx="0"/>
          </p:cNvCxnSpPr>
          <p:nvPr/>
        </p:nvCxnSpPr>
        <p:spPr bwMode="auto">
          <a:xfrm>
            <a:off x="3991792" y="1903549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6475352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982956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9103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6207881" y="2352537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H="1">
            <a:off x="6250744" y="1890849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7122642" y="2349315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Straight Connector 66"/>
          <p:cNvCxnSpPr>
            <a:stCxn id="61" idx="2"/>
            <a:endCxn id="66" idx="0"/>
          </p:cNvCxnSpPr>
          <p:nvPr/>
        </p:nvCxnSpPr>
        <p:spPr bwMode="auto">
          <a:xfrm>
            <a:off x="6743140" y="1903549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>
          <a:xfrm>
            <a:off x="3812793" y="5198706"/>
            <a:ext cx="1295400" cy="452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981066"/>
              </p:ext>
            </p:extLst>
          </p:nvPr>
        </p:nvGraphicFramePr>
        <p:xfrm>
          <a:off x="579736" y="4589106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579736" y="4589106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 smtClean="0"/>
              <a:t>Insert Unique Children in the Union Mode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25304" y="14844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22220" y="253361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14565" y="195289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6563" y="17108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7129" y="17108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7104" y="14844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7104" y="24939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Connector 15"/>
          <p:cNvCxnSpPr>
            <a:stCxn id="14" idx="2"/>
            <a:endCxn id="20" idx="0"/>
          </p:cNvCxnSpPr>
          <p:nvPr/>
        </p:nvCxnSpPr>
        <p:spPr bwMode="auto">
          <a:xfrm>
            <a:off x="7204892" y="1941649"/>
            <a:ext cx="0" cy="466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8281" y="3509833"/>
            <a:ext cx="2829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[[FM1]] = {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[[FM1]] = { {R},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{R, C} 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1869" y="3509833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[[FM2]] = { {R} 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4569" y="3501766"/>
            <a:ext cx="3446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[[Result]] = { {R},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= [[FM1]]</a:t>
            </a:r>
            <a:r>
              <a:rPr lang="en-US" dirty="0"/>
              <a:t> ∪ </a:t>
            </a:r>
            <a:r>
              <a:rPr lang="en-US" dirty="0" smtClean="0"/>
              <a:t>[[FM2]] 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162029" y="2408192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3859" y="29765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90259" y="29511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5659" y="29511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25" name="Straight Connector 24"/>
          <p:cNvCxnSpPr>
            <a:stCxn id="4" idx="2"/>
            <a:endCxn id="5" idx="0"/>
          </p:cNvCxnSpPr>
          <p:nvPr/>
        </p:nvCxnSpPr>
        <p:spPr bwMode="auto">
          <a:xfrm flipH="1">
            <a:off x="1690008" y="1941649"/>
            <a:ext cx="3084" cy="591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859280" y="1859834"/>
            <a:ext cx="153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any parent-child relation</a:t>
            </a:r>
            <a:endParaRPr lang="en-US" sz="1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113668" y="2489154"/>
                <a:ext cx="15356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C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sz="2000" i="1" dirty="0" smtClean="0"/>
                  <a:t> FM2</a:t>
                </a:r>
                <a:endParaRPr lang="en-US" sz="2000" i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68" y="2489154"/>
                <a:ext cx="153568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36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5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532" y="5029984"/>
            <a:ext cx="9271853" cy="123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6593"/>
            <a:ext cx="9238217" cy="116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27933"/>
            <a:ext cx="6255969" cy="646331"/>
          </a:xfrm>
        </p:spPr>
        <p:txBody>
          <a:bodyPr/>
          <a:lstStyle/>
          <a:p>
            <a:r>
              <a:rPr lang="en-US" dirty="0" smtClean="0"/>
              <a:t>Get Cross-Tree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50627"/>
            <a:ext cx="8439150" cy="5192972"/>
          </a:xfrm>
        </p:spPr>
        <p:txBody>
          <a:bodyPr/>
          <a:lstStyle/>
          <a:p>
            <a:r>
              <a:rPr lang="en-US" dirty="0" smtClean="0"/>
              <a:t>Similar to the refinements,  use rules to match inputs and generate output.</a:t>
            </a:r>
          </a:p>
          <a:p>
            <a:endParaRPr lang="en-US" dirty="0"/>
          </a:p>
          <a:p>
            <a:r>
              <a:rPr lang="en-US" dirty="0" smtClean="0"/>
              <a:t>Example rules of the union mode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991" y="285354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FM1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2354" y="285354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FM2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01" y="285354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Result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13" y="4436702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{A, B}, {B}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8384" y="442855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042224" y="4428559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{B}, {A, B}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-450376" y="5029984"/>
            <a:ext cx="10536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3393" y="6265686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231655" y="6265686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72629" y="6265686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9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Not hard to implement.</a:t>
            </a:r>
          </a:p>
          <a:p>
            <a:pPr lvl="1"/>
            <a:r>
              <a:rPr lang="en-US" dirty="0" smtClean="0"/>
              <a:t>Generate feature model with acceptable quality.</a:t>
            </a:r>
          </a:p>
          <a:p>
            <a:pPr lvl="1"/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Some researchers argue that the semantics preservation of </a:t>
            </a:r>
            <a:r>
              <a:rPr lang="en-US" i="1" dirty="0" smtClean="0"/>
              <a:t>merge </a:t>
            </a:r>
            <a:r>
              <a:rPr lang="en-US" dirty="0" smtClean="0"/>
              <a:t>operation (especially in the intersection mode) is doubtful and needs strict proof.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Formula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Transform input FMs into logical formulas</a:t>
            </a:r>
          </a:p>
          <a:p>
            <a:pPr lvl="1"/>
            <a:r>
              <a:rPr lang="en-US" dirty="0" smtClean="0"/>
              <a:t>Compute result formula from the input formulas (“merge” input formulas)</a:t>
            </a:r>
          </a:p>
          <a:p>
            <a:pPr lvl="1"/>
            <a:r>
              <a:rPr lang="en-US" dirty="0" smtClean="0"/>
              <a:t>Transform result formula into result FM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FM to Logical Formula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7170349"/>
                  </p:ext>
                </p:extLst>
              </p:nvPr>
            </p:nvGraphicFramePr>
            <p:xfrm>
              <a:off x="323850" y="1182228"/>
              <a:ext cx="843915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9575"/>
                    <a:gridCol w="421957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Structure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Implication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Any </a:t>
                          </a:r>
                          <a:r>
                            <a:rPr lang="en-US" i="1" dirty="0" smtClean="0"/>
                            <a:t>parent-child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parent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parent-mandatory</a:t>
                          </a:r>
                          <a:r>
                            <a:rPr lang="en-US" i="1" baseline="0" dirty="0" smtClean="0"/>
                            <a:t> child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/>
                            <a:t>parent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child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parent-OR (child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parent-XOR</a:t>
                          </a:r>
                          <a:r>
                            <a:rPr lang="en-US" i="1" baseline="0" dirty="0" smtClean="0"/>
                            <a:t> (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(parent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 ∧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</m:oMath>
                          </a14:m>
                          <a:r>
                            <a:rPr lang="en-US" i="1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i</a:t>
                          </a:r>
                          <a:r>
                            <a:rPr lang="en-US" i="1" dirty="0" smtClean="0"/>
                            <a:t> ∧ </a:t>
                          </a:r>
                          <a:r>
                            <a:rPr lang="en-US" i="1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j</a:t>
                          </a:r>
                          <a:r>
                            <a:rPr lang="en-US" i="1" baseline="-25000" dirty="0" smtClean="0"/>
                            <a:t>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false)</a:t>
                          </a:r>
                          <a:endParaRPr lang="en-US" i="1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requires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Y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excludes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sym typeface="Wingdings" pitchFamily="2" charset="2"/>
                            </a:rPr>
                            <a:t>X ∧ Y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7170349"/>
                  </p:ext>
                </p:extLst>
              </p:nvPr>
            </p:nvGraphicFramePr>
            <p:xfrm>
              <a:off x="323850" y="1182228"/>
              <a:ext cx="843915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9575"/>
                    <a:gridCol w="421957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Structure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Implication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Any </a:t>
                          </a:r>
                          <a:r>
                            <a:rPr lang="en-US" i="1" dirty="0" smtClean="0"/>
                            <a:t>parent-child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parent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parent-mandatory</a:t>
                          </a:r>
                          <a:r>
                            <a:rPr lang="en-US" i="1" baseline="0" dirty="0" smtClean="0"/>
                            <a:t> child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/>
                            <a:t>parent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child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parent-OR (child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parent-XOR</a:t>
                          </a:r>
                          <a:r>
                            <a:rPr lang="en-US" i="1" baseline="0" dirty="0" smtClean="0"/>
                            <a:t> (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45" t="-236190" b="-13047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requires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Y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excludes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sym typeface="Wingdings" pitchFamily="2" charset="2"/>
                            </a:rPr>
                            <a:t>X ∧ Y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850" y="618398"/>
            <a:ext cx="8439150" cy="61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Step 1: Map structures to implications</a:t>
            </a:r>
          </a:p>
          <a:p>
            <a:pPr lvl="1"/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4032" y="4225344"/>
            <a:ext cx="8851067" cy="5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Step 2: The formula is a conjunction of all implications</a:t>
            </a:r>
          </a:p>
          <a:p>
            <a:pPr lvl="1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6389" y="4794070"/>
            <a:ext cx="8085909" cy="17765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SEMANTICS</a:t>
            </a:r>
          </a:p>
          <a:p>
            <a:r>
              <a:rPr lang="en-US" dirty="0"/>
              <a:t>Any </a:t>
            </a:r>
            <a:r>
              <a:rPr lang="en-US" dirty="0">
                <a:solidFill>
                  <a:srgbClr val="002060"/>
                </a:solidFill>
              </a:rPr>
              <a:t>assignment of Boolean</a:t>
            </a:r>
            <a:r>
              <a:rPr lang="en-US" dirty="0"/>
              <a:t> values to all features that </a:t>
            </a:r>
            <a:r>
              <a:rPr lang="en-US" dirty="0" smtClean="0"/>
              <a:t>makes the formula </a:t>
            </a:r>
            <a:r>
              <a:rPr lang="en-US" dirty="0">
                <a:solidFill>
                  <a:srgbClr val="002060"/>
                </a:solidFill>
              </a:rPr>
              <a:t>satisfied</a:t>
            </a:r>
            <a:r>
              <a:rPr lang="en-US" dirty="0"/>
              <a:t> represents </a:t>
            </a:r>
            <a:r>
              <a:rPr lang="en-US" dirty="0" smtClean="0"/>
              <a:t>a valid </a:t>
            </a:r>
            <a:r>
              <a:rPr lang="en-US" dirty="0" smtClean="0">
                <a:solidFill>
                  <a:srgbClr val="002060"/>
                </a:solidFill>
              </a:rPr>
              <a:t>product</a:t>
            </a:r>
            <a:r>
              <a:rPr lang="en-US" dirty="0" smtClean="0"/>
              <a:t> of </a:t>
            </a:r>
            <a:r>
              <a:rPr lang="en-US" dirty="0"/>
              <a:t>the feature model.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Logical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548325"/>
            <a:ext cx="777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Managing multiple </a:t>
            </a:r>
            <a:r>
              <a:rPr lang="en-US" i="1" dirty="0" smtClean="0"/>
              <a:t>SPLs using </a:t>
            </a:r>
            <a:r>
              <a:rPr lang="en-US" i="1" dirty="0" smtClean="0"/>
              <a:t>merging techniques</a:t>
            </a:r>
            <a:r>
              <a:rPr lang="en-US" dirty="0" smtClean="0"/>
              <a:t>. </a:t>
            </a:r>
            <a:r>
              <a:rPr lang="en-US" dirty="0" smtClean="0"/>
              <a:t>2010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227910"/>
            <a:ext cx="8645434" cy="5541190"/>
          </a:xfrm>
        </p:spPr>
        <p:txBody>
          <a:bodyPr/>
          <a:lstStyle/>
          <a:p>
            <a:r>
              <a:rPr lang="en-US" dirty="0" smtClean="0"/>
              <a:t>(Strict) union mode: [[Result]] = [[FM1]] ∪ [[FM2]]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Intersection mode: [[Result]] = [[FM1]] ∩ [[FM2]]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39" y="1881273"/>
            <a:ext cx="8829186" cy="2524767"/>
            <a:chOff x="175913" y="3285484"/>
            <a:chExt cx="8829186" cy="25247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75913" y="4062551"/>
                  <a:ext cx="8626275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en-US" b="0" i="0" baseline="-25000" smtClean="0">
                            <a:latin typeface="Cambria Math"/>
                            <a:ea typeface="Cambria Math"/>
                          </a:rPr>
                          <m:t>Result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𝐹𝑀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1 ∧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𝑛𝑜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r>
                              <a:rPr lang="en-US" i="1" baseline="-25000">
                                <a:latin typeface="Cambria Math"/>
                                <a:ea typeface="Cambria Math"/>
                              </a:rPr>
                              <m:t>𝐹𝑀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∧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𝑛𝑜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i="1" baseline="-2500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i="1" baseline="-2500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b="0" dirty="0" smtClean="0">
                    <a:ea typeface="Cambria Math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13" y="4062551"/>
                  <a:ext cx="8626275" cy="50917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 bwMode="auto">
            <a:xfrm>
              <a:off x="2397037" y="3293834"/>
              <a:ext cx="1188718" cy="4180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Feature Set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H="1">
              <a:off x="3229791" y="3709580"/>
              <a:ext cx="42456" cy="3529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 bwMode="auto">
                <a:xfrm>
                  <a:off x="3979528" y="3285484"/>
                  <a:ext cx="5025571" cy="3784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i="1" dirty="0" smtClean="0">
                      <a:ea typeface="宋体" pitchFamily="2" charset="-122"/>
                    </a:rPr>
                    <a:t>no </a:t>
                  </a:r>
                  <a:r>
                    <a:rPr lang="en-US" sz="2000" dirty="0" smtClean="0">
                      <a:ea typeface="宋体" pitchFamily="2" charset="-122"/>
                    </a:rPr>
                    <a:t>({F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1</a:t>
                  </a:r>
                  <a:r>
                    <a:rPr lang="en-US" sz="2000" dirty="0" smtClean="0">
                      <a:ea typeface="宋体" pitchFamily="2" charset="-122"/>
                    </a:rPr>
                    <a:t>, 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2</a:t>
                  </a:r>
                  <a:r>
                    <a:rPr lang="en-US" sz="2000" dirty="0" smtClean="0">
                      <a:ea typeface="宋体" pitchFamily="2" charset="-122"/>
                    </a:rPr>
                    <a:t>, … 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N</a:t>
                  </a:r>
                  <a:r>
                    <a:rPr lang="en-US" sz="2000" dirty="0" smtClean="0">
                      <a:ea typeface="宋体" pitchFamily="2" charset="-122"/>
                    </a:rPr>
                    <a:t>}) =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 smtClean="0">
                      <a:ea typeface="Cambria Math"/>
                    </a:rPr>
                    <a:t> F</a:t>
                  </a:r>
                  <a:r>
                    <a:rPr lang="en-US" sz="2000" baseline="-25000" dirty="0" smtClean="0">
                      <a:ea typeface="Cambria Math"/>
                    </a:rPr>
                    <a:t>1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:r>
                    <a:rPr lang="en-US" sz="2000" dirty="0" smtClean="0">
                      <a:latin typeface="Palatino Linotype"/>
                      <a:ea typeface="Cambria Math"/>
                    </a:rPr>
                    <a:t>∧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>
                      <a:ea typeface="Cambria Math"/>
                    </a:rPr>
                    <a:t> </a:t>
                  </a:r>
                  <a:r>
                    <a:rPr lang="en-US" sz="2000" dirty="0" smtClean="0">
                      <a:ea typeface="Cambria Math"/>
                    </a:rPr>
                    <a:t>F</a:t>
                  </a:r>
                  <a:r>
                    <a:rPr lang="en-US" sz="2000" baseline="-25000" dirty="0" smtClean="0">
                      <a:ea typeface="Cambria Math"/>
                    </a:rPr>
                    <a:t>2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:r>
                    <a:rPr lang="en-US" sz="2000" dirty="0" smtClean="0">
                      <a:latin typeface="Palatino Linotype"/>
                      <a:ea typeface="Cambria Math"/>
                    </a:rPr>
                    <a:t>∧ … ∧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>
                      <a:ea typeface="Cambria Math"/>
                    </a:rPr>
                    <a:t> </a:t>
                  </a:r>
                  <a:r>
                    <a:rPr lang="en-US" sz="2000" dirty="0" smtClean="0">
                      <a:ea typeface="Cambria Math"/>
                    </a:rPr>
                    <a:t>F</a:t>
                  </a:r>
                  <a:r>
                    <a:rPr lang="en-US" sz="2000" baseline="-25000" dirty="0" smtClean="0">
                      <a:ea typeface="Cambria Math"/>
                    </a:rPr>
                    <a:t>N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20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79528" y="3285484"/>
                  <a:ext cx="5025571" cy="378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11" t="-7813" b="-31250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 bwMode="auto">
            <a:xfrm>
              <a:off x="2991396" y="4650652"/>
              <a:ext cx="1636486" cy="6166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 fontScale="925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Features in FM2 but not in FM1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flipH="1">
              <a:off x="6553200" y="3663954"/>
              <a:ext cx="63500" cy="4889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1371599" y="5431703"/>
              <a:ext cx="3448051" cy="378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Products of FM1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270099" y="5431703"/>
              <a:ext cx="3448051" cy="378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Products of FM2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37" y="3285484"/>
              <a:ext cx="1188718" cy="4180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Formula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97469" y="5477740"/>
                <a:ext cx="862627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/>
                          <a:ea typeface="Cambria Math"/>
                        </a:rPr>
                        <m:t>Result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𝐹𝑀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1 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𝑛𝑜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2∖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i="1" baseline="-25000">
                              <a:latin typeface="Cambria Math"/>
                              <a:ea typeface="Cambria Math"/>
                            </a:rPr>
                            <m:t>𝐹𝑀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9" y="5477740"/>
                <a:ext cx="8626275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 bwMode="auto">
          <a:xfrm flipH="1">
            <a:off x="412863" y="2299286"/>
            <a:ext cx="222137" cy="4494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Logical Formula to 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80064"/>
            <a:ext cx="8439150" cy="4863536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Many different feature models can be </a:t>
            </a:r>
            <a:r>
              <a:rPr lang="en-US" dirty="0" smtClean="0"/>
              <a:t>extracted from one formula.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hierarchical structure of feature model is more than a logical structure.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555" y="618398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Feature diagrams and logics: There and back again</a:t>
            </a:r>
            <a:r>
              <a:rPr lang="en-US" dirty="0" smtClean="0"/>
              <a:t>. 2007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60566" y="498493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60566" y="599439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20270" y="5937242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Connector 8"/>
          <p:cNvCxnSpPr>
            <a:stCxn id="6" idx="2"/>
            <a:endCxn id="8" idx="0"/>
          </p:cNvCxnSpPr>
          <p:nvPr/>
        </p:nvCxnSpPr>
        <p:spPr bwMode="auto">
          <a:xfrm>
            <a:off x="4563133" y="5442131"/>
            <a:ext cx="0" cy="495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6027466" y="4978762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27466" y="598823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387170" y="593107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Connector 15"/>
          <p:cNvCxnSpPr>
            <a:stCxn id="13" idx="2"/>
            <a:endCxn id="15" idx="0"/>
          </p:cNvCxnSpPr>
          <p:nvPr/>
        </p:nvCxnSpPr>
        <p:spPr bwMode="auto">
          <a:xfrm>
            <a:off x="6430033" y="5435962"/>
            <a:ext cx="0" cy="495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176373" y="5448662"/>
                <a:ext cx="1704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Car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⟷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Engine</a:t>
                </a:r>
                <a:endParaRPr 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373" y="5448662"/>
                <a:ext cx="170431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t="-7692" r="-357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1596" y="2429012"/>
                <a:ext cx="43095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(b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a) </a:t>
                </a:r>
                <a:r>
                  <a:rPr lang="en-US" sz="2000" dirty="0" smtClean="0">
                    <a:latin typeface="Palatino Linotype"/>
                  </a:rPr>
                  <a:t>∧ </a:t>
                </a:r>
                <a:r>
                  <a:rPr lang="en-US" sz="2000" dirty="0" smtClean="0"/>
                  <a:t>(c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a) </a:t>
                </a:r>
                <a:r>
                  <a:rPr lang="en-US" sz="2000" dirty="0">
                    <a:latin typeface="Palatino Linotype"/>
                  </a:rPr>
                  <a:t>∧ </a:t>
                </a:r>
                <a:r>
                  <a:rPr lang="en-US" sz="2000" dirty="0" smtClean="0"/>
                  <a:t>(b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c) </a:t>
                </a:r>
                <a:r>
                  <a:rPr lang="en-US" sz="2000" dirty="0">
                    <a:latin typeface="Palatino Linotype"/>
                  </a:rPr>
                  <a:t>∧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(b </a:t>
                </a:r>
                <a:r>
                  <a:rPr lang="en-US" sz="2000" dirty="0" smtClean="0">
                    <a:latin typeface="Palatino Linotype"/>
                  </a:rPr>
                  <a:t>∨ </a:t>
                </a:r>
                <a:r>
                  <a:rPr lang="en-US" sz="2000" dirty="0" smtClean="0"/>
                  <a:t>c))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" y="2429012"/>
                <a:ext cx="4309553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558" t="-5128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 bwMode="auto">
          <a:xfrm>
            <a:off x="4652962" y="214017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01885" y="313689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19" idx="2"/>
            <a:endCxn id="20" idx="0"/>
          </p:cNvCxnSpPr>
          <p:nvPr/>
        </p:nvCxnSpPr>
        <p:spPr bwMode="auto">
          <a:xfrm flipH="1">
            <a:off x="4269673" y="2597376"/>
            <a:ext cx="651077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299303" y="313689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Straight Connector 22"/>
          <p:cNvCxnSpPr>
            <a:stCxn id="19" idx="2"/>
            <a:endCxn id="22" idx="0"/>
          </p:cNvCxnSpPr>
          <p:nvPr/>
        </p:nvCxnSpPr>
        <p:spPr bwMode="auto">
          <a:xfrm>
            <a:off x="4920750" y="2597376"/>
            <a:ext cx="646341" cy="539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Isosceles Triangle 23"/>
          <p:cNvSpPr/>
          <p:nvPr/>
        </p:nvSpPr>
        <p:spPr bwMode="auto">
          <a:xfrm>
            <a:off x="4563133" y="2606719"/>
            <a:ext cx="695075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Straight Arrow Connector 28"/>
          <p:cNvCxnSpPr>
            <a:stCxn id="20" idx="3"/>
            <a:endCxn id="22" idx="1"/>
          </p:cNvCxnSpPr>
          <p:nvPr/>
        </p:nvCxnSpPr>
        <p:spPr bwMode="auto">
          <a:xfrm flipV="1">
            <a:off x="4537461" y="3365496"/>
            <a:ext cx="761842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238781" y="213033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38781" y="289850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63706" y="280801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3" name="Straight Connector 32"/>
          <p:cNvCxnSpPr>
            <a:stCxn id="30" idx="2"/>
            <a:endCxn id="32" idx="0"/>
          </p:cNvCxnSpPr>
          <p:nvPr/>
        </p:nvCxnSpPr>
        <p:spPr bwMode="auto">
          <a:xfrm>
            <a:off x="6506569" y="2587534"/>
            <a:ext cx="0" cy="2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6238780" y="36874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463705" y="3596998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Straight Connector 36"/>
          <p:cNvCxnSpPr>
            <a:stCxn id="31" idx="2"/>
            <a:endCxn id="36" idx="0"/>
          </p:cNvCxnSpPr>
          <p:nvPr/>
        </p:nvCxnSpPr>
        <p:spPr bwMode="auto">
          <a:xfrm flipH="1">
            <a:off x="6506568" y="3355702"/>
            <a:ext cx="1" cy="241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8127130" y="320631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676927" y="213033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8353260" y="311509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3" name="Straight Connector 42"/>
          <p:cNvCxnSpPr>
            <a:stCxn id="42" idx="0"/>
            <a:endCxn id="41" idx="2"/>
          </p:cNvCxnSpPr>
          <p:nvPr/>
        </p:nvCxnSpPr>
        <p:spPr bwMode="auto">
          <a:xfrm flipH="1" flipV="1">
            <a:off x="7944715" y="2587534"/>
            <a:ext cx="451408" cy="527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168056" y="320631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392981" y="3115823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6" name="Straight Connector 45"/>
          <p:cNvCxnSpPr>
            <a:stCxn id="41" idx="2"/>
            <a:endCxn id="45" idx="0"/>
          </p:cNvCxnSpPr>
          <p:nvPr/>
        </p:nvCxnSpPr>
        <p:spPr bwMode="auto">
          <a:xfrm flipH="1">
            <a:off x="7435844" y="2587534"/>
            <a:ext cx="508871" cy="528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5240718" y="5448662"/>
            <a:ext cx="6527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vs.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7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589" y="618398"/>
                <a:ext cx="5131711" cy="563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Extract_FM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: Formula)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if not SAT(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 then quit with an error.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D  {</a:t>
                </a:r>
                <a:r>
                  <a:rPr lang="en-US" i="1" dirty="0" smtClean="0">
                    <a:sym typeface="Wingdings" pitchFamily="2" charset="2"/>
                  </a:rPr>
                  <a:t>f 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⟶¬</m:t>
                    </m:r>
                  </m:oMath>
                </a14:m>
                <a:r>
                  <a:rPr lang="en-US" i="1" dirty="0">
                    <a:ea typeface="Cambria Math"/>
                  </a:rPr>
                  <a:t> f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}</a:t>
                </a:r>
              </a:p>
              <a:p>
                <a:r>
                  <a:rPr lang="en-US" dirty="0">
                    <a:ea typeface="Cambria Math"/>
                    <a:sym typeface="Wingdings" pitchFamily="2" charset="2"/>
                  </a:rPr>
                  <a:t> </a:t>
                </a:r>
                <a:r>
                  <a:rPr lang="en-US" dirty="0" smtClean="0">
                    <a:ea typeface="Cambria Math"/>
                    <a:sym typeface="Wingdings" pitchFamily="2" charset="2"/>
                  </a:rPr>
                  <a:t>   Remove 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V  F – D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 E  </a:t>
                </a:r>
                <a:r>
                  <a:rPr lang="pl-PL" dirty="0"/>
                  <a:t>{(u, v) ∈ V × V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/>
                  <a:t>∧ u → v</a:t>
                </a:r>
                <a:r>
                  <a:rPr lang="pl-PL" dirty="0" smtClean="0"/>
                  <a:t>}</a:t>
                </a:r>
                <a:endParaRPr lang="en-US" dirty="0" smtClean="0"/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G  (V, E)</a:t>
                </a:r>
              </a:p>
              <a:p>
                <a:r>
                  <a:rPr lang="en-US" dirty="0" smtClean="0"/>
                  <a:t>     </a:t>
                </a:r>
              </a:p>
              <a:p>
                <a:r>
                  <a:rPr lang="en-US" dirty="0">
                    <a:sym typeface="Wingdings" pitchFamily="2" charset="2"/>
                  </a:rPr>
                  <a:t>  </a:t>
                </a:r>
                <a:r>
                  <a:rPr lang="en-US" dirty="0" smtClean="0">
                    <a:sym typeface="Wingdings" pitchFamily="2" charset="2"/>
                  </a:rPr>
                  <a:t>  AND-Mandatory Group  SCC of G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 Contract each group into a node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</a:t>
                </a:r>
              </a:p>
              <a:p>
                <a:r>
                  <a:rPr lang="en-US" i="1" dirty="0">
                    <a:sym typeface="Wingdings" pitchFamily="2" charset="2"/>
                  </a:rPr>
                  <a:t> </a:t>
                </a:r>
                <a:r>
                  <a:rPr lang="en-US" i="1" dirty="0" smtClean="0">
                    <a:sym typeface="Wingdings" pitchFamily="2" charset="2"/>
                  </a:rPr>
                  <a:t>   G is acyclic (a DAG) at this point.</a:t>
                </a:r>
              </a:p>
              <a:p>
                <a:endParaRPr lang="en-US" i="1" dirty="0" smtClean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9" y="618398"/>
                <a:ext cx="5131711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1659" t="-756" r="-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5556362" y="1881273"/>
            <a:ext cx="2812938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Remove dead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features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16662" y="3189373"/>
            <a:ext cx="3092337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Compute the implication graph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 bwMode="auto">
          <a:xfrm>
            <a:off x="6962831" y="2299286"/>
            <a:ext cx="0" cy="890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556361" y="1004973"/>
            <a:ext cx="2812938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Check satisfaction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 bwMode="auto">
          <a:xfrm>
            <a:off x="6962830" y="1422986"/>
            <a:ext cx="1" cy="458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321300" y="4595664"/>
            <a:ext cx="3289298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AND-Mandatory groups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Straight Arrow Connector 17"/>
          <p:cNvCxnSpPr>
            <a:stCxn id="7" idx="2"/>
            <a:endCxn id="16" idx="0"/>
          </p:cNvCxnSpPr>
          <p:nvPr/>
        </p:nvCxnSpPr>
        <p:spPr bwMode="auto">
          <a:xfrm>
            <a:off x="6962831" y="3568700"/>
            <a:ext cx="3118" cy="1026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219698" y="5433864"/>
            <a:ext cx="3505201" cy="522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OR, XOR groups (discuss later)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19698" y="6297263"/>
            <a:ext cx="3517900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AND-</a:t>
            </a:r>
            <a:r>
              <a:rPr lang="en-US" sz="1800" dirty="0" smtClean="0">
                <a:ea typeface="宋体" pitchFamily="2" charset="-122"/>
              </a:rPr>
              <a:t>Optional (discuss later)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Straight Arrow Connector 24"/>
          <p:cNvCxnSpPr>
            <a:stCxn id="16" idx="2"/>
            <a:endCxn id="21" idx="0"/>
          </p:cNvCxnSpPr>
          <p:nvPr/>
        </p:nvCxnSpPr>
        <p:spPr bwMode="auto">
          <a:xfrm>
            <a:off x="6965949" y="4974991"/>
            <a:ext cx="6350" cy="458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1" idx="2"/>
            <a:endCxn id="22" idx="0"/>
          </p:cNvCxnSpPr>
          <p:nvPr/>
        </p:nvCxnSpPr>
        <p:spPr bwMode="auto">
          <a:xfrm>
            <a:off x="6972299" y="5956300"/>
            <a:ext cx="6349" cy="340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59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6070" y="1447799"/>
            <a:ext cx="6505152" cy="3181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-581931"/>
            <a:ext cx="6476211" cy="1200329"/>
          </a:xfrm>
        </p:spPr>
        <p:txBody>
          <a:bodyPr/>
          <a:lstStyle/>
          <a:p>
            <a:r>
              <a:rPr lang="en-US" dirty="0" smtClean="0"/>
              <a:t>Preliminaries: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product is created through a selection or configuration of features.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650" y="4852988"/>
            <a:ext cx="8501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Phone #1: { Calls, GPS, Color Screen, MP3 }</a:t>
            </a:r>
          </a:p>
          <a:p>
            <a:r>
              <a:rPr lang="en-US" dirty="0" smtClean="0"/>
              <a:t>Mobile Phone #2: { Calls, High Resolution Screen, Camera, MP3 }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Extract from the Implication Graph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AND-Mandatory group</a:t>
            </a:r>
          </a:p>
          <a:p>
            <a:endParaRPr lang="en-US" dirty="0"/>
          </a:p>
          <a:p>
            <a:pPr lvl="1"/>
            <a:r>
              <a:rPr lang="en-US" dirty="0" smtClean="0"/>
              <a:t>Contract the group into a node after extraction.</a:t>
            </a:r>
          </a:p>
          <a:p>
            <a:endParaRPr lang="en-US" dirty="0" smtClean="0"/>
          </a:p>
          <a:p>
            <a:r>
              <a:rPr lang="en-US" dirty="0" smtClean="0"/>
              <a:t>OR group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if the above implication holds, then 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to extract the minimal children set for 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XOR group </a:t>
            </a:r>
          </a:p>
          <a:p>
            <a:pPr lvl="1"/>
            <a:r>
              <a:rPr lang="en-US" dirty="0" smtClean="0"/>
              <a:t>is an OR group, and 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4400" y="1257299"/>
                <a:ext cx="2423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57299"/>
                <a:ext cx="24230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868062"/>
            <a:ext cx="2095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20530" y="2453528"/>
                <a:ext cx="290387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∨…∨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𝑓𝑘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30" y="2453528"/>
                <a:ext cx="2903872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41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79500" y="3215328"/>
                <a:ext cx="79255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∨…∨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m:rPr>
                        <m:nor/>
                      </m:rPr>
                      <a:rPr lang="en-US" baseline="-25000" dirty="0"/>
                      <m:t>k</m:t>
                    </m:r>
                    <m:r>
                      <m:rPr>
                        <m:nor/>
                      </m:rPr>
                      <a:rPr lang="en-US" baseline="-25000" dirty="0"/>
                      <m:t>+1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∨…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   </a:t>
                </a:r>
                <a:r>
                  <a:rPr lang="en-US" sz="2000" b="1" dirty="0" smtClean="0">
                    <a:latin typeface="+mn-lt"/>
                  </a:rPr>
                  <a:t>also holds. (How many children for  </a:t>
                </a:r>
                <a:r>
                  <a:rPr lang="en-US" sz="2000" b="1" i="1" dirty="0" smtClean="0">
                    <a:latin typeface="+mn-lt"/>
                  </a:rPr>
                  <a:t>f</a:t>
                </a:r>
                <a:r>
                  <a:rPr lang="en-US" sz="2000" b="1" dirty="0" smtClean="0">
                    <a:latin typeface="+mn-lt"/>
                  </a:rPr>
                  <a:t> ?) </a:t>
                </a:r>
                <a:endParaRPr lang="en-US" b="1" baseline="-25000" dirty="0">
                  <a:latin typeface="+mn-lt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3215328"/>
                <a:ext cx="7925599" cy="769441"/>
              </a:xfrm>
              <a:prstGeom prst="rect">
                <a:avLst/>
              </a:prstGeom>
              <a:blipFill rotWithShape="1">
                <a:blip r:embed="rId5"/>
                <a:stretch>
                  <a:fillRect l="-769" b="-12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62010" y="5141267"/>
                <a:ext cx="4951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⟶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010" y="5141267"/>
                <a:ext cx="495174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AND-Optional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Compute the transitive reduction of G (a DAG at this point)</a:t>
                </a:r>
              </a:p>
              <a:p>
                <a:pPr lvl="1"/>
                <a:r>
                  <a:rPr lang="en-US" dirty="0" smtClean="0"/>
                  <a:t>For each pair of node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if there is a path from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to </a:t>
                </a:r>
                <a:r>
                  <a:rPr lang="en-US" i="1" dirty="0" smtClean="0"/>
                  <a:t>v </a:t>
                </a:r>
                <a:r>
                  <a:rPr lang="en-US" dirty="0" smtClean="0"/>
                  <a:t>not involving the edge </a:t>
                </a:r>
                <a:r>
                  <a:rPr lang="en-US" i="1" dirty="0" smtClean="0"/>
                  <a:t>u</a:t>
                </a:r>
                <a:r>
                  <a:rPr lang="en-US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remove this edge (</a:t>
                </a:r>
                <a:r>
                  <a:rPr lang="en-US" i="1" dirty="0"/>
                  <a:t>u</a:t>
                </a:r>
                <a:r>
                  <a:rPr lang="en-US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).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Every implication left is an AND-Optional relation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All the extractions listed above are deterministic since G is a DAG.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44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1193800" y="25908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66530" y="23749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07930" y="25908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 bwMode="auto">
          <a:xfrm flipV="1">
            <a:off x="1676400" y="2590800"/>
            <a:ext cx="590130" cy="21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 bwMode="auto">
          <a:xfrm>
            <a:off x="2749130" y="2590800"/>
            <a:ext cx="558800" cy="21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4" idx="5"/>
            <a:endCxn id="6" idx="3"/>
          </p:cNvCxnSpPr>
          <p:nvPr/>
        </p:nvCxnSpPr>
        <p:spPr bwMode="auto">
          <a:xfrm>
            <a:off x="1605725" y="2959364"/>
            <a:ext cx="17728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472440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79713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83853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 bwMode="auto">
          <a:xfrm>
            <a:off x="5207000" y="2800350"/>
            <a:ext cx="590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 bwMode="auto">
          <a:xfrm>
            <a:off x="6279730" y="2800350"/>
            <a:ext cx="55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ight Arrow 29"/>
          <p:cNvSpPr/>
          <p:nvPr/>
        </p:nvSpPr>
        <p:spPr bwMode="auto">
          <a:xfrm>
            <a:off x="4000500" y="2544318"/>
            <a:ext cx="533400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5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935898"/>
            <a:ext cx="6294437" cy="267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FM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Transform it there and back…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04866" y="4369162"/>
            <a:ext cx="36118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car, body, engine, gear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802968" y="481701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295364" y="481701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sosceles Triangle 7"/>
          <p:cNvSpPr/>
          <p:nvPr/>
        </p:nvSpPr>
        <p:spPr bwMode="auto">
          <a:xfrm>
            <a:off x="3027575" y="4826362"/>
            <a:ext cx="508271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57390" y="5356541"/>
            <a:ext cx="89115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electric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82561" y="5356541"/>
            <a:ext cx="5814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gas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4720668" y="482971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213064" y="482971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Isosceles Triangle 13"/>
          <p:cNvSpPr/>
          <p:nvPr/>
        </p:nvSpPr>
        <p:spPr bwMode="auto">
          <a:xfrm>
            <a:off x="4945275" y="4839062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275090" y="5369241"/>
            <a:ext cx="89115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manual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00260" y="5369241"/>
            <a:ext cx="10513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automatic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32160" y="5236015"/>
            <a:ext cx="1813340" cy="4951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power locks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89360" y="6080440"/>
            <a:ext cx="1813340" cy="5108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keyless entry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453105" y="5063268"/>
            <a:ext cx="160545" cy="1568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910304" y="5923579"/>
            <a:ext cx="160545" cy="1568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 bwMode="auto">
          <a:xfrm>
            <a:off x="6324600" y="4839062"/>
            <a:ext cx="1208778" cy="224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7" idx="2"/>
          </p:cNvCxnSpPr>
          <p:nvPr/>
        </p:nvCxnSpPr>
        <p:spPr bwMode="auto">
          <a:xfrm>
            <a:off x="7538830" y="5731191"/>
            <a:ext cx="451746" cy="192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3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Precisely preserve the semantics of </a:t>
            </a:r>
            <a:r>
              <a:rPr lang="en-US" i="1" dirty="0" smtClean="0"/>
              <a:t>merge </a:t>
            </a:r>
            <a:r>
              <a:rPr lang="en-US" dirty="0" smtClean="0"/>
              <a:t>operation (union and intersection).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The result needs (lots of) further refactoring to be easily understood by human</a:t>
            </a:r>
            <a:r>
              <a:rPr lang="en-US" dirty="0"/>
              <a:t>.  (One of the main benefits brought by FMs is that the FMs can be easily understood by </a:t>
            </a:r>
            <a:r>
              <a:rPr lang="en-US" dirty="0" smtClean="0"/>
              <a:t>customers.)</a:t>
            </a:r>
            <a:endParaRPr lang="en-US" dirty="0"/>
          </a:p>
          <a:p>
            <a:pPr lvl="1"/>
            <a:r>
              <a:rPr lang="en-US" dirty="0"/>
              <a:t>Performance: </a:t>
            </a:r>
            <a:r>
              <a:rPr lang="en-US" dirty="0" smtClean="0"/>
              <a:t>exponential to the size of FM.</a:t>
            </a:r>
          </a:p>
          <a:p>
            <a:pPr lvl="1"/>
            <a:r>
              <a:rPr lang="en-US" dirty="0" smtClean="0"/>
              <a:t>Hard to implement.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98" y="3496624"/>
            <a:ext cx="3472543" cy="305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8868" y="5704528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i="1" dirty="0" smtClean="0"/>
              <a:t>Managing multiple </a:t>
            </a:r>
            <a:r>
              <a:rPr lang="en-US" sz="2000" i="1" dirty="0" smtClean="0"/>
              <a:t>SPLs using </a:t>
            </a:r>
            <a:r>
              <a:rPr lang="en-US" sz="2000" i="1" dirty="0" smtClean="0"/>
              <a:t>merging techniques</a:t>
            </a:r>
            <a:r>
              <a:rPr lang="en-US" sz="2000" dirty="0" smtClean="0"/>
              <a:t>. </a:t>
            </a:r>
            <a:r>
              <a:rPr lang="en-US" sz="2000" dirty="0" smtClean="0"/>
              <a:t>2010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422469" y="4614006"/>
            <a:ext cx="1315429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Time (</a:t>
            </a:r>
            <a:r>
              <a:rPr kumimoji="1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ms.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3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/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Work: FM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</a:t>
            </a:r>
          </a:p>
          <a:p>
            <a:pPr lvl="1"/>
            <a:r>
              <a:rPr lang="en-US" dirty="0" smtClean="0"/>
              <a:t>In our previous work, we defined a kind of feature model in which the refinements contained more semantics than other feature modeling approaches.</a:t>
            </a:r>
          </a:p>
          <a:p>
            <a:r>
              <a:rPr lang="en-US" dirty="0" smtClean="0"/>
              <a:t>We define 3 types of refinements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31616" y="285609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059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10295" y="4086217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1437208" y="3312741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772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87425" y="408145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Elbow Connector 11"/>
          <p:cNvCxnSpPr>
            <a:stCxn id="8" idx="2"/>
            <a:endCxn id="6" idx="0"/>
          </p:cNvCxnSpPr>
          <p:nvPr/>
        </p:nvCxnSpPr>
        <p:spPr bwMode="auto">
          <a:xfrm rot="5400000">
            <a:off x="985802" y="3527653"/>
            <a:ext cx="525921" cy="5912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Elbow Connector 13"/>
          <p:cNvCxnSpPr>
            <a:stCxn id="8" idx="2"/>
            <a:endCxn id="10" idx="0"/>
          </p:cNvCxnSpPr>
          <p:nvPr/>
        </p:nvCxnSpPr>
        <p:spPr bwMode="auto">
          <a:xfrm rot="16200000" flipH="1">
            <a:off x="1576747" y="3527913"/>
            <a:ext cx="521158" cy="58592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90599" y="5073710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Whole-part refinement</a:t>
            </a:r>
          </a:p>
          <a:p>
            <a:r>
              <a:rPr lang="en-US" sz="2000" dirty="0" smtClean="0"/>
              <a:t>(2 mandatory parts)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014516" y="285554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42221" y="416717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Basic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32066" y="416717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264683" y="333169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19" idx="3"/>
            <a:endCxn id="17" idx="0"/>
          </p:cNvCxnSpPr>
          <p:nvPr/>
        </p:nvCxnSpPr>
        <p:spPr bwMode="auto">
          <a:xfrm flipH="1">
            <a:off x="3844788" y="3560295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9" idx="3"/>
            <a:endCxn id="18" idx="0"/>
          </p:cNvCxnSpPr>
          <p:nvPr/>
        </p:nvCxnSpPr>
        <p:spPr bwMode="auto">
          <a:xfrm>
            <a:off x="4417083" y="3560295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07396" y="369006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177304" y="5073710"/>
            <a:ext cx="2962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General-special refinement</a:t>
            </a:r>
          </a:p>
          <a:p>
            <a:r>
              <a:rPr lang="en-US" sz="2000" dirty="0" smtClean="0"/>
              <a:t>(2 XOR specializations)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948216" y="285609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House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6719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Area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726895" y="4086217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87183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Height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904025" y="408145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Elbow Connector 33"/>
          <p:cNvCxnSpPr>
            <a:stCxn id="28" idx="2"/>
            <a:endCxn id="30" idx="0"/>
          </p:cNvCxnSpPr>
          <p:nvPr/>
        </p:nvCxnSpPr>
        <p:spPr bwMode="auto">
          <a:xfrm rot="5400000">
            <a:off x="6673810" y="3409243"/>
            <a:ext cx="772923" cy="5810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>
            <a:stCxn id="28" idx="2"/>
            <a:endCxn id="33" idx="0"/>
          </p:cNvCxnSpPr>
          <p:nvPr/>
        </p:nvCxnSpPr>
        <p:spPr bwMode="auto">
          <a:xfrm rot="16200000" flipH="1">
            <a:off x="7264755" y="3399321"/>
            <a:ext cx="768160" cy="596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7146925" y="3445995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146925" y="3560296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181329" y="5073710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Entity-attribute refinement</a:t>
            </a:r>
          </a:p>
          <a:p>
            <a:r>
              <a:rPr lang="en-US" sz="2000" dirty="0" smtClean="0"/>
              <a:t>(2 mandatory attributes)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13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others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8396"/>
            <a:ext cx="66675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7050" y="2184008"/>
            <a:ext cx="231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i="1" dirty="0"/>
              <a:t>Composing feature models. </a:t>
            </a:r>
            <a:r>
              <a:rPr lang="en-US" sz="2000" dirty="0"/>
              <a:t>2009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9549" y="6067978"/>
            <a:ext cx="869949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address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55346" y="596850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484487" y="3519622"/>
            <a:ext cx="1049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Person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79499" y="4836078"/>
            <a:ext cx="111346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ousing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593367" y="4772471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82239" y="4836078"/>
            <a:ext cx="1471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telephone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75063" y="476031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Elbow Connector 25"/>
          <p:cNvCxnSpPr>
            <a:stCxn id="21" idx="2"/>
            <a:endCxn id="23" idx="0"/>
          </p:cNvCxnSpPr>
          <p:nvPr/>
        </p:nvCxnSpPr>
        <p:spPr bwMode="auto">
          <a:xfrm rot="5400000">
            <a:off x="2424878" y="3188174"/>
            <a:ext cx="795649" cy="23729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Elbow Connector 26"/>
          <p:cNvCxnSpPr>
            <a:stCxn id="21" idx="2"/>
            <a:endCxn id="25" idx="0"/>
          </p:cNvCxnSpPr>
          <p:nvPr/>
        </p:nvCxnSpPr>
        <p:spPr bwMode="auto">
          <a:xfrm rot="16200000" flipH="1">
            <a:off x="3621804" y="4364192"/>
            <a:ext cx="783492" cy="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810498" y="4132578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810498" y="4246879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5765089" y="4836078"/>
            <a:ext cx="1471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transport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00776" y="4770275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0907" name="Elbow Connector 80906"/>
          <p:cNvCxnSpPr>
            <a:stCxn id="21" idx="2"/>
            <a:endCxn id="44" idx="0"/>
          </p:cNvCxnSpPr>
          <p:nvPr/>
        </p:nvCxnSpPr>
        <p:spPr bwMode="auto">
          <a:xfrm rot="16200000" flipH="1">
            <a:off x="4879680" y="3106315"/>
            <a:ext cx="793453" cy="253446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Diamond 50"/>
          <p:cNvSpPr/>
          <p:nvPr/>
        </p:nvSpPr>
        <p:spPr bwMode="auto">
          <a:xfrm>
            <a:off x="1529072" y="5293278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284910" y="6067978"/>
            <a:ext cx="759790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street name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192959" y="6067978"/>
            <a:ext cx="1089280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street number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0913" name="Straight Connector 80912"/>
          <p:cNvCxnSpPr>
            <a:stCxn id="51" idx="2"/>
            <a:endCxn id="7" idx="0"/>
          </p:cNvCxnSpPr>
          <p:nvPr/>
        </p:nvCxnSpPr>
        <p:spPr bwMode="auto">
          <a:xfrm flipH="1">
            <a:off x="644524" y="5540833"/>
            <a:ext cx="991705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915" name="Straight Connector 80914"/>
          <p:cNvCxnSpPr>
            <a:stCxn id="51" idx="2"/>
            <a:endCxn id="52" idx="0"/>
          </p:cNvCxnSpPr>
          <p:nvPr/>
        </p:nvCxnSpPr>
        <p:spPr bwMode="auto">
          <a:xfrm>
            <a:off x="1636229" y="5540833"/>
            <a:ext cx="28576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917" name="Straight Connector 80916"/>
          <p:cNvCxnSpPr>
            <a:stCxn id="51" idx="2"/>
            <a:endCxn id="53" idx="0"/>
          </p:cNvCxnSpPr>
          <p:nvPr/>
        </p:nvCxnSpPr>
        <p:spPr bwMode="auto">
          <a:xfrm>
            <a:off x="1636229" y="5540833"/>
            <a:ext cx="1101370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920" name="TextBox 80919"/>
          <p:cNvSpPr txBox="1"/>
          <p:nvPr/>
        </p:nvSpPr>
        <p:spPr>
          <a:xfrm>
            <a:off x="1308651" y="556082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</a:t>
            </a:r>
            <a:endParaRPr lang="en-US" sz="1400" dirty="0"/>
          </a:p>
        </p:txBody>
      </p:sp>
      <p:sp>
        <p:nvSpPr>
          <p:cNvPr id="66" name="Diamond 65"/>
          <p:cNvSpPr/>
          <p:nvPr/>
        </p:nvSpPr>
        <p:spPr bwMode="auto">
          <a:xfrm>
            <a:off x="3910770" y="5293278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516148" y="6067978"/>
            <a:ext cx="764122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area code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56466" y="6067978"/>
            <a:ext cx="986659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dialing code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006932" y="5971904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2" name="Straight Connector 31"/>
          <p:cNvCxnSpPr>
            <a:stCxn id="66" idx="2"/>
            <a:endCxn id="8" idx="0"/>
          </p:cNvCxnSpPr>
          <p:nvPr/>
        </p:nvCxnSpPr>
        <p:spPr bwMode="auto">
          <a:xfrm flipH="1">
            <a:off x="3898209" y="5540833"/>
            <a:ext cx="119718" cy="4276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66" idx="2"/>
            <a:endCxn id="73" idx="0"/>
          </p:cNvCxnSpPr>
          <p:nvPr/>
        </p:nvCxnSpPr>
        <p:spPr bwMode="auto">
          <a:xfrm>
            <a:off x="4017927" y="5540833"/>
            <a:ext cx="1031868" cy="431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Isosceles Triangle 81"/>
          <p:cNvSpPr/>
          <p:nvPr/>
        </p:nvSpPr>
        <p:spPr bwMode="auto">
          <a:xfrm>
            <a:off x="6391239" y="5292139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890905" y="606797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059305" y="6074585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other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Straight Connector 41"/>
          <p:cNvCxnSpPr>
            <a:stCxn id="82" idx="3"/>
            <a:endCxn id="83" idx="0"/>
          </p:cNvCxnSpPr>
          <p:nvPr/>
        </p:nvCxnSpPr>
        <p:spPr bwMode="auto">
          <a:xfrm flipH="1">
            <a:off x="6293472" y="5520739"/>
            <a:ext cx="250167" cy="547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2" idx="3"/>
            <a:endCxn id="84" idx="0"/>
          </p:cNvCxnSpPr>
          <p:nvPr/>
        </p:nvCxnSpPr>
        <p:spPr bwMode="auto">
          <a:xfrm>
            <a:off x="6543639" y="5520739"/>
            <a:ext cx="918233" cy="553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386881" y="562508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XOR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7002755" y="3968458"/>
            <a:ext cx="231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dirty="0" smtClean="0"/>
              <a:t>Our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64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/>
          <p:cNvSpPr/>
          <p:nvPr/>
        </p:nvSpPr>
        <p:spPr bwMode="auto">
          <a:xfrm>
            <a:off x="6748686" y="3527519"/>
            <a:ext cx="1114149" cy="263378"/>
          </a:xfrm>
          <a:prstGeom prst="triangle">
            <a:avLst>
              <a:gd name="adj" fmla="val 511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Synthesis: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18398"/>
            <a:ext cx="8439150" cy="5325201"/>
          </a:xfrm>
        </p:spPr>
        <p:txBody>
          <a:bodyPr/>
          <a:lstStyle/>
          <a:p>
            <a:r>
              <a:rPr lang="en-US" dirty="0" smtClean="0"/>
              <a:t>The surveyed approaches merge the refinements mainly based on their syntax, sometimes it leads to undesired results. </a:t>
            </a:r>
          </a:p>
          <a:p>
            <a:endParaRPr lang="en-US" dirty="0"/>
          </a:p>
          <a:p>
            <a:r>
              <a:rPr lang="en-US" dirty="0" smtClean="0"/>
              <a:t>Example: Merge orthogonal refinements (union)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107" y="3070438"/>
            <a:ext cx="86991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558" y="4067160"/>
            <a:ext cx="1099898" cy="709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Low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>
            <a:stCxn id="4" idx="2"/>
            <a:endCxn id="5" idx="0"/>
          </p:cNvCxnSpPr>
          <p:nvPr/>
        </p:nvCxnSpPr>
        <p:spPr bwMode="auto">
          <a:xfrm flipH="1">
            <a:off x="650507" y="3527638"/>
            <a:ext cx="7745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2"/>
          </p:cNvCxnSpPr>
          <p:nvPr/>
        </p:nvCxnSpPr>
        <p:spPr bwMode="auto">
          <a:xfrm>
            <a:off x="1425063" y="3527638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sosceles Triangle 8"/>
          <p:cNvSpPr/>
          <p:nvPr/>
        </p:nvSpPr>
        <p:spPr bwMode="auto">
          <a:xfrm>
            <a:off x="1037786" y="3536981"/>
            <a:ext cx="627760" cy="285047"/>
          </a:xfrm>
          <a:prstGeom prst="triangle">
            <a:avLst>
              <a:gd name="adj" fmla="val 590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82673" y="4067160"/>
            <a:ext cx="1099898" cy="709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High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86460" y="3081071"/>
            <a:ext cx="86991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96912" y="4077793"/>
            <a:ext cx="937228" cy="451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9" name="Straight Connector 18"/>
          <p:cNvCxnSpPr>
            <a:stCxn id="17" idx="2"/>
            <a:endCxn id="18" idx="0"/>
          </p:cNvCxnSpPr>
          <p:nvPr/>
        </p:nvCxnSpPr>
        <p:spPr bwMode="auto">
          <a:xfrm flipH="1">
            <a:off x="3365526" y="3538271"/>
            <a:ext cx="855890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2"/>
          </p:cNvCxnSpPr>
          <p:nvPr/>
        </p:nvCxnSpPr>
        <p:spPr bwMode="auto">
          <a:xfrm>
            <a:off x="4221416" y="3538271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Isosceles Triangle 20"/>
          <p:cNvSpPr/>
          <p:nvPr/>
        </p:nvSpPr>
        <p:spPr bwMode="auto">
          <a:xfrm>
            <a:off x="3834139" y="3547614"/>
            <a:ext cx="627760" cy="285047"/>
          </a:xfrm>
          <a:prstGeom prst="triangle">
            <a:avLst>
              <a:gd name="adj" fmla="val 590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279026" y="4077793"/>
            <a:ext cx="1026602" cy="451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6361" y="3299038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33088" y="3299038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606256" y="4067160"/>
            <a:ext cx="1099898" cy="709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Low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241269" y="4945127"/>
            <a:ext cx="1099898" cy="709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High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18029" y="4945127"/>
            <a:ext cx="1015851" cy="451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103488" y="4196099"/>
            <a:ext cx="1026602" cy="451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906211" y="3057435"/>
            <a:ext cx="86991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Straight Connector 33"/>
          <p:cNvCxnSpPr>
            <a:stCxn id="32" idx="2"/>
            <a:endCxn id="26" idx="0"/>
          </p:cNvCxnSpPr>
          <p:nvPr/>
        </p:nvCxnSpPr>
        <p:spPr bwMode="auto">
          <a:xfrm flipH="1">
            <a:off x="6156205" y="3514635"/>
            <a:ext cx="1184962" cy="552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32" idx="2"/>
            <a:endCxn id="27" idx="0"/>
          </p:cNvCxnSpPr>
          <p:nvPr/>
        </p:nvCxnSpPr>
        <p:spPr bwMode="auto">
          <a:xfrm flipH="1">
            <a:off x="6791218" y="3514635"/>
            <a:ext cx="549949" cy="14304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32" idx="2"/>
            <a:endCxn id="28" idx="0"/>
          </p:cNvCxnSpPr>
          <p:nvPr/>
        </p:nvCxnSpPr>
        <p:spPr bwMode="auto">
          <a:xfrm>
            <a:off x="7341167" y="3514635"/>
            <a:ext cx="684788" cy="14304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32" idx="2"/>
            <a:endCxn id="29" idx="0"/>
          </p:cNvCxnSpPr>
          <p:nvPr/>
        </p:nvCxnSpPr>
        <p:spPr bwMode="auto">
          <a:xfrm>
            <a:off x="7341167" y="3514635"/>
            <a:ext cx="1275622" cy="6814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89354" y="5299905"/>
            <a:ext cx="5801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Expected products: </a:t>
            </a:r>
          </a:p>
          <a:p>
            <a:r>
              <a:rPr lang="en-US" dirty="0" smtClean="0"/>
              <a:t>{LR, Touch}, {HR, Touch},</a:t>
            </a:r>
          </a:p>
          <a:p>
            <a:r>
              <a:rPr lang="en-US" dirty="0" smtClean="0"/>
              <a:t>{LR, Non-touch}, {HR, Non-touch}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None of them can be selected from the result!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Synthesis: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18398"/>
            <a:ext cx="8439150" cy="5325201"/>
          </a:xfrm>
        </p:spPr>
        <p:txBody>
          <a:bodyPr/>
          <a:lstStyle/>
          <a:p>
            <a:r>
              <a:rPr lang="en-US" dirty="0" smtClean="0"/>
              <a:t>In our method, we synthesis the refinements based on the additional semantics brought by our feature models. </a:t>
            </a:r>
            <a:endParaRPr lang="en-US" dirty="0"/>
          </a:p>
          <a:p>
            <a:r>
              <a:rPr lang="en-US" dirty="0" smtClean="0"/>
              <a:t>Example: Synthesis orthogonal specializations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02676" y="323680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8240" y="3299038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337" y="5938994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</a:t>
            </a:r>
            <a:r>
              <a:rPr lang="en-US" dirty="0" smtClean="0"/>
              <a:t>: Specialization + Specialization = 2 (Attribute and Specialization)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66332" y="279009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63773" y="4101728"/>
            <a:ext cx="93539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583882" y="410172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1116499" y="3266244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Straight Connector 36"/>
          <p:cNvCxnSpPr>
            <a:stCxn id="35" idx="3"/>
            <a:endCxn id="31" idx="0"/>
          </p:cNvCxnSpPr>
          <p:nvPr/>
        </p:nvCxnSpPr>
        <p:spPr bwMode="auto">
          <a:xfrm flipH="1">
            <a:off x="631472" y="3494844"/>
            <a:ext cx="637427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3"/>
            <a:endCxn id="33" idx="0"/>
          </p:cNvCxnSpPr>
          <p:nvPr/>
        </p:nvCxnSpPr>
        <p:spPr bwMode="auto">
          <a:xfrm>
            <a:off x="1268899" y="3494844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059212" y="362461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3254829" y="27796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682534" y="409123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682150" y="4091239"/>
            <a:ext cx="13855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504996" y="325575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8" name="Straight Connector 47"/>
          <p:cNvCxnSpPr>
            <a:stCxn id="47" idx="3"/>
            <a:endCxn id="45" idx="0"/>
          </p:cNvCxnSpPr>
          <p:nvPr/>
        </p:nvCxnSpPr>
        <p:spPr bwMode="auto">
          <a:xfrm flipH="1">
            <a:off x="3085101" y="3484355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7" idx="3"/>
            <a:endCxn id="46" idx="0"/>
          </p:cNvCxnSpPr>
          <p:nvPr/>
        </p:nvCxnSpPr>
        <p:spPr bwMode="auto">
          <a:xfrm>
            <a:off x="3657396" y="3484355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447709" y="361412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707574" y="251600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59710" y="3625647"/>
            <a:ext cx="119146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28847" y="3615719"/>
            <a:ext cx="1676251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Touch-ability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851176" y="3100578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851176" y="3236801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5240739" y="4893636"/>
            <a:ext cx="79814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223814" y="4886257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6038887" y="407349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4" name="Straight Connector 63"/>
          <p:cNvCxnSpPr>
            <a:stCxn id="63" idx="3"/>
            <a:endCxn id="61" idx="0"/>
          </p:cNvCxnSpPr>
          <p:nvPr/>
        </p:nvCxnSpPr>
        <p:spPr bwMode="auto">
          <a:xfrm flipH="1">
            <a:off x="5639813" y="4302095"/>
            <a:ext cx="551474" cy="591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63" idx="3"/>
            <a:endCxn id="62" idx="0"/>
          </p:cNvCxnSpPr>
          <p:nvPr/>
        </p:nvCxnSpPr>
        <p:spPr bwMode="auto">
          <a:xfrm>
            <a:off x="6191287" y="4302095"/>
            <a:ext cx="435094" cy="584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981600" y="443186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7167358" y="4886355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166974" y="4886355"/>
            <a:ext cx="838125" cy="681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7989820" y="4050871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Straight Connector 72"/>
          <p:cNvCxnSpPr>
            <a:stCxn id="72" idx="3"/>
            <a:endCxn id="70" idx="0"/>
          </p:cNvCxnSpPr>
          <p:nvPr/>
        </p:nvCxnSpPr>
        <p:spPr bwMode="auto">
          <a:xfrm flipH="1">
            <a:off x="7569925" y="4279471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72" idx="3"/>
            <a:endCxn id="71" idx="0"/>
          </p:cNvCxnSpPr>
          <p:nvPr/>
        </p:nvCxnSpPr>
        <p:spPr bwMode="auto">
          <a:xfrm>
            <a:off x="8142220" y="4279471"/>
            <a:ext cx="443817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7932533" y="4409245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80" name="Oval 79"/>
          <p:cNvSpPr/>
          <p:nvPr/>
        </p:nvSpPr>
        <p:spPr bwMode="auto">
          <a:xfrm flipV="1">
            <a:off x="8082839" y="3484353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Oval 80"/>
          <p:cNvSpPr/>
          <p:nvPr/>
        </p:nvSpPr>
        <p:spPr bwMode="auto">
          <a:xfrm flipV="1">
            <a:off x="6123148" y="3505238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Elbow Connector 82"/>
          <p:cNvCxnSpPr>
            <a:stCxn id="51" idx="2"/>
            <a:endCxn id="81" idx="4"/>
          </p:cNvCxnSpPr>
          <p:nvPr/>
        </p:nvCxnSpPr>
        <p:spPr bwMode="auto">
          <a:xfrm rot="5400000">
            <a:off x="6387666" y="2782763"/>
            <a:ext cx="532034" cy="912916"/>
          </a:xfrm>
          <a:prstGeom prst="bentConnector3">
            <a:avLst>
              <a:gd name="adj1" fmla="val 767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Elbow Connector 85"/>
          <p:cNvCxnSpPr>
            <a:stCxn id="51" idx="2"/>
            <a:endCxn id="80" idx="4"/>
          </p:cNvCxnSpPr>
          <p:nvPr/>
        </p:nvCxnSpPr>
        <p:spPr bwMode="auto">
          <a:xfrm rot="16200000" flipH="1">
            <a:off x="7377954" y="2705390"/>
            <a:ext cx="511149" cy="1046775"/>
          </a:xfrm>
          <a:prstGeom prst="bentConnector3">
            <a:avLst>
              <a:gd name="adj1" fmla="val 790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43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Synthesis: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kind of union mode merging</a:t>
            </a:r>
          </a:p>
          <a:p>
            <a:r>
              <a:rPr lang="en-US" dirty="0" smtClean="0"/>
              <a:t>Rule-based</a:t>
            </a:r>
          </a:p>
          <a:p>
            <a:r>
              <a:rPr lang="en-US" dirty="0" smtClean="0"/>
              <a:t>Interactive</a:t>
            </a:r>
          </a:p>
          <a:p>
            <a:endParaRPr lang="en-US" dirty="0"/>
          </a:p>
          <a:p>
            <a:r>
              <a:rPr lang="en-US" dirty="0" smtClean="0"/>
              <a:t>Use scenarios in our collaborative feature modeling environment</a:t>
            </a:r>
          </a:p>
          <a:p>
            <a:pPr lvl="1"/>
            <a:r>
              <a:rPr lang="en-US" dirty="0" smtClean="0"/>
              <a:t>Synthesize multiple sub-trees which refine identical features.</a:t>
            </a:r>
          </a:p>
          <a:p>
            <a:pPr lvl="1"/>
            <a:r>
              <a:rPr lang="en-US" dirty="0" smtClean="0"/>
              <a:t>Merge offline modifications into the repository.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6469" y="51921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BBS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73952" y="51921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Forum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 bwMode="auto">
          <a:xfrm flipV="1">
            <a:off x="839036" y="4804012"/>
            <a:ext cx="37527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0"/>
          </p:cNvCxnSpPr>
          <p:nvPr/>
        </p:nvCxnSpPr>
        <p:spPr bwMode="auto">
          <a:xfrm flipH="1" flipV="1">
            <a:off x="1910688" y="4804012"/>
            <a:ext cx="26583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241603" y="45037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 bwMode="auto">
          <a:xfrm flipH="1">
            <a:off x="436469" y="5649301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4" idx="2"/>
          </p:cNvCxnSpPr>
          <p:nvPr/>
        </p:nvCxnSpPr>
        <p:spPr bwMode="auto">
          <a:xfrm>
            <a:off x="839036" y="5649301"/>
            <a:ext cx="375271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5" idx="2"/>
          </p:cNvCxnSpPr>
          <p:nvPr/>
        </p:nvCxnSpPr>
        <p:spPr bwMode="auto">
          <a:xfrm flipH="1">
            <a:off x="1815934" y="5649301"/>
            <a:ext cx="360585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2"/>
          </p:cNvCxnSpPr>
          <p:nvPr/>
        </p:nvCxnSpPr>
        <p:spPr bwMode="auto">
          <a:xfrm>
            <a:off x="2176519" y="5649301"/>
            <a:ext cx="0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5" idx="2"/>
          </p:cNvCxnSpPr>
          <p:nvPr/>
        </p:nvCxnSpPr>
        <p:spPr bwMode="auto">
          <a:xfrm>
            <a:off x="2176519" y="5649301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09624" y="5950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73952" y="5950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 bwMode="auto">
          <a:xfrm>
            <a:off x="4339988" y="4804012"/>
            <a:ext cx="1828800" cy="84528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Repository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302" y="5683434"/>
            <a:ext cx="274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(The collaboratively constructed FM)</a:t>
            </a:r>
            <a:endParaRPr lang="en-US" sz="1800" dirty="0"/>
          </a:p>
        </p:txBody>
      </p:sp>
      <p:sp>
        <p:nvSpPr>
          <p:cNvPr id="26" name="Flowchart: Document 25"/>
          <p:cNvSpPr/>
          <p:nvPr/>
        </p:nvSpPr>
        <p:spPr bwMode="auto">
          <a:xfrm>
            <a:off x="7806519" y="4449165"/>
            <a:ext cx="914400" cy="612648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Local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20659626">
            <a:off x="6509983" y="4806629"/>
            <a:ext cx="928048" cy="3002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 rot="20541937">
            <a:off x="6344222" y="4515838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EXPORT</a:t>
            </a:r>
            <a:endParaRPr lang="en-US" sz="1800" dirty="0"/>
          </a:p>
        </p:txBody>
      </p:sp>
      <p:sp>
        <p:nvSpPr>
          <p:cNvPr id="29" name="Flowchart: Document 28"/>
          <p:cNvSpPr/>
          <p:nvPr/>
        </p:nvSpPr>
        <p:spPr bwMode="auto">
          <a:xfrm>
            <a:off x="7806519" y="5584872"/>
            <a:ext cx="914400" cy="612648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Local’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7977111" y="5116406"/>
            <a:ext cx="191072" cy="3588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07399" y="5098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Modify</a:t>
            </a:r>
            <a:endParaRPr lang="en-US" sz="1800" dirty="0"/>
          </a:p>
        </p:txBody>
      </p:sp>
      <p:sp>
        <p:nvSpPr>
          <p:cNvPr id="32" name="Right Arrow 31"/>
          <p:cNvSpPr/>
          <p:nvPr/>
        </p:nvSpPr>
        <p:spPr bwMode="auto">
          <a:xfrm rot="11083923">
            <a:off x="6526577" y="5424123"/>
            <a:ext cx="928048" cy="30025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 rot="368714">
            <a:off x="6504844" y="5712162"/>
            <a:ext cx="104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IMPORT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Preliminaries: Feature Models</a:t>
            </a:r>
          </a:p>
          <a:p>
            <a:r>
              <a:rPr lang="en-US" dirty="0" smtClean="0"/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/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914" y="-27933"/>
            <a:ext cx="6586185" cy="646331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Step1: Code to features</a:t>
            </a:r>
          </a:p>
          <a:p>
            <a:r>
              <a:rPr lang="en-US" dirty="0" smtClean="0"/>
              <a:t>Step2: Compose different (sub)sets of these features to generate various programs</a:t>
            </a:r>
          </a:p>
          <a:p>
            <a:r>
              <a:rPr lang="en-US" dirty="0" smtClean="0"/>
              <a:t>Use AOP or similar techniques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925304" y="3603009"/>
            <a:ext cx="972687" cy="133748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…….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…..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……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308979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43190" y="2885629"/>
            <a:ext cx="132409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1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3190" y="3629432"/>
            <a:ext cx="132409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2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3189" y="4960088"/>
            <a:ext cx="132409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7814" y="4271749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2265528" y="3985146"/>
            <a:ext cx="382138" cy="4866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6534534" y="2674089"/>
            <a:ext cx="712427" cy="765147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6534533" y="3985146"/>
            <a:ext cx="712427" cy="765147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Flowchart: Document 12"/>
          <p:cNvSpPr/>
          <p:nvPr/>
        </p:nvSpPr>
        <p:spPr bwMode="auto">
          <a:xfrm>
            <a:off x="6534532" y="5189560"/>
            <a:ext cx="712427" cy="765147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 bwMode="auto">
          <a:xfrm>
            <a:off x="4367283" y="3114229"/>
            <a:ext cx="1951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3"/>
          </p:cNvCxnSpPr>
          <p:nvPr/>
        </p:nvCxnSpPr>
        <p:spPr bwMode="auto">
          <a:xfrm flipV="1">
            <a:off x="4367283" y="3342829"/>
            <a:ext cx="1951630" cy="5152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3"/>
          </p:cNvCxnSpPr>
          <p:nvPr/>
        </p:nvCxnSpPr>
        <p:spPr bwMode="auto">
          <a:xfrm>
            <a:off x="4367283" y="3114229"/>
            <a:ext cx="1815153" cy="1157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6" idx="3"/>
          </p:cNvCxnSpPr>
          <p:nvPr/>
        </p:nvCxnSpPr>
        <p:spPr bwMode="auto">
          <a:xfrm>
            <a:off x="4367283" y="3114229"/>
            <a:ext cx="1951630" cy="2303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367283" y="4471804"/>
            <a:ext cx="1815153" cy="83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FM to its products</a:t>
            </a:r>
          </a:p>
          <a:p>
            <a:pPr lvl="1"/>
            <a:r>
              <a:rPr lang="en-US" dirty="0" smtClean="0"/>
              <a:t>Step1: Modify the FM</a:t>
            </a:r>
          </a:p>
          <a:p>
            <a:pPr lvl="1"/>
            <a:r>
              <a:rPr lang="en-US" dirty="0" smtClean="0"/>
              <a:t>Step2: Synchronize the modification into the products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From a product to its original FM</a:t>
            </a:r>
          </a:p>
          <a:p>
            <a:pPr lvl="1"/>
            <a:r>
              <a:rPr lang="en-US" dirty="0" smtClean="0"/>
              <a:t>Step1: Modify some product</a:t>
            </a:r>
          </a:p>
          <a:p>
            <a:pPr lvl="1"/>
            <a:r>
              <a:rPr lang="en-US" dirty="0" smtClean="0"/>
              <a:t>Step2: Synchronize the modification into the FM</a:t>
            </a:r>
          </a:p>
          <a:p>
            <a:pPr lvl="1"/>
            <a:r>
              <a:rPr lang="en-US" dirty="0" smtClean="0"/>
              <a:t>Step3: Synchronize the modification into other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576645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Simple combination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err="1"/>
              <a:t>Schobbens</a:t>
            </a:r>
            <a:r>
              <a:rPr lang="en-US" dirty="0"/>
              <a:t>, P.Y., Heymans, P., </a:t>
            </a:r>
            <a:r>
              <a:rPr lang="en-US" dirty="0" err="1"/>
              <a:t>Trigaux</a:t>
            </a:r>
            <a:r>
              <a:rPr lang="en-US" dirty="0"/>
              <a:t>, J.C., Bontemps, Y.: Generic semantics </a:t>
            </a:r>
            <a:r>
              <a:rPr lang="en-US" dirty="0" smtClean="0"/>
              <a:t>of feature </a:t>
            </a:r>
            <a:r>
              <a:rPr lang="en-US" dirty="0"/>
              <a:t>diagrams.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Netw</a:t>
            </a:r>
            <a:r>
              <a:rPr lang="en-US" dirty="0"/>
              <a:t>. 51(2) (2007) 456–479</a:t>
            </a:r>
          </a:p>
          <a:p>
            <a:pPr lvl="1"/>
            <a:r>
              <a:rPr lang="en-US" dirty="0" smtClean="0"/>
              <a:t>Hartmann</a:t>
            </a:r>
            <a:r>
              <a:rPr lang="en-US" dirty="0"/>
              <a:t>, H., </a:t>
            </a:r>
            <a:r>
              <a:rPr lang="en-US" dirty="0" err="1"/>
              <a:t>Trew</a:t>
            </a:r>
            <a:r>
              <a:rPr lang="en-US" dirty="0"/>
              <a:t>, T., </a:t>
            </a:r>
            <a:r>
              <a:rPr lang="en-US" dirty="0" err="1"/>
              <a:t>Matsinger</a:t>
            </a:r>
            <a:r>
              <a:rPr lang="en-US" dirty="0"/>
              <a:t>, A.: Supplier independent feature </a:t>
            </a:r>
            <a:r>
              <a:rPr lang="en-US" dirty="0" smtClean="0"/>
              <a:t>modeling. In</a:t>
            </a:r>
            <a:r>
              <a:rPr lang="en-US" dirty="0"/>
              <a:t>: SPLC’09, IEEE Computer Society (2009) </a:t>
            </a:r>
            <a:r>
              <a:rPr lang="en-US" dirty="0" smtClean="0"/>
              <a:t>191–200</a:t>
            </a:r>
          </a:p>
          <a:p>
            <a:pPr lvl="1"/>
            <a:r>
              <a:rPr lang="en-US" dirty="0"/>
              <a:t>Hartmann, H., </a:t>
            </a:r>
            <a:r>
              <a:rPr lang="en-US" dirty="0" err="1"/>
              <a:t>Trew</a:t>
            </a:r>
            <a:r>
              <a:rPr lang="en-US" dirty="0"/>
              <a:t>, T.: Using feature diagrams with context variability to </a:t>
            </a:r>
            <a:r>
              <a:rPr lang="en-US" dirty="0" smtClean="0"/>
              <a:t>model multiple </a:t>
            </a:r>
            <a:r>
              <a:rPr lang="en-US" dirty="0"/>
              <a:t>product lines for software supply chains. In: SPLC’08, IEEE (2008) 12–21</a:t>
            </a:r>
          </a:p>
          <a:p>
            <a:pPr lvl="1"/>
            <a:endParaRPr lang="en-US" dirty="0"/>
          </a:p>
          <a:p>
            <a:r>
              <a:rPr lang="en-US" dirty="0" smtClean="0"/>
              <a:t>Rule-based approaches</a:t>
            </a:r>
          </a:p>
          <a:p>
            <a:pPr lvl="1"/>
            <a:r>
              <a:rPr lang="en-US" dirty="0"/>
              <a:t>Segura, S., Benavides, D., Ruiz-Cortés, A., Trinidad, P.: Automated merging </a:t>
            </a:r>
            <a:r>
              <a:rPr lang="en-US" dirty="0" smtClean="0"/>
              <a:t>of feature </a:t>
            </a:r>
            <a:r>
              <a:rPr lang="en-US" dirty="0"/>
              <a:t>models using graph </a:t>
            </a:r>
            <a:r>
              <a:rPr lang="en-US" dirty="0" smtClean="0"/>
              <a:t>transformations</a:t>
            </a:r>
            <a:r>
              <a:rPr lang="en-US" dirty="0"/>
              <a:t>. In: GTTSE ’07. Volume 5235 </a:t>
            </a:r>
            <a:r>
              <a:rPr lang="en-US" dirty="0" smtClean="0"/>
              <a:t>of LNCS</a:t>
            </a:r>
            <a:r>
              <a:rPr lang="en-US" dirty="0"/>
              <a:t>., Springer-</a:t>
            </a:r>
            <a:r>
              <a:rPr lang="en-US" dirty="0" err="1"/>
              <a:t>Verlag</a:t>
            </a:r>
            <a:r>
              <a:rPr lang="en-US" dirty="0"/>
              <a:t> (2008) </a:t>
            </a:r>
            <a:r>
              <a:rPr lang="en-US" dirty="0" smtClean="0"/>
              <a:t>489–505</a:t>
            </a:r>
          </a:p>
          <a:p>
            <a:pPr lvl="1"/>
            <a:r>
              <a:rPr lang="en-US" dirty="0" err="1"/>
              <a:t>Acher</a:t>
            </a:r>
            <a:r>
              <a:rPr lang="en-US" dirty="0"/>
              <a:t>, M., Collet, P., </a:t>
            </a:r>
            <a:r>
              <a:rPr lang="en-US" dirty="0" err="1"/>
              <a:t>Lahire</a:t>
            </a:r>
            <a:r>
              <a:rPr lang="en-US" dirty="0"/>
              <a:t>, P., France, R.: Composing Feature Models. </a:t>
            </a:r>
            <a:r>
              <a:rPr lang="en-US" dirty="0" smtClean="0"/>
              <a:t>In: 2nd </a:t>
            </a:r>
            <a:r>
              <a:rPr lang="en-US" dirty="0"/>
              <a:t>International Conference on Software Language Engineering (SLE’09). </a:t>
            </a:r>
            <a:r>
              <a:rPr lang="en-US" dirty="0" smtClean="0"/>
              <a:t>Volume 5969 </a:t>
            </a:r>
            <a:r>
              <a:rPr lang="en-US" dirty="0"/>
              <a:t>of LNCS. (2009) </a:t>
            </a:r>
            <a:r>
              <a:rPr lang="en-US" dirty="0" smtClean="0"/>
              <a:t>62–81</a:t>
            </a:r>
          </a:p>
          <a:p>
            <a:pPr lvl="1"/>
            <a:endParaRPr lang="en-US" dirty="0"/>
          </a:p>
          <a:p>
            <a:r>
              <a:rPr lang="en-US" dirty="0" smtClean="0"/>
              <a:t>Logical </a:t>
            </a:r>
            <a:r>
              <a:rPr lang="en-US" dirty="0" smtClean="0"/>
              <a:t>formula approaches</a:t>
            </a:r>
          </a:p>
          <a:p>
            <a:pPr lvl="1"/>
            <a:r>
              <a:rPr lang="en-US" dirty="0" err="1"/>
              <a:t>Batory</a:t>
            </a:r>
            <a:r>
              <a:rPr lang="en-US" dirty="0"/>
              <a:t>, D.S.: Feature models, grammars, and propositional formulas. In: </a:t>
            </a:r>
            <a:r>
              <a:rPr lang="en-US" dirty="0" smtClean="0"/>
              <a:t>SPLC’05. Volume </a:t>
            </a:r>
            <a:r>
              <a:rPr lang="en-US" dirty="0"/>
              <a:t>3714 of LNCS. (2005) </a:t>
            </a:r>
            <a:r>
              <a:rPr lang="en-US" dirty="0" smtClean="0"/>
              <a:t>7–20</a:t>
            </a:r>
          </a:p>
          <a:p>
            <a:pPr lvl="1"/>
            <a:r>
              <a:rPr lang="en-US" dirty="0" err="1"/>
              <a:t>Czarnecki</a:t>
            </a:r>
            <a:r>
              <a:rPr lang="en-US" dirty="0"/>
              <a:t>, K., </a:t>
            </a:r>
            <a:r>
              <a:rPr lang="en-US" dirty="0" err="1"/>
              <a:t>Wasowski</a:t>
            </a:r>
            <a:r>
              <a:rPr lang="en-US" dirty="0"/>
              <a:t>, A.: Feature diagrams and logics: There and back </a:t>
            </a:r>
            <a:r>
              <a:rPr lang="en-US" dirty="0" smtClean="0"/>
              <a:t>again. In</a:t>
            </a:r>
            <a:r>
              <a:rPr lang="en-US" dirty="0"/>
              <a:t>: SPLC 2007. (2007) </a:t>
            </a:r>
            <a:r>
              <a:rPr lang="en-US" dirty="0" smtClean="0"/>
              <a:t>23–34</a:t>
            </a:r>
          </a:p>
          <a:p>
            <a:pPr lvl="1"/>
            <a:r>
              <a:rPr lang="en-US" dirty="0"/>
              <a:t>A. V. </a:t>
            </a:r>
            <a:r>
              <a:rPr lang="en-US" dirty="0" err="1"/>
              <a:t>Aho</a:t>
            </a:r>
            <a:r>
              <a:rPr lang="en-US" dirty="0"/>
              <a:t>, M. R. </a:t>
            </a:r>
            <a:r>
              <a:rPr lang="en-US" dirty="0" err="1"/>
              <a:t>Garey</a:t>
            </a:r>
            <a:r>
              <a:rPr lang="en-US" dirty="0"/>
              <a:t>, and J. D. Ullman. The </a:t>
            </a:r>
            <a:r>
              <a:rPr lang="en-US" dirty="0" smtClean="0"/>
              <a:t>transitive reduction </a:t>
            </a:r>
            <a:r>
              <a:rPr lang="en-US" dirty="0"/>
              <a:t>of a directed graph. SIAM Journal on </a:t>
            </a:r>
            <a:r>
              <a:rPr lang="en-US" dirty="0" smtClean="0"/>
              <a:t>Computing, 1(2</a:t>
            </a:r>
            <a:r>
              <a:rPr lang="en-US" dirty="0"/>
              <a:t>):131–137, 1972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Broek</a:t>
            </a:r>
            <a:r>
              <a:rPr lang="en-US" dirty="0"/>
              <a:t> van den, </a:t>
            </a:r>
            <a:r>
              <a:rPr lang="en-US" dirty="0" err="1"/>
              <a:t>Pim</a:t>
            </a:r>
            <a:r>
              <a:rPr lang="en-US" dirty="0"/>
              <a:t> and </a:t>
            </a:r>
            <a:r>
              <a:rPr lang="en-US" dirty="0" err="1"/>
              <a:t>Galvao</a:t>
            </a:r>
            <a:r>
              <a:rPr lang="en-US" dirty="0"/>
              <a:t>, </a:t>
            </a:r>
            <a:r>
              <a:rPr lang="en-US" dirty="0" err="1"/>
              <a:t>Ismˆenia</a:t>
            </a:r>
            <a:r>
              <a:rPr lang="en-US" dirty="0"/>
              <a:t> and </a:t>
            </a:r>
            <a:r>
              <a:rPr lang="en-US" dirty="0" err="1"/>
              <a:t>Noppen</a:t>
            </a:r>
            <a:r>
              <a:rPr lang="en-US" dirty="0"/>
              <a:t>, </a:t>
            </a:r>
            <a:r>
              <a:rPr lang="en-US" dirty="0" err="1"/>
              <a:t>Joost</a:t>
            </a:r>
            <a:r>
              <a:rPr lang="en-US" dirty="0"/>
              <a:t> (2010) Merging Feature Models. In: 14th International Software Product Line Conference, 14 September 2010, </a:t>
            </a:r>
            <a:r>
              <a:rPr lang="en-US" dirty="0" err="1"/>
              <a:t>Jeju</a:t>
            </a:r>
            <a:r>
              <a:rPr lang="en-US" dirty="0"/>
              <a:t> Island, South Korea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Acher</a:t>
            </a:r>
            <a:r>
              <a:rPr lang="en-US" dirty="0"/>
              <a:t>, M., Collet, P., </a:t>
            </a:r>
            <a:r>
              <a:rPr lang="en-US" dirty="0" err="1"/>
              <a:t>Lahire</a:t>
            </a:r>
            <a:r>
              <a:rPr lang="en-US" dirty="0"/>
              <a:t>, P., France, R. Managing multiple software product lines using merging techniques. 2010.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Related </a:t>
            </a:r>
            <a:r>
              <a:rPr lang="en-US" dirty="0" smtClean="0"/>
              <a:t>topics to FM </a:t>
            </a:r>
            <a:r>
              <a:rPr lang="en-US" dirty="0" smtClean="0"/>
              <a:t>merging</a:t>
            </a:r>
          </a:p>
          <a:p>
            <a:pPr lvl="1"/>
            <a:r>
              <a:rPr lang="en-US" dirty="0"/>
              <a:t>Kim, C.H.P., </a:t>
            </a:r>
            <a:r>
              <a:rPr lang="en-US" dirty="0" err="1"/>
              <a:t>Czarnecki</a:t>
            </a:r>
            <a:r>
              <a:rPr lang="en-US" dirty="0"/>
              <a:t>, K.: Synchronizing cardinality-based feature models and their specializations. In: ECMDA-FA'05. LNCS Vol.3748, Springer (2005) </a:t>
            </a:r>
            <a:r>
              <a:rPr lang="en-US" dirty="0" smtClean="0"/>
              <a:t>331-348</a:t>
            </a:r>
          </a:p>
          <a:p>
            <a:pPr lvl="1"/>
            <a:r>
              <a:rPr lang="en-US" dirty="0"/>
              <a:t>Sven </a:t>
            </a:r>
            <a:r>
              <a:rPr lang="en-US" dirty="0" err="1"/>
              <a:t>Apel</a:t>
            </a:r>
            <a:r>
              <a:rPr lang="en-US" dirty="0"/>
              <a:t>, Christian </a:t>
            </a:r>
            <a:r>
              <a:rPr lang="en-US" dirty="0" err="1"/>
              <a:t>Lengauer</a:t>
            </a:r>
            <a:r>
              <a:rPr lang="en-US" dirty="0"/>
              <a:t>, Bernhard </a:t>
            </a:r>
            <a:r>
              <a:rPr lang="en-US" dirty="0" err="1"/>
              <a:t>Möller</a:t>
            </a:r>
            <a:r>
              <a:rPr lang="en-US" dirty="0"/>
              <a:t>, Christian </a:t>
            </a:r>
            <a:r>
              <a:rPr lang="en-US" dirty="0" err="1"/>
              <a:t>Kästner</a:t>
            </a:r>
            <a:r>
              <a:rPr lang="en-US" dirty="0"/>
              <a:t>. An Algebra for Features and Feature Composition. Lecture Notes in Computer Science, 2008, Volume 5140/2008, 36-50, DOI: 10.1007/978-3-540-79980-1_4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Vander </a:t>
            </a:r>
            <a:r>
              <a:rPr lang="en-US" dirty="0" err="1"/>
              <a:t>Alves</a:t>
            </a:r>
            <a:r>
              <a:rPr lang="en-US" dirty="0"/>
              <a:t>, </a:t>
            </a:r>
            <a:r>
              <a:rPr lang="en-US" dirty="0" err="1"/>
              <a:t>Rohit</a:t>
            </a:r>
            <a:r>
              <a:rPr lang="en-US" dirty="0"/>
              <a:t> </a:t>
            </a:r>
            <a:r>
              <a:rPr lang="en-US" dirty="0" err="1"/>
              <a:t>Gheyi</a:t>
            </a:r>
            <a:r>
              <a:rPr lang="en-US" dirty="0"/>
              <a:t>, Tiago </a:t>
            </a:r>
            <a:r>
              <a:rPr lang="en-US" dirty="0" err="1"/>
              <a:t>Massoni</a:t>
            </a:r>
            <a:r>
              <a:rPr lang="en-US" dirty="0"/>
              <a:t>, </a:t>
            </a:r>
            <a:r>
              <a:rPr lang="en-US" dirty="0" err="1"/>
              <a:t>Uirá</a:t>
            </a:r>
            <a:r>
              <a:rPr lang="en-US" dirty="0"/>
              <a:t> </a:t>
            </a:r>
            <a:r>
              <a:rPr lang="en-US" dirty="0" err="1"/>
              <a:t>Kulesza</a:t>
            </a:r>
            <a:r>
              <a:rPr lang="en-US" dirty="0"/>
              <a:t>, Paulo </a:t>
            </a:r>
            <a:r>
              <a:rPr lang="en-US" dirty="0" err="1"/>
              <a:t>Borba</a:t>
            </a:r>
            <a:r>
              <a:rPr lang="en-US" dirty="0"/>
              <a:t>, Carlos </a:t>
            </a:r>
            <a:r>
              <a:rPr lang="en-US" dirty="0" err="1"/>
              <a:t>Lucena</a:t>
            </a:r>
            <a:r>
              <a:rPr lang="en-US" dirty="0"/>
              <a:t>. Refactoring product lines. In Proceeding GPCE '06 Proceedings of the 5th international conference on Generative programming and component engineering. 201-210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00013" y="2468696"/>
            <a:ext cx="9144000" cy="1754326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merge feature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Composing large feature models</a:t>
            </a:r>
          </a:p>
          <a:p>
            <a:pPr lvl="1"/>
            <a:r>
              <a:rPr lang="en-US" dirty="0" smtClean="0"/>
              <a:t>FMs </a:t>
            </a:r>
            <a:r>
              <a:rPr lang="en-US" dirty="0"/>
              <a:t>with thousands of features are not </a:t>
            </a:r>
            <a:r>
              <a:rPr lang="en-US" dirty="0" smtClean="0"/>
              <a:t>uncommon.</a:t>
            </a:r>
            <a:endParaRPr lang="en-US" dirty="0"/>
          </a:p>
          <a:p>
            <a:pPr lvl="1"/>
            <a:r>
              <a:rPr lang="en-US" dirty="0" smtClean="0"/>
              <a:t>Needs </a:t>
            </a:r>
            <a:r>
              <a:rPr lang="en-US" dirty="0"/>
              <a:t>for tools that </a:t>
            </a:r>
            <a:r>
              <a:rPr lang="en-US" dirty="0" smtClean="0"/>
              <a:t>developers can </a:t>
            </a:r>
            <a:r>
              <a:rPr lang="en-US" dirty="0"/>
              <a:t>use to better manage </a:t>
            </a:r>
            <a:r>
              <a:rPr lang="en-US" dirty="0" smtClean="0"/>
              <a:t>complexity.</a:t>
            </a:r>
          </a:p>
          <a:p>
            <a:pPr lvl="1"/>
            <a:r>
              <a:rPr lang="en-US" dirty="0" smtClean="0"/>
              <a:t>The separation </a:t>
            </a:r>
            <a:r>
              <a:rPr lang="en-US" dirty="0"/>
              <a:t>of concerns </a:t>
            </a:r>
            <a:r>
              <a:rPr lang="en-US" dirty="0" smtClean="0"/>
              <a:t>enables </a:t>
            </a:r>
            <a:r>
              <a:rPr lang="en-US" dirty="0"/>
              <a:t>stakeholders to manage </a:t>
            </a:r>
            <a:r>
              <a:rPr lang="en-US" dirty="0" smtClean="0"/>
              <a:t>and maintain multiple FMs </a:t>
            </a:r>
            <a:r>
              <a:rPr lang="en-US" dirty="0"/>
              <a:t>that are specific to a business domain, a </a:t>
            </a:r>
            <a:r>
              <a:rPr lang="en-US" dirty="0" smtClean="0"/>
              <a:t>technological platform or </a:t>
            </a:r>
            <a:r>
              <a:rPr lang="en-US" dirty="0"/>
              <a:t>a crosscutting concern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Finally, the whole FM is composed by merging these separated FMs.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feature models</a:t>
            </a:r>
          </a:p>
          <a:p>
            <a:pPr lvl="1"/>
            <a:r>
              <a:rPr lang="en-US" dirty="0"/>
              <a:t>In software supply chains, a company buys a set of components (expressed in feature models) from several </a:t>
            </a:r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Then the company integrates </a:t>
            </a:r>
            <a:r>
              <a:rPr lang="en-US" dirty="0"/>
              <a:t>(merges) them into </a:t>
            </a:r>
            <a:r>
              <a:rPr lang="en-US" dirty="0" smtClean="0"/>
              <a:t>a new product line</a:t>
            </a:r>
          </a:p>
          <a:p>
            <a:pPr lvl="1"/>
            <a:r>
              <a:rPr lang="en-US" dirty="0" smtClean="0"/>
              <a:t>Its own </a:t>
            </a:r>
            <a:r>
              <a:rPr lang="en-US" dirty="0"/>
              <a:t>software (features, or feature models</a:t>
            </a:r>
            <a:r>
              <a:rPr lang="en-US" dirty="0" smtClean="0"/>
              <a:t>) may be combined into the product line as well.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of its customers, a specialized </a:t>
            </a:r>
            <a:r>
              <a:rPr lang="en-US" dirty="0" smtClean="0"/>
              <a:t>product may </a:t>
            </a:r>
            <a:r>
              <a:rPr lang="en-US" dirty="0"/>
              <a:t>be </a:t>
            </a:r>
            <a:r>
              <a:rPr lang="en-US" dirty="0" smtClean="0"/>
              <a:t>created from the product line.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model evolution</a:t>
            </a:r>
          </a:p>
          <a:p>
            <a:pPr lvl="1"/>
            <a:r>
              <a:rPr lang="en-US" dirty="0" smtClean="0"/>
              <a:t>In software product lines, a </a:t>
            </a:r>
            <a:r>
              <a:rPr lang="en-US" dirty="0"/>
              <a:t>feature engineer’s duty is to add </a:t>
            </a:r>
            <a:r>
              <a:rPr lang="en-US" dirty="0" smtClean="0"/>
              <a:t>new interesting </a:t>
            </a:r>
            <a:r>
              <a:rPr lang="en-US" dirty="0"/>
              <a:t>features to the product line.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two </a:t>
            </a:r>
            <a:r>
              <a:rPr lang="en-US" dirty="0" smtClean="0"/>
              <a:t>feature engineers </a:t>
            </a:r>
            <a:r>
              <a:rPr lang="en-US" dirty="0"/>
              <a:t>work in </a:t>
            </a:r>
            <a:r>
              <a:rPr lang="en-US" dirty="0" smtClean="0"/>
              <a:t>parallel, we want to put </a:t>
            </a:r>
            <a:r>
              <a:rPr lang="en-US" dirty="0"/>
              <a:t>the two extended </a:t>
            </a:r>
            <a:r>
              <a:rPr lang="en-US" dirty="0" smtClean="0"/>
              <a:t>product lines together.</a:t>
            </a:r>
          </a:p>
          <a:p>
            <a:pPr lvl="1"/>
            <a:r>
              <a:rPr lang="en-US" dirty="0" smtClean="0"/>
              <a:t>We also want to ensure that existed products of the two extended product lines can be preserved in the merged product line, therefore the business will not be affected.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Related Topics to FM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pku.thmx</Template>
  <TotalTime>4760</TotalTime>
  <Words>4618</Words>
  <Application>Microsoft Office PowerPoint</Application>
  <PresentationFormat>On-screen Show (4:3)</PresentationFormat>
  <Paragraphs>868</Paragraphs>
  <Slides>54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pku</vt:lpstr>
      <vt:lpstr>3_pkuas_without_logo</vt:lpstr>
      <vt:lpstr>2_pkuas</vt:lpstr>
      <vt:lpstr>1_PKUAS</vt:lpstr>
      <vt:lpstr>位图图像</vt:lpstr>
      <vt:lpstr>Feature Model Merging Approaches</vt:lpstr>
      <vt:lpstr>Agenda</vt:lpstr>
      <vt:lpstr>Preliminaries: Feature Models</vt:lpstr>
      <vt:lpstr>Preliminaries: Feature Models</vt:lpstr>
      <vt:lpstr>Agenda</vt:lpstr>
      <vt:lpstr>Why merge feature models?</vt:lpstr>
      <vt:lpstr>Why merge feature models?</vt:lpstr>
      <vt:lpstr>Why merge feature models?</vt:lpstr>
      <vt:lpstr>Agenda</vt:lpstr>
      <vt:lpstr>Definition of merge operation</vt:lpstr>
      <vt:lpstr>Agenda</vt:lpstr>
      <vt:lpstr>Simple Combination Approaches</vt:lpstr>
      <vt:lpstr>Approach #1</vt:lpstr>
      <vt:lpstr>Approach #1 (Cont.)</vt:lpstr>
      <vt:lpstr>Approach #2: Overview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Back to the Problem again</vt:lpstr>
      <vt:lpstr>PowerPoint Presentation</vt:lpstr>
      <vt:lpstr>Advantages and Drawbacks</vt:lpstr>
      <vt:lpstr>Agenda</vt:lpstr>
      <vt:lpstr>Rule-based Approaches</vt:lpstr>
      <vt:lpstr>Get the Result Tree</vt:lpstr>
      <vt:lpstr>Compute Parent-Child Relation for Common Children: Intersection Rules</vt:lpstr>
      <vt:lpstr>Get the Result Tree (Cont.)</vt:lpstr>
      <vt:lpstr>Compute Parent-Child Relation for Common Children: Union Rules</vt:lpstr>
      <vt:lpstr>Insert Unique Children in the Union Mode</vt:lpstr>
      <vt:lpstr>Get Cross-Tree Constraints</vt:lpstr>
      <vt:lpstr>Advantages and Drawbacks</vt:lpstr>
      <vt:lpstr>Agenda</vt:lpstr>
      <vt:lpstr>Logical Formula Approaches</vt:lpstr>
      <vt:lpstr>From FM to Logical Formula</vt:lpstr>
      <vt:lpstr>Merge Logical Formulas</vt:lpstr>
      <vt:lpstr>From Logical Formula to FM</vt:lpstr>
      <vt:lpstr>Proposed Algorithm</vt:lpstr>
      <vt:lpstr>Extract from the Implication Graph</vt:lpstr>
      <vt:lpstr>Extract AND-Optional</vt:lpstr>
      <vt:lpstr>An Example</vt:lpstr>
      <vt:lpstr>Advantages and Drawbacks</vt:lpstr>
      <vt:lpstr>Agenda</vt:lpstr>
      <vt:lpstr>Our Work: FM Synthesis</vt:lpstr>
      <vt:lpstr>Compare with others</vt:lpstr>
      <vt:lpstr>FM Synthesis: Basic Idea</vt:lpstr>
      <vt:lpstr>FM Synthesis: Basic Idea</vt:lpstr>
      <vt:lpstr>FM Synthesis: At a Glance</vt:lpstr>
      <vt:lpstr>Agenda</vt:lpstr>
      <vt:lpstr>Feature Composition</vt:lpstr>
      <vt:lpstr>FM Synchronization</vt:lpstr>
      <vt:lpstr>References</vt:lpstr>
      <vt:lpstr>THANK YOU ! 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Feature Models</dc:title>
  <dc:creator>Mark</dc:creator>
  <cp:lastModifiedBy>Yi Li</cp:lastModifiedBy>
  <cp:revision>140</cp:revision>
  <dcterms:created xsi:type="dcterms:W3CDTF">2010-12-08T08:11:15Z</dcterms:created>
  <dcterms:modified xsi:type="dcterms:W3CDTF">2010-12-14T03:50:03Z</dcterms:modified>
</cp:coreProperties>
</file>