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96" autoAdjust="0"/>
  </p:normalViewPr>
  <p:slideViewPr>
    <p:cSldViewPr>
      <p:cViewPr varScale="1">
        <p:scale>
          <a:sx n="82" d="100"/>
          <a:sy n="82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2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4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4063-A8E9-48E2-B246-D6D026E278D3}" type="datetimeFigureOut">
              <a:rPr lang="en-US" smtClean="0"/>
              <a:t>12/16/2010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975A-0C7A-4BAD-B562-5C45A097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1470025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en-US" dirty="0" smtClean="0"/>
              <a:t>FM Merge</a:t>
            </a:r>
            <a:r>
              <a:rPr lang="zh-CN" altLang="en-US" dirty="0" smtClean="0"/>
              <a:t>算法技术点的反思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Li</a:t>
            </a:r>
          </a:p>
          <a:p>
            <a:r>
              <a:rPr lang="en-US" dirty="0" smtClean="0"/>
              <a:t>10.12.16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引入三种精化关系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根据下表进行“独立子特征的合并”</a:t>
            </a: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7620"/>
              </p:ext>
            </p:extLst>
          </p:nvPr>
        </p:nvGraphicFramePr>
        <p:xfrm>
          <a:off x="762000" y="2819400"/>
          <a:ext cx="7010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2(A</a:t>
                      </a:r>
                      <a:r>
                        <a:rPr lang="en-US" baseline="0" dirty="0" smtClean="0"/>
                        <a:t> /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(A/S)+(?/?)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2(A / 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2(?/?)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(?/?)+(A/S)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2(A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/ 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4752123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</a:t>
            </a:r>
            <a:r>
              <a:rPr lang="zh-CN" altLang="en-US" dirty="0" smtClean="0"/>
              <a:t>换： </a:t>
            </a:r>
            <a:r>
              <a:rPr lang="en-US" altLang="zh-CN" dirty="0" smtClean="0"/>
              <a:t>S </a:t>
            </a:r>
            <a:r>
              <a:rPr lang="zh-CN" altLang="en-US" dirty="0"/>
              <a:t>变</a:t>
            </a:r>
            <a:r>
              <a:rPr lang="zh-CN" altLang="en-US" dirty="0" smtClean="0"/>
              <a:t>成 </a:t>
            </a:r>
            <a:r>
              <a:rPr lang="en-US" altLang="zh-CN" dirty="0" smtClean="0"/>
              <a:t>A / S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 </a:t>
            </a:r>
            <a:r>
              <a:rPr lang="en-US" altLang="zh-CN" dirty="0" smtClean="0"/>
              <a:t>D </a:t>
            </a:r>
            <a:r>
              <a:rPr lang="zh-CN" altLang="en-US" dirty="0"/>
              <a:t>变</a:t>
            </a:r>
            <a:r>
              <a:rPr lang="zh-CN" altLang="en-US" dirty="0" smtClean="0"/>
              <a:t>成 </a:t>
            </a:r>
            <a:r>
              <a:rPr lang="en-US" dirty="0" smtClean="0"/>
              <a:t>D / S</a:t>
            </a:r>
            <a:endParaRPr lang="en-US" altLang="zh-CN" dirty="0" smtClean="0"/>
          </a:p>
          <a:p>
            <a:r>
              <a:rPr lang="en-US" dirty="0" smtClean="0"/>
              <a:t>              A </a:t>
            </a:r>
            <a:r>
              <a:rPr lang="zh-CN" altLang="en-US" dirty="0" smtClean="0"/>
              <a:t>变成  </a:t>
            </a:r>
            <a:r>
              <a:rPr lang="en-US" altLang="zh-CN" dirty="0" smtClean="0"/>
              <a:t>A /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S+S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+ S = A / 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5853" y="2286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053" y="3276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笔记本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453" y="3276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台式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1027253" y="27432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1713053" y="2743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0153" y="30099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08653" y="2286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22853" y="3276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18253" y="3276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苹果</a:t>
            </a:r>
            <a:endParaRPr lang="en-US" dirty="0"/>
          </a:p>
        </p:txBody>
      </p: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 flipH="1">
            <a:off x="4380053" y="27432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12" idx="0"/>
          </p:cNvCxnSpPr>
          <p:nvPr/>
        </p:nvCxnSpPr>
        <p:spPr>
          <a:xfrm>
            <a:off x="5065853" y="2743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22953" y="30099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28081" y="3886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84453" y="502823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移动性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03828" y="5028235"/>
            <a:ext cx="12382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笔记本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574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台式</a:t>
            </a:r>
            <a:endParaRPr lang="en-US" dirty="0"/>
          </a:p>
        </p:txBody>
      </p:sp>
      <p:cxnSp>
        <p:nvCxnSpPr>
          <p:cNvPr id="23" name="Straight Connector 22"/>
          <p:cNvCxnSpPr>
            <a:endCxn id="21" idx="0"/>
          </p:cNvCxnSpPr>
          <p:nvPr/>
        </p:nvCxnSpPr>
        <p:spPr>
          <a:xfrm flipH="1">
            <a:off x="1219200" y="5715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2" idx="0"/>
          </p:cNvCxnSpPr>
          <p:nvPr/>
        </p:nvCxnSpPr>
        <p:spPr>
          <a:xfrm>
            <a:off x="1905000" y="5715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62100" y="59817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814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768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苹果</a:t>
            </a:r>
            <a:endParaRPr lang="en-US" dirty="0"/>
          </a:p>
        </p:txBody>
      </p:sp>
      <p:cxnSp>
        <p:nvCxnSpPr>
          <p:cNvPr id="28" name="Straight Connector 27"/>
          <p:cNvCxnSpPr>
            <a:endCxn id="26" idx="0"/>
          </p:cNvCxnSpPr>
          <p:nvPr/>
        </p:nvCxnSpPr>
        <p:spPr>
          <a:xfrm flipH="1">
            <a:off x="4038600" y="5715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7" idx="0"/>
          </p:cNvCxnSpPr>
          <p:nvPr/>
        </p:nvCxnSpPr>
        <p:spPr>
          <a:xfrm>
            <a:off x="4724400" y="5715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81500" y="59817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2"/>
            <a:endCxn id="19" idx="0"/>
          </p:cNvCxnSpPr>
          <p:nvPr/>
        </p:nvCxnSpPr>
        <p:spPr>
          <a:xfrm rot="5400000">
            <a:off x="2271050" y="4014003"/>
            <a:ext cx="684835" cy="13436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2"/>
            <a:endCxn id="20" idx="0"/>
          </p:cNvCxnSpPr>
          <p:nvPr/>
        </p:nvCxnSpPr>
        <p:spPr>
          <a:xfrm rot="16200000" flipH="1">
            <a:off x="3661700" y="3966981"/>
            <a:ext cx="684835" cy="1437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480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480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65453" y="495203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 bwMode="auto">
          <a:xfrm>
            <a:off x="1754528" y="548543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4587675" y="5486400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3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S+D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133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笔记本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3124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台式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1981200" y="25908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2667000" y="25908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24100" y="28575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62600" y="2133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3124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3124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显卡</a:t>
            </a:r>
            <a:endParaRPr lang="en-US" dirty="0"/>
          </a:p>
        </p:txBody>
      </p: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 flipH="1">
            <a:off x="5334000" y="25908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12" idx="0"/>
          </p:cNvCxnSpPr>
          <p:nvPr/>
        </p:nvCxnSpPr>
        <p:spPr>
          <a:xfrm>
            <a:off x="6019800" y="25908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01027" y="3886200"/>
            <a:ext cx="166771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57400" y="502823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移动性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76775" y="5028235"/>
            <a:ext cx="12382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部件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6576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576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438400" y="495203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21147" y="49530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57800" y="3048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77000" y="303739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 bwMode="auto">
          <a:xfrm>
            <a:off x="4400218" y="4343399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886200" y="4343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3" idx="0"/>
          </p:cNvCxnSpPr>
          <p:nvPr/>
        </p:nvCxnSpPr>
        <p:spPr>
          <a:xfrm rot="5400000" flipH="1" flipV="1">
            <a:off x="3086583" y="4152418"/>
            <a:ext cx="227635" cy="1371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954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笔记本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5908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台式</a:t>
            </a:r>
            <a:endParaRPr lang="en-US" dirty="0"/>
          </a:p>
        </p:txBody>
      </p:sp>
      <p:cxnSp>
        <p:nvCxnSpPr>
          <p:cNvPr id="50" name="Straight Connector 49"/>
          <p:cNvCxnSpPr>
            <a:endCxn id="48" idx="0"/>
          </p:cNvCxnSpPr>
          <p:nvPr/>
        </p:nvCxnSpPr>
        <p:spPr>
          <a:xfrm flipH="1">
            <a:off x="1752600" y="5715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9" idx="0"/>
          </p:cNvCxnSpPr>
          <p:nvPr/>
        </p:nvCxnSpPr>
        <p:spPr>
          <a:xfrm>
            <a:off x="2438400" y="5715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095500" y="59817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 bwMode="auto">
          <a:xfrm>
            <a:off x="2287928" y="548543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5" name="Straight Connector 54"/>
          <p:cNvCxnSpPr>
            <a:stCxn id="41" idx="2"/>
            <a:endCxn id="34" idx="0"/>
          </p:cNvCxnSpPr>
          <p:nvPr/>
        </p:nvCxnSpPr>
        <p:spPr>
          <a:xfrm>
            <a:off x="4507375" y="4590954"/>
            <a:ext cx="789972" cy="362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1148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4102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显卡</a:t>
            </a:r>
            <a:endParaRPr lang="en-US" dirty="0"/>
          </a:p>
        </p:txBody>
      </p:sp>
      <p:cxnSp>
        <p:nvCxnSpPr>
          <p:cNvPr id="58" name="Straight Connector 57"/>
          <p:cNvCxnSpPr>
            <a:endCxn id="56" idx="0"/>
          </p:cNvCxnSpPr>
          <p:nvPr/>
        </p:nvCxnSpPr>
        <p:spPr>
          <a:xfrm flipH="1">
            <a:off x="4572000" y="5715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7" idx="0"/>
          </p:cNvCxnSpPr>
          <p:nvPr/>
        </p:nvCxnSpPr>
        <p:spPr>
          <a:xfrm>
            <a:off x="5257800" y="5715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495800" y="6172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15000" y="616159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501086" y="1318419"/>
            <a:ext cx="8229600" cy="586582"/>
          </a:xfrm>
        </p:spPr>
        <p:txBody>
          <a:bodyPr/>
          <a:lstStyle/>
          <a:p>
            <a:r>
              <a:rPr lang="en-US" dirty="0" smtClean="0"/>
              <a:t>S + D = A / S + (D / 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83" name="Isosceles Triangle 82"/>
          <p:cNvSpPr/>
          <p:nvPr/>
        </p:nvSpPr>
        <p:spPr bwMode="auto">
          <a:xfrm>
            <a:off x="5105400" y="5513383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6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S+A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S + A = 2 </a:t>
            </a:r>
            <a:r>
              <a:rPr lang="en-US" dirty="0"/>
              <a:t>(</a:t>
            </a:r>
            <a:r>
              <a:rPr lang="en-US" dirty="0" smtClean="0"/>
              <a:t>A / 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133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笔记本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3124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台式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1981200" y="25908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2667000" y="25908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24100" y="28575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62600" y="2133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3124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3124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en-US" dirty="0"/>
          </a:p>
        </p:txBody>
      </p: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 flipH="1">
            <a:off x="5334000" y="25908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12" idx="0"/>
          </p:cNvCxnSpPr>
          <p:nvPr/>
        </p:nvCxnSpPr>
        <p:spPr>
          <a:xfrm>
            <a:off x="6019800" y="25908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257800" y="30480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7000" y="30373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23481" y="3886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779853" y="502823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移动性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99228" y="5028235"/>
            <a:ext cx="12382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其他属性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574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笔记本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台式</a:t>
            </a:r>
            <a:endParaRPr lang="en-US" dirty="0"/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2514600" y="5715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4" idx="0"/>
          </p:cNvCxnSpPr>
          <p:nvPr/>
        </p:nvCxnSpPr>
        <p:spPr>
          <a:xfrm>
            <a:off x="3200400" y="5715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57500" y="59817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2"/>
            <a:endCxn id="21" idx="0"/>
          </p:cNvCxnSpPr>
          <p:nvPr/>
        </p:nvCxnSpPr>
        <p:spPr>
          <a:xfrm rot="5400000">
            <a:off x="3566450" y="4014003"/>
            <a:ext cx="684835" cy="13436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2"/>
            <a:endCxn id="22" idx="0"/>
          </p:cNvCxnSpPr>
          <p:nvPr/>
        </p:nvCxnSpPr>
        <p:spPr>
          <a:xfrm rot="16200000" flipH="1">
            <a:off x="4957100" y="3966981"/>
            <a:ext cx="684835" cy="1437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43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434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160853" y="495203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3600" y="49530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 bwMode="auto">
          <a:xfrm>
            <a:off x="3049928" y="548543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>
            <a:off x="5883075" y="5486400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92475" y="624743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87875" y="624743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en-US" dirty="0"/>
          </a:p>
        </p:txBody>
      </p:sp>
      <p:cxnSp>
        <p:nvCxnSpPr>
          <p:cNvPr id="43" name="Straight Connector 42"/>
          <p:cNvCxnSpPr>
            <a:endCxn id="41" idx="0"/>
          </p:cNvCxnSpPr>
          <p:nvPr/>
        </p:nvCxnSpPr>
        <p:spPr>
          <a:xfrm flipH="1">
            <a:off x="5349675" y="5714035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2" idx="0"/>
          </p:cNvCxnSpPr>
          <p:nvPr/>
        </p:nvCxnSpPr>
        <p:spPr>
          <a:xfrm>
            <a:off x="6035475" y="5714035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73475" y="617123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492675" y="616062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D+A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838200"/>
          </a:xfrm>
        </p:spPr>
        <p:txBody>
          <a:bodyPr/>
          <a:lstStyle/>
          <a:p>
            <a:r>
              <a:rPr lang="en-US" dirty="0" smtClean="0"/>
              <a:t>D + A = (D / S) + (A / S)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1981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2971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2971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5562600" y="24384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6248400" y="24384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86400" y="2895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600" y="2884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1981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43000" y="2971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38400" y="2971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显卡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2"/>
            <a:endCxn id="12" idx="0"/>
          </p:cNvCxnSpPr>
          <p:nvPr/>
        </p:nvCxnSpPr>
        <p:spPr>
          <a:xfrm flipH="1">
            <a:off x="1600200" y="24384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3" idx="0"/>
          </p:cNvCxnSpPr>
          <p:nvPr/>
        </p:nvCxnSpPr>
        <p:spPr>
          <a:xfrm>
            <a:off x="2286000" y="24384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524000" y="2895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43200" y="288499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81175" y="5104435"/>
            <a:ext cx="12382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部件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325547" y="50292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 bwMode="auto">
          <a:xfrm>
            <a:off x="3138487" y="4400645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20" idx="2"/>
            <a:endCxn id="19" idx="0"/>
          </p:cNvCxnSpPr>
          <p:nvPr/>
        </p:nvCxnSpPr>
        <p:spPr>
          <a:xfrm flipH="1">
            <a:off x="2401747" y="4648200"/>
            <a:ext cx="843897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19200" y="6324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14600" y="6324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显卡</a:t>
            </a:r>
            <a:endParaRPr lang="en-US" dirty="0"/>
          </a:p>
        </p:txBody>
      </p:sp>
      <p:cxnSp>
        <p:nvCxnSpPr>
          <p:cNvPr id="24" name="Straight Connector 23"/>
          <p:cNvCxnSpPr>
            <a:endCxn id="22" idx="0"/>
          </p:cNvCxnSpPr>
          <p:nvPr/>
        </p:nvCxnSpPr>
        <p:spPr>
          <a:xfrm flipH="1">
            <a:off x="1676400" y="57912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>
            <a:off x="2362200" y="5791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00200" y="6248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623779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 bwMode="auto">
          <a:xfrm>
            <a:off x="2209800" y="5589583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99228" y="5028235"/>
            <a:ext cx="12382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其他属性</a:t>
            </a:r>
            <a:endParaRPr lang="en-US" dirty="0"/>
          </a:p>
        </p:txBody>
      </p:sp>
      <p:cxnSp>
        <p:nvCxnSpPr>
          <p:cNvPr id="32" name="Elbow Connector 31"/>
          <p:cNvCxnSpPr>
            <a:endCxn id="31" idx="0"/>
          </p:cNvCxnSpPr>
          <p:nvPr/>
        </p:nvCxnSpPr>
        <p:spPr>
          <a:xfrm rot="16200000" flipH="1">
            <a:off x="4957100" y="3966981"/>
            <a:ext cx="684835" cy="1437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43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34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43600" y="49530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 bwMode="auto">
          <a:xfrm>
            <a:off x="5883075" y="5486400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92475" y="624743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87875" y="624743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en-US" dirty="0"/>
          </a:p>
        </p:txBody>
      </p:sp>
      <p:cxnSp>
        <p:nvCxnSpPr>
          <p:cNvPr id="39" name="Straight Connector 38"/>
          <p:cNvCxnSpPr>
            <a:endCxn id="37" idx="0"/>
          </p:cNvCxnSpPr>
          <p:nvPr/>
        </p:nvCxnSpPr>
        <p:spPr>
          <a:xfrm flipH="1">
            <a:off x="5349675" y="5714035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8" idx="0"/>
          </p:cNvCxnSpPr>
          <p:nvPr/>
        </p:nvCxnSpPr>
        <p:spPr>
          <a:xfrm>
            <a:off x="6035475" y="5714035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273475" y="617123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92675" y="616062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04522" y="3917064"/>
            <a:ext cx="2200877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D+D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zh-CN" dirty="0" smtClean="0"/>
              <a:t>D + D = 2 (D / S)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057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3048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显卡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1752600" y="2514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2438400" y="25146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764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95600" y="296119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204679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03739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主板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303739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2"/>
            <a:endCxn id="12" idx="0"/>
          </p:cNvCxnSpPr>
          <p:nvPr/>
        </p:nvCxnSpPr>
        <p:spPr>
          <a:xfrm flipH="1">
            <a:off x="5029200" y="250399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3" idx="0"/>
          </p:cNvCxnSpPr>
          <p:nvPr/>
        </p:nvCxnSpPr>
        <p:spPr>
          <a:xfrm>
            <a:off x="5715000" y="250399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953000" y="29611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200" y="295058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81175" y="5104435"/>
            <a:ext cx="12382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核心部件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325547" y="50292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 bwMode="auto">
          <a:xfrm>
            <a:off x="3138487" y="4400645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1" name="Straight Connector 20"/>
          <p:cNvCxnSpPr>
            <a:stCxn id="20" idx="2"/>
            <a:endCxn id="19" idx="0"/>
          </p:cNvCxnSpPr>
          <p:nvPr/>
        </p:nvCxnSpPr>
        <p:spPr>
          <a:xfrm flipH="1">
            <a:off x="2401747" y="4648200"/>
            <a:ext cx="843897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19200" y="6324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14600" y="6324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显卡</a:t>
            </a:r>
            <a:endParaRPr lang="en-US" dirty="0"/>
          </a:p>
        </p:txBody>
      </p:sp>
      <p:cxnSp>
        <p:nvCxnSpPr>
          <p:cNvPr id="24" name="Straight Connector 23"/>
          <p:cNvCxnSpPr>
            <a:endCxn id="22" idx="0"/>
          </p:cNvCxnSpPr>
          <p:nvPr/>
        </p:nvCxnSpPr>
        <p:spPr>
          <a:xfrm flipH="1">
            <a:off x="1676400" y="57912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3" idx="0"/>
          </p:cNvCxnSpPr>
          <p:nvPr/>
        </p:nvCxnSpPr>
        <p:spPr>
          <a:xfrm>
            <a:off x="2362200" y="5791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00200" y="6248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623779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 bwMode="auto">
          <a:xfrm>
            <a:off x="2209800" y="5589583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95775" y="5093825"/>
            <a:ext cx="12382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II</a:t>
            </a:r>
            <a:r>
              <a:rPr lang="zh-CN" altLang="en-US" dirty="0" smtClean="0"/>
              <a:t>类部件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840147" y="501859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191000" y="578059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76800" y="578059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 bwMode="auto">
          <a:xfrm>
            <a:off x="4724400" y="5578973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0" name="Straight Connector 39"/>
          <p:cNvCxnSpPr>
            <a:stCxn id="20" idx="2"/>
            <a:endCxn id="31" idx="0"/>
          </p:cNvCxnSpPr>
          <p:nvPr/>
        </p:nvCxnSpPr>
        <p:spPr>
          <a:xfrm>
            <a:off x="3245644" y="4648200"/>
            <a:ext cx="1670703" cy="3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24660" y="394344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41516" y="635836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主板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036916" y="635836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2516" y="628216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41716" y="627155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A+A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+ A = 2 (A / 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209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200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3200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1600200" y="2667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2286000" y="2667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24000" y="3124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3200" y="31135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5400" y="2209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19600" y="3200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移动性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5000" y="3200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2"/>
            <a:endCxn id="12" idx="0"/>
          </p:cNvCxnSpPr>
          <p:nvPr/>
        </p:nvCxnSpPr>
        <p:spPr>
          <a:xfrm flipH="1">
            <a:off x="4876800" y="2667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3" idx="0"/>
          </p:cNvCxnSpPr>
          <p:nvPr/>
        </p:nvCxnSpPr>
        <p:spPr>
          <a:xfrm>
            <a:off x="5562600" y="2667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00600" y="3124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31135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99228" y="5028235"/>
            <a:ext cx="12382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II</a:t>
            </a:r>
            <a:r>
              <a:rPr lang="zh-CN" altLang="en-US" dirty="0" smtClean="0"/>
              <a:t>类属性</a:t>
            </a:r>
            <a:endParaRPr lang="en-US" dirty="0"/>
          </a:p>
        </p:txBody>
      </p:sp>
      <p:cxnSp>
        <p:nvCxnSpPr>
          <p:cNvPr id="19" name="Elbow Connector 18"/>
          <p:cNvCxnSpPr>
            <a:endCxn id="18" idx="0"/>
          </p:cNvCxnSpPr>
          <p:nvPr/>
        </p:nvCxnSpPr>
        <p:spPr>
          <a:xfrm rot="16200000" flipH="1">
            <a:off x="4957100" y="3966981"/>
            <a:ext cx="684835" cy="1437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43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943600" y="49530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 bwMode="auto">
          <a:xfrm>
            <a:off x="5883075" y="5486400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2475" y="624743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移动性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87875" y="6247435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en-US" dirty="0"/>
          </a:p>
        </p:txBody>
      </p:sp>
      <p:cxnSp>
        <p:nvCxnSpPr>
          <p:cNvPr id="26" name="Straight Connector 25"/>
          <p:cNvCxnSpPr>
            <a:endCxn id="24" idx="0"/>
          </p:cNvCxnSpPr>
          <p:nvPr/>
        </p:nvCxnSpPr>
        <p:spPr>
          <a:xfrm flipH="1">
            <a:off x="5349675" y="5714035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5" idx="0"/>
          </p:cNvCxnSpPr>
          <p:nvPr/>
        </p:nvCxnSpPr>
        <p:spPr>
          <a:xfrm>
            <a:off x="6035475" y="5714035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73475" y="617123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92675" y="616062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4075" y="5029200"/>
            <a:ext cx="123825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zh-CN" altLang="en-US" dirty="0" smtClean="0"/>
              <a:t>类属性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668447" y="4953965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 bwMode="auto">
          <a:xfrm>
            <a:off x="2607922" y="5487365"/>
            <a:ext cx="304800" cy="2286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17322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12722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en-US" dirty="0"/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 flipH="1">
            <a:off x="2074522" y="5715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4" idx="0"/>
          </p:cNvCxnSpPr>
          <p:nvPr/>
        </p:nvCxnSpPr>
        <p:spPr>
          <a:xfrm>
            <a:off x="2760322" y="5715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98322" y="6172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17522" y="61615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31" idx="0"/>
          </p:cNvCxnSpPr>
          <p:nvPr/>
        </p:nvCxnSpPr>
        <p:spPr>
          <a:xfrm rot="5400000" flipH="1" flipV="1">
            <a:off x="3524249" y="3906215"/>
            <a:ext cx="268148" cy="18273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14800" y="3886199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换一个思路：用最直接的办法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既然想交叉特征，同时又想保留不交叉的可能（保留旧产品 </a:t>
            </a:r>
            <a:r>
              <a:rPr lang="en-US" altLang="zh-CN" dirty="0" smtClean="0"/>
              <a:t>– merge</a:t>
            </a:r>
            <a:r>
              <a:rPr lang="zh-CN" altLang="en-US" dirty="0" smtClean="0"/>
              <a:t>目标之一），那么就把两个输入组各自连到一个</a:t>
            </a:r>
            <a:r>
              <a:rPr lang="en-US" altLang="zh-CN" dirty="0" smtClean="0"/>
              <a:t>optional</a:t>
            </a:r>
            <a:r>
              <a:rPr lang="zh-CN" altLang="en-US" dirty="0" smtClean="0"/>
              <a:t>节点上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3461" y="2819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87661" y="3810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3061" y="3810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2044861" y="3276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2730661" y="32766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50061" y="2819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64261" y="3810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9661" y="3810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2"/>
            <a:endCxn id="12" idx="0"/>
          </p:cNvCxnSpPr>
          <p:nvPr/>
        </p:nvCxnSpPr>
        <p:spPr>
          <a:xfrm flipH="1">
            <a:off x="5321461" y="3276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3" idx="0"/>
          </p:cNvCxnSpPr>
          <p:nvPr/>
        </p:nvCxnSpPr>
        <p:spPr>
          <a:xfrm>
            <a:off x="6007261" y="32766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07140" y="328479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意精化关系</a:t>
            </a:r>
            <a:r>
              <a:rPr lang="en-US" altLang="zh-CN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69284" y="3284799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意精化关系</a:t>
            </a:r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29606" y="4363656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06661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02061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1663861" y="5715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4" idx="0"/>
          </p:cNvCxnSpPr>
          <p:nvPr/>
        </p:nvCxnSpPr>
        <p:spPr>
          <a:xfrm>
            <a:off x="2349661" y="5715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3061" y="575744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意精化关系</a:t>
            </a:r>
            <a:r>
              <a:rPr lang="en-US" altLang="zh-CN" dirty="0" smtClean="0"/>
              <a:t>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16684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12084" y="6248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5173884" y="5715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5859684" y="5715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21707" y="5723199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意精化关系</a:t>
            </a:r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34884" y="5300241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07307" y="5268893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??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325547" y="5181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88307" y="515025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22" idx="2"/>
            <a:endCxn id="35" idx="0"/>
          </p:cNvCxnSpPr>
          <p:nvPr/>
        </p:nvCxnSpPr>
        <p:spPr>
          <a:xfrm rot="5400000">
            <a:off x="3213905" y="4008699"/>
            <a:ext cx="360744" cy="1985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2" idx="2"/>
            <a:endCxn id="36" idx="0"/>
          </p:cNvCxnSpPr>
          <p:nvPr/>
        </p:nvCxnSpPr>
        <p:spPr>
          <a:xfrm rot="16200000" flipH="1">
            <a:off x="4960958" y="4246703"/>
            <a:ext cx="329397" cy="14777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71643" y="465215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精化关系</a:t>
            </a:r>
            <a:r>
              <a:rPr lang="en-US" altLang="zh-CN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讨论：三种精化关系算法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把简单问题复杂化了？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在算法形式上与前述</a:t>
            </a:r>
            <a:r>
              <a:rPr lang="en-US" altLang="zh-CN" dirty="0" smtClean="0"/>
              <a:t>straightforward</a:t>
            </a:r>
            <a:r>
              <a:rPr lang="zh-CN" altLang="en-US" dirty="0" smtClean="0"/>
              <a:t>法相同</a:t>
            </a:r>
            <a:endParaRPr lang="en-US" altLang="zh-CN" dirty="0" smtClean="0"/>
          </a:p>
          <a:p>
            <a:pPr lvl="1"/>
            <a:r>
              <a:rPr lang="zh-CN" altLang="en-US" dirty="0"/>
              <a:t>仅仅</a:t>
            </a:r>
            <a:r>
              <a:rPr lang="zh-CN" altLang="en-US" dirty="0" smtClean="0"/>
              <a:t>是给该方法附着了语义信息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可以这样看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在一般</a:t>
            </a:r>
            <a:r>
              <a:rPr lang="en-US" altLang="zh-CN" dirty="0" smtClean="0"/>
              <a:t>FM</a:t>
            </a:r>
            <a:r>
              <a:rPr lang="zh-CN" altLang="en-US" dirty="0" smtClean="0"/>
              <a:t>中，是</a:t>
            </a:r>
            <a:r>
              <a:rPr lang="en-US" altLang="zh-CN" dirty="0" smtClean="0"/>
              <a:t>straightforward</a:t>
            </a:r>
            <a:r>
              <a:rPr lang="zh-CN" altLang="en-US" dirty="0" smtClean="0"/>
              <a:t>方法（</a:t>
            </a:r>
            <a:r>
              <a:rPr lang="en-US" altLang="zh-CN" dirty="0" smtClean="0"/>
              <a:t>SF</a:t>
            </a:r>
            <a:r>
              <a:rPr lang="zh-CN" altLang="en-US" dirty="0" smtClean="0"/>
              <a:t>法）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在我们的</a:t>
            </a:r>
            <a:r>
              <a:rPr lang="en-US" altLang="zh-CN" dirty="0" smtClean="0"/>
              <a:t>FM</a:t>
            </a:r>
            <a:r>
              <a:rPr lang="zh-CN" altLang="en-US" dirty="0" smtClean="0"/>
              <a:t>中，看作是用三种精化关系为</a:t>
            </a:r>
            <a:r>
              <a:rPr lang="en-US" altLang="zh-CN" dirty="0" smtClean="0"/>
              <a:t>SF</a:t>
            </a:r>
            <a:r>
              <a:rPr lang="zh-CN" altLang="en-US" dirty="0" smtClean="0"/>
              <a:t>法进行了解释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补充：新的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想法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前</a:t>
                </a:r>
                <a:r>
                  <a:rPr lang="zh-CN" altLang="en-US" dirty="0" smtClean="0"/>
                  <a:t>面的讨论受到一个很强的约束，即“保留旧产品”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Union mode: </a:t>
                </a:r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endParaRPr lang="en-US" dirty="0"/>
              </a:p>
              <a:p>
                <a:pPr lvl="1"/>
                <a:r>
                  <a:rPr lang="zh-CN" altLang="en-US" dirty="0"/>
                  <a:t>导</a:t>
                </a:r>
                <a:r>
                  <a:rPr lang="zh-CN" altLang="en-US" dirty="0" smtClean="0"/>
                  <a:t>致必须要加一层</a:t>
                </a:r>
                <a:r>
                  <a:rPr lang="en-US" altLang="zh-CN" dirty="0" smtClean="0"/>
                  <a:t>optional</a:t>
                </a:r>
                <a:r>
                  <a:rPr lang="zh-CN" altLang="en-US" dirty="0" smtClean="0"/>
                  <a:t>的中间结点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考虑如下的</a:t>
                </a:r>
                <a:r>
                  <a:rPr lang="en-US" altLang="zh-CN" dirty="0" smtClean="0"/>
                  <a:t>Cross-product</a:t>
                </a:r>
                <a:r>
                  <a:rPr lang="zh-CN" altLang="en-US" dirty="0" smtClean="0"/>
                  <a:t>（叉乘）</a:t>
                </a:r>
                <a:r>
                  <a:rPr lang="zh-CN" altLang="en-US" dirty="0"/>
                  <a:t>性</a:t>
                </a:r>
                <a:r>
                  <a:rPr lang="zh-CN" altLang="en-US" dirty="0" smtClean="0"/>
                  <a:t>质</a:t>
                </a:r>
                <a:endParaRPr lang="en-US" altLang="zh-CN" dirty="0" smtClean="0"/>
              </a:p>
              <a:p>
                <a:pPr lvl="1"/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altLang="zh-CN" dirty="0" smtClean="0"/>
                  <a:t>×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</a:t>
                </a:r>
                <a:r>
                  <a:rPr lang="zh-CN" altLang="en-US" dirty="0" smtClean="0"/>
                  <a:t>，其中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 × B = {a </a:t>
                </a:r>
                <a:r>
                  <a:rPr lang="en-US" dirty="0" smtClean="0"/>
                  <a:t>∪ b | a</a:t>
                </a:r>
                <a:r>
                  <a:rPr lang="pl-PL" dirty="0" smtClean="0"/>
                  <a:t> ∈ </a:t>
                </a:r>
                <a:r>
                  <a:rPr lang="en-US" dirty="0" smtClean="0"/>
                  <a:t>A, b</a:t>
                </a:r>
                <a:r>
                  <a:rPr lang="pl-PL" dirty="0" smtClean="0"/>
                  <a:t> ∈ </a:t>
                </a:r>
                <a:r>
                  <a:rPr lang="en-US" dirty="0" smtClean="0"/>
                  <a:t>B}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FM Merge</a:t>
            </a:r>
            <a:r>
              <a:rPr lang="zh-CN" altLang="en-US" dirty="0" smtClean="0"/>
              <a:t>的关键点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子特征：公共与特有</a:t>
            </a:r>
            <a:endParaRPr lang="en-US" altLang="zh-CN" dirty="0" smtClean="0"/>
          </a:p>
          <a:p>
            <a:pPr lvl="1"/>
            <a:r>
              <a:rPr lang="zh-CN" altLang="en-US" dirty="0"/>
              <a:t>父特</a:t>
            </a:r>
            <a:r>
              <a:rPr lang="zh-CN" altLang="en-US" dirty="0" smtClean="0"/>
              <a:t>征：兼容与不兼容</a:t>
            </a:r>
            <a:endParaRPr lang="en-US" altLang="zh-CN" dirty="0" smtClean="0"/>
          </a:p>
          <a:p>
            <a:pPr lvl="1"/>
            <a:r>
              <a:rPr lang="zh-CN" altLang="en-US" dirty="0"/>
              <a:t>约</a:t>
            </a:r>
            <a:r>
              <a:rPr lang="zh-CN" altLang="en-US" dirty="0" smtClean="0"/>
              <a:t>束关系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/>
              <a:t>产</a:t>
            </a:r>
            <a:r>
              <a:rPr lang="zh-CN" altLang="en-US" dirty="0" smtClean="0"/>
              <a:t>品：至少保留原有的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结构：接近人工结果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</a:t>
            </a:r>
            <a:r>
              <a:rPr lang="zh-CN" altLang="en-US" dirty="0" smtClean="0"/>
              <a:t>例：</a:t>
            </a:r>
            <a:r>
              <a:rPr lang="en-US" altLang="zh-CN" dirty="0" smtClean="0"/>
              <a:t>D+D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zh-CN" altLang="en-US" dirty="0" smtClean="0"/>
              <a:t>下是</a:t>
            </a:r>
            <a:r>
              <a:rPr lang="zh-CN" altLang="en-US" dirty="0"/>
              <a:t>人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（按照直觉）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2322653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" y="3313253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8300" y="3313253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显卡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800100" y="2779853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1485900" y="2779853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3900" y="323705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3100" y="3226443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37567" y="2322653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51767" y="3313253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主板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47167" y="3313253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2"/>
            <a:endCxn id="12" idx="0"/>
          </p:cNvCxnSpPr>
          <p:nvPr/>
        </p:nvCxnSpPr>
        <p:spPr>
          <a:xfrm flipH="1">
            <a:off x="4708967" y="2779853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3" idx="0"/>
          </p:cNvCxnSpPr>
          <p:nvPr/>
        </p:nvCxnSpPr>
        <p:spPr>
          <a:xfrm>
            <a:off x="5394767" y="2779853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32767" y="323705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51967" y="322644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5867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0" y="58674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显卡</a:t>
            </a:r>
            <a:endParaRPr lang="en-US" dirty="0"/>
          </a:p>
        </p:txBody>
      </p:sp>
      <p:cxnSp>
        <p:nvCxnSpPr>
          <p:cNvPr id="20" name="Straight Connector 19"/>
          <p:cNvCxnSpPr>
            <a:stCxn id="37" idx="2"/>
            <a:endCxn id="18" idx="0"/>
          </p:cNvCxnSpPr>
          <p:nvPr/>
        </p:nvCxnSpPr>
        <p:spPr>
          <a:xfrm flipH="1">
            <a:off x="685800" y="4806701"/>
            <a:ext cx="1859757" cy="106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7" idx="2"/>
            <a:endCxn id="19" idx="0"/>
          </p:cNvCxnSpPr>
          <p:nvPr/>
        </p:nvCxnSpPr>
        <p:spPr>
          <a:xfrm flipH="1">
            <a:off x="1981200" y="4806701"/>
            <a:ext cx="564357" cy="106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9600" y="5791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28800" y="578059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81300" y="585679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主板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76700" y="585679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en-US" dirty="0"/>
          </a:p>
        </p:txBody>
      </p:sp>
      <p:cxnSp>
        <p:nvCxnSpPr>
          <p:cNvPr id="26" name="Straight Connector 25"/>
          <p:cNvCxnSpPr>
            <a:stCxn id="37" idx="2"/>
            <a:endCxn id="24" idx="0"/>
          </p:cNvCxnSpPr>
          <p:nvPr/>
        </p:nvCxnSpPr>
        <p:spPr>
          <a:xfrm>
            <a:off x="2545557" y="4806701"/>
            <a:ext cx="692943" cy="1050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7" idx="2"/>
            <a:endCxn id="25" idx="0"/>
          </p:cNvCxnSpPr>
          <p:nvPr/>
        </p:nvCxnSpPr>
        <p:spPr>
          <a:xfrm>
            <a:off x="2545557" y="4806701"/>
            <a:ext cx="1988343" cy="1050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162300" y="57805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81500" y="576998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09968" y="4114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37" name="Diamond 36"/>
          <p:cNvSpPr/>
          <p:nvPr/>
        </p:nvSpPr>
        <p:spPr bwMode="auto">
          <a:xfrm>
            <a:off x="2438400" y="4559146"/>
            <a:ext cx="214313" cy="247555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81300" y="2438400"/>
            <a:ext cx="1287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{CPU}</a:t>
            </a:r>
          </a:p>
          <a:p>
            <a:r>
              <a:rPr lang="en-US" dirty="0" smtClean="0"/>
              <a:t>{CPU, </a:t>
            </a:r>
            <a:r>
              <a:rPr lang="zh-CN" altLang="en-US" dirty="0" smtClean="0"/>
              <a:t>显卡</a:t>
            </a:r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34200" y="232265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zh-CN" altLang="en-US" dirty="0" smtClean="0"/>
              <a:t>主板</a:t>
            </a:r>
            <a:r>
              <a:rPr lang="en-US" dirty="0" smtClean="0"/>
              <a:t>,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94767" y="4498257"/>
            <a:ext cx="2728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{CPU} </a:t>
            </a:r>
            <a:r>
              <a:rPr lang="en-US" dirty="0" smtClean="0"/>
              <a:t>∪ </a:t>
            </a:r>
            <a:r>
              <a:rPr lang="en-US" dirty="0" smtClean="0"/>
              <a:t>{</a:t>
            </a:r>
            <a:r>
              <a:rPr lang="zh-CN" altLang="en-US" dirty="0" smtClean="0"/>
              <a:t>主板</a:t>
            </a:r>
            <a:r>
              <a:rPr lang="en-US" dirty="0" smtClean="0"/>
              <a:t>,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} </a:t>
            </a:r>
            <a:endParaRPr lang="en-US" dirty="0"/>
          </a:p>
          <a:p>
            <a:r>
              <a:rPr lang="en-US" dirty="0" smtClean="0"/>
              <a:t>{CPU, </a:t>
            </a:r>
            <a:r>
              <a:rPr lang="zh-CN" altLang="en-US" dirty="0" smtClean="0"/>
              <a:t>显卡</a:t>
            </a:r>
            <a:r>
              <a:rPr lang="en-US" altLang="zh-CN" dirty="0" smtClean="0"/>
              <a:t>} </a:t>
            </a:r>
            <a:r>
              <a:rPr lang="en-US" dirty="0" smtClean="0"/>
              <a:t>∪ {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}</a:t>
            </a:r>
          </a:p>
          <a:p>
            <a:endParaRPr lang="en-US" dirty="0" smtClean="0"/>
          </a:p>
          <a:p>
            <a:r>
              <a:rPr lang="zh-CN" altLang="en-US" dirty="0" smtClean="0"/>
              <a:t>（经验证，属于叉乘）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</a:t>
            </a:r>
            <a:r>
              <a:rPr lang="zh-CN" altLang="en-US" dirty="0" smtClean="0"/>
              <a:t>：公共与特有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问题：如果我们关注叉乘性质，根据上一页的例子，可以看到对特有子特征，不再保留旧产品，但是结果似乎也不错，那么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对公共子特征：以前的</a:t>
                </a:r>
                <a:r>
                  <a:rPr lang="en-US" altLang="zh-CN" dirty="0" smtClean="0"/>
                  <a:t>Union</a:t>
                </a:r>
                <a:r>
                  <a:rPr lang="zh-CN" altLang="en-US" dirty="0" smtClean="0"/>
                  <a:t>算法还能不能继续用？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>
                    <a:sym typeface="Wingdings" pitchFamily="2" charset="2"/>
                  </a:rPr>
                  <a:t>即：</a:t>
                </a:r>
                <a:endParaRPr lang="en-US" altLang="zh-CN" dirty="0" smtClean="0"/>
              </a:p>
              <a:p>
                <a:r>
                  <a:rPr lang="en-US" dirty="0" smtClean="0"/>
                  <a:t> F(Input1) == F(Input2)  </a:t>
                </a:r>
                <a:r>
                  <a:rPr lang="zh-CN" altLang="en-US" dirty="0" smtClean="0"/>
                  <a:t>（全是公共的特征）</a:t>
                </a:r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dirty="0"/>
                  <a:t>∪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r>
                  <a:rPr lang="en-US" dirty="0" smtClean="0"/>
                  <a:t> </a:t>
                </a:r>
                <a:r>
                  <a:rPr lang="zh-CN" altLang="en-US" dirty="0" smtClean="0"/>
                  <a:t>蕴含 </a:t>
                </a:r>
                <a:r>
                  <a:rPr lang="en-US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[[</a:t>
                </a:r>
                <a:r>
                  <a:rPr lang="en-US" dirty="0"/>
                  <a:t>Input1</a:t>
                </a:r>
                <a:r>
                  <a:rPr lang="en-US" dirty="0" smtClean="0"/>
                  <a:t>]] </a:t>
                </a:r>
                <a:r>
                  <a:rPr lang="en-US" altLang="zh-CN" dirty="0" smtClean="0"/>
                  <a:t>× </a:t>
                </a:r>
                <a:r>
                  <a:rPr lang="en-US" dirty="0" smtClean="0"/>
                  <a:t>[[</a:t>
                </a:r>
                <a:r>
                  <a:rPr lang="en-US" dirty="0"/>
                  <a:t>Input2</a:t>
                </a:r>
                <a:r>
                  <a:rPr lang="en-US" dirty="0" smtClean="0"/>
                  <a:t>]] </a:t>
                </a:r>
                <a:r>
                  <a:rPr lang="zh-CN" altLang="en-US" dirty="0" smtClean="0"/>
                  <a:t>吗？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上述关系成立吗？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9050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猜想：关系是成立的</a:t>
            </a:r>
            <a:endParaRPr lang="en-US" altLang="zh-CN" dirty="0" smtClean="0"/>
          </a:p>
          <a:p>
            <a:r>
              <a:rPr lang="zh-CN" altLang="en-US" dirty="0" smtClean="0"/>
              <a:t>证明 （</a:t>
            </a:r>
            <a:r>
              <a:rPr lang="en-US" altLang="zh-CN" dirty="0" smtClean="0"/>
              <a:t>TODO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系成立：则可以像之前一样，关注特有子特征合并。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76104" y="1066800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83708" y="206352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cxnSp>
        <p:nvCxnSpPr>
          <p:cNvPr id="6" name="Straight Connector 5"/>
          <p:cNvCxnSpPr>
            <a:stCxn id="4" idx="2"/>
            <a:endCxn id="5" idx="0"/>
          </p:cNvCxnSpPr>
          <p:nvPr/>
        </p:nvCxnSpPr>
        <p:spPr bwMode="auto">
          <a:xfrm flipH="1">
            <a:off x="1251496" y="1524000"/>
            <a:ext cx="49239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3724004" y="1066800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2928" y="129322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9429" y="1293225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281" y="2983437"/>
            <a:ext cx="2001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[[FM1]] = </a:t>
            </a:r>
          </a:p>
          <a:p>
            <a:r>
              <a:rPr lang="en-US" sz="2000" dirty="0" smtClean="0"/>
              <a:t>{ {R, A}, {R, B}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{R, A, B} 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51933" y="2978915"/>
            <a:ext cx="1901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[[FM2]] ={ {R},</a:t>
            </a:r>
          </a:p>
          <a:p>
            <a:r>
              <a:rPr lang="en-US" sz="2000" dirty="0" smtClean="0"/>
              <a:t>{R, A}, {R, B},</a:t>
            </a:r>
          </a:p>
          <a:p>
            <a:r>
              <a:rPr lang="en-US" sz="2000" dirty="0" smtClean="0"/>
              <a:t>{R, A, B} }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875369" y="3084117"/>
                <a:ext cx="26132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[[Result]]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⊇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[[FM1]]</a:t>
                </a:r>
                <a:r>
                  <a:rPr lang="en-US" sz="2000" dirty="0"/>
                  <a:t> ∪ </a:t>
                </a:r>
                <a:r>
                  <a:rPr lang="en-US" sz="2000" dirty="0" smtClean="0"/>
                  <a:t>[[FM2]]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69" y="3084117"/>
                <a:ext cx="2613216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570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394659" y="255886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2559" y="253346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07959" y="253346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911060" y="206352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cxnSp>
        <p:nvCxnSpPr>
          <p:cNvPr id="17" name="Straight Connector 16"/>
          <p:cNvCxnSpPr>
            <a:stCxn id="4" idx="2"/>
            <a:endCxn id="16" idx="0"/>
          </p:cNvCxnSpPr>
          <p:nvPr/>
        </p:nvCxnSpPr>
        <p:spPr bwMode="auto">
          <a:xfrm>
            <a:off x="1743892" y="1524000"/>
            <a:ext cx="434956" cy="539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Isosceles Triangle 17"/>
          <p:cNvSpPr/>
          <p:nvPr/>
        </p:nvSpPr>
        <p:spPr bwMode="auto">
          <a:xfrm>
            <a:off x="1476103" y="1533343"/>
            <a:ext cx="508271" cy="285047"/>
          </a:xfrm>
          <a:prstGeom prst="triangle">
            <a:avLst>
              <a:gd name="adj" fmla="val 529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231608" y="206352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158960" y="206352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456533" y="1972988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flipH="1">
            <a:off x="3499396" y="1511300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71294" y="1969766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Straight Connector 23"/>
          <p:cNvCxnSpPr>
            <a:stCxn id="7" idx="2"/>
            <a:endCxn id="23" idx="0"/>
          </p:cNvCxnSpPr>
          <p:nvPr/>
        </p:nvCxnSpPr>
        <p:spPr bwMode="auto">
          <a:xfrm>
            <a:off x="3991792" y="1524000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75352" y="1066800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82956" y="206352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910308" y="2063522"/>
            <a:ext cx="535576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207881" y="1972988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6250744" y="1511300"/>
            <a:ext cx="492396" cy="474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7122642" y="1969766"/>
            <a:ext cx="85725" cy="857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Straight Connector 30"/>
          <p:cNvCxnSpPr>
            <a:stCxn id="25" idx="2"/>
            <a:endCxn id="30" idx="0"/>
          </p:cNvCxnSpPr>
          <p:nvPr/>
        </p:nvCxnSpPr>
        <p:spPr bwMode="auto">
          <a:xfrm>
            <a:off x="6743140" y="1524000"/>
            <a:ext cx="422365" cy="445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65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如果我们改为关注叉乘性质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从道理上来说合理吗？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叉乘结果：结果将丢失很多包含特有特征的旧产品（如：只有内存没有硬盘的电脑）。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是一个需要去解释的问题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432218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" y="531278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9300" y="531278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硬盘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1181100" y="4779380"/>
            <a:ext cx="14859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 flipH="1">
            <a:off x="2476500" y="4779380"/>
            <a:ext cx="1905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04900" y="523658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4100" y="522597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6600" y="531278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33800" y="521632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4" idx="2"/>
            <a:endCxn id="22" idx="0"/>
          </p:cNvCxnSpPr>
          <p:nvPr/>
        </p:nvCxnSpPr>
        <p:spPr>
          <a:xfrm>
            <a:off x="2667000" y="4779380"/>
            <a:ext cx="1143000" cy="43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96000" y="4267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10100" y="5257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en-US" dirty="0"/>
          </a:p>
        </p:txBody>
      </p:sp>
      <p:cxnSp>
        <p:nvCxnSpPr>
          <p:cNvPr id="30" name="Straight Connector 29"/>
          <p:cNvCxnSpPr>
            <a:stCxn id="27" idx="2"/>
            <a:endCxn id="28" idx="0"/>
          </p:cNvCxnSpPr>
          <p:nvPr/>
        </p:nvCxnSpPr>
        <p:spPr>
          <a:xfrm flipH="1">
            <a:off x="5067300" y="4724400"/>
            <a:ext cx="14859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991100" y="5181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62800" y="5257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620000" y="516134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27" idx="2"/>
            <a:endCxn id="35" idx="0"/>
          </p:cNvCxnSpPr>
          <p:nvPr/>
        </p:nvCxnSpPr>
        <p:spPr>
          <a:xfrm>
            <a:off x="6553200" y="4724400"/>
            <a:ext cx="1143000" cy="43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子特征：公共与特有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公共子特征</a:t>
            </a:r>
            <a:endParaRPr lang="en-US" altLang="zh-CN" dirty="0" smtClean="0"/>
          </a:p>
          <a:p>
            <a:pPr lvl="1"/>
            <a:r>
              <a:rPr lang="zh-CN" altLang="en-US" dirty="0"/>
              <a:t>容</a:t>
            </a:r>
            <a:r>
              <a:rPr lang="zh-CN" altLang="en-US" dirty="0" smtClean="0"/>
              <a:t>易</a:t>
            </a:r>
            <a:endParaRPr lang="en-US" altLang="zh-CN" dirty="0" smtClean="0"/>
          </a:p>
          <a:p>
            <a:pPr lvl="1"/>
            <a:r>
              <a:rPr lang="zh-CN" altLang="en-US" dirty="0"/>
              <a:t>现有算</a:t>
            </a:r>
            <a:r>
              <a:rPr lang="zh-CN" altLang="en-US" dirty="0" smtClean="0"/>
              <a:t>法处理得很好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特有子特征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关系到能不能生成“交叉式新产品”（例：既是高分辨率又是触摸屏的手机）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能，严格的保持旧产品不动：太保守了？（例：</a:t>
            </a:r>
            <a:r>
              <a:rPr lang="en-US" altLang="zh-CN" dirty="0" smtClean="0"/>
              <a:t>logic-based</a:t>
            </a:r>
            <a:r>
              <a:rPr lang="zh-CN" altLang="en-US" dirty="0" smtClean="0"/>
              <a:t>算法，简单组合算法）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能，但约束太弱破坏了旧产品（例：</a:t>
            </a:r>
            <a:r>
              <a:rPr lang="en-US" altLang="zh-CN" dirty="0" smtClean="0"/>
              <a:t>Rule-based</a:t>
            </a:r>
            <a:r>
              <a:rPr lang="zh-CN" altLang="en-US" dirty="0" smtClean="0"/>
              <a:t>算法）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父特征：兼容与不兼容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兼容：太简单</a:t>
            </a:r>
            <a:endParaRPr lang="en-US" altLang="zh-CN" dirty="0" smtClean="0"/>
          </a:p>
          <a:p>
            <a:r>
              <a:rPr lang="zh-CN" altLang="en-US" dirty="0"/>
              <a:t>不兼</a:t>
            </a:r>
            <a:r>
              <a:rPr lang="zh-CN" altLang="en-US" dirty="0" smtClean="0"/>
              <a:t>容：太难，不属于算法应考虑的范围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General</a:t>
            </a:r>
            <a:r>
              <a:rPr lang="zh-CN" altLang="en-US" dirty="0"/>
              <a:t>的</a:t>
            </a:r>
            <a:r>
              <a:rPr lang="zh-CN" altLang="en-US" dirty="0" smtClean="0"/>
              <a:t>：最简单的例子在理论上亦不可解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Special</a:t>
            </a:r>
            <a:r>
              <a:rPr lang="zh-CN" altLang="en-US" dirty="0" smtClean="0"/>
              <a:t>的：只能人为</a:t>
            </a:r>
            <a:r>
              <a:rPr lang="en-US" altLang="zh-CN" dirty="0" smtClean="0"/>
              <a:t>case-by-case</a:t>
            </a:r>
            <a:r>
              <a:rPr lang="zh-CN" altLang="en-US" dirty="0" smtClean="0"/>
              <a:t>的调</a:t>
            </a:r>
            <a:endParaRPr lang="en-US" altLang="zh-CN" dirty="0" smtClean="0"/>
          </a:p>
          <a:p>
            <a:r>
              <a:rPr lang="zh-CN" altLang="en-US" dirty="0"/>
              <a:t>现</a:t>
            </a:r>
            <a:r>
              <a:rPr lang="zh-CN" altLang="en-US" dirty="0" smtClean="0"/>
              <a:t>有算法都能做：留下重复特征，让人重构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304800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381000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304800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381000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4495800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>
            <a:off x="2438400" y="3505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>
          <a:xfrm>
            <a:off x="4267200" y="3505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8" idx="0"/>
          </p:cNvCxnSpPr>
          <p:nvPr/>
        </p:nvCxnSpPr>
        <p:spPr>
          <a:xfrm>
            <a:off x="4267200" y="4267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48000" y="342453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76800" y="3424535"/>
            <a:ext cx="1007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zh-CN" altLang="en-US" dirty="0" smtClean="0"/>
              <a:t>约束关系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Logic-based</a:t>
            </a:r>
            <a:r>
              <a:rPr lang="zh-CN" altLang="en-US" dirty="0" smtClean="0"/>
              <a:t>）：约束关系包含在逻辑公式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中一起处理了，最后变成了逻辑等价（但语义错误的）精化关系，留给人解决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Mixed</a:t>
            </a:r>
            <a:r>
              <a:rPr lang="zh-CN" altLang="en-US" dirty="0" smtClean="0"/>
              <a:t>）：先把树做出来（每个精化是</a:t>
            </a:r>
            <a:r>
              <a:rPr lang="en-US" altLang="zh-CN" dirty="0" smtClean="0"/>
              <a:t>mandatory, optional,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or</a:t>
            </a:r>
            <a:r>
              <a:rPr lang="zh-CN" altLang="en-US" dirty="0" smtClean="0"/>
              <a:t>暂时未知），然后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逻辑公式，再根据公式把精化类型加上，加不上的就是约束关系</a:t>
            </a:r>
            <a:endParaRPr lang="en-US" altLang="zh-CN" dirty="0" smtClean="0"/>
          </a:p>
          <a:p>
            <a:r>
              <a:rPr lang="zh-CN" altLang="en-US" dirty="0"/>
              <a:t>综</a:t>
            </a:r>
            <a:r>
              <a:rPr lang="zh-CN" altLang="en-US" dirty="0" smtClean="0"/>
              <a:t>合现有算法来看，方法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最优（见</a:t>
            </a:r>
            <a:r>
              <a:rPr lang="en-US" altLang="zh-CN" dirty="0" smtClean="0"/>
              <a:t>SPLC ‘10 Workshop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Merging Feature Models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03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现有方法有什么做不到？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zh-CN" altLang="en-US" dirty="0"/>
              <a:t>现</a:t>
            </a:r>
            <a:r>
              <a:rPr lang="zh-CN" altLang="en-US" dirty="0" smtClean="0"/>
              <a:t>有方法给出两种答案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1371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屏幕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2362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高分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2362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低分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2590800" y="18288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3276600" y="18288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33700" y="20955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72200" y="13716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屏幕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2362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触摸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81800" y="2362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非触摸</a:t>
            </a:r>
            <a:endParaRPr lang="en-US" dirty="0"/>
          </a:p>
        </p:txBody>
      </p:sp>
      <p:cxnSp>
        <p:nvCxnSpPr>
          <p:cNvPr id="16" name="Straight Connector 15"/>
          <p:cNvCxnSpPr>
            <a:stCxn id="13" idx="2"/>
            <a:endCxn id="14" idx="0"/>
          </p:cNvCxnSpPr>
          <p:nvPr/>
        </p:nvCxnSpPr>
        <p:spPr>
          <a:xfrm flipH="1">
            <a:off x="5943600" y="18288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2"/>
            <a:endCxn id="15" idx="0"/>
          </p:cNvCxnSpPr>
          <p:nvPr/>
        </p:nvCxnSpPr>
        <p:spPr>
          <a:xfrm>
            <a:off x="6629400" y="18288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86500" y="20955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1726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题目：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05000" y="4191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屏幕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" y="5334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高分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1600" y="5334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低分</a:t>
            </a:r>
            <a:endParaRPr lang="en-US" dirty="0"/>
          </a:p>
        </p:txBody>
      </p:sp>
      <p:cxnSp>
        <p:nvCxnSpPr>
          <p:cNvPr id="23" name="Straight Connector 22"/>
          <p:cNvCxnSpPr>
            <a:stCxn id="20" idx="2"/>
            <a:endCxn id="21" idx="0"/>
          </p:cNvCxnSpPr>
          <p:nvPr/>
        </p:nvCxnSpPr>
        <p:spPr>
          <a:xfrm flipH="1">
            <a:off x="533400" y="4648200"/>
            <a:ext cx="1828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2"/>
            <a:endCxn id="22" idx="0"/>
          </p:cNvCxnSpPr>
          <p:nvPr/>
        </p:nvCxnSpPr>
        <p:spPr>
          <a:xfrm flipH="1">
            <a:off x="1828800" y="4648200"/>
            <a:ext cx="533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14600" y="5334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触摸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53340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非触摸</a:t>
            </a:r>
            <a:endParaRPr lang="en-US" dirty="0"/>
          </a:p>
        </p:txBody>
      </p:sp>
      <p:cxnSp>
        <p:nvCxnSpPr>
          <p:cNvPr id="29" name="Straight Connector 28"/>
          <p:cNvCxnSpPr>
            <a:stCxn id="20" idx="2"/>
            <a:endCxn id="27" idx="0"/>
          </p:cNvCxnSpPr>
          <p:nvPr/>
        </p:nvCxnSpPr>
        <p:spPr>
          <a:xfrm>
            <a:off x="2362200" y="4648200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8" idx="0"/>
          </p:cNvCxnSpPr>
          <p:nvPr/>
        </p:nvCxnSpPr>
        <p:spPr>
          <a:xfrm>
            <a:off x="2362200" y="4648200"/>
            <a:ext cx="1905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289957" y="5029200"/>
            <a:ext cx="2139043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172200" y="3450771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屏幕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52257" y="4593771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高分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638800" y="4593771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低分</a:t>
            </a:r>
            <a:endParaRPr lang="en-US" dirty="0"/>
          </a:p>
        </p:txBody>
      </p:sp>
      <p:cxnSp>
        <p:nvCxnSpPr>
          <p:cNvPr id="40" name="Straight Connector 39"/>
          <p:cNvCxnSpPr>
            <a:stCxn id="37" idx="2"/>
            <a:endCxn id="38" idx="0"/>
          </p:cNvCxnSpPr>
          <p:nvPr/>
        </p:nvCxnSpPr>
        <p:spPr>
          <a:xfrm flipH="1">
            <a:off x="4909457" y="3907971"/>
            <a:ext cx="1719943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2"/>
            <a:endCxn id="39" idx="0"/>
          </p:cNvCxnSpPr>
          <p:nvPr/>
        </p:nvCxnSpPr>
        <p:spPr>
          <a:xfrm flipH="1">
            <a:off x="6096000" y="3907971"/>
            <a:ext cx="533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81800" y="4593771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触摸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077200" y="4593771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非触摸</a:t>
            </a:r>
            <a:endParaRPr lang="en-US" dirty="0"/>
          </a:p>
        </p:txBody>
      </p:sp>
      <p:cxnSp>
        <p:nvCxnSpPr>
          <p:cNvPr id="44" name="Straight Connector 43"/>
          <p:cNvCxnSpPr>
            <a:stCxn id="37" idx="2"/>
            <a:endCxn id="42" idx="0"/>
          </p:cNvCxnSpPr>
          <p:nvPr/>
        </p:nvCxnSpPr>
        <p:spPr>
          <a:xfrm>
            <a:off x="6629400" y="3907971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2"/>
            <a:endCxn id="43" idx="0"/>
          </p:cNvCxnSpPr>
          <p:nvPr/>
        </p:nvCxnSpPr>
        <p:spPr>
          <a:xfrm>
            <a:off x="6629400" y="3907971"/>
            <a:ext cx="1905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019800" y="44958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3257" y="44958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162800" y="4517571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490857" y="44958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19200" y="6096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约束太强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44986" y="53122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约束太弱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2177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上述题目的特点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zh-CN" altLang="en-US" sz="2800" dirty="0" smtClean="0"/>
              <a:t>独立</a:t>
            </a:r>
            <a:r>
              <a:rPr lang="zh-CN" altLang="en-US" dirty="0" smtClean="0"/>
              <a:t>精化：特有子特征，希望最终可以交叉特征</a:t>
            </a:r>
            <a:endParaRPr lang="en-US" altLang="zh-CN" dirty="0" smtClean="0"/>
          </a:p>
          <a:p>
            <a:r>
              <a:rPr lang="zh-CN" altLang="en-US" dirty="0" smtClean="0"/>
              <a:t>和组约束有关吗？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果换掉一个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关系，如：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267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机票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5257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行程单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5257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保险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609600" y="47244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1295400" y="47244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5181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5181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6600" y="42672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机票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5257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5257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经济</a:t>
            </a:r>
            <a:endParaRPr lang="en-US" dirty="0"/>
          </a:p>
        </p:txBody>
      </p:sp>
      <p:cxnSp>
        <p:nvCxnSpPr>
          <p:cNvPr id="15" name="Straight Connector 14"/>
          <p:cNvCxnSpPr>
            <a:stCxn id="12" idx="2"/>
            <a:endCxn id="13" idx="0"/>
          </p:cNvCxnSpPr>
          <p:nvPr/>
        </p:nvCxnSpPr>
        <p:spPr>
          <a:xfrm flipH="1">
            <a:off x="3048000" y="47244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14" idx="0"/>
          </p:cNvCxnSpPr>
          <p:nvPr/>
        </p:nvCxnSpPr>
        <p:spPr>
          <a:xfrm>
            <a:off x="3733800" y="47244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90900" y="49911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495800" y="4408714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60776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（注：另外两种算法显然不行，略过。分别是“全</a:t>
            </a:r>
            <a:r>
              <a:rPr lang="en-US" altLang="zh-CN" dirty="0" smtClean="0"/>
              <a:t>-optional</a:t>
            </a:r>
            <a:r>
              <a:rPr lang="zh-CN" altLang="en-US" dirty="0" smtClean="0"/>
              <a:t>”和“基于逻辑的严格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算法”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88629" y="2971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机票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12229" y="4495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行程单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5858" y="4495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保险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769429" y="4419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12429" y="4419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50629" y="449580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头等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229600" y="3834384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经济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055429" y="4419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34400" y="3758184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25" idx="2"/>
            <a:endCxn id="32" idx="0"/>
          </p:cNvCxnSpPr>
          <p:nvPr/>
        </p:nvCxnSpPr>
        <p:spPr>
          <a:xfrm flipH="1">
            <a:off x="5845629" y="34290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2"/>
            <a:endCxn id="33" idx="0"/>
          </p:cNvCxnSpPr>
          <p:nvPr/>
        </p:nvCxnSpPr>
        <p:spPr>
          <a:xfrm flipH="1">
            <a:off x="6988629" y="34290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2"/>
            <a:endCxn id="36" idx="6"/>
          </p:cNvCxnSpPr>
          <p:nvPr/>
        </p:nvCxnSpPr>
        <p:spPr>
          <a:xfrm>
            <a:off x="7445829" y="3429000"/>
            <a:ext cx="762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2"/>
            <a:endCxn id="37" idx="7"/>
          </p:cNvCxnSpPr>
          <p:nvPr/>
        </p:nvCxnSpPr>
        <p:spPr>
          <a:xfrm>
            <a:off x="7445829" y="3429000"/>
            <a:ext cx="1218653" cy="35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50429" y="5154304"/>
            <a:ext cx="253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除（行程单、保险）外，其他任意两个子特征互斥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问题总</a:t>
            </a:r>
            <a:r>
              <a:rPr lang="zh-CN" altLang="en-US" dirty="0"/>
              <a:t>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针对题目：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两个独立精化，不论是何种类型，答案总有三种：</a:t>
            </a:r>
            <a:endParaRPr lang="en-US" altLang="zh-CN" dirty="0" smtClean="0"/>
          </a:p>
          <a:p>
            <a:r>
              <a:rPr lang="en-US" dirty="0" smtClean="0"/>
              <a:t>1</a:t>
            </a:r>
            <a:r>
              <a:rPr lang="zh-CN" altLang="en-US" dirty="0" smtClean="0"/>
              <a:t>、全</a:t>
            </a:r>
            <a:r>
              <a:rPr lang="en-US" altLang="zh-CN" dirty="0" smtClean="0"/>
              <a:t>optional</a:t>
            </a:r>
            <a:r>
              <a:rPr lang="zh-CN" altLang="en-US" dirty="0" smtClean="0"/>
              <a:t>：仅在</a:t>
            </a:r>
            <a:r>
              <a:rPr lang="zh-CN" altLang="en-US" dirty="0"/>
              <a:t>输</a:t>
            </a:r>
            <a:r>
              <a:rPr lang="zh-CN" altLang="en-US" dirty="0" smtClean="0"/>
              <a:t>入也是全</a:t>
            </a:r>
            <a:r>
              <a:rPr lang="en-US" altLang="zh-CN" dirty="0" smtClean="0"/>
              <a:t>optional</a:t>
            </a:r>
            <a:r>
              <a:rPr lang="zh-CN" altLang="en-US" dirty="0" smtClean="0"/>
              <a:t>的时候是完美的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、严格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：总是不完美的（得不到“交叉特征的新产品”）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、不严格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，但是绝对无法交叉特征（</a:t>
            </a:r>
            <a:r>
              <a:rPr lang="en-US" altLang="zh-CN" dirty="0" smtClean="0"/>
              <a:t>SPLC ‘10 Workshop)</a:t>
            </a:r>
          </a:p>
        </p:txBody>
      </p:sp>
    </p:spTree>
    <p:extLst>
      <p:ext uri="{BB962C8B-B14F-4D97-AF65-F5344CB8AC3E}">
        <p14:creationId xmlns:p14="http://schemas.microsoft.com/office/powerpoint/2010/main" val="20800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</a:t>
            </a:r>
            <a:r>
              <a:rPr lang="zh-CN" altLang="en-US" dirty="0" smtClean="0"/>
              <a:t>么解决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独立精化</a:t>
            </a:r>
            <a:endParaRPr lang="en-US" altLang="zh-CN" dirty="0" smtClean="0"/>
          </a:p>
          <a:p>
            <a:pPr lvl="1"/>
            <a:r>
              <a:rPr lang="zh-CN" altLang="en-US" dirty="0"/>
              <a:t>语</a:t>
            </a:r>
            <a:r>
              <a:rPr lang="zh-CN" altLang="en-US" dirty="0" smtClean="0"/>
              <a:t>法：子特征无交集</a:t>
            </a:r>
            <a:endParaRPr lang="en-US" altLang="zh-CN" dirty="0" smtClean="0"/>
          </a:p>
          <a:p>
            <a:pPr lvl="1"/>
            <a:r>
              <a:rPr lang="zh-CN" altLang="en-US" dirty="0"/>
              <a:t>语</a:t>
            </a:r>
            <a:r>
              <a:rPr lang="zh-CN" altLang="en-US" dirty="0" smtClean="0"/>
              <a:t>义：特征交叉需求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引入三种精化关系，为“何谓独立”找一个解释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1812</Words>
  <Application>Microsoft Office PowerPoint</Application>
  <PresentationFormat>On-screen Show (4:3)</PresentationFormat>
  <Paragraphs>297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对FM Merge算法技术点的反思</vt:lpstr>
      <vt:lpstr>FM Merge的关键点</vt:lpstr>
      <vt:lpstr>子特征：公共与特有</vt:lpstr>
      <vt:lpstr>父特征：兼容与不兼容</vt:lpstr>
      <vt:lpstr>约束关系</vt:lpstr>
      <vt:lpstr>现有方法有什么做不到？</vt:lpstr>
      <vt:lpstr>上述题目的特点</vt:lpstr>
      <vt:lpstr>问题总结</vt:lpstr>
      <vt:lpstr>怎么解决</vt:lpstr>
      <vt:lpstr>引入三种精化关系</vt:lpstr>
      <vt:lpstr>1、S+S</vt:lpstr>
      <vt:lpstr>2、S+D</vt:lpstr>
      <vt:lpstr>3、S+A</vt:lpstr>
      <vt:lpstr>4、D+A</vt:lpstr>
      <vt:lpstr>5、D+D</vt:lpstr>
      <vt:lpstr>6、A+A</vt:lpstr>
      <vt:lpstr>换一个思路：用最直接的办法</vt:lpstr>
      <vt:lpstr>讨论：三种精化关系算法</vt:lpstr>
      <vt:lpstr>补充：新的merge想法</vt:lpstr>
      <vt:lpstr>举例：D+D</vt:lpstr>
      <vt:lpstr>Back：公共与特有</vt:lpstr>
      <vt:lpstr>上述关系成立吗？</vt:lpstr>
      <vt:lpstr>如果我们改为关注叉乘性质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41</cp:revision>
  <dcterms:created xsi:type="dcterms:W3CDTF">2010-12-16T13:50:06Z</dcterms:created>
  <dcterms:modified xsi:type="dcterms:W3CDTF">2010-12-17T08:25:31Z</dcterms:modified>
</cp:coreProperties>
</file>