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embeddings/oleObject2.bin" ContentType="application/vnd.openxmlformats-officedocument.oleObject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embeddings/oleObject5.bin" ContentType="application/vnd.openxmlformats-officedocument.oleObject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11" r:id="rId2"/>
    <p:sldMasterId id="2147483698" r:id="rId3"/>
    <p:sldMasterId id="2147483651" r:id="rId4"/>
  </p:sldMasterIdLst>
  <p:notesMasterIdLst>
    <p:notesMasterId r:id="rId59"/>
  </p:notesMasterIdLst>
  <p:sldIdLst>
    <p:sldId id="256" r:id="rId5"/>
    <p:sldId id="280" r:id="rId6"/>
    <p:sldId id="257" r:id="rId7"/>
    <p:sldId id="309" r:id="rId8"/>
    <p:sldId id="281" r:id="rId9"/>
    <p:sldId id="300" r:id="rId10"/>
    <p:sldId id="299" r:id="rId11"/>
    <p:sldId id="313" r:id="rId12"/>
    <p:sldId id="282" r:id="rId13"/>
    <p:sldId id="259" r:id="rId14"/>
    <p:sldId id="283" r:id="rId15"/>
    <p:sldId id="27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71" r:id="rId25"/>
    <p:sldId id="284" r:id="rId26"/>
    <p:sldId id="262" r:id="rId27"/>
    <p:sldId id="274" r:id="rId28"/>
    <p:sldId id="290" r:id="rId29"/>
    <p:sldId id="291" r:id="rId30"/>
    <p:sldId id="292" r:id="rId31"/>
    <p:sldId id="293" r:id="rId32"/>
    <p:sldId id="275" r:id="rId33"/>
    <p:sldId id="272" r:id="rId34"/>
    <p:sldId id="285" r:id="rId35"/>
    <p:sldId id="263" r:id="rId36"/>
    <p:sldId id="276" r:id="rId37"/>
    <p:sldId id="277" r:id="rId38"/>
    <p:sldId id="278" r:id="rId39"/>
    <p:sldId id="294" r:id="rId40"/>
    <p:sldId id="295" r:id="rId41"/>
    <p:sldId id="296" r:id="rId42"/>
    <p:sldId id="297" r:id="rId43"/>
    <p:sldId id="273" r:id="rId44"/>
    <p:sldId id="286" r:id="rId45"/>
    <p:sldId id="314" r:id="rId46"/>
    <p:sldId id="315" r:id="rId47"/>
    <p:sldId id="316" r:id="rId48"/>
    <p:sldId id="317" r:id="rId49"/>
    <p:sldId id="318" r:id="rId50"/>
    <p:sldId id="265" r:id="rId51"/>
    <p:sldId id="310" r:id="rId52"/>
    <p:sldId id="312" r:id="rId53"/>
    <p:sldId id="319" r:id="rId54"/>
    <p:sldId id="320" r:id="rId55"/>
    <p:sldId id="321" r:id="rId56"/>
    <p:sldId id="266" r:id="rId57"/>
    <p:sldId id="268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79712" autoAdjust="0"/>
  </p:normalViewPr>
  <p:slideViewPr>
    <p:cSldViewPr snapToGrid="0" snapToObjects="1">
      <p:cViewPr>
        <p:scale>
          <a:sx n="75" d="100"/>
          <a:sy n="75" d="100"/>
        </p:scale>
        <p:origin x="-2040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F2E7-87EF-3740-AB7F-5099EF04A962}" type="datetimeFigureOut">
              <a:rPr lang="en-US" smtClean="0"/>
              <a:t>10-12-30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8B07-0428-CC4A-BED4-9C01B27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feature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3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4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4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1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models, grammars, and propositional formulas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66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1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25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en-US" baseline="0" dirty="0" smtClean="0"/>
              <a:t> approaches merge FMs syntactically, we synthesize FMs.</a:t>
            </a:r>
          </a:p>
          <a:p>
            <a:r>
              <a:rPr lang="en-US" baseline="0" dirty="0" smtClean="0"/>
              <a:t>An example: </a:t>
            </a:r>
          </a:p>
          <a:p>
            <a:r>
              <a:rPr lang="en-US" baseline="0" dirty="0" smtClean="0"/>
              <a:t> FM1:  Screen (Low Resolution, High Resolution) XOR</a:t>
            </a:r>
          </a:p>
          <a:p>
            <a:r>
              <a:rPr lang="en-US" baseline="0" dirty="0" smtClean="0"/>
              <a:t> FM2:  Screen (Touchable, Non-touchable) XOR</a:t>
            </a:r>
          </a:p>
          <a:p>
            <a:r>
              <a:rPr lang="en-US" baseline="0" dirty="0" smtClean="0"/>
              <a:t>Existing approaches merge as:  Screen (LR, HR, T, NT) XOR </a:t>
            </a:r>
          </a:p>
          <a:p>
            <a:r>
              <a:rPr lang="en-US" baseline="0" dirty="0" smtClean="0"/>
              <a:t>How to get a product which has HR and Touchable screen?</a:t>
            </a:r>
          </a:p>
          <a:p>
            <a:r>
              <a:rPr lang="en-US" baseline="0" dirty="0" smtClean="0"/>
              <a:t>In fact, some researchers have noticed such problem by introducing compositional multiple SPLs, i.e. add more constraints to enable such configuration. However, these constraints add more complexity. </a:t>
            </a:r>
          </a:p>
          <a:p>
            <a:r>
              <a:rPr lang="en-US" baseline="0" dirty="0" smtClean="0"/>
              <a:t>Based on our previous work on FMs, we have defined three semantics of refinements, which is a basis of FM synthesis.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Use: merge local modification of models in </a:t>
            </a:r>
            <a:r>
              <a:rPr lang="en-US" baseline="0" dirty="0" err="1" smtClean="0"/>
              <a:t>CoFM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5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Rule-based:</a:t>
            </a:r>
            <a:r>
              <a:rPr lang="en-US" baseline="0" dirty="0" smtClean="0"/>
              <a:t> for refinements and constraints</a:t>
            </a:r>
          </a:p>
          <a:p>
            <a:r>
              <a:rPr lang="en-US" baseline="0" dirty="0" smtClean="0"/>
              <a:t>Can handle hierarchy mismatch</a:t>
            </a:r>
          </a:p>
          <a:p>
            <a:r>
              <a:rPr lang="en-US" baseline="0" dirty="0" smtClean="0"/>
              <a:t>Union-mode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feature model?7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There’re two modes of merge operation: Union and Intersection.</a:t>
            </a:r>
          </a:p>
          <a:p>
            <a:r>
              <a:rPr lang="en-US" dirty="0" smtClean="0"/>
              <a:t>By merging two input feature models, we want</a:t>
            </a:r>
            <a:r>
              <a:rPr lang="en-US" baseline="0" dirty="0" smtClean="0"/>
              <a:t> to preserve the semantics of the variability. The semantics is defined by the valid product set of feature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vmlDrawing" Target="../drawings/vmlDrawing4.vml"/><Relationship Id="rId2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5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5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7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vmlDrawing" Target="../drawings/vmlDrawing3.vml"/><Relationship Id="rId15" Type="http://schemas.openxmlformats.org/officeDocument/2006/relationships/oleObject" Target="../embeddings/oleObject3.bin"/><Relationship Id="rId16" Type="http://schemas.openxmlformats.org/officeDocument/2006/relationships/image" Target="../media/image2.png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3" Type="http://schemas.openxmlformats.org/officeDocument/2006/relationships/vmlDrawing" Target="../drawings/vmlDrawing5.vml"/><Relationship Id="rId14" Type="http://schemas.openxmlformats.org/officeDocument/2006/relationships/oleObject" Target="../embeddings/oleObject5.bin"/><Relationship Id="rId15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49130" y="-22952"/>
            <a:ext cx="625596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35944"/>
            <a:ext cx="8439150" cy="52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12858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86320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3" name="位图图像" r:id="rId15" imgW="7338696" imgH="1036410" progId="PBrush">
                  <p:embed/>
                </p:oleObj>
              </mc:Choice>
              <mc:Fallback>
                <p:oleObj name="位图图像" r:id="rId15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位图图像" r:id="rId14" imgW="7338696" imgH="1036410" progId="PBrush">
                  <p:embed/>
                </p:oleObj>
              </mc:Choice>
              <mc:Fallback>
                <p:oleObj name="位图图像" r:id="rId14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"/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microsoft.com/office/2007/relationships/hdphoto" Target="../media/hdphoto1.wdp"/><Relationship Id="rId7" Type="http://schemas.openxmlformats.org/officeDocument/2006/relationships/image" Target="../media/image17.png"/><Relationship Id="rId8" Type="http://schemas.microsoft.com/office/2007/relationships/hdphoto" Target="../media/hdphoto2.wdp"/><Relationship Id="rId9" Type="http://schemas.openxmlformats.org/officeDocument/2006/relationships/image" Target="../media/image180.png"/><Relationship Id="rId10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microsoft.com/office/2007/relationships/hdphoto" Target="../media/hdphoto1.wdp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099" y="1999238"/>
            <a:ext cx="7872413" cy="641350"/>
          </a:xfrm>
        </p:spPr>
        <p:txBody>
          <a:bodyPr/>
          <a:lstStyle/>
          <a:p>
            <a:r>
              <a:rPr lang="en-US" dirty="0" smtClean="0"/>
              <a:t>Feature Model Merging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019800" cy="194821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 Yi</a:t>
            </a:r>
          </a:p>
          <a:p>
            <a:r>
              <a:rPr lang="en-US" i="1" dirty="0">
                <a:solidFill>
                  <a:schemeClr val="tx1"/>
                </a:solidFill>
              </a:rPr>
              <a:t>from</a:t>
            </a:r>
            <a:r>
              <a:rPr lang="en-US" i="1" dirty="0"/>
              <a:t> </a:t>
            </a:r>
            <a:r>
              <a:rPr lang="en-US" dirty="0"/>
              <a:t>Domain and Requirements Engineering Research </a:t>
            </a:r>
            <a:r>
              <a:rPr lang="en-US" dirty="0" smtClean="0"/>
              <a:t>Group, SEI, PKU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2010.12.30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702" y="-581931"/>
            <a:ext cx="6485397" cy="1200329"/>
          </a:xfrm>
        </p:spPr>
        <p:txBody>
          <a:bodyPr/>
          <a:lstStyle/>
          <a:p>
            <a:r>
              <a:rPr lang="en-US" dirty="0" smtClean="0"/>
              <a:t>Definition of </a:t>
            </a:r>
            <a:r>
              <a:rPr lang="en-US" i="1" dirty="0" smtClean="0"/>
              <a:t>merge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merge </a:t>
            </a:r>
            <a:r>
              <a:rPr lang="en-US" dirty="0" smtClean="0"/>
              <a:t>operation is defined through the </a:t>
            </a:r>
            <a:r>
              <a:rPr lang="en-US" dirty="0" smtClean="0">
                <a:solidFill>
                  <a:srgbClr val="FF0000"/>
                </a:solidFill>
              </a:rPr>
              <a:t>product set </a:t>
            </a:r>
            <a:r>
              <a:rPr lang="en-US" dirty="0" smtClean="0"/>
              <a:t>of input and result feature models.</a:t>
            </a:r>
          </a:p>
          <a:p>
            <a:pPr lvl="1"/>
            <a:r>
              <a:rPr lang="en-US" dirty="0" smtClean="0"/>
              <a:t>Notation: we </a:t>
            </a:r>
            <a:r>
              <a:rPr lang="en-US" dirty="0" smtClean="0"/>
              <a:t>use the symbol </a:t>
            </a:r>
            <a:r>
              <a:rPr lang="en-US" dirty="0" smtClean="0">
                <a:solidFill>
                  <a:schemeClr val="accent2"/>
                </a:solidFill>
              </a:rPr>
              <a:t>[[ Feature Model ]] </a:t>
            </a:r>
            <a:r>
              <a:rPr lang="en-US" dirty="0" smtClean="0"/>
              <a:t>to denote the product set of the feature model.</a:t>
            </a:r>
          </a:p>
          <a:p>
            <a:endParaRPr lang="en-US" dirty="0" smtClean="0"/>
          </a:p>
          <a:p>
            <a:endParaRPr lang="en-US" i="1" dirty="0" smtClean="0"/>
          </a:p>
          <a:p>
            <a:r>
              <a:rPr lang="en-US" i="1" dirty="0" smtClean="0"/>
              <a:t>merge </a:t>
            </a:r>
            <a:r>
              <a:rPr lang="en-US" dirty="0" smtClean="0"/>
              <a:t>(Union mode)</a:t>
            </a:r>
          </a:p>
          <a:p>
            <a:endParaRPr lang="en-US" i="1" dirty="0"/>
          </a:p>
          <a:p>
            <a:r>
              <a:rPr lang="en-US" i="1" dirty="0" smtClean="0"/>
              <a:t>merge </a:t>
            </a:r>
            <a:r>
              <a:rPr lang="en-US" dirty="0" smtClean="0"/>
              <a:t>(Strict union mode)</a:t>
            </a:r>
          </a:p>
          <a:p>
            <a:endParaRPr lang="en-US" i="1" dirty="0"/>
          </a:p>
          <a:p>
            <a:r>
              <a:rPr lang="en-US" i="1" dirty="0" smtClean="0"/>
              <a:t>merge </a:t>
            </a:r>
            <a:r>
              <a:rPr lang="en-US" dirty="0" smtClean="0"/>
              <a:t>(Intersection mode)</a:t>
            </a:r>
            <a:endParaRPr lang="en-US" i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88130" y="5943599"/>
                <a:ext cx="46346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[[Result]]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[[Input1]] </a:t>
                </a:r>
                <a:r>
                  <a:rPr lang="en-US" dirty="0"/>
                  <a:t>∩ </a:t>
                </a:r>
                <a:r>
                  <a:rPr lang="en-US" dirty="0" smtClean="0"/>
                  <a:t>[[Input2]]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30" y="5943599"/>
                <a:ext cx="463460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91336" y="3872246"/>
                <a:ext cx="46313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[[Result]]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36" y="3872246"/>
                <a:ext cx="463139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91336" y="4864695"/>
                <a:ext cx="46217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[[Result]]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36" y="4864695"/>
                <a:ext cx="462177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3850" y="2436358"/>
            <a:ext cx="8681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Three </a:t>
            </a:r>
            <a:r>
              <a:rPr lang="en-US" sz="2800" b="1" dirty="0" smtClean="0"/>
              <a:t>kinds </a:t>
            </a:r>
            <a:r>
              <a:rPr lang="en-US" sz="2800" b="1" dirty="0" smtClean="0"/>
              <a:t>of </a:t>
            </a:r>
            <a:r>
              <a:rPr lang="en-US" sz="2800" b="1" i="1" dirty="0" smtClean="0"/>
              <a:t>Merge </a:t>
            </a:r>
            <a:r>
              <a:rPr lang="en-US" sz="2800" b="1" dirty="0"/>
              <a:t>o</a:t>
            </a:r>
            <a:r>
              <a:rPr lang="en-US" sz="2800" b="1" dirty="0" smtClean="0"/>
              <a:t>peration are implemented in existing approaches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386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91491"/>
            <a:ext cx="8439150" cy="5218043"/>
          </a:xfrm>
        </p:spPr>
        <p:txBody>
          <a:bodyPr/>
          <a:lstStyle/>
          <a:p>
            <a:r>
              <a:rPr lang="en-US" dirty="0" smtClean="0"/>
              <a:t>An approach from </a:t>
            </a:r>
            <a:r>
              <a:rPr lang="en-US" dirty="0"/>
              <a:t>the industry (NXP </a:t>
            </a:r>
            <a:r>
              <a:rPr lang="en-US" dirty="0" smtClean="0"/>
              <a:t>Semiconductors, The Netherlands)</a:t>
            </a:r>
          </a:p>
          <a:p>
            <a:r>
              <a:rPr lang="en-US" dirty="0" smtClean="0"/>
              <a:t>A strict union mode merging</a:t>
            </a:r>
          </a:p>
          <a:p>
            <a:endParaRPr lang="en-US" dirty="0" smtClean="0"/>
          </a:p>
          <a:p>
            <a:r>
              <a:rPr lang="en-US" dirty="0" smtClean="0"/>
              <a:t>The problem to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Manage multip</a:t>
            </a:r>
            <a:r>
              <a:rPr lang="en-US" dirty="0" smtClean="0"/>
              <a:t>le feature models and then Choose</a:t>
            </a:r>
            <a:r>
              <a:rPr lang="en-US" dirty="0" smtClean="0"/>
              <a:t> </a:t>
            </a:r>
            <a:r>
              <a:rPr lang="en-US" dirty="0" smtClean="0"/>
              <a:t>an FM from a set of FMs provided by various suppliers</a:t>
            </a:r>
          </a:p>
          <a:p>
            <a:pPr lvl="1"/>
            <a:r>
              <a:rPr lang="en-US" dirty="0" smtClean="0"/>
              <a:t>Most features in the supplied FMs are connected with some artifact (e.g. code), therefore the selection above have to keep such connection as untouched as possible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62" y="618398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/>
              <a:t>Supplier independent feature modeling </a:t>
            </a:r>
            <a:r>
              <a:rPr lang="en-US" dirty="0" smtClean="0"/>
              <a:t>. 2009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09402" y="2676440"/>
                <a:ext cx="46217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[[Result]]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/>
                  <a:t>[[Input1]] ∪ [[Input2]]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402" y="2676440"/>
                <a:ext cx="462177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111" t="-11842" r="-10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1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</a:t>
            </a:r>
            <a:r>
              <a:rPr lang="en-US" b="0" dirty="0"/>
              <a:t>: Identify the correspondence </a:t>
            </a:r>
            <a:r>
              <a:rPr lang="en-US" b="0" dirty="0" smtClean="0"/>
              <a:t>between features </a:t>
            </a:r>
            <a:r>
              <a:rPr lang="en-US" b="0" dirty="0"/>
              <a:t>from different suppliers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19176" y="1776413"/>
            <a:ext cx="6505575" cy="3362325"/>
            <a:chOff x="1019176" y="1776413"/>
            <a:chExt cx="6505575" cy="3362325"/>
          </a:xfrm>
        </p:grpSpPr>
        <p:pic>
          <p:nvPicPr>
            <p:cNvPr id="757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6921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7753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2</a:t>
            </a:r>
            <a:r>
              <a:rPr lang="en-US" b="0" dirty="0" smtClean="0"/>
              <a:t>: Create an FM called </a:t>
            </a:r>
            <a:r>
              <a:rPr lang="en-US" b="0" i="1" dirty="0" smtClean="0"/>
              <a:t>Supplier Independent Feature Model </a:t>
            </a:r>
            <a:r>
              <a:rPr lang="en-US" b="0" dirty="0" smtClean="0"/>
              <a:t>(SIFM) contains all features from all the suppliers.</a:t>
            </a:r>
            <a:endParaRPr lang="en-US" b="0" dirty="0"/>
          </a:p>
          <a:p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21" y="1511301"/>
            <a:ext cx="4233117" cy="21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89" y="1663701"/>
            <a:ext cx="478881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HOW TO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 pitchFamily="2" charset="2"/>
              </a:rPr>
              <a:t>If a feature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exists in several FMs, and in all these FMs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F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has the same parent 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  Add the parent and child to SIFM.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 pitchFamily="2" charset="2"/>
              </a:rPr>
              <a:t>Otherwise, add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as the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child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of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root</a:t>
            </a:r>
            <a:r>
              <a:rPr lang="en-US" dirty="0" smtClean="0">
                <a:sym typeface="Wingdings" pitchFamily="2" charset="2"/>
              </a:rPr>
              <a:t> of SIFM.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Only mandatory and optional </a:t>
            </a:r>
            <a:r>
              <a:rPr lang="en-US" dirty="0" smtClean="0">
                <a:sym typeface="Wingdings" pitchFamily="2" charset="2"/>
              </a:rPr>
              <a:t>relations exist in SIFM, where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sym typeface="Wingdings" pitchFamily="2" charset="2"/>
              </a:rPr>
              <a:t>If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is mandatory in all FMs  </a:t>
            </a:r>
            <a:r>
              <a:rPr lang="en-US" i="1" dirty="0" smtClean="0">
                <a:sym typeface="Wingdings" pitchFamily="2" charset="2"/>
              </a:rPr>
              <a:t>F </a:t>
            </a:r>
            <a:r>
              <a:rPr lang="en-US" dirty="0" smtClean="0">
                <a:sym typeface="Wingdings" pitchFamily="2" charset="2"/>
              </a:rPr>
              <a:t>is mandatory.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sym typeface="Wingdings" pitchFamily="2" charset="2"/>
              </a:rPr>
              <a:t>Otherwise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is optional.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02" y="4213484"/>
            <a:ext cx="2024061" cy="23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 bwMode="auto">
          <a:xfrm>
            <a:off x="6725641" y="3699134"/>
            <a:ext cx="484632" cy="35424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67300" y="2901950"/>
            <a:ext cx="736600" cy="3048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779962" y="3429000"/>
            <a:ext cx="665537" cy="27013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79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3</a:t>
            </a:r>
            <a:r>
              <a:rPr lang="en-US" b="0" dirty="0" smtClean="0"/>
              <a:t>: Create a sub-tree standing for the suppliers. Put all trees together.</a:t>
            </a:r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95" y="1671639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58100" y="20574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43" y="519219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3843" y="2180412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19176" y="4466035"/>
            <a:ext cx="4971678" cy="2391965"/>
            <a:chOff x="1019176" y="1776413"/>
            <a:chExt cx="6505575" cy="33623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2125219" y="1824492"/>
            <a:ext cx="2949225" cy="1635170"/>
            <a:chOff x="2125219" y="1824492"/>
            <a:chExt cx="2949225" cy="1635170"/>
          </a:xfrm>
        </p:grpSpPr>
        <p:pic>
          <p:nvPicPr>
            <p:cNvPr id="77826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219" y="1824492"/>
              <a:ext cx="2857500" cy="1635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2316957" y="2874169"/>
              <a:ext cx="2757487" cy="1333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2376488" y="2800350"/>
              <a:ext cx="240761" cy="2238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526631" y="2838450"/>
              <a:ext cx="71438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398171" y="2838450"/>
              <a:ext cx="307181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3947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08291" y="2024357"/>
            <a:ext cx="2296243" cy="1252243"/>
            <a:chOff x="2125219" y="1824492"/>
            <a:chExt cx="2949225" cy="163517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219" y="1824492"/>
              <a:ext cx="2857500" cy="1635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 bwMode="auto">
            <a:xfrm>
              <a:off x="2316957" y="2874169"/>
              <a:ext cx="2757487" cy="1333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H="1">
              <a:off x="2376488" y="2800350"/>
              <a:ext cx="240761" cy="2238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526631" y="2838450"/>
              <a:ext cx="71438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398171" y="2838450"/>
              <a:ext cx="307181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065068" y="4056295"/>
            <a:ext cx="5078932" cy="2489648"/>
            <a:chOff x="1019176" y="1776413"/>
            <a:chExt cx="6505575" cy="33623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50217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4</a:t>
            </a:r>
            <a:r>
              <a:rPr lang="en-US" b="0" dirty="0" smtClean="0"/>
              <a:t>: Add dependencies between Suppliers and Inputs, SIFM and Inputs.</a:t>
            </a:r>
            <a:endParaRPr lang="en-US" b="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02348" y="151622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2829" y="473052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453" y="159573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" y="1516221"/>
            <a:ext cx="400796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HOW TO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Choose one from inputs</a:t>
            </a:r>
            <a:r>
              <a:rPr lang="en-US" dirty="0" smtClean="0">
                <a:sym typeface="Wingdings" pitchFamily="2" charset="2"/>
              </a:rPr>
              <a:t>: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SIFM.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XOR({</a:t>
            </a:r>
            <a:r>
              <a:rPr lang="en-US" dirty="0" err="1" smtClean="0">
                <a:sym typeface="Wingdings" pitchFamily="2" charset="2"/>
              </a:rPr>
              <a:t>Input.</a:t>
            </a:r>
            <a:r>
              <a:rPr lang="en-US" i="1" dirty="0" err="1" smtClean="0">
                <a:sym typeface="Wingdings" pitchFamily="2" charset="2"/>
              </a:rPr>
              <a:t>F</a:t>
            </a:r>
            <a:r>
              <a:rPr lang="en-US" i="1" dirty="0" smtClean="0">
                <a:sym typeface="Wingdings" pitchFamily="2" charset="2"/>
              </a:rPr>
              <a:t> | </a:t>
            </a:r>
            <a:r>
              <a:rPr lang="en-US" dirty="0" smtClean="0">
                <a:sym typeface="Wingdings" pitchFamily="2" charset="2"/>
              </a:rPr>
              <a:t>Input</a:t>
            </a:r>
            <a:r>
              <a:rPr lang="pl-PL" dirty="0" smtClean="0"/>
              <a:t> ∈</a:t>
            </a:r>
            <a:r>
              <a:rPr lang="en-US" dirty="0"/>
              <a:t> </a:t>
            </a:r>
            <a:r>
              <a:rPr lang="en-US" dirty="0" smtClean="0"/>
              <a:t>Inputs})</a:t>
            </a:r>
            <a:endParaRPr lang="en-US" dirty="0" smtClean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Trace from inputs to SIFM: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err="1" smtClean="0">
                <a:sym typeface="Wingdings" pitchFamily="2" charset="2"/>
              </a:rPr>
              <a:t>Input.</a:t>
            </a:r>
            <a:r>
              <a:rPr lang="en-US" i="1" dirty="0" err="1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</a:t>
            </a:r>
            <a:r>
              <a:rPr lang="en-US" i="1" dirty="0" smtClean="0">
                <a:sym typeface="Wingdings" pitchFamily="2" charset="2"/>
              </a:rPr>
              <a:t>F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Who supplies what: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Sup1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S1, S1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Sup1,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Sup2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S2, S2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Sup2,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369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65068" y="4056295"/>
            <a:ext cx="5078932" cy="2489648"/>
            <a:chOff x="1019176" y="1776413"/>
            <a:chExt cx="6505575" cy="33623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50217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4</a:t>
            </a:r>
            <a:r>
              <a:rPr lang="en-US" b="0" dirty="0" smtClean="0"/>
              <a:t>: Add dependencies between Suppliers and Inputs, SIFM and Inputs.</a:t>
            </a:r>
            <a:endParaRPr lang="en-US" b="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02348" y="151622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2829" y="473052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453" y="159573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" y="1516221"/>
            <a:ext cx="400796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RESULT</a:t>
            </a:r>
          </a:p>
          <a:p>
            <a:r>
              <a:rPr lang="en-US" dirty="0" smtClean="0">
                <a:sym typeface="Wingdings" pitchFamily="2" charset="2"/>
              </a:rPr>
              <a:t>SIFM.F1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(S1.F1 XOR S2.F1 XOR S3.F1)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SIFM.F3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S2.F3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S1.F1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S2.F1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S3.F1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Sup1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S1</a:t>
            </a:r>
          </a:p>
          <a:p>
            <a:r>
              <a:rPr lang="en-US" dirty="0" smtClean="0">
                <a:sym typeface="Wingdings" pitchFamily="2" charset="2"/>
              </a:rPr>
              <a:t>S1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Sup1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08291" y="2024357"/>
            <a:ext cx="2296243" cy="1252243"/>
            <a:chOff x="2125219" y="1824492"/>
            <a:chExt cx="2949225" cy="163517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219" y="1824492"/>
              <a:ext cx="2857500" cy="1635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 bwMode="auto">
            <a:xfrm>
              <a:off x="2316957" y="2874169"/>
              <a:ext cx="2757487" cy="1333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H="1">
              <a:off x="2376488" y="2800350"/>
              <a:ext cx="240761" cy="2238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526631" y="2838450"/>
              <a:ext cx="71438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398171" y="2838450"/>
              <a:ext cx="307181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1855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06" y="1133475"/>
            <a:ext cx="641032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END</a:t>
            </a:r>
            <a:r>
              <a:rPr lang="en-US" b="0" dirty="0" smtClean="0"/>
              <a:t>: We get a </a:t>
            </a:r>
            <a:r>
              <a:rPr lang="en-US" b="0" i="1" dirty="0" smtClean="0"/>
              <a:t>Composite Supplier Feature Model </a:t>
            </a:r>
            <a:r>
              <a:rPr lang="en-US" b="0" dirty="0" smtClean="0"/>
              <a:t>(CSFM)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265" y="2803602"/>
            <a:ext cx="2525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(Only some of the dependencies are shown.)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676558" y="6036469"/>
            <a:ext cx="783398" cy="976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728913" y="5698331"/>
            <a:ext cx="304800" cy="4357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033713" y="5698331"/>
            <a:ext cx="311943" cy="4357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901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0" y="4135695"/>
            <a:ext cx="4981576" cy="257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68" y="2057400"/>
            <a:ext cx="2235521" cy="127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Problem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Select an FM from the inputs.</a:t>
            </a:r>
          </a:p>
          <a:p>
            <a:r>
              <a:rPr lang="en-US" dirty="0" smtClean="0"/>
              <a:t>Scenario 1: Primarily select the features.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825" y="1899284"/>
            <a:ext cx="39412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 the SIFM;</a:t>
            </a:r>
          </a:p>
          <a:p>
            <a:r>
              <a:rPr lang="en-US" b="1" dirty="0" smtClean="0"/>
              <a:t>Select F3;</a:t>
            </a:r>
          </a:p>
          <a:p>
            <a:r>
              <a:rPr lang="en-US" dirty="0" smtClean="0"/>
              <a:t>F3 </a:t>
            </a:r>
            <a:r>
              <a:rPr lang="en-US" dirty="0"/>
              <a:t>⇒ S2.F3 ∧</a:t>
            </a:r>
          </a:p>
          <a:p>
            <a:r>
              <a:rPr lang="en-US" dirty="0" smtClean="0"/>
              <a:t>S2.F3 </a:t>
            </a:r>
            <a:r>
              <a:rPr lang="en-US" dirty="0"/>
              <a:t>⇒ S2 ∧</a:t>
            </a:r>
          </a:p>
          <a:p>
            <a:r>
              <a:rPr lang="en-US" dirty="0" smtClean="0"/>
              <a:t>S2 </a:t>
            </a:r>
            <a:r>
              <a:rPr lang="en-US" dirty="0"/>
              <a:t>⇒ </a:t>
            </a:r>
            <a:r>
              <a:rPr lang="en-US" dirty="0" smtClean="0"/>
              <a:t>Sup2;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Supplier2 has been selected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Sup2 </a:t>
            </a:r>
            <a:r>
              <a:rPr lang="en-US" dirty="0"/>
              <a:t>⇒ (¬Sup1 ∧ ¬Sup3</a:t>
            </a:r>
            <a:r>
              <a:rPr lang="en-US" dirty="0" smtClean="0"/>
              <a:t>) ∧</a:t>
            </a:r>
            <a:endParaRPr lang="en-US" dirty="0"/>
          </a:p>
          <a:p>
            <a:r>
              <a:rPr lang="en-US" dirty="0" smtClean="0"/>
              <a:t>¬</a:t>
            </a:r>
            <a:r>
              <a:rPr lang="en-US" dirty="0"/>
              <a:t>Sup1 ⇒ ¬S1 ∧</a:t>
            </a:r>
          </a:p>
          <a:p>
            <a:r>
              <a:rPr lang="en-US" dirty="0" smtClean="0"/>
              <a:t>¬</a:t>
            </a:r>
            <a:r>
              <a:rPr lang="en-US" dirty="0"/>
              <a:t>S1 ⇒ ¬S1.F4 ∧</a:t>
            </a:r>
          </a:p>
          <a:p>
            <a:r>
              <a:rPr lang="en-US" dirty="0" smtClean="0"/>
              <a:t>¬</a:t>
            </a:r>
            <a:r>
              <a:rPr lang="en-US" dirty="0"/>
              <a:t>Sup3 ⇒ ¬S3 </a:t>
            </a:r>
            <a:r>
              <a:rPr lang="en-US" dirty="0" smtClean="0"/>
              <a:t>∧</a:t>
            </a:r>
          </a:p>
          <a:p>
            <a:r>
              <a:rPr lang="en-US" dirty="0"/>
              <a:t>¬S3 ⇒ ¬S3.F4 ∧</a:t>
            </a:r>
          </a:p>
          <a:p>
            <a:r>
              <a:rPr lang="en-US" dirty="0" smtClean="0"/>
              <a:t>(¬</a:t>
            </a:r>
            <a:r>
              <a:rPr lang="en-US" dirty="0"/>
              <a:t>S1.F4 ∧ ¬S3.F4) ⇒ ¬</a:t>
            </a:r>
            <a:r>
              <a:rPr lang="en-US" dirty="0" smtClean="0"/>
              <a:t>F4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F4 has been deselected.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63" y="2617062"/>
            <a:ext cx="485775" cy="4857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>
            <a:off x="6884195" y="2859949"/>
            <a:ext cx="1317768" cy="2563078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13" y="5588862"/>
            <a:ext cx="485775" cy="48577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7" idx="3"/>
          </p:cNvCxnSpPr>
          <p:nvPr/>
        </p:nvCxnSpPr>
        <p:spPr bwMode="auto">
          <a:xfrm flipH="1" flipV="1">
            <a:off x="5532074" y="3345725"/>
            <a:ext cx="768516" cy="1126263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99" y="4229100"/>
            <a:ext cx="485775" cy="485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99" y="3102837"/>
            <a:ext cx="485775" cy="48577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 bwMode="auto">
          <a:xfrm>
            <a:off x="4400550" y="3345725"/>
            <a:ext cx="185738" cy="11262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6207721" y="3336650"/>
            <a:ext cx="1678979" cy="11353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52834" y="2456506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34" y="2456506"/>
                <a:ext cx="42655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994441" y="2456505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41" y="2456505"/>
                <a:ext cx="42655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046299" y="4391709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99" y="4391709"/>
                <a:ext cx="426559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182828" y="5565735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8" y="5565735"/>
                <a:ext cx="329356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23060" y="4374425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0" y="4374425"/>
                <a:ext cx="329356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598322" y="5597693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322" y="5597693"/>
                <a:ext cx="329356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 bwMode="auto">
          <a:xfrm flipV="1">
            <a:off x="8852416" y="3102836"/>
            <a:ext cx="75262" cy="232345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514262" y="1733859"/>
            <a:ext cx="5158251" cy="4908563"/>
          </a:xfrm>
          <a:custGeom>
            <a:avLst/>
            <a:gdLst>
              <a:gd name="connsiteX0" fmla="*/ 1957851 w 5158251"/>
              <a:gd name="connsiteY0" fmla="*/ 4138304 h 4908563"/>
              <a:gd name="connsiteX1" fmla="*/ 686263 w 5158251"/>
              <a:gd name="connsiteY1" fmla="*/ 4881254 h 4908563"/>
              <a:gd name="connsiteX2" fmla="*/ 471951 w 5158251"/>
              <a:gd name="connsiteY2" fmla="*/ 3281054 h 4908563"/>
              <a:gd name="connsiteX3" fmla="*/ 463 w 5158251"/>
              <a:gd name="connsiteY3" fmla="*/ 1337954 h 4908563"/>
              <a:gd name="connsiteX4" fmla="*/ 457663 w 5158251"/>
              <a:gd name="connsiteY4" fmla="*/ 266391 h 4908563"/>
              <a:gd name="connsiteX5" fmla="*/ 2815101 w 5158251"/>
              <a:gd name="connsiteY5" fmla="*/ 23504 h 4908563"/>
              <a:gd name="connsiteX6" fmla="*/ 3672351 w 5158251"/>
              <a:gd name="connsiteY6" fmla="*/ 80654 h 4908563"/>
              <a:gd name="connsiteX7" fmla="*/ 5158251 w 5158251"/>
              <a:gd name="connsiteY7" fmla="*/ 652154 h 490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8251" h="4908563">
                <a:moveTo>
                  <a:pt x="1957851" y="4138304"/>
                </a:moveTo>
                <a:cubicBezTo>
                  <a:pt x="1445882" y="4581216"/>
                  <a:pt x="933913" y="5024129"/>
                  <a:pt x="686263" y="4881254"/>
                </a:cubicBezTo>
                <a:cubicBezTo>
                  <a:pt x="438613" y="4738379"/>
                  <a:pt x="586251" y="3871604"/>
                  <a:pt x="471951" y="3281054"/>
                </a:cubicBezTo>
                <a:cubicBezTo>
                  <a:pt x="357651" y="2690504"/>
                  <a:pt x="2844" y="1840398"/>
                  <a:pt x="463" y="1337954"/>
                </a:cubicBezTo>
                <a:cubicBezTo>
                  <a:pt x="-1918" y="835510"/>
                  <a:pt x="-11443" y="485466"/>
                  <a:pt x="457663" y="266391"/>
                </a:cubicBezTo>
                <a:cubicBezTo>
                  <a:pt x="926769" y="47316"/>
                  <a:pt x="2279320" y="54460"/>
                  <a:pt x="2815101" y="23504"/>
                </a:cubicBezTo>
                <a:cubicBezTo>
                  <a:pt x="3350882" y="-7452"/>
                  <a:pt x="3281826" y="-24121"/>
                  <a:pt x="3672351" y="80654"/>
                </a:cubicBezTo>
                <a:cubicBezTo>
                  <a:pt x="4062876" y="185429"/>
                  <a:pt x="4610563" y="418791"/>
                  <a:pt x="5158251" y="652154"/>
                </a:cubicBez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529263" y="2343150"/>
            <a:ext cx="3128962" cy="3629025"/>
          </a:xfrm>
          <a:custGeom>
            <a:avLst/>
            <a:gdLst>
              <a:gd name="connsiteX0" fmla="*/ 0 w 3128962"/>
              <a:gd name="connsiteY0" fmla="*/ 3629025 h 3629025"/>
              <a:gd name="connsiteX1" fmla="*/ 3128962 w 3128962"/>
              <a:gd name="connsiteY1" fmla="*/ 0 h 36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8962" h="3629025">
                <a:moveTo>
                  <a:pt x="0" y="3629025"/>
                </a:moveTo>
                <a:lnTo>
                  <a:pt x="3128962" y="0"/>
                </a:ln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286250" y="5857875"/>
            <a:ext cx="1276772" cy="814451"/>
          </a:xfrm>
          <a:custGeom>
            <a:avLst/>
            <a:gdLst>
              <a:gd name="connsiteX0" fmla="*/ 1271588 w 1276772"/>
              <a:gd name="connsiteY0" fmla="*/ 0 h 814451"/>
              <a:gd name="connsiteX1" fmla="*/ 1171575 w 1276772"/>
              <a:gd name="connsiteY1" fmla="*/ 671513 h 814451"/>
              <a:gd name="connsiteX2" fmla="*/ 557213 w 1276772"/>
              <a:gd name="connsiteY2" fmla="*/ 814388 h 814451"/>
              <a:gd name="connsiteX3" fmla="*/ 0 w 1276772"/>
              <a:gd name="connsiteY3" fmla="*/ 685800 h 81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772" h="814451">
                <a:moveTo>
                  <a:pt x="1271588" y="0"/>
                </a:moveTo>
                <a:cubicBezTo>
                  <a:pt x="1281112" y="267891"/>
                  <a:pt x="1290637" y="535782"/>
                  <a:pt x="1171575" y="671513"/>
                </a:cubicBezTo>
                <a:cubicBezTo>
                  <a:pt x="1052513" y="807244"/>
                  <a:pt x="752475" y="812007"/>
                  <a:pt x="557213" y="814388"/>
                </a:cubicBezTo>
                <a:cubicBezTo>
                  <a:pt x="361951" y="816769"/>
                  <a:pt x="180975" y="751284"/>
                  <a:pt x="0" y="685800"/>
                </a:cubicBez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0" name="Elbow Connector 49"/>
          <p:cNvCxnSpPr/>
          <p:nvPr/>
        </p:nvCxnSpPr>
        <p:spPr bwMode="auto">
          <a:xfrm flipV="1">
            <a:off x="5532074" y="2456506"/>
            <a:ext cx="2990986" cy="2966522"/>
          </a:xfrm>
          <a:prstGeom prst="bentConnector3">
            <a:avLst>
              <a:gd name="adj1" fmla="val -157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814644" y="1853118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644" y="1853118"/>
                <a:ext cx="329356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4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Preliminaries: Feature Models</a:t>
            </a:r>
          </a:p>
          <a:p>
            <a:r>
              <a:rPr lang="en-US" dirty="0" smtClean="0"/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Simple Combination Approach</a:t>
            </a:r>
          </a:p>
          <a:p>
            <a:pPr lvl="1"/>
            <a:r>
              <a:rPr lang="en-US" dirty="0" smtClean="0"/>
              <a:t>Rule-based Approach</a:t>
            </a:r>
          </a:p>
          <a:p>
            <a:pPr lvl="1"/>
            <a:r>
              <a:rPr lang="en-US" dirty="0" smtClean="0"/>
              <a:t>Logical Formula Approach</a:t>
            </a:r>
          </a:p>
          <a:p>
            <a:r>
              <a:rPr lang="en-US" dirty="0" smtClean="0"/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7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784984"/>
            <a:ext cx="5391150" cy="481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2: Primarily select the supplier.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462" y="1227772"/>
            <a:ext cx="499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Supplier 1 </a:t>
            </a:r>
            <a:r>
              <a:rPr lang="en-US" dirty="0"/>
              <a:t>⇒ </a:t>
            </a:r>
            <a:r>
              <a:rPr lang="en-US" dirty="0" smtClean="0"/>
              <a:t> F3 is deselected.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4" y="2933836"/>
            <a:ext cx="485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1" y="4192176"/>
            <a:ext cx="485775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67484" y="3096445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84" y="3096445"/>
                <a:ext cx="42655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4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The artifacts (e.g. code) connected with input FMs can be kept unchanged. (Important in scenarios described in approach #2.)</a:t>
            </a:r>
          </a:p>
          <a:p>
            <a:pPr lvl="1"/>
            <a:endParaRPr lang="en-US" dirty="0" smtClean="0"/>
          </a:p>
          <a:p>
            <a:r>
              <a:rPr lang="en-US" dirty="0"/>
              <a:t>Drawbacks: </a:t>
            </a:r>
            <a:r>
              <a:rPr lang="en-US" dirty="0" smtClean="0"/>
              <a:t>Generate </a:t>
            </a:r>
            <a:r>
              <a:rPr lang="en-US" dirty="0"/>
              <a:t>bad domain feature </a:t>
            </a:r>
            <a:r>
              <a:rPr lang="en-US" dirty="0" smtClean="0"/>
              <a:t>model which is hard to understand</a:t>
            </a:r>
          </a:p>
          <a:p>
            <a:pPr lvl="1"/>
            <a:r>
              <a:rPr lang="en-US" dirty="0" smtClean="0"/>
              <a:t>Lots of redundancy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relations between features in the result cannot be clearly seen</a:t>
            </a:r>
          </a:p>
        </p:txBody>
      </p:sp>
    </p:spTree>
    <p:extLst>
      <p:ext uri="{BB962C8B-B14F-4D97-AF65-F5344CB8AC3E}">
        <p14:creationId xmlns:p14="http://schemas.microsoft.com/office/powerpoint/2010/main" val="45251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/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Step1: Get result tree by rules</a:t>
            </a:r>
          </a:p>
          <a:p>
            <a:pPr lvl="2"/>
            <a:r>
              <a:rPr lang="en-US" dirty="0" smtClean="0"/>
              <a:t>Traverse the feature tree level-by-level, from the root.</a:t>
            </a:r>
          </a:p>
          <a:p>
            <a:pPr lvl="2"/>
            <a:r>
              <a:rPr lang="en-US" dirty="0" smtClean="0"/>
              <a:t>Decide the category of each parent-child relation by rules (i.e. mandatory, optional, or-group, </a:t>
            </a:r>
            <a:r>
              <a:rPr lang="en-US" dirty="0" err="1" smtClean="0"/>
              <a:t>xor</a:t>
            </a:r>
            <a:r>
              <a:rPr lang="en-US" dirty="0" smtClean="0"/>
              <a:t>-group)</a:t>
            </a:r>
          </a:p>
          <a:p>
            <a:pPr lvl="1"/>
            <a:r>
              <a:rPr lang="en-US" dirty="0" smtClean="0"/>
              <a:t>Step2: Get cross-tree constraints by rules as well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1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Result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344892"/>
                <a:ext cx="8439150" cy="459870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Intersection mode: [[Result]]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[[FM1]] ∩ [[FM2]] 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344892"/>
                <a:ext cx="8439150" cy="4598707"/>
              </a:xfrm>
              <a:blipFill rotWithShape="1">
                <a:blip r:embed="rId3"/>
                <a:stretch>
                  <a:fillRect l="-1227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8671" y="513895"/>
            <a:ext cx="8148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/>
              <a:t>Automated merging of FMs using graph </a:t>
            </a:r>
            <a:r>
              <a:rPr lang="en-US" i="1" dirty="0" smtClean="0"/>
              <a:t>transformation</a:t>
            </a:r>
            <a:r>
              <a:rPr lang="en-US" dirty="0" smtClean="0"/>
              <a:t>. 2008</a:t>
            </a:r>
          </a:p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Composing feature models. </a:t>
            </a:r>
            <a:r>
              <a:rPr lang="en-US" dirty="0" smtClean="0"/>
              <a:t>2009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589" y="2050869"/>
            <a:ext cx="686072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</a:t>
            </a:r>
            <a:r>
              <a:rPr lang="en-US" dirty="0" smtClean="0"/>
              <a:t> (root1: Feature, root2: Feature)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// root1 must matches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newRoot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root1.copy()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// Merge the </a:t>
            </a:r>
            <a:r>
              <a:rPr lang="en-US" b="1" dirty="0" smtClean="0">
                <a:solidFill>
                  <a:srgbClr val="00B050"/>
                </a:solidFill>
              </a:rPr>
              <a:t>common children</a:t>
            </a:r>
            <a:r>
              <a:rPr lang="en-US" dirty="0" smtClean="0">
                <a:solidFill>
                  <a:srgbClr val="00B050"/>
                </a:solidFill>
              </a:rPr>
              <a:t> of root1 and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newPCR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compute parent-child relation </a:t>
            </a:r>
            <a:r>
              <a:rPr lang="en-US" dirty="0" smtClean="0">
                <a:sym typeface="Wingdings" pitchFamily="2" charset="2"/>
              </a:rPr>
              <a:t>from root1 and root2 by intersection-rules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for each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common</a:t>
            </a:r>
            <a:r>
              <a:rPr lang="en-US" dirty="0" smtClean="0">
                <a:sym typeface="Wingdings" pitchFamily="2" charset="2"/>
              </a:rPr>
              <a:t> child c of root1 and root2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</a:t>
            </a:r>
            <a:r>
              <a:rPr lang="en-US" dirty="0" err="1" smtClean="0">
                <a:sym typeface="Wingdings" pitchFamily="2" charset="2"/>
              </a:rPr>
              <a:t>merged_c</a:t>
            </a:r>
            <a:r>
              <a:rPr lang="en-US" dirty="0" smtClean="0">
                <a:sym typeface="Wingdings" pitchFamily="2" charset="2"/>
              </a:rPr>
              <a:t>  </a:t>
            </a:r>
            <a:r>
              <a:rPr lang="en-US" b="1" dirty="0" smtClean="0">
                <a:sym typeface="Wingdings" pitchFamily="2" charset="2"/>
              </a:rPr>
              <a:t>merge</a:t>
            </a:r>
            <a:r>
              <a:rPr lang="en-US" dirty="0" smtClean="0">
                <a:sym typeface="Wingdings" pitchFamily="2" charset="2"/>
              </a:rPr>
              <a:t> (c of root1, c of root2)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</a:t>
            </a:r>
            <a:r>
              <a:rPr lang="en-US" dirty="0" err="1" smtClean="0">
                <a:sym typeface="Wingdings" pitchFamily="2" charset="2"/>
              </a:rPr>
              <a:t>newRoot.addChild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merged_c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newPCR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return </a:t>
            </a:r>
            <a:r>
              <a:rPr lang="en-US" dirty="0" err="1" smtClean="0">
                <a:sym typeface="Wingdings" pitchFamily="2" charset="2"/>
              </a:rPr>
              <a:t>newRoot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98080" y="2481943"/>
            <a:ext cx="1264920" cy="4049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newRoot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923314" y="3631475"/>
            <a:ext cx="1839686" cy="757645"/>
            <a:chOff x="6923314" y="3631475"/>
            <a:chExt cx="1839686" cy="757645"/>
          </a:xfrm>
        </p:grpSpPr>
        <p:sp>
          <p:nvSpPr>
            <p:cNvPr id="8" name="Rectangle 7"/>
            <p:cNvSpPr/>
            <p:nvPr/>
          </p:nvSpPr>
          <p:spPr bwMode="auto">
            <a:xfrm>
              <a:off x="7498080" y="3631475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" name="Straight Connector 9"/>
            <p:cNvCxnSpPr>
              <a:stCxn id="8" idx="2"/>
            </p:cNvCxnSpPr>
            <p:nvPr/>
          </p:nvCxnSpPr>
          <p:spPr bwMode="auto">
            <a:xfrm flipH="1">
              <a:off x="7814310" y="4036423"/>
              <a:ext cx="31623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2"/>
            </p:cNvCxnSpPr>
            <p:nvPr/>
          </p:nvCxnSpPr>
          <p:spPr bwMode="auto">
            <a:xfrm>
              <a:off x="8130540" y="4036423"/>
              <a:ext cx="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" idx="2"/>
            </p:cNvCxnSpPr>
            <p:nvPr/>
          </p:nvCxnSpPr>
          <p:spPr bwMode="auto">
            <a:xfrm>
              <a:off x="8130540" y="4036423"/>
              <a:ext cx="31623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923314" y="4050566"/>
              <a:ext cx="912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newPCR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49215" y="4689566"/>
            <a:ext cx="2289998" cy="1737349"/>
            <a:chOff x="6649215" y="4689566"/>
            <a:chExt cx="2289998" cy="173734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7341324" y="4689566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" name="Straight Connector 19"/>
            <p:cNvCxnSpPr>
              <a:stCxn id="19" idx="2"/>
              <a:endCxn id="24" idx="0"/>
            </p:cNvCxnSpPr>
            <p:nvPr/>
          </p:nvCxnSpPr>
          <p:spPr bwMode="auto">
            <a:xfrm flipH="1">
              <a:off x="7172980" y="5094514"/>
              <a:ext cx="800804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2"/>
              <a:endCxn id="27" idx="0"/>
            </p:cNvCxnSpPr>
            <p:nvPr/>
          </p:nvCxnSpPr>
          <p:spPr bwMode="auto">
            <a:xfrm>
              <a:off x="7973784" y="5094514"/>
              <a:ext cx="35760" cy="9274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9" idx="2"/>
            </p:cNvCxnSpPr>
            <p:nvPr/>
          </p:nvCxnSpPr>
          <p:spPr bwMode="auto">
            <a:xfrm>
              <a:off x="7973784" y="5094514"/>
              <a:ext cx="632460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6649215" y="5505991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485779" y="6021967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common2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46770" y="544927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885109" y="509451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newPCR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8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504822"/>
            <a:ext cx="6394870" cy="1384995"/>
          </a:xfrm>
        </p:spPr>
        <p:txBody>
          <a:bodyPr/>
          <a:lstStyle/>
          <a:p>
            <a:r>
              <a:rPr lang="en-US" sz="2800" dirty="0" smtClean="0"/>
              <a:t>Compute Parent-Child Relation for Common Children: Intersection Rules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74700"/>
            <a:ext cx="8439150" cy="51689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761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761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701029" y="2365329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 bwMode="auto">
          <a:xfrm>
            <a:off x="1743892" y="1903549"/>
            <a:ext cx="0" cy="4617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7240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240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948929" y="2365329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 bwMode="auto">
          <a:xfrm>
            <a:off x="3991792" y="1903549"/>
            <a:ext cx="0" cy="4617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2672928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9429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894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2894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19" name="Straight Connector 18"/>
          <p:cNvCxnSpPr>
            <a:stCxn id="16" idx="2"/>
            <a:endCxn id="23" idx="0"/>
          </p:cNvCxnSpPr>
          <p:nvPr/>
        </p:nvCxnSpPr>
        <p:spPr bwMode="auto">
          <a:xfrm>
            <a:off x="6557192" y="1903549"/>
            <a:ext cx="0" cy="466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29081" y="3471733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[[FM1]] = { {R, C} 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22669" y="3471733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[[FM2]] =</a:t>
            </a:r>
          </a:p>
          <a:p>
            <a:r>
              <a:rPr lang="en-US" dirty="0" smtClean="0"/>
              <a:t>{ {R}, {R, C} 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75369" y="3463666"/>
            <a:ext cx="344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[[Result]] = {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= [[FM1]]</a:t>
            </a:r>
            <a:r>
              <a:rPr lang="en-US" dirty="0"/>
              <a:t> </a:t>
            </a:r>
            <a:r>
              <a:rPr lang="en-US" dirty="0" smtClean="0"/>
              <a:t>∩ [[FM2]] 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6514329" y="2370092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94659" y="29384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42559" y="29130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7959" y="29130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766457" y="5224780"/>
            <a:ext cx="1295400" cy="452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380589"/>
              </p:ext>
            </p:extLst>
          </p:nvPr>
        </p:nvGraphicFramePr>
        <p:xfrm>
          <a:off x="533400" y="4615180"/>
          <a:ext cx="8229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FM2</a:t>
                      </a:r>
                    </a:p>
                    <a:p>
                      <a:r>
                        <a:rPr lang="en-US" dirty="0" smtClean="0"/>
                        <a:t>FM1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533400" y="4615180"/>
            <a:ext cx="1676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7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95178"/>
            <a:ext cx="6255969" cy="523220"/>
          </a:xfrm>
        </p:spPr>
        <p:txBody>
          <a:bodyPr/>
          <a:lstStyle/>
          <a:p>
            <a:r>
              <a:rPr lang="en-US" sz="2800" dirty="0" smtClean="0"/>
              <a:t>Get the Result Tree (Cont.)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Union mode: [[Result]] 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 smtClean="0"/>
                  <a:t> [[FM1]] ∪ [[FM2]]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27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500" y="1369317"/>
            <a:ext cx="6860725" cy="52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</a:t>
            </a:r>
            <a:r>
              <a:rPr lang="en-US" dirty="0" smtClean="0"/>
              <a:t> (root1: Feature, root2: Feature)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root1 must matches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newRoot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 root1.copy()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r>
              <a:rPr lang="en-US" dirty="0" smtClean="0"/>
              <a:t>    </a:t>
            </a:r>
            <a:r>
              <a:rPr lang="en-US" sz="2000" dirty="0" smtClean="0">
                <a:solidFill>
                  <a:srgbClr val="00B050"/>
                </a:solidFill>
              </a:rPr>
              <a:t>// Merge the </a:t>
            </a:r>
            <a:r>
              <a:rPr lang="en-US" sz="2000" b="1" dirty="0" smtClean="0">
                <a:solidFill>
                  <a:srgbClr val="00B050"/>
                </a:solidFill>
              </a:rPr>
              <a:t>common children</a:t>
            </a:r>
            <a:r>
              <a:rPr lang="en-US" sz="2000" dirty="0" smtClean="0">
                <a:solidFill>
                  <a:srgbClr val="00B050"/>
                </a:solidFill>
              </a:rPr>
              <a:t> of root1 and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err="1" smtClean="0"/>
              <a:t>newPCR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 compute parent-child relation from root1 and root2 by union-rules</a:t>
            </a:r>
          </a:p>
          <a:p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 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for each common child c of root1 and root2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         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merged_c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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(c of root1, c of root2)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         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newRoot.addChild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merged_c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newPCR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)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// Insert the 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unique children </a:t>
            </a:r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of root1 and root2 to </a:t>
            </a:r>
            <a:r>
              <a:rPr lang="en-US" sz="2000" dirty="0" err="1" smtClean="0">
                <a:solidFill>
                  <a:srgbClr val="00B050"/>
                </a:solidFill>
                <a:sym typeface="Wingdings" pitchFamily="2" charset="2"/>
              </a:rPr>
              <a:t>newRoot</a:t>
            </a:r>
            <a:endParaRPr lang="en-US" sz="2000" dirty="0" smtClean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for each unique child </a:t>
            </a:r>
            <a:r>
              <a:rPr lang="en-US" sz="2000" i="1" dirty="0" smtClean="0">
                <a:sym typeface="Wingdings" pitchFamily="2" charset="2"/>
              </a:rPr>
              <a:t>uc1</a:t>
            </a:r>
            <a:r>
              <a:rPr lang="en-US" sz="2000" dirty="0" smtClean="0">
                <a:sym typeface="Wingdings" pitchFamily="2" charset="2"/>
              </a:rPr>
              <a:t> of root1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</a:t>
            </a:r>
            <a:r>
              <a:rPr lang="en-US" sz="2000" dirty="0" err="1" smtClean="0">
                <a:sym typeface="Wingdings" pitchFamily="2" charset="2"/>
              </a:rPr>
              <a:t>newRoot.addChild</a:t>
            </a:r>
            <a:r>
              <a:rPr lang="en-US" sz="2000" dirty="0" smtClean="0">
                <a:sym typeface="Wingdings" pitchFamily="2" charset="2"/>
              </a:rPr>
              <a:t>(uc1, AND-OPTIONAL)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for each unique child uc2 of root2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</a:t>
            </a:r>
            <a:r>
              <a:rPr lang="en-US" sz="2000" dirty="0" err="1" smtClean="0">
                <a:sym typeface="Wingdings" pitchFamily="2" charset="2"/>
              </a:rPr>
              <a:t>newRoot.addChild</a:t>
            </a:r>
            <a:r>
              <a:rPr lang="en-US" sz="2000" dirty="0" smtClean="0">
                <a:sym typeface="Wingdings" pitchFamily="2" charset="2"/>
              </a:rPr>
              <a:t>(uc2, AND-OPTIONAL)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    return </a:t>
            </a:r>
            <a:r>
              <a:rPr lang="en-US" sz="2000" dirty="0" err="1" smtClean="0">
                <a:sym typeface="Wingdings" pitchFamily="2" charset="2"/>
              </a:rPr>
              <a:t>newRoot</a:t>
            </a:r>
            <a:endParaRPr lang="en-US" sz="2000" dirty="0" smtClean="0">
              <a:sym typeface="Wingdings" pitchFamily="2" charset="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32895" y="1786240"/>
            <a:ext cx="1957029" cy="1737349"/>
            <a:chOff x="6649215" y="4689566"/>
            <a:chExt cx="1957029" cy="173734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41324" y="4689566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17" idx="0"/>
            </p:cNvCxnSpPr>
            <p:nvPr/>
          </p:nvCxnSpPr>
          <p:spPr bwMode="auto">
            <a:xfrm flipH="1">
              <a:off x="7172980" y="5094514"/>
              <a:ext cx="800804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13" idx="2"/>
              <a:endCxn id="18" idx="0"/>
            </p:cNvCxnSpPr>
            <p:nvPr/>
          </p:nvCxnSpPr>
          <p:spPr bwMode="auto">
            <a:xfrm>
              <a:off x="7973784" y="5094514"/>
              <a:ext cx="35760" cy="9274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6649215" y="5505991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485779" y="6021967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common2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19596" y="4466554"/>
            <a:ext cx="2772004" cy="1922178"/>
            <a:chOff x="6219596" y="4136354"/>
            <a:chExt cx="2772004" cy="1922178"/>
          </a:xfrm>
        </p:grpSpPr>
        <p:grpSp>
          <p:nvGrpSpPr>
            <p:cNvPr id="20" name="Group 19"/>
            <p:cNvGrpSpPr/>
            <p:nvPr/>
          </p:nvGrpSpPr>
          <p:grpSpPr>
            <a:xfrm>
              <a:off x="6219596" y="4136354"/>
              <a:ext cx="2490322" cy="1922178"/>
              <a:chOff x="6115922" y="4689566"/>
              <a:chExt cx="2490322" cy="1922178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7341324" y="4689566"/>
                <a:ext cx="1264920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newRoot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2" name="Straight Connector 21"/>
              <p:cNvCxnSpPr>
                <a:stCxn id="21" idx="2"/>
                <a:endCxn id="24" idx="0"/>
              </p:cNvCxnSpPr>
              <p:nvPr/>
            </p:nvCxnSpPr>
            <p:spPr bwMode="auto">
              <a:xfrm flipH="1">
                <a:off x="6639687" y="5094514"/>
                <a:ext cx="1334097" cy="2612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21" idx="2"/>
                <a:endCxn id="25" idx="0"/>
              </p:cNvCxnSpPr>
              <p:nvPr/>
            </p:nvCxnSpPr>
            <p:spPr bwMode="auto">
              <a:xfrm flipH="1">
                <a:off x="7341324" y="5094514"/>
                <a:ext cx="632460" cy="11122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" name="Rectangle 23"/>
              <p:cNvSpPr/>
              <p:nvPr/>
            </p:nvSpPr>
            <p:spPr bwMode="auto">
              <a:xfrm>
                <a:off x="6115922" y="5355766"/>
                <a:ext cx="1047529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common1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817559" y="6206796"/>
                <a:ext cx="1047529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common2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7996542" y="5158244"/>
              <a:ext cx="99505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unique1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8451208" y="5055101"/>
              <a:ext cx="85725" cy="8572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" name="Straight Connector 30"/>
            <p:cNvCxnSpPr>
              <a:stCxn id="21" idx="2"/>
              <a:endCxn id="29" idx="0"/>
            </p:cNvCxnSpPr>
            <p:nvPr/>
          </p:nvCxnSpPr>
          <p:spPr bwMode="auto">
            <a:xfrm>
              <a:off x="8077458" y="4541302"/>
              <a:ext cx="416613" cy="5137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692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3812793" y="6260426"/>
            <a:ext cx="1295400" cy="452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515434"/>
              </p:ext>
            </p:extLst>
          </p:nvPr>
        </p:nvGraphicFramePr>
        <p:xfrm>
          <a:off x="579736" y="4589106"/>
          <a:ext cx="8229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FM2</a:t>
                      </a:r>
                    </a:p>
                    <a:p>
                      <a:r>
                        <a:rPr lang="en-US" dirty="0" smtClean="0"/>
                        <a:t>FM1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73934"/>
            <a:ext cx="6255969" cy="954107"/>
          </a:xfrm>
        </p:spPr>
        <p:txBody>
          <a:bodyPr/>
          <a:lstStyle/>
          <a:p>
            <a:r>
              <a:rPr lang="en-US" sz="2800" dirty="0" smtClean="0"/>
              <a:t>Compute Parent-Child Relation for Common Children: Union Rules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74700"/>
            <a:ext cx="8439150" cy="51689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761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837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 bwMode="auto">
          <a:xfrm flipH="1">
            <a:off x="1251496" y="190354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7240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72928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9429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281" y="3362986"/>
            <a:ext cx="2001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[[FM1]] = </a:t>
            </a:r>
          </a:p>
          <a:p>
            <a:r>
              <a:rPr lang="en-US" sz="2000" dirty="0" smtClean="0"/>
              <a:t>{ {R, A}, {R, B}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{R, A, B} }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251933" y="3358464"/>
            <a:ext cx="1901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[[FM2]] ={ {R},</a:t>
            </a:r>
          </a:p>
          <a:p>
            <a:r>
              <a:rPr lang="en-US" sz="2000" dirty="0" smtClean="0"/>
              <a:t>{R, A}, {R, B},</a:t>
            </a:r>
          </a:p>
          <a:p>
            <a:r>
              <a:rPr lang="en-US" sz="2000" dirty="0" smtClean="0"/>
              <a:t>{R, A, B} }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75369" y="3463666"/>
                <a:ext cx="26132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[[Result]] </a:t>
                </a:r>
                <a14:m>
                  <m:oMath xmlns:m="http://schemas.openxmlformats.org/officeDocument/2006/math" xmlns="">
                    <m:r>
                      <a:rPr lang="en-US" sz="2000" b="1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[[FM1]]</a:t>
                </a:r>
                <a:r>
                  <a:rPr lang="en-US" sz="2000" dirty="0"/>
                  <a:t> ∪ </a:t>
                </a:r>
                <a:r>
                  <a:rPr lang="en-US" sz="2000" dirty="0" smtClean="0"/>
                  <a:t>[[FM2]]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69" y="3463666"/>
                <a:ext cx="2613216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570" t="-4310" r="-163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394659" y="29384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42559" y="29130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7959" y="29130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911060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cxnSp>
        <p:nvCxnSpPr>
          <p:cNvPr id="18" name="Straight Connector 17"/>
          <p:cNvCxnSpPr>
            <a:stCxn id="4" idx="2"/>
            <a:endCxn id="30" idx="0"/>
          </p:cNvCxnSpPr>
          <p:nvPr/>
        </p:nvCxnSpPr>
        <p:spPr bwMode="auto">
          <a:xfrm>
            <a:off x="1743892" y="190354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Isosceles Triangle 34"/>
          <p:cNvSpPr/>
          <p:nvPr/>
        </p:nvSpPr>
        <p:spPr bwMode="auto">
          <a:xfrm>
            <a:off x="1476103" y="1912892"/>
            <a:ext cx="508271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2316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58960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3456533" y="2352537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H="1">
            <a:off x="3499396" y="1890849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4371294" y="2349315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Straight Connector 51"/>
          <p:cNvCxnSpPr>
            <a:stCxn id="10" idx="2"/>
            <a:endCxn id="51" idx="0"/>
          </p:cNvCxnSpPr>
          <p:nvPr/>
        </p:nvCxnSpPr>
        <p:spPr bwMode="auto">
          <a:xfrm>
            <a:off x="3991792" y="1903549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6475352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982956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69103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07881" y="2352537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flipH="1">
            <a:off x="6250744" y="1890849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65"/>
          <p:cNvSpPr/>
          <p:nvPr/>
        </p:nvSpPr>
        <p:spPr bwMode="auto">
          <a:xfrm>
            <a:off x="7122642" y="2349315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7" name="Straight Connector 66"/>
          <p:cNvCxnSpPr>
            <a:stCxn id="61" idx="2"/>
            <a:endCxn id="66" idx="0"/>
          </p:cNvCxnSpPr>
          <p:nvPr/>
        </p:nvCxnSpPr>
        <p:spPr bwMode="auto">
          <a:xfrm>
            <a:off x="6743140" y="1903549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579736" y="4589106"/>
            <a:ext cx="1676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7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156733"/>
            <a:ext cx="6255969" cy="461665"/>
          </a:xfrm>
        </p:spPr>
        <p:txBody>
          <a:bodyPr/>
          <a:lstStyle/>
          <a:p>
            <a:r>
              <a:rPr lang="en-US" sz="2400" dirty="0" smtClean="0"/>
              <a:t>Insert Unique Children in the Union Mode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25304" y="14844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22220" y="253361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14565" y="195289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6563" y="17108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7129" y="17108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7104" y="14844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937104" y="24939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16" name="Straight Connector 15"/>
          <p:cNvCxnSpPr>
            <a:stCxn id="14" idx="2"/>
            <a:endCxn id="20" idx="0"/>
          </p:cNvCxnSpPr>
          <p:nvPr/>
        </p:nvCxnSpPr>
        <p:spPr bwMode="auto">
          <a:xfrm>
            <a:off x="7204892" y="1941649"/>
            <a:ext cx="0" cy="466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8281" y="3509833"/>
            <a:ext cx="2829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[[FM1]] = {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b="1" dirty="0" smtClean="0"/>
              <a:t>or</a:t>
            </a:r>
          </a:p>
          <a:p>
            <a:r>
              <a:rPr lang="en-US" dirty="0" smtClean="0"/>
              <a:t>[[FM1]] = { {R},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{R, C} 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1869" y="3509833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[[FM2]] = { {R} 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24569" y="3501766"/>
            <a:ext cx="3446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[[Result]] = { {R},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= [[FM1]]</a:t>
            </a:r>
            <a:r>
              <a:rPr lang="en-US" dirty="0"/>
              <a:t> ∪ </a:t>
            </a:r>
            <a:r>
              <a:rPr lang="en-US" dirty="0" smtClean="0"/>
              <a:t>[[FM2]] 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162029" y="2408192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3859" y="29765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90259" y="29511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5659" y="29511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25" name="Straight Connector 24"/>
          <p:cNvCxnSpPr>
            <a:stCxn id="4" idx="2"/>
            <a:endCxn id="5" idx="0"/>
          </p:cNvCxnSpPr>
          <p:nvPr/>
        </p:nvCxnSpPr>
        <p:spPr bwMode="auto">
          <a:xfrm flipH="1">
            <a:off x="1690008" y="1941649"/>
            <a:ext cx="3084" cy="5919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859280" y="1859834"/>
            <a:ext cx="153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any parent-child relation</a:t>
            </a:r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13668" y="2489154"/>
                <a:ext cx="15356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C </a:t>
                </a:r>
                <a14:m>
                  <m:oMath xmlns:m="http://schemas.openxmlformats.org/officeDocument/2006/math" xmlns="">
                    <m:r>
                      <a:rPr lang="en-US" sz="2000" i="1" smtClean="0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sz="2000" i="1" dirty="0" smtClean="0"/>
                  <a:t> FM2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668" y="2489154"/>
                <a:ext cx="153568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36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51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532" y="5029984"/>
            <a:ext cx="9271853" cy="123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6593"/>
            <a:ext cx="9238217" cy="116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27933"/>
            <a:ext cx="6255969" cy="646331"/>
          </a:xfrm>
        </p:spPr>
        <p:txBody>
          <a:bodyPr/>
          <a:lstStyle/>
          <a:p>
            <a:r>
              <a:rPr lang="en-US" dirty="0" smtClean="0"/>
              <a:t>Get Cross-Tree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50627"/>
            <a:ext cx="8439150" cy="5192972"/>
          </a:xfrm>
        </p:spPr>
        <p:txBody>
          <a:bodyPr/>
          <a:lstStyle/>
          <a:p>
            <a:r>
              <a:rPr lang="en-US" dirty="0" smtClean="0"/>
              <a:t>Similar to the refinements,  use rules to match inputs and generate output.</a:t>
            </a:r>
          </a:p>
          <a:p>
            <a:endParaRPr lang="en-US" dirty="0"/>
          </a:p>
          <a:p>
            <a:r>
              <a:rPr lang="en-US" dirty="0" smtClean="0"/>
              <a:t>Example rules of the union mode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991" y="285354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FM1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2354" y="285354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FM2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701" y="2853542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Result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13" y="4436702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{A, B}, {B}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8384" y="442855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042224" y="4428559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{B}, {A, B}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-450376" y="5029984"/>
            <a:ext cx="10536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3393" y="6265686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231655" y="6265686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72629" y="6265686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99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91744" y="2090737"/>
            <a:ext cx="7556880" cy="369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-581931"/>
            <a:ext cx="6476211" cy="1200329"/>
          </a:xfrm>
        </p:spPr>
        <p:txBody>
          <a:bodyPr/>
          <a:lstStyle/>
          <a:p>
            <a:r>
              <a:rPr lang="en-US" dirty="0" smtClean="0"/>
              <a:t>Preliminaries: Feature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(Domain) feature models provide a way to describe commonality and variability of the products in a specific domain.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3699" y="6086475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dirty="0" smtClean="0">
                <a:latin typeface="+mn-lt"/>
              </a:rPr>
              <a:t>from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Feature Oriented Domain Analysis (FODA) Feasibility </a:t>
            </a:r>
            <a:r>
              <a:rPr lang="en-US" sz="1800" b="1" dirty="0">
                <a:latin typeface="+mn-lt"/>
              </a:rPr>
              <a:t>Study,</a:t>
            </a:r>
            <a:r>
              <a:rPr lang="en-US" sz="1800" dirty="0">
                <a:latin typeface="+mn-lt"/>
              </a:rPr>
              <a:t> </a:t>
            </a:r>
            <a:endParaRPr lang="en-US" sz="1800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CMU/SEI-90-TR-21, 1990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01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Not hard to implement.</a:t>
            </a:r>
          </a:p>
          <a:p>
            <a:pPr lvl="1"/>
            <a:r>
              <a:rPr lang="en-US" dirty="0" smtClean="0"/>
              <a:t>Generate feature model with acceptable quality. </a:t>
            </a:r>
          </a:p>
          <a:p>
            <a:pPr lvl="1"/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Some researchers argue that the semantics preservation of </a:t>
            </a:r>
            <a:r>
              <a:rPr lang="en-US" i="1" dirty="0" smtClean="0"/>
              <a:t>merge </a:t>
            </a:r>
            <a:r>
              <a:rPr lang="en-US" dirty="0" smtClean="0"/>
              <a:t>operation (especially in the intersection mode) is doubtful and needs strict proof.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2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/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Formula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Transform input FMs into logical formulas</a:t>
            </a:r>
          </a:p>
          <a:p>
            <a:pPr lvl="1"/>
            <a:r>
              <a:rPr lang="en-US" dirty="0" smtClean="0"/>
              <a:t>Compute result formula from the input formulas (“merge” input formulas)</a:t>
            </a:r>
          </a:p>
          <a:p>
            <a:pPr lvl="1"/>
            <a:r>
              <a:rPr lang="en-US" dirty="0" smtClean="0"/>
              <a:t>Transform result formula into result FM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0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FM to Logical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8064366"/>
                  </p:ext>
                </p:extLst>
              </p:nvPr>
            </p:nvGraphicFramePr>
            <p:xfrm>
              <a:off x="323850" y="1182228"/>
              <a:ext cx="843915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9575"/>
                    <a:gridCol w="421957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Structure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Implication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Any </a:t>
                          </a:r>
                          <a:r>
                            <a:rPr lang="en-US" i="1" dirty="0" smtClean="0"/>
                            <a:t>parent-child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parent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parent-mandatory</a:t>
                          </a:r>
                          <a:r>
                            <a:rPr lang="en-US" i="1" baseline="0" dirty="0" smtClean="0"/>
                            <a:t> child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 smtClean="0"/>
                            <a:t>parent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child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parent-OR (child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parent-XOR</a:t>
                          </a:r>
                          <a:r>
                            <a:rPr lang="en-US" i="1" baseline="0" dirty="0" smtClean="0"/>
                            <a:t> (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(parent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 ∧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baseline="0" dirty="0" smtClean="0"/>
                            <a:t>(</a:t>
                          </a:r>
                          <a14:m/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i</a:t>
                          </a:r>
                          <a:r>
                            <a:rPr lang="en-US" i="1" dirty="0" smtClean="0"/>
                            <a:t> ∧ </a:t>
                          </a:r>
                          <a:r>
                            <a:rPr lang="en-US" i="1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j</a:t>
                          </a:r>
                          <a:r>
                            <a:rPr lang="en-US" i="1" baseline="-25000" dirty="0" smtClean="0"/>
                            <a:t>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false)</a:t>
                          </a:r>
                          <a:endParaRPr lang="en-US" i="1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requires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Y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excludes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sym typeface="Wingdings" pitchFamily="2" charset="2"/>
                            </a:rPr>
                            <a:t>X ∧ Y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8064366"/>
                  </p:ext>
                </p:extLst>
              </p:nvPr>
            </p:nvGraphicFramePr>
            <p:xfrm>
              <a:off x="323850" y="1182228"/>
              <a:ext cx="843915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9575"/>
                    <a:gridCol w="421957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Structure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Implication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Any </a:t>
                          </a:r>
                          <a:r>
                            <a:rPr lang="en-US" i="1" dirty="0" smtClean="0"/>
                            <a:t>parent-child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parent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parent-mandatory</a:t>
                          </a:r>
                          <a:r>
                            <a:rPr lang="en-US" i="1" baseline="0" dirty="0" smtClean="0"/>
                            <a:t> child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 smtClean="0"/>
                            <a:t>parent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child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parent-OR (child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parent-XOR</a:t>
                          </a:r>
                          <a:r>
                            <a:rPr lang="en-US" i="1" baseline="0" dirty="0" smtClean="0"/>
                            <a:t> (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45" t="-236190" b="-13047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requires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Y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excludes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sym typeface="Wingdings" pitchFamily="2" charset="2"/>
                            </a:rPr>
                            <a:t>X ∧ Y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850" y="618398"/>
            <a:ext cx="8439150" cy="61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Step 1: Map structures to implications</a:t>
            </a:r>
          </a:p>
          <a:p>
            <a:pPr lvl="1"/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4032" y="4225344"/>
            <a:ext cx="8851067" cy="5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Step 2: The formula is a conjunction of all implications</a:t>
            </a:r>
          </a:p>
          <a:p>
            <a:pPr lvl="1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96389" y="4794070"/>
            <a:ext cx="8085909" cy="17765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SEMANTICS</a:t>
            </a:r>
          </a:p>
          <a:p>
            <a:r>
              <a:rPr lang="en-US" dirty="0"/>
              <a:t>Any </a:t>
            </a:r>
            <a:r>
              <a:rPr lang="en-US" dirty="0">
                <a:solidFill>
                  <a:srgbClr val="FF0000"/>
                </a:solidFill>
              </a:rPr>
              <a:t>assignment of Boolean </a:t>
            </a:r>
            <a:r>
              <a:rPr lang="en-US" dirty="0"/>
              <a:t>values to all features that </a:t>
            </a:r>
            <a:r>
              <a:rPr lang="en-US" dirty="0" smtClean="0"/>
              <a:t>makes the </a:t>
            </a:r>
            <a:r>
              <a:rPr lang="en-US" dirty="0" smtClean="0">
                <a:solidFill>
                  <a:srgbClr val="FF0000"/>
                </a:solidFill>
              </a:rPr>
              <a:t>formula </a:t>
            </a:r>
            <a:r>
              <a:rPr lang="en-US" dirty="0">
                <a:solidFill>
                  <a:srgbClr val="FF0000"/>
                </a:solidFill>
              </a:rPr>
              <a:t>satisfied </a:t>
            </a:r>
            <a:r>
              <a:rPr lang="en-US" dirty="0"/>
              <a:t>represents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valid product </a:t>
            </a:r>
            <a:r>
              <a:rPr lang="en-US" dirty="0" smtClean="0"/>
              <a:t>of </a:t>
            </a:r>
            <a:r>
              <a:rPr lang="en-US" dirty="0"/>
              <a:t>the feature model.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7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Logical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548325"/>
            <a:ext cx="777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Managing multiple SPLs using merging techniques</a:t>
            </a:r>
            <a:r>
              <a:rPr lang="en-US" dirty="0" smtClean="0"/>
              <a:t>. 2010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1227910"/>
            <a:ext cx="8645434" cy="5541190"/>
          </a:xfrm>
        </p:spPr>
        <p:txBody>
          <a:bodyPr/>
          <a:lstStyle/>
          <a:p>
            <a:r>
              <a:rPr lang="en-US" dirty="0" smtClean="0"/>
              <a:t>Strict union mode: [[Result]] = [[FM1]] ∪ [[FM2]]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Intersection mode: [[Result]] = [[FM1]] ∩ [[FM2]]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639" y="1881273"/>
            <a:ext cx="8829186" cy="2524767"/>
            <a:chOff x="175913" y="3285484"/>
            <a:chExt cx="8829186" cy="2524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75913" y="4062551"/>
                  <a:ext cx="8626275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en-US" b="0" i="0" baseline="-25000" smtClean="0">
                            <a:latin typeface="Cambria Math"/>
                            <a:ea typeface="Cambria Math"/>
                          </a:rPr>
                          <m:t>Result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𝐹𝑀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1 ∧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𝑛𝑜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2∖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r>
                              <a:rPr lang="en-US" i="1" baseline="-25000">
                                <a:latin typeface="Cambria Math"/>
                                <a:ea typeface="Cambria Math"/>
                              </a:rPr>
                              <m:t>𝐹𝑀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∧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𝑛𝑜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i="1" baseline="-2500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i="1" baseline="-2500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b="0" dirty="0" smtClean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13" y="4062551"/>
                  <a:ext cx="8626275" cy="50917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 bwMode="auto">
            <a:xfrm>
              <a:off x="2397037" y="3293834"/>
              <a:ext cx="1188718" cy="4180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Feature Set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H="1">
              <a:off x="3229791" y="3709580"/>
              <a:ext cx="42456" cy="3529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 bwMode="auto">
                <a:xfrm>
                  <a:off x="3979528" y="3285484"/>
                  <a:ext cx="5025571" cy="37846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i="1" dirty="0" smtClean="0">
                      <a:ea typeface="宋体" pitchFamily="2" charset="-122"/>
                    </a:rPr>
                    <a:t>no </a:t>
                  </a:r>
                  <a:r>
                    <a:rPr lang="en-US" sz="2000" dirty="0" smtClean="0">
                      <a:ea typeface="宋体" pitchFamily="2" charset="-122"/>
                    </a:rPr>
                    <a:t>({F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1</a:t>
                  </a:r>
                  <a:r>
                    <a:rPr lang="en-US" sz="2000" dirty="0" smtClean="0">
                      <a:ea typeface="宋体" pitchFamily="2" charset="-122"/>
                    </a:rPr>
                    <a:t>, 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2</a:t>
                  </a:r>
                  <a:r>
                    <a:rPr lang="en-US" sz="2000" dirty="0" smtClean="0">
                      <a:ea typeface="宋体" pitchFamily="2" charset="-122"/>
                    </a:rPr>
                    <a:t>, … 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N</a:t>
                  </a:r>
                  <a:r>
                    <a:rPr lang="en-US" sz="2000" dirty="0" smtClean="0">
                      <a:ea typeface="宋体" pitchFamily="2" charset="-122"/>
                    </a:rPr>
                    <a:t>}) = </a:t>
                  </a:r>
                  <a14:m>
                    <m:oMath xmlns:m="http://schemas.openxmlformats.org/officeDocument/2006/math" xmlns="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 smtClean="0">
                      <a:ea typeface="Cambria Math"/>
                    </a:rPr>
                    <a:t> F</a:t>
                  </a:r>
                  <a:r>
                    <a:rPr lang="en-US" sz="2000" baseline="-25000" dirty="0" smtClean="0">
                      <a:ea typeface="Cambria Math"/>
                    </a:rPr>
                    <a:t>1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:r>
                    <a:rPr lang="en-US" sz="2000" dirty="0" smtClean="0">
                      <a:latin typeface="Palatino Linotype"/>
                      <a:ea typeface="Cambria Math"/>
                    </a:rPr>
                    <a:t>∧ </a:t>
                  </a:r>
                  <a14:m>
                    <m:oMath xmlns:m="http://schemas.openxmlformats.org/officeDocument/2006/math" xmlns="">
                      <m:r>
                        <a:rPr lang="en-US" sz="2000" i="1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>
                      <a:ea typeface="Cambria Math"/>
                    </a:rPr>
                    <a:t> </a:t>
                  </a:r>
                  <a:r>
                    <a:rPr lang="en-US" sz="2000" dirty="0" smtClean="0">
                      <a:ea typeface="Cambria Math"/>
                    </a:rPr>
                    <a:t>F</a:t>
                  </a:r>
                  <a:r>
                    <a:rPr lang="en-US" sz="2000" baseline="-25000" dirty="0" smtClean="0">
                      <a:ea typeface="Cambria Math"/>
                    </a:rPr>
                    <a:t>2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:r>
                    <a:rPr lang="en-US" sz="2000" dirty="0" smtClean="0">
                      <a:latin typeface="Palatino Linotype"/>
                      <a:ea typeface="Cambria Math"/>
                    </a:rPr>
                    <a:t>∧ … ∧ </a:t>
                  </a:r>
                  <a14:m>
                    <m:oMath xmlns:m="http://schemas.openxmlformats.org/officeDocument/2006/math" xmlns="">
                      <m:r>
                        <a:rPr lang="en-US" sz="2000" i="1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>
                      <a:ea typeface="Cambria Math"/>
                    </a:rPr>
                    <a:t> </a:t>
                  </a:r>
                  <a:r>
                    <a:rPr lang="en-US" sz="2000" dirty="0" smtClean="0">
                      <a:ea typeface="Cambria Math"/>
                    </a:rPr>
                    <a:t>F</a:t>
                  </a:r>
                  <a:r>
                    <a:rPr lang="en-US" sz="2000" baseline="-25000" dirty="0" smtClean="0">
                      <a:ea typeface="Cambria Math"/>
                    </a:rPr>
                    <a:t>N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20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79528" y="3285484"/>
                  <a:ext cx="5025571" cy="378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11" t="-7813" b="-31250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 bwMode="auto">
            <a:xfrm>
              <a:off x="2991396" y="4650652"/>
              <a:ext cx="1636486" cy="6166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 fontScale="925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Features in FM2 but not in FM1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flipH="1">
              <a:off x="6553200" y="3663954"/>
              <a:ext cx="63500" cy="4889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1371599" y="5431703"/>
              <a:ext cx="3448051" cy="3785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Products of FM1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270099" y="5431703"/>
              <a:ext cx="3448051" cy="3785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Products of FM2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37" y="3285484"/>
              <a:ext cx="1188718" cy="4180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Formula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7469" y="5477740"/>
                <a:ext cx="862627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/>
                          <a:ea typeface="Cambria Math"/>
                        </a:rPr>
                        <m:t>Result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𝐹𝑀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1 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𝑛𝑜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2∖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i="1" baseline="-25000">
                              <a:latin typeface="Cambria Math"/>
                              <a:ea typeface="Cambria Math"/>
                            </a:rPr>
                            <m:t>𝐹𝑀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69" y="5477740"/>
                <a:ext cx="8626275" cy="509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 bwMode="auto">
          <a:xfrm flipH="1">
            <a:off x="412863" y="2299286"/>
            <a:ext cx="222137" cy="4494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8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Logical Formula to 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80064"/>
            <a:ext cx="8439150" cy="4863536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/>
              <a:t>Many different feature models can be </a:t>
            </a:r>
            <a:r>
              <a:rPr lang="en-US" dirty="0" smtClean="0"/>
              <a:t>extracted from one formula.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hierarchical structure of feature model is more than a logical structure.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555" y="618398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Feature diagrams and logics: There and back again</a:t>
            </a:r>
            <a:r>
              <a:rPr lang="en-US" dirty="0" smtClean="0"/>
              <a:t>. 2007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160566" y="498493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60566" y="599439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20270" y="5937242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Straight Connector 8"/>
          <p:cNvCxnSpPr>
            <a:stCxn id="6" idx="2"/>
            <a:endCxn id="8" idx="0"/>
          </p:cNvCxnSpPr>
          <p:nvPr/>
        </p:nvCxnSpPr>
        <p:spPr bwMode="auto">
          <a:xfrm>
            <a:off x="4563133" y="5442131"/>
            <a:ext cx="0" cy="495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6027466" y="4978762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27466" y="598823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387170" y="593107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Straight Connector 15"/>
          <p:cNvCxnSpPr>
            <a:stCxn id="13" idx="2"/>
            <a:endCxn id="15" idx="0"/>
          </p:cNvCxnSpPr>
          <p:nvPr/>
        </p:nvCxnSpPr>
        <p:spPr bwMode="auto">
          <a:xfrm>
            <a:off x="6430033" y="5435962"/>
            <a:ext cx="0" cy="495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76373" y="5448662"/>
                <a:ext cx="1704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Car</a:t>
                </a:r>
                <a14:m>
                  <m:oMath xmlns:m="http://schemas.openxmlformats.org/officeDocument/2006/math" xmlns=""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⟷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Engine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373" y="5448662"/>
                <a:ext cx="170431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t="-7692" r="-357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596" y="2429012"/>
                <a:ext cx="43095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(b</a:t>
                </a:r>
                <a14:m>
                  <m:oMath xmlns:m="http://schemas.openxmlformats.org/officeDocument/2006/math" xmlns="">
                    <m:r>
                      <a:rPr lang="en-US" sz="2000" i="1" smtClean="0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a) </a:t>
                </a:r>
                <a:r>
                  <a:rPr lang="en-US" sz="2000" dirty="0" smtClean="0">
                    <a:latin typeface="Palatino Linotype"/>
                  </a:rPr>
                  <a:t>∧ </a:t>
                </a:r>
                <a:r>
                  <a:rPr lang="en-US" sz="2000" dirty="0" smtClean="0"/>
                  <a:t>(c</a:t>
                </a:r>
                <a14:m>
                  <m:oMath xmlns:m="http://schemas.openxmlformats.org/officeDocument/2006/math" xmlns="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a) </a:t>
                </a:r>
                <a:r>
                  <a:rPr lang="en-US" sz="2000" dirty="0">
                    <a:latin typeface="Palatino Linotype"/>
                  </a:rPr>
                  <a:t>∧ </a:t>
                </a:r>
                <a:r>
                  <a:rPr lang="en-US" sz="2000" dirty="0" smtClean="0"/>
                  <a:t>(b</a:t>
                </a:r>
                <a14:m>
                  <m:oMath xmlns:m="http://schemas.openxmlformats.org/officeDocument/2006/math" xmlns="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c) </a:t>
                </a:r>
                <a:r>
                  <a:rPr lang="en-US" sz="2000" dirty="0">
                    <a:latin typeface="Palatino Linotype"/>
                  </a:rPr>
                  <a:t>∧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a</a:t>
                </a:r>
                <a14:m>
                  <m:oMath xmlns:m="http://schemas.openxmlformats.org/officeDocument/2006/math" xmlns="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(b </a:t>
                </a:r>
                <a:r>
                  <a:rPr lang="en-US" sz="2000" dirty="0" smtClean="0">
                    <a:latin typeface="Palatino Linotype"/>
                  </a:rPr>
                  <a:t>∨ </a:t>
                </a:r>
                <a:r>
                  <a:rPr lang="en-US" sz="2000" dirty="0" smtClean="0"/>
                  <a:t>c))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" y="2429012"/>
                <a:ext cx="4309553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558" t="-5128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 bwMode="auto">
          <a:xfrm>
            <a:off x="4652962" y="214017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001885" y="313689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stCxn id="19" idx="2"/>
            <a:endCxn id="20" idx="0"/>
          </p:cNvCxnSpPr>
          <p:nvPr/>
        </p:nvCxnSpPr>
        <p:spPr bwMode="auto">
          <a:xfrm flipH="1">
            <a:off x="4269673" y="2597376"/>
            <a:ext cx="651077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299303" y="313689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3" name="Straight Connector 22"/>
          <p:cNvCxnSpPr>
            <a:stCxn id="19" idx="2"/>
            <a:endCxn id="22" idx="0"/>
          </p:cNvCxnSpPr>
          <p:nvPr/>
        </p:nvCxnSpPr>
        <p:spPr bwMode="auto">
          <a:xfrm>
            <a:off x="4920750" y="2597376"/>
            <a:ext cx="646341" cy="539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Isosceles Triangle 23"/>
          <p:cNvSpPr/>
          <p:nvPr/>
        </p:nvSpPr>
        <p:spPr bwMode="auto">
          <a:xfrm>
            <a:off x="4563133" y="2606719"/>
            <a:ext cx="695075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Straight Arrow Connector 28"/>
          <p:cNvCxnSpPr>
            <a:stCxn id="20" idx="3"/>
            <a:endCxn id="22" idx="1"/>
          </p:cNvCxnSpPr>
          <p:nvPr/>
        </p:nvCxnSpPr>
        <p:spPr bwMode="auto">
          <a:xfrm flipV="1">
            <a:off x="4537461" y="3365496"/>
            <a:ext cx="761842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238781" y="213033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38781" y="2898502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463706" y="280801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3" name="Straight Connector 32"/>
          <p:cNvCxnSpPr>
            <a:stCxn id="30" idx="2"/>
            <a:endCxn id="32" idx="0"/>
          </p:cNvCxnSpPr>
          <p:nvPr/>
        </p:nvCxnSpPr>
        <p:spPr bwMode="auto">
          <a:xfrm>
            <a:off x="6506569" y="2587534"/>
            <a:ext cx="0" cy="2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6238780" y="36874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463705" y="3596998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Straight Connector 36"/>
          <p:cNvCxnSpPr>
            <a:stCxn id="31" idx="2"/>
            <a:endCxn id="36" idx="0"/>
          </p:cNvCxnSpPr>
          <p:nvPr/>
        </p:nvCxnSpPr>
        <p:spPr bwMode="auto">
          <a:xfrm flipH="1">
            <a:off x="6506568" y="3355702"/>
            <a:ext cx="1" cy="241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8127130" y="320631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7676927" y="213033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8353260" y="311509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3" name="Straight Connector 42"/>
          <p:cNvCxnSpPr>
            <a:stCxn id="42" idx="0"/>
            <a:endCxn id="41" idx="2"/>
          </p:cNvCxnSpPr>
          <p:nvPr/>
        </p:nvCxnSpPr>
        <p:spPr bwMode="auto">
          <a:xfrm flipH="1" flipV="1">
            <a:off x="7944715" y="2587534"/>
            <a:ext cx="451408" cy="527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7168056" y="320631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392981" y="3115823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6" name="Straight Connector 45"/>
          <p:cNvCxnSpPr>
            <a:stCxn id="41" idx="2"/>
            <a:endCxn id="45" idx="0"/>
          </p:cNvCxnSpPr>
          <p:nvPr/>
        </p:nvCxnSpPr>
        <p:spPr bwMode="auto">
          <a:xfrm flipH="1">
            <a:off x="7435844" y="2587534"/>
            <a:ext cx="508871" cy="528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5240718" y="5448662"/>
            <a:ext cx="6527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vs.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75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33623"/>
            <a:ext cx="6255969" cy="584775"/>
          </a:xfrm>
        </p:spPr>
        <p:txBody>
          <a:bodyPr/>
          <a:lstStyle/>
          <a:p>
            <a:r>
              <a:rPr lang="en-US" sz="3200" dirty="0" smtClean="0"/>
              <a:t>Proposed Algorithm (Outline)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589" y="618398"/>
                <a:ext cx="5131711" cy="563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Extract_FM (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: Formula)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if not SAT(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 then quit with an error.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D  {</a:t>
                </a:r>
                <a:r>
                  <a:rPr lang="en-US" i="1" dirty="0" smtClean="0">
                    <a:sym typeface="Wingdings" pitchFamily="2" charset="2"/>
                  </a:rPr>
                  <a:t>f  |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⟶¬</m:t>
                    </m:r>
                  </m:oMath>
                </a14:m>
                <a:r>
                  <a:rPr lang="en-US" i="1" dirty="0">
                    <a:ea typeface="Cambria Math"/>
                  </a:rPr>
                  <a:t> f</a:t>
                </a:r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}</a:t>
                </a:r>
              </a:p>
              <a:p>
                <a:r>
                  <a:rPr lang="en-US" dirty="0">
                    <a:ea typeface="Cambria Math"/>
                    <a:sym typeface="Wingdings" pitchFamily="2" charset="2"/>
                  </a:rPr>
                  <a:t> </a:t>
                </a:r>
                <a:r>
                  <a:rPr lang="en-US" dirty="0" smtClean="0">
                    <a:ea typeface="Cambria Math"/>
                    <a:sym typeface="Wingdings" pitchFamily="2" charset="2"/>
                  </a:rPr>
                  <a:t>   Remove D from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V  F – D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  E  </a:t>
                </a:r>
                <a:r>
                  <a:rPr lang="pl-PL" dirty="0"/>
                  <a:t>{(u, v) ∈ V × V |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pl-PL" dirty="0"/>
                  <a:t>∧ u → v</a:t>
                </a:r>
                <a:r>
                  <a:rPr lang="pl-PL" dirty="0" smtClean="0"/>
                  <a:t>}</a:t>
                </a:r>
                <a:endParaRPr lang="en-US" dirty="0" smtClean="0"/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G  (V, E)</a:t>
                </a:r>
              </a:p>
              <a:p>
                <a:r>
                  <a:rPr lang="en-US" dirty="0" smtClean="0"/>
                  <a:t>     </a:t>
                </a:r>
              </a:p>
              <a:p>
                <a:r>
                  <a:rPr lang="en-US" dirty="0">
                    <a:sym typeface="Wingdings" pitchFamily="2" charset="2"/>
                  </a:rPr>
                  <a:t>  </a:t>
                </a:r>
                <a:r>
                  <a:rPr lang="en-US" dirty="0" smtClean="0">
                    <a:sym typeface="Wingdings" pitchFamily="2" charset="2"/>
                  </a:rPr>
                  <a:t>  AND-Mandatory Group  SCC of G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  Contract each group into a node</a:t>
                </a:r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</a:t>
                </a:r>
              </a:p>
              <a:p>
                <a:r>
                  <a:rPr lang="en-US" i="1" dirty="0">
                    <a:sym typeface="Wingdings" pitchFamily="2" charset="2"/>
                  </a:rPr>
                  <a:t> </a:t>
                </a:r>
                <a:r>
                  <a:rPr lang="en-US" i="1" dirty="0" smtClean="0">
                    <a:sym typeface="Wingdings" pitchFamily="2" charset="2"/>
                  </a:rPr>
                  <a:t>   G is acyclic (a DAG) at this point.</a:t>
                </a:r>
              </a:p>
              <a:p>
                <a:endParaRPr lang="en-US" i="1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9" y="618398"/>
                <a:ext cx="5131711" cy="5632311"/>
              </a:xfrm>
              <a:prstGeom prst="rect">
                <a:avLst/>
              </a:prstGeom>
              <a:blipFill rotWithShape="1">
                <a:blip r:embed="rId2"/>
                <a:stretch>
                  <a:fillRect l="-1659" t="-756" r="-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5556362" y="1881273"/>
            <a:ext cx="2812938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Remove dead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features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16662" y="3189373"/>
            <a:ext cx="3092337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Compute the implication graph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 bwMode="auto">
          <a:xfrm>
            <a:off x="6962831" y="2299286"/>
            <a:ext cx="0" cy="890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556361" y="1004973"/>
            <a:ext cx="2812938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Check satisfaction</a:t>
            </a:r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 bwMode="auto">
          <a:xfrm>
            <a:off x="6962830" y="1422986"/>
            <a:ext cx="1" cy="458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321300" y="4595664"/>
            <a:ext cx="3289298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AND-Mandatory groups</a:t>
            </a:r>
          </a:p>
        </p:txBody>
      </p:sp>
      <p:cxnSp>
        <p:nvCxnSpPr>
          <p:cNvPr id="18" name="Straight Arrow Connector 17"/>
          <p:cNvCxnSpPr>
            <a:stCxn id="7" idx="2"/>
            <a:endCxn id="16" idx="0"/>
          </p:cNvCxnSpPr>
          <p:nvPr/>
        </p:nvCxnSpPr>
        <p:spPr bwMode="auto">
          <a:xfrm>
            <a:off x="6962831" y="3568700"/>
            <a:ext cx="3118" cy="1026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219698" y="5433864"/>
            <a:ext cx="3505201" cy="522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OR, XOR groups (discuss later)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19698" y="6297263"/>
            <a:ext cx="3517900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AND-</a:t>
            </a:r>
            <a:r>
              <a:rPr lang="en-US" sz="1800" dirty="0" smtClean="0">
                <a:ea typeface="宋体" pitchFamily="2" charset="-122"/>
              </a:rPr>
              <a:t>Optional (discuss later)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Straight Arrow Connector 24"/>
          <p:cNvCxnSpPr>
            <a:stCxn id="16" idx="2"/>
            <a:endCxn id="21" idx="0"/>
          </p:cNvCxnSpPr>
          <p:nvPr/>
        </p:nvCxnSpPr>
        <p:spPr bwMode="auto">
          <a:xfrm>
            <a:off x="6965949" y="4974991"/>
            <a:ext cx="6350" cy="458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1" idx="2"/>
            <a:endCxn id="22" idx="0"/>
          </p:cNvCxnSpPr>
          <p:nvPr/>
        </p:nvCxnSpPr>
        <p:spPr bwMode="auto">
          <a:xfrm>
            <a:off x="6972299" y="5956300"/>
            <a:ext cx="6349" cy="340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2593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95178"/>
            <a:ext cx="6255969" cy="523220"/>
          </a:xfrm>
        </p:spPr>
        <p:txBody>
          <a:bodyPr/>
          <a:lstStyle/>
          <a:p>
            <a:r>
              <a:rPr lang="en-US" sz="2800" dirty="0" smtClean="0"/>
              <a:t>Extract from the Implication Graph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AND-Mandatory group</a:t>
            </a:r>
          </a:p>
          <a:p>
            <a:endParaRPr lang="en-US" dirty="0"/>
          </a:p>
          <a:p>
            <a:pPr lvl="1"/>
            <a:r>
              <a:rPr lang="en-US" dirty="0" smtClean="0"/>
              <a:t>Contract the group into a node after extraction.</a:t>
            </a:r>
          </a:p>
          <a:p>
            <a:endParaRPr lang="en-US" dirty="0" smtClean="0"/>
          </a:p>
          <a:p>
            <a:r>
              <a:rPr lang="en-US" dirty="0" smtClean="0"/>
              <a:t>OR group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: if the above implication holds, then 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need to extract the minimal children set for 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XOR group </a:t>
            </a:r>
          </a:p>
          <a:p>
            <a:pPr lvl="1"/>
            <a:r>
              <a:rPr lang="en-US" dirty="0" smtClean="0"/>
              <a:t>is an OR group, and 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1257299"/>
                <a:ext cx="2423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57299"/>
                <a:ext cx="24230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868062"/>
            <a:ext cx="2095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20530" y="2453528"/>
                <a:ext cx="290387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∨…∨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𝑓𝑘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30" y="2453528"/>
                <a:ext cx="2903872" cy="453137"/>
              </a:xfrm>
              <a:prstGeom prst="rect">
                <a:avLst/>
              </a:prstGeom>
              <a:blipFill rotWithShape="1">
                <a:blip r:embed="rId4"/>
                <a:stretch>
                  <a:fillRect l="-41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9500" y="3215328"/>
                <a:ext cx="79255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∨…∨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m:rPr>
                        <m:nor/>
                      </m:rPr>
                      <a:rPr lang="en-US" baseline="-25000" dirty="0"/>
                      <m:t>k</m:t>
                    </m:r>
                    <m:r>
                      <m:rPr>
                        <m:nor/>
                      </m:rPr>
                      <a:rPr lang="en-US" baseline="-25000" dirty="0"/>
                      <m:t>+1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∨…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   </a:t>
                </a:r>
                <a:r>
                  <a:rPr lang="en-US" sz="2000" b="1" dirty="0" smtClean="0">
                    <a:latin typeface="+mn-lt"/>
                  </a:rPr>
                  <a:t>also holds. (How many children for  </a:t>
                </a:r>
                <a:r>
                  <a:rPr lang="en-US" sz="2000" b="1" i="1" dirty="0" smtClean="0">
                    <a:latin typeface="+mn-lt"/>
                  </a:rPr>
                  <a:t>f</a:t>
                </a:r>
                <a:r>
                  <a:rPr lang="en-US" sz="2000" b="1" dirty="0" smtClean="0">
                    <a:latin typeface="+mn-lt"/>
                  </a:rPr>
                  <a:t> ?) </a:t>
                </a:r>
                <a:endParaRPr lang="en-US" b="1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3215328"/>
                <a:ext cx="7925599" cy="769441"/>
              </a:xfrm>
              <a:prstGeom prst="rect">
                <a:avLst/>
              </a:prstGeom>
              <a:blipFill rotWithShape="1">
                <a:blip r:embed="rId5"/>
                <a:stretch>
                  <a:fillRect l="-769" b="-12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62010" y="5141267"/>
                <a:ext cx="4951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⟶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010" y="5141267"/>
                <a:ext cx="495174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7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AND-Optional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Compute the transitive reduction of G (a DAG at this point)</a:t>
                </a:r>
              </a:p>
              <a:p>
                <a:pPr lvl="1"/>
                <a:r>
                  <a:rPr lang="en-US" dirty="0" smtClean="0"/>
                  <a:t>For each pair of node 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if there is a path from 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to </a:t>
                </a:r>
                <a:r>
                  <a:rPr lang="en-US" i="1" dirty="0" smtClean="0"/>
                  <a:t>v </a:t>
                </a:r>
                <a:r>
                  <a:rPr lang="en-US" dirty="0" smtClean="0"/>
                  <a:t>not involving the edge </a:t>
                </a:r>
                <a:r>
                  <a:rPr lang="en-US" i="1" dirty="0" smtClean="0"/>
                  <a:t>u</a:t>
                </a:r>
                <a:r>
                  <a:rPr lang="en-US" b="0" dirty="0">
                    <a:ea typeface="Cambria Math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b="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remove this edge (</a:t>
                </a:r>
                <a:r>
                  <a:rPr lang="en-US" i="1" dirty="0"/>
                  <a:t>u</a:t>
                </a:r>
                <a:r>
                  <a:rPr lang="en-US" b="0" dirty="0">
                    <a:ea typeface="Cambria Math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b="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).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Every implication left is an AND-Optional relation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All the extractions listed above are deterministic since G is a DAG.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44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1193800" y="25908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66530" y="23749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07930" y="25908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 bwMode="auto">
          <a:xfrm flipV="1">
            <a:off x="1676400" y="2590800"/>
            <a:ext cx="590130" cy="21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 bwMode="auto">
          <a:xfrm>
            <a:off x="2749130" y="2590800"/>
            <a:ext cx="558800" cy="21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4" idx="5"/>
            <a:endCxn id="6" idx="3"/>
          </p:cNvCxnSpPr>
          <p:nvPr/>
        </p:nvCxnSpPr>
        <p:spPr bwMode="auto">
          <a:xfrm>
            <a:off x="1605725" y="2959364"/>
            <a:ext cx="17728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472440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79713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83853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 bwMode="auto">
          <a:xfrm>
            <a:off x="5207000" y="2800350"/>
            <a:ext cx="590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 bwMode="auto">
          <a:xfrm>
            <a:off x="6279730" y="2800350"/>
            <a:ext cx="55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ight Arrow 29"/>
          <p:cNvSpPr/>
          <p:nvPr/>
        </p:nvSpPr>
        <p:spPr bwMode="auto">
          <a:xfrm>
            <a:off x="4000500" y="2544318"/>
            <a:ext cx="533400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56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935898"/>
            <a:ext cx="6294437" cy="267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FM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Transform it there and back…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04866" y="4369162"/>
            <a:ext cx="36118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car, body, engine, gear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802968" y="481701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295364" y="481701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sosceles Triangle 7"/>
          <p:cNvSpPr/>
          <p:nvPr/>
        </p:nvSpPr>
        <p:spPr bwMode="auto">
          <a:xfrm>
            <a:off x="3027575" y="4826362"/>
            <a:ext cx="508271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57390" y="5356541"/>
            <a:ext cx="89115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electric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82561" y="5356541"/>
            <a:ext cx="58144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gas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4720668" y="482971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213064" y="482971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Isosceles Triangle 13"/>
          <p:cNvSpPr/>
          <p:nvPr/>
        </p:nvSpPr>
        <p:spPr bwMode="auto">
          <a:xfrm>
            <a:off x="4945275" y="4839062"/>
            <a:ext cx="508271" cy="285047"/>
          </a:xfrm>
          <a:prstGeom prst="triangle">
            <a:avLst>
              <a:gd name="adj" fmla="val 529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275090" y="5369241"/>
            <a:ext cx="89115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manual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00260" y="5369241"/>
            <a:ext cx="105134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automatic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32160" y="5236015"/>
            <a:ext cx="1813340" cy="4951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power locks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89360" y="6080440"/>
            <a:ext cx="1813340" cy="5108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keyless entry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453105" y="5063268"/>
            <a:ext cx="160545" cy="1568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910304" y="5923579"/>
            <a:ext cx="160545" cy="1568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 bwMode="auto">
          <a:xfrm>
            <a:off x="6324600" y="4839062"/>
            <a:ext cx="1208778" cy="224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7" idx="2"/>
          </p:cNvCxnSpPr>
          <p:nvPr/>
        </p:nvCxnSpPr>
        <p:spPr bwMode="auto">
          <a:xfrm>
            <a:off x="7538830" y="5731191"/>
            <a:ext cx="451746" cy="192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834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6070" y="1447799"/>
            <a:ext cx="6505152" cy="3181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-581931"/>
            <a:ext cx="6476211" cy="1200329"/>
          </a:xfrm>
        </p:spPr>
        <p:txBody>
          <a:bodyPr/>
          <a:lstStyle/>
          <a:p>
            <a:r>
              <a:rPr lang="en-US" dirty="0" smtClean="0"/>
              <a:t>Preliminaries: Feature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product is created through a selection or configuration of features.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650" y="4852988"/>
            <a:ext cx="8501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Phone #1: { Calls, GPS, Color Screen, MP3 }</a:t>
            </a:r>
          </a:p>
          <a:p>
            <a:r>
              <a:rPr lang="en-US" dirty="0" smtClean="0"/>
              <a:t>Mobile Phone #2: { Calls, High Resolution Screen, Camera, MP3 }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Precisely preserve the semantics of </a:t>
            </a:r>
            <a:r>
              <a:rPr lang="en-US" i="1" dirty="0" smtClean="0"/>
              <a:t>merge </a:t>
            </a:r>
            <a:r>
              <a:rPr lang="en-US" dirty="0" smtClean="0"/>
              <a:t>operation.</a:t>
            </a:r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The result needs (lots of) refactoring to be easily understood by human</a:t>
            </a:r>
            <a:r>
              <a:rPr lang="en-US" dirty="0"/>
              <a:t>.  </a:t>
            </a:r>
            <a:r>
              <a:rPr lang="en-US" dirty="0" smtClean="0"/>
              <a:t>(One </a:t>
            </a:r>
            <a:r>
              <a:rPr lang="en-US" dirty="0"/>
              <a:t>of the main benefits brought by FMs is that the FMs can be easily understood by </a:t>
            </a:r>
            <a:r>
              <a:rPr lang="en-US" dirty="0" smtClean="0"/>
              <a:t>customers.)</a:t>
            </a:r>
            <a:endParaRPr lang="en-US" dirty="0"/>
          </a:p>
          <a:p>
            <a:pPr lvl="1"/>
            <a:r>
              <a:rPr lang="en-US" dirty="0"/>
              <a:t>Performance: </a:t>
            </a:r>
            <a:r>
              <a:rPr lang="en-US" dirty="0" smtClean="0"/>
              <a:t>exponential to the size of FM.</a:t>
            </a:r>
          </a:p>
          <a:p>
            <a:pPr lvl="1"/>
            <a:r>
              <a:rPr lang="en-US" dirty="0" smtClean="0"/>
              <a:t>Hard to implement.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98" y="3496624"/>
            <a:ext cx="3472543" cy="305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8868" y="5704528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i="1" dirty="0" smtClean="0"/>
              <a:t>Managing multiple SPLs using merging techniques</a:t>
            </a:r>
            <a:r>
              <a:rPr lang="en-US" sz="2000" dirty="0" smtClean="0"/>
              <a:t>. 2010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22469" y="4614006"/>
            <a:ext cx="1315429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Time (</a:t>
            </a:r>
            <a:r>
              <a:rPr kumimoji="1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ms.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32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/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7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33623"/>
            <a:ext cx="6255969" cy="584775"/>
          </a:xfrm>
        </p:spPr>
        <p:txBody>
          <a:bodyPr/>
          <a:lstStyle/>
          <a:p>
            <a:r>
              <a:rPr lang="en-US" sz="3200" dirty="0" smtClean="0"/>
              <a:t>Revisit the motivation scenarios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Scenario type I 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Products have been generated from the input </a:t>
                </a:r>
                <a:r>
                  <a:rPr lang="en-US" dirty="0" smtClean="0"/>
                  <a:t>feature models before the merging.</a:t>
                </a:r>
              </a:p>
              <a:p>
                <a:pPr lvl="1"/>
                <a:r>
                  <a:rPr lang="en-US" dirty="0" smtClean="0"/>
                  <a:t>The new feature model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must preserve </a:t>
                </a:r>
                <a:r>
                  <a:rPr lang="en-US" dirty="0" smtClean="0"/>
                  <a:t>the existing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products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Suitable merging semantics: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[[Result]] </a:t>
                </a:r>
                <a14:m>
                  <m:oMath xmlns:m="http://schemas.openxmlformats.org/officeDocument/2006/math" xmlns="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[[Input1]] ∪ [[Input2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]]</a:t>
                </a:r>
              </a:p>
              <a:p>
                <a:pPr lvl="1"/>
                <a:r>
                  <a:rPr lang="en-US" dirty="0" smtClean="0"/>
                  <a:t>Example scenarios: </a:t>
                </a:r>
              </a:p>
              <a:p>
                <a:pPr lvl="2"/>
                <a:r>
                  <a:rPr lang="en-US" dirty="0" smtClean="0"/>
                  <a:t>Feature model evolution</a:t>
                </a:r>
              </a:p>
              <a:p>
                <a:pPr lvl="2"/>
                <a:r>
                  <a:rPr lang="en-US" dirty="0" smtClean="0"/>
                  <a:t>Software supply chain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27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149180" y="3960780"/>
            <a:ext cx="4200868" cy="1291955"/>
            <a:chOff x="-9648" y="2253581"/>
            <a:chExt cx="8740989" cy="2869139"/>
          </a:xfrm>
        </p:grpSpPr>
        <p:grpSp>
          <p:nvGrpSpPr>
            <p:cNvPr id="4" name="Group 3"/>
            <p:cNvGrpSpPr/>
            <p:nvPr/>
          </p:nvGrpSpPr>
          <p:grpSpPr>
            <a:xfrm>
              <a:off x="-9648" y="3173376"/>
              <a:ext cx="2112305" cy="904166"/>
              <a:chOff x="8301080" y="4858583"/>
              <a:chExt cx="4178010" cy="1487603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9856919" y="4858583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860640" y="553414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8301080" y="6100526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9316947" y="6114174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11003340" y="548638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10566609" y="604988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11878588" y="60498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2" name="Straight Connector 11"/>
              <p:cNvCxnSpPr>
                <a:stCxn id="5" idx="2"/>
                <a:endCxn id="6" idx="0"/>
              </p:cNvCxnSpPr>
              <p:nvPr/>
            </p:nvCxnSpPr>
            <p:spPr bwMode="auto">
              <a:xfrm flipH="1">
                <a:off x="9160891" y="5090595"/>
                <a:ext cx="996279" cy="4435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5" idx="2"/>
                <a:endCxn id="9" idx="0"/>
              </p:cNvCxnSpPr>
              <p:nvPr/>
            </p:nvCxnSpPr>
            <p:spPr bwMode="auto">
              <a:xfrm>
                <a:off x="10157170" y="5090595"/>
                <a:ext cx="1146421" cy="3957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9" idx="2"/>
                <a:endCxn id="10" idx="0"/>
              </p:cNvCxnSpPr>
              <p:nvPr/>
            </p:nvCxnSpPr>
            <p:spPr bwMode="auto">
              <a:xfrm flipH="1">
                <a:off x="10866860" y="5718391"/>
                <a:ext cx="436731" cy="33149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9" idx="2"/>
                <a:endCxn id="11" idx="0"/>
              </p:cNvCxnSpPr>
              <p:nvPr/>
            </p:nvCxnSpPr>
            <p:spPr bwMode="auto">
              <a:xfrm>
                <a:off x="11303591" y="5718391"/>
                <a:ext cx="875248" cy="33149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6" idx="2"/>
                <a:endCxn id="7" idx="0"/>
              </p:cNvCxnSpPr>
              <p:nvPr/>
            </p:nvCxnSpPr>
            <p:spPr bwMode="auto">
              <a:xfrm flipH="1">
                <a:off x="8601331" y="5766159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6" idx="2"/>
                <a:endCxn id="8" idx="0"/>
              </p:cNvCxnSpPr>
              <p:nvPr/>
            </p:nvCxnSpPr>
            <p:spPr bwMode="auto">
              <a:xfrm>
                <a:off x="9160891" y="5766159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Right Arrow 17"/>
            <p:cNvSpPr/>
            <p:nvPr/>
          </p:nvSpPr>
          <p:spPr bwMode="auto">
            <a:xfrm rot="20594747">
              <a:off x="2333493" y="2969761"/>
              <a:ext cx="665764" cy="36793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 rot="577448">
              <a:off x="2368111" y="4173609"/>
              <a:ext cx="665764" cy="36793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68100" y="2253581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664405" y="2664189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381504" y="3008434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895103" y="3016730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664405" y="3269726"/>
              <a:ext cx="303600" cy="141017"/>
            </a:xfrm>
            <a:prstGeom prst="rect">
              <a:avLst/>
            </a:prstGeom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181405" y="3265581"/>
              <a:ext cx="303600" cy="141017"/>
            </a:xfrm>
            <a:prstGeom prst="rect">
              <a:avLst/>
            </a:prstGeom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747704" y="2635156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609702" y="2937926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190209" y="3157749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190209" y="2904749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Straight Connector 29"/>
            <p:cNvCxnSpPr>
              <a:stCxn id="20" idx="2"/>
              <a:endCxn id="21" idx="0"/>
            </p:cNvCxnSpPr>
            <p:nvPr/>
          </p:nvCxnSpPr>
          <p:spPr bwMode="auto">
            <a:xfrm flipH="1">
              <a:off x="3816205" y="2394598"/>
              <a:ext cx="503696" cy="2695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0" idx="2"/>
              <a:endCxn id="26" idx="0"/>
            </p:cNvCxnSpPr>
            <p:nvPr/>
          </p:nvCxnSpPr>
          <p:spPr bwMode="auto">
            <a:xfrm>
              <a:off x="4319900" y="2394598"/>
              <a:ext cx="579604" cy="2405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26" idx="2"/>
              <a:endCxn id="27" idx="0"/>
            </p:cNvCxnSpPr>
            <p:nvPr/>
          </p:nvCxnSpPr>
          <p:spPr bwMode="auto">
            <a:xfrm flipH="1">
              <a:off x="4761502" y="2776173"/>
              <a:ext cx="138002" cy="1617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9" idx="2"/>
              <a:endCxn id="28" idx="0"/>
            </p:cNvCxnSpPr>
            <p:nvPr/>
          </p:nvCxnSpPr>
          <p:spPr bwMode="auto">
            <a:xfrm>
              <a:off x="5342009" y="3045766"/>
              <a:ext cx="0" cy="1119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4" name="Straight Connector 33"/>
            <p:cNvCxnSpPr>
              <a:stCxn id="26" idx="2"/>
              <a:endCxn id="29" idx="0"/>
            </p:cNvCxnSpPr>
            <p:nvPr/>
          </p:nvCxnSpPr>
          <p:spPr bwMode="auto">
            <a:xfrm>
              <a:off x="4899504" y="2776173"/>
              <a:ext cx="442505" cy="1285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21" idx="2"/>
              <a:endCxn id="22" idx="0"/>
            </p:cNvCxnSpPr>
            <p:nvPr/>
          </p:nvCxnSpPr>
          <p:spPr bwMode="auto">
            <a:xfrm flipH="1">
              <a:off x="3533304" y="2805206"/>
              <a:ext cx="282901" cy="2032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21" idx="2"/>
              <a:endCxn id="23" idx="0"/>
            </p:cNvCxnSpPr>
            <p:nvPr/>
          </p:nvCxnSpPr>
          <p:spPr bwMode="auto">
            <a:xfrm>
              <a:off x="3816205" y="2805206"/>
              <a:ext cx="230698" cy="2115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2" idx="2"/>
              <a:endCxn id="25" idx="0"/>
            </p:cNvCxnSpPr>
            <p:nvPr/>
          </p:nvCxnSpPr>
          <p:spPr bwMode="auto">
            <a:xfrm flipH="1">
              <a:off x="3333205" y="3149451"/>
              <a:ext cx="200099" cy="1161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2" idx="2"/>
              <a:endCxn id="24" idx="0"/>
            </p:cNvCxnSpPr>
            <p:nvPr/>
          </p:nvCxnSpPr>
          <p:spPr bwMode="auto">
            <a:xfrm>
              <a:off x="3533304" y="3149451"/>
              <a:ext cx="282901" cy="1202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Rectangle 38"/>
            <p:cNvSpPr/>
            <p:nvPr/>
          </p:nvSpPr>
          <p:spPr bwMode="auto">
            <a:xfrm>
              <a:off x="4255915" y="3936525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752220" y="4347133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469319" y="4691378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982918" y="4699673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35519" y="4318100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697517" y="4620870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905423" y="4944379"/>
              <a:ext cx="303600" cy="141017"/>
            </a:xfrm>
            <a:prstGeom prst="rect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278024" y="4587693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286518" y="4981703"/>
              <a:ext cx="303600" cy="141017"/>
            </a:xfrm>
            <a:prstGeom prst="rect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Straight Connector 47"/>
            <p:cNvCxnSpPr>
              <a:stCxn id="39" idx="2"/>
              <a:endCxn id="40" idx="0"/>
            </p:cNvCxnSpPr>
            <p:nvPr/>
          </p:nvCxnSpPr>
          <p:spPr bwMode="auto">
            <a:xfrm flipH="1">
              <a:off x="3904020" y="4077542"/>
              <a:ext cx="503696" cy="2695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39" idx="2"/>
              <a:endCxn id="43" idx="0"/>
            </p:cNvCxnSpPr>
            <p:nvPr/>
          </p:nvCxnSpPr>
          <p:spPr bwMode="auto">
            <a:xfrm>
              <a:off x="4407715" y="4077542"/>
              <a:ext cx="579604" cy="2405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43" idx="2"/>
              <a:endCxn id="44" idx="0"/>
            </p:cNvCxnSpPr>
            <p:nvPr/>
          </p:nvCxnSpPr>
          <p:spPr bwMode="auto">
            <a:xfrm flipH="1">
              <a:off x="4849317" y="4459117"/>
              <a:ext cx="138002" cy="1617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44" idx="2"/>
              <a:endCxn id="45" idx="0"/>
            </p:cNvCxnSpPr>
            <p:nvPr/>
          </p:nvCxnSpPr>
          <p:spPr bwMode="auto">
            <a:xfrm>
              <a:off x="4849317" y="4761887"/>
              <a:ext cx="207906" cy="1824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43" idx="2"/>
              <a:endCxn id="46" idx="0"/>
            </p:cNvCxnSpPr>
            <p:nvPr/>
          </p:nvCxnSpPr>
          <p:spPr bwMode="auto">
            <a:xfrm>
              <a:off x="4987319" y="4459117"/>
              <a:ext cx="442505" cy="1285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40" idx="2"/>
              <a:endCxn id="41" idx="0"/>
            </p:cNvCxnSpPr>
            <p:nvPr/>
          </p:nvCxnSpPr>
          <p:spPr bwMode="auto">
            <a:xfrm flipH="1">
              <a:off x="3621119" y="4488150"/>
              <a:ext cx="282901" cy="2032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stCxn id="40" idx="2"/>
              <a:endCxn id="42" idx="0"/>
            </p:cNvCxnSpPr>
            <p:nvPr/>
          </p:nvCxnSpPr>
          <p:spPr bwMode="auto">
            <a:xfrm>
              <a:off x="3904020" y="4488150"/>
              <a:ext cx="230698" cy="2115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2" idx="2"/>
              <a:endCxn id="47" idx="0"/>
            </p:cNvCxnSpPr>
            <p:nvPr/>
          </p:nvCxnSpPr>
          <p:spPr bwMode="auto">
            <a:xfrm>
              <a:off x="4134718" y="4840690"/>
              <a:ext cx="303600" cy="1410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stCxn id="44" idx="1"/>
              <a:endCxn id="42" idx="3"/>
            </p:cNvCxnSpPr>
            <p:nvPr/>
          </p:nvCxnSpPr>
          <p:spPr bwMode="auto">
            <a:xfrm flipH="1">
              <a:off x="4286518" y="4691378"/>
              <a:ext cx="410999" cy="78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Right Arrow 56"/>
            <p:cNvSpPr/>
            <p:nvPr/>
          </p:nvSpPr>
          <p:spPr bwMode="auto">
            <a:xfrm rot="1186289">
              <a:off x="5641157" y="3226778"/>
              <a:ext cx="665764" cy="36793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Right Arrow 57"/>
            <p:cNvSpPr/>
            <p:nvPr/>
          </p:nvSpPr>
          <p:spPr bwMode="auto">
            <a:xfrm rot="19947604">
              <a:off x="5607694" y="3926141"/>
              <a:ext cx="665764" cy="36793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418937" y="2840461"/>
              <a:ext cx="2312404" cy="1228786"/>
              <a:chOff x="7905296" y="4858583"/>
              <a:chExt cx="4573794" cy="1951620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9856919" y="4858583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8860640" y="553414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8301080" y="6100526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9316947" y="6114174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8860640" y="6530423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7905296" y="6523603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11003340" y="548638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10730380" y="598452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11878588" y="63461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11141606" y="6516783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11878588" y="592993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9917449" y="657819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72" name="Straight Connector 71"/>
              <p:cNvCxnSpPr>
                <a:stCxn id="60" idx="2"/>
                <a:endCxn id="61" idx="0"/>
              </p:cNvCxnSpPr>
              <p:nvPr/>
            </p:nvCxnSpPr>
            <p:spPr bwMode="auto">
              <a:xfrm flipH="1">
                <a:off x="9160891" y="5090595"/>
                <a:ext cx="996279" cy="4435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>
                <a:stCxn id="60" idx="2"/>
                <a:endCxn id="66" idx="0"/>
              </p:cNvCxnSpPr>
              <p:nvPr/>
            </p:nvCxnSpPr>
            <p:spPr bwMode="auto">
              <a:xfrm>
                <a:off x="10157170" y="5090595"/>
                <a:ext cx="1146421" cy="3957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>
                <a:stCxn id="66" idx="2"/>
                <a:endCxn id="67" idx="0"/>
              </p:cNvCxnSpPr>
              <p:nvPr/>
            </p:nvCxnSpPr>
            <p:spPr bwMode="auto">
              <a:xfrm flipH="1">
                <a:off x="11030631" y="5718392"/>
                <a:ext cx="272960" cy="26612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>
                <a:stCxn id="70" idx="2"/>
                <a:endCxn id="68" idx="0"/>
              </p:cNvCxnSpPr>
              <p:nvPr/>
            </p:nvCxnSpPr>
            <p:spPr bwMode="auto">
              <a:xfrm>
                <a:off x="12178839" y="6161947"/>
                <a:ext cx="0" cy="1842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>
                <a:stCxn id="67" idx="2"/>
                <a:endCxn id="69" idx="0"/>
              </p:cNvCxnSpPr>
              <p:nvPr/>
            </p:nvCxnSpPr>
            <p:spPr bwMode="auto">
              <a:xfrm>
                <a:off x="11030631" y="6216532"/>
                <a:ext cx="411226" cy="30025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>
                <a:stCxn id="66" idx="2"/>
                <a:endCxn id="70" idx="0"/>
              </p:cNvCxnSpPr>
              <p:nvPr/>
            </p:nvCxnSpPr>
            <p:spPr bwMode="auto">
              <a:xfrm>
                <a:off x="11303591" y="5718392"/>
                <a:ext cx="875248" cy="2115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>
                <a:stCxn id="61" idx="2"/>
                <a:endCxn id="62" idx="0"/>
              </p:cNvCxnSpPr>
              <p:nvPr/>
            </p:nvCxnSpPr>
            <p:spPr bwMode="auto">
              <a:xfrm flipH="1">
                <a:off x="8601331" y="5766159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/>
              <p:cNvCxnSpPr>
                <a:stCxn id="61" idx="2"/>
                <a:endCxn id="63" idx="0"/>
              </p:cNvCxnSpPr>
              <p:nvPr/>
            </p:nvCxnSpPr>
            <p:spPr bwMode="auto">
              <a:xfrm>
                <a:off x="9160891" y="5766159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>
                <a:stCxn id="62" idx="2"/>
                <a:endCxn id="65" idx="0"/>
              </p:cNvCxnSpPr>
              <p:nvPr/>
            </p:nvCxnSpPr>
            <p:spPr bwMode="auto">
              <a:xfrm flipH="1">
                <a:off x="8205547" y="6332538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>
                <a:stCxn id="63" idx="2"/>
                <a:endCxn id="71" idx="0"/>
              </p:cNvCxnSpPr>
              <p:nvPr/>
            </p:nvCxnSpPr>
            <p:spPr bwMode="auto">
              <a:xfrm>
                <a:off x="9617198" y="6346186"/>
                <a:ext cx="600502" cy="2320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/>
              <p:cNvCxnSpPr>
                <a:stCxn id="62" idx="2"/>
                <a:endCxn id="64" idx="0"/>
              </p:cNvCxnSpPr>
              <p:nvPr/>
            </p:nvCxnSpPr>
            <p:spPr bwMode="auto">
              <a:xfrm>
                <a:off x="8601331" y="6332538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Arrow Connector 82"/>
              <p:cNvCxnSpPr>
                <a:stCxn id="67" idx="1"/>
                <a:endCxn id="63" idx="3"/>
              </p:cNvCxnSpPr>
              <p:nvPr/>
            </p:nvCxnSpPr>
            <p:spPr bwMode="auto">
              <a:xfrm flipH="1">
                <a:off x="9917449" y="6100526"/>
                <a:ext cx="812931" cy="12965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85" name="Group 84"/>
          <p:cNvGrpSpPr/>
          <p:nvPr/>
        </p:nvGrpSpPr>
        <p:grpSpPr>
          <a:xfrm>
            <a:off x="4493652" y="4830828"/>
            <a:ext cx="4511447" cy="1640581"/>
            <a:chOff x="323850" y="3705849"/>
            <a:chExt cx="8047442" cy="3134526"/>
          </a:xfrm>
        </p:grpSpPr>
        <p:sp>
          <p:nvSpPr>
            <p:cNvPr id="86" name="TextBox 85"/>
            <p:cNvSpPr txBox="1"/>
            <p:nvPr/>
          </p:nvSpPr>
          <p:spPr>
            <a:xfrm>
              <a:off x="700556" y="4107975"/>
              <a:ext cx="1398823" cy="529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Upstream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850" y="5813946"/>
              <a:ext cx="1733375" cy="529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Downstream</a:t>
              </a:r>
              <a:endParaRPr lang="en-US" sz="1200" dirty="0"/>
            </a:p>
          </p:txBody>
        </p:sp>
        <p:cxnSp>
          <p:nvCxnSpPr>
            <p:cNvPr id="88" name="Straight Arrow Connector 87"/>
            <p:cNvCxnSpPr/>
            <p:nvPr/>
          </p:nvCxnSpPr>
          <p:spPr bwMode="auto">
            <a:xfrm>
              <a:off x="2183642" y="4107975"/>
              <a:ext cx="0" cy="23883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89" name="Group 88"/>
            <p:cNvGrpSpPr/>
            <p:nvPr/>
          </p:nvGrpSpPr>
          <p:grpSpPr>
            <a:xfrm>
              <a:off x="3026208" y="4249414"/>
              <a:ext cx="1197804" cy="580027"/>
              <a:chOff x="4092551" y="4776711"/>
              <a:chExt cx="2216871" cy="1276056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5708920" y="582075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48" name="Straight Connector 147"/>
              <p:cNvCxnSpPr>
                <a:stCxn id="143" idx="2"/>
                <a:endCxn id="144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Straight Connector 148"/>
              <p:cNvCxnSpPr>
                <a:stCxn id="143" idx="2"/>
                <a:endCxn id="145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Straight Connector 149"/>
              <p:cNvCxnSpPr>
                <a:stCxn id="145" idx="2"/>
                <a:endCxn id="147" idx="0"/>
              </p:cNvCxnSpPr>
              <p:nvPr/>
            </p:nvCxnSpPr>
            <p:spPr bwMode="auto">
              <a:xfrm>
                <a:off x="5408669" y="5588750"/>
                <a:ext cx="600502" cy="2320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Straight Connector 150"/>
              <p:cNvCxnSpPr>
                <a:stCxn id="144" idx="2"/>
                <a:endCxn id="146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0" name="Group 89"/>
            <p:cNvGrpSpPr/>
            <p:nvPr/>
          </p:nvGrpSpPr>
          <p:grpSpPr>
            <a:xfrm>
              <a:off x="5037720" y="4261200"/>
              <a:ext cx="1087192" cy="555214"/>
              <a:chOff x="3696767" y="4776711"/>
              <a:chExt cx="2012153" cy="1221468"/>
            </a:xfrm>
          </p:grpSpPr>
          <p:sp>
            <p:nvSpPr>
              <p:cNvPr id="136" name="Rectangle 135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40" name="Straight Connector 139"/>
              <p:cNvCxnSpPr>
                <a:stCxn id="136" idx="2"/>
                <a:endCxn id="137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Straight Connector 140"/>
              <p:cNvCxnSpPr>
                <a:stCxn id="136" idx="2"/>
                <a:endCxn id="138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Straight Connector 141"/>
              <p:cNvCxnSpPr>
                <a:stCxn id="137" idx="2"/>
                <a:endCxn id="139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1" name="Group 90"/>
            <p:cNvGrpSpPr/>
            <p:nvPr/>
          </p:nvGrpSpPr>
          <p:grpSpPr>
            <a:xfrm>
              <a:off x="6947633" y="4201335"/>
              <a:ext cx="1087192" cy="558314"/>
              <a:chOff x="3696767" y="4776711"/>
              <a:chExt cx="2012153" cy="1228288"/>
            </a:xfrm>
          </p:grpSpPr>
          <p:sp>
            <p:nvSpPr>
              <p:cNvPr id="127" name="Rectangle 126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32" name="Straight Connector 131"/>
              <p:cNvCxnSpPr>
                <a:stCxn id="127" idx="2"/>
                <a:endCxn id="128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Connector 132"/>
              <p:cNvCxnSpPr>
                <a:stCxn id="127" idx="2"/>
                <a:endCxn id="129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Connector 133"/>
              <p:cNvCxnSpPr>
                <a:stCxn id="128" idx="2"/>
                <a:endCxn id="131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>
                <a:stCxn id="128" idx="2"/>
                <a:endCxn id="130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2" name="TextBox 91"/>
            <p:cNvSpPr txBox="1"/>
            <p:nvPr/>
          </p:nvSpPr>
          <p:spPr>
            <a:xfrm>
              <a:off x="2952968" y="3736132"/>
              <a:ext cx="1367371" cy="49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Supplier 1</a:t>
              </a:r>
              <a:endParaRPr lang="en-US" sz="1100" i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53900" y="3709021"/>
              <a:ext cx="1367371" cy="49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Supplier 2</a:t>
              </a:r>
              <a:endParaRPr lang="en-US" sz="1100" i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003921" y="3705849"/>
              <a:ext cx="1367371" cy="49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Supplier 3</a:t>
              </a:r>
              <a:endParaRPr lang="en-US" sz="1100" i="1" dirty="0"/>
            </a:p>
          </p:txBody>
        </p:sp>
        <p:sp>
          <p:nvSpPr>
            <p:cNvPr id="95" name="Down Arrow 94"/>
            <p:cNvSpPr/>
            <p:nvPr/>
          </p:nvSpPr>
          <p:spPr bwMode="auto">
            <a:xfrm>
              <a:off x="3373041" y="4967783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>
              <a:off x="5449364" y="4905521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>
              <a:off x="7379499" y="4919788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946464" y="6260348"/>
              <a:ext cx="1197804" cy="580027"/>
              <a:chOff x="4092551" y="4776711"/>
              <a:chExt cx="2216871" cy="1276056"/>
            </a:xfrm>
          </p:grpSpPr>
          <p:sp>
            <p:nvSpPr>
              <p:cNvPr id="118" name="Rectangle 117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5708920" y="582075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23" name="Straight Connector 122"/>
              <p:cNvCxnSpPr>
                <a:stCxn id="118" idx="2"/>
                <a:endCxn id="119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Connector 123"/>
              <p:cNvCxnSpPr>
                <a:stCxn id="118" idx="2"/>
                <a:endCxn id="120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Connector 124"/>
              <p:cNvCxnSpPr>
                <a:stCxn id="120" idx="2"/>
                <a:endCxn id="122" idx="0"/>
              </p:cNvCxnSpPr>
              <p:nvPr/>
            </p:nvCxnSpPr>
            <p:spPr bwMode="auto">
              <a:xfrm>
                <a:off x="5408669" y="5588750"/>
                <a:ext cx="600502" cy="2320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Straight Connector 125"/>
              <p:cNvCxnSpPr>
                <a:stCxn id="119" idx="2"/>
                <a:endCxn id="121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9" name="Group 98"/>
            <p:cNvGrpSpPr/>
            <p:nvPr/>
          </p:nvGrpSpPr>
          <p:grpSpPr>
            <a:xfrm>
              <a:off x="5010309" y="5561944"/>
              <a:ext cx="1087192" cy="555214"/>
              <a:chOff x="3696767" y="4776711"/>
              <a:chExt cx="2012153" cy="1221468"/>
            </a:xfrm>
          </p:grpSpPr>
          <p:sp>
            <p:nvSpPr>
              <p:cNvPr id="111" name="Rectangle 110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15" name="Straight Connector 114"/>
              <p:cNvCxnSpPr>
                <a:stCxn id="111" idx="2"/>
                <a:endCxn id="112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>
                <a:stCxn id="111" idx="2"/>
                <a:endCxn id="113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/>
              <p:cNvCxnSpPr>
                <a:stCxn id="112" idx="2"/>
                <a:endCxn id="114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Group 99"/>
            <p:cNvGrpSpPr/>
            <p:nvPr/>
          </p:nvGrpSpPr>
          <p:grpSpPr>
            <a:xfrm>
              <a:off x="6215484" y="6192110"/>
              <a:ext cx="1087192" cy="558314"/>
              <a:chOff x="3696767" y="4776711"/>
              <a:chExt cx="2012153" cy="1228288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07" name="Straight Connector 106"/>
              <p:cNvCxnSpPr>
                <a:stCxn id="102" idx="2"/>
                <a:endCxn id="103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/>
              <p:cNvCxnSpPr>
                <a:stCxn id="102" idx="2"/>
                <a:endCxn id="104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>
                <a:stCxn id="103" idx="2"/>
                <a:endCxn id="106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>
                <a:stCxn id="103" idx="2"/>
                <a:endCxn id="105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1" name="Isosceles Triangle 100"/>
            <p:cNvSpPr/>
            <p:nvPr/>
          </p:nvSpPr>
          <p:spPr bwMode="auto">
            <a:xfrm>
              <a:off x="5103163" y="5994279"/>
              <a:ext cx="1060704" cy="562664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587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 focus 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type II</a:t>
            </a:r>
          </a:p>
          <a:p>
            <a:pPr lvl="1"/>
            <a:r>
              <a:rPr lang="en-US" dirty="0" smtClean="0"/>
              <a:t>When two feature models (of the same domain) are constructed independently, they may address different constraints and features of the domain.</a:t>
            </a:r>
          </a:p>
          <a:p>
            <a:pPr lvl="1"/>
            <a:r>
              <a:rPr lang="en-US" dirty="0"/>
              <a:t>We want to get a new feature model which </a:t>
            </a:r>
            <a:r>
              <a:rPr lang="en-US" dirty="0">
                <a:solidFill>
                  <a:srgbClr val="FF0000"/>
                </a:solidFill>
              </a:rPr>
              <a:t>preserve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features</a:t>
            </a:r>
            <a:r>
              <a:rPr lang="en-US" dirty="0"/>
              <a:t> of the inputs.</a:t>
            </a:r>
          </a:p>
          <a:p>
            <a:pPr lvl="1"/>
            <a:r>
              <a:rPr lang="en-US" dirty="0" smtClean="0"/>
              <a:t>Suitable merging semantics: ??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5208" y="5321300"/>
            <a:ext cx="7670800" cy="952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Existing algorithms focus on either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Union or Intersection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merging,  which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is not suitable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for this scenario. 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196150" y="3167490"/>
            <a:ext cx="3547478" cy="1825187"/>
            <a:chOff x="2471433" y="4080084"/>
            <a:chExt cx="3851078" cy="2290959"/>
          </a:xfrm>
        </p:grpSpPr>
        <p:grpSp>
          <p:nvGrpSpPr>
            <p:cNvPr id="5" name="Group 4"/>
            <p:cNvGrpSpPr/>
            <p:nvPr/>
          </p:nvGrpSpPr>
          <p:grpSpPr>
            <a:xfrm>
              <a:off x="2812361" y="4080084"/>
              <a:ext cx="1411651" cy="580027"/>
              <a:chOff x="3696767" y="4776711"/>
              <a:chExt cx="2612655" cy="1276056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708920" y="582075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2" name="Straight Connector 11"/>
              <p:cNvCxnSpPr>
                <a:stCxn id="6" idx="2"/>
                <a:endCxn id="7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6" idx="2"/>
                <a:endCxn id="8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7" idx="2"/>
                <a:endCxn id="10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8" idx="2"/>
                <a:endCxn id="11" idx="0"/>
              </p:cNvCxnSpPr>
              <p:nvPr/>
            </p:nvCxnSpPr>
            <p:spPr bwMode="auto">
              <a:xfrm>
                <a:off x="5408669" y="5588750"/>
                <a:ext cx="600502" cy="2320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7" idx="2"/>
                <a:endCxn id="9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5037720" y="4091870"/>
              <a:ext cx="1087192" cy="555214"/>
              <a:chOff x="3696767" y="4776711"/>
              <a:chExt cx="2012153" cy="1221468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2" name="Straight Connector 21"/>
              <p:cNvCxnSpPr>
                <a:stCxn id="18" idx="2"/>
                <a:endCxn id="19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18" idx="2"/>
                <a:endCxn id="20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19" idx="2"/>
                <a:endCxn id="21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Down Arrow 24"/>
            <p:cNvSpPr/>
            <p:nvPr/>
          </p:nvSpPr>
          <p:spPr bwMode="auto">
            <a:xfrm rot="18826390">
              <a:off x="3742950" y="4798453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Down Arrow 25"/>
            <p:cNvSpPr/>
            <p:nvPr/>
          </p:nvSpPr>
          <p:spPr bwMode="auto">
            <a:xfrm rot="1228821">
              <a:off x="5449364" y="4736191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471433" y="5338558"/>
              <a:ext cx="324459" cy="1054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487902" y="5591886"/>
              <a:ext cx="324459" cy="1054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87902" y="5822718"/>
              <a:ext cx="324459" cy="1054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Down Arrow 29"/>
            <p:cNvSpPr/>
            <p:nvPr/>
          </p:nvSpPr>
          <p:spPr bwMode="auto">
            <a:xfrm rot="16200000">
              <a:off x="3518462" y="5468870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210206" y="5325858"/>
              <a:ext cx="2112305" cy="1045185"/>
              <a:chOff x="8301080" y="4858583"/>
              <a:chExt cx="4178010" cy="1719619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9856919" y="4858583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8860640" y="553414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8301080" y="6100526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9316947" y="6114174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11003340" y="548638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1878588" y="63461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1878588" y="592993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9" name="Straight Connector 38"/>
              <p:cNvCxnSpPr>
                <a:stCxn id="32" idx="2"/>
                <a:endCxn id="33" idx="0"/>
              </p:cNvCxnSpPr>
              <p:nvPr/>
            </p:nvCxnSpPr>
            <p:spPr bwMode="auto">
              <a:xfrm flipH="1">
                <a:off x="9160891" y="5090595"/>
                <a:ext cx="996279" cy="4435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>
                <a:stCxn id="32" idx="2"/>
                <a:endCxn id="36" idx="0"/>
              </p:cNvCxnSpPr>
              <p:nvPr/>
            </p:nvCxnSpPr>
            <p:spPr bwMode="auto">
              <a:xfrm>
                <a:off x="10157170" y="5090595"/>
                <a:ext cx="1146421" cy="3957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>
                <a:stCxn id="38" idx="2"/>
                <a:endCxn id="37" idx="0"/>
              </p:cNvCxnSpPr>
              <p:nvPr/>
            </p:nvCxnSpPr>
            <p:spPr bwMode="auto">
              <a:xfrm>
                <a:off x="12178839" y="6161947"/>
                <a:ext cx="0" cy="1842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>
                <a:stCxn id="36" idx="2"/>
                <a:endCxn id="38" idx="0"/>
              </p:cNvCxnSpPr>
              <p:nvPr/>
            </p:nvCxnSpPr>
            <p:spPr bwMode="auto">
              <a:xfrm>
                <a:off x="11303591" y="5718392"/>
                <a:ext cx="875248" cy="2115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>
                <a:stCxn id="33" idx="2"/>
                <a:endCxn id="34" idx="0"/>
              </p:cNvCxnSpPr>
              <p:nvPr/>
            </p:nvCxnSpPr>
            <p:spPr bwMode="auto">
              <a:xfrm flipH="1">
                <a:off x="8601331" y="5766159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>
                <a:stCxn id="33" idx="2"/>
                <a:endCxn id="35" idx="0"/>
              </p:cNvCxnSpPr>
              <p:nvPr/>
            </p:nvCxnSpPr>
            <p:spPr bwMode="auto">
              <a:xfrm>
                <a:off x="9160891" y="5766159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Arrow Connector 44"/>
              <p:cNvCxnSpPr>
                <a:stCxn id="37" idx="1"/>
                <a:endCxn id="35" idx="3"/>
              </p:cNvCxnSpPr>
              <p:nvPr/>
            </p:nvCxnSpPr>
            <p:spPr bwMode="auto">
              <a:xfrm flipH="1" flipV="1">
                <a:off x="9917450" y="6230181"/>
                <a:ext cx="1961138" cy="23201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832029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Example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2460863" y="1018232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0000" y="55656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27800" y="5565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17600" y="1792932"/>
            <a:ext cx="174583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Low Resolution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017312" y="1792932"/>
            <a:ext cx="1986487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High Resolution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Straight Connector 21"/>
          <p:cNvCxnSpPr>
            <a:stCxn id="16" idx="2"/>
            <a:endCxn id="19" idx="0"/>
          </p:cNvCxnSpPr>
          <p:nvPr/>
        </p:nvCxnSpPr>
        <p:spPr bwMode="auto">
          <a:xfrm flipH="1">
            <a:off x="1990515" y="1475432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6" idx="2"/>
            <a:endCxn id="20" idx="0"/>
          </p:cNvCxnSpPr>
          <p:nvPr/>
        </p:nvCxnSpPr>
        <p:spPr bwMode="auto">
          <a:xfrm>
            <a:off x="2863430" y="1475432"/>
            <a:ext cx="1147126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551707" y="147543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XOR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6527800" y="1246832"/>
            <a:ext cx="171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{Screen, LR}, </a:t>
            </a:r>
          </a:p>
          <a:p>
            <a:r>
              <a:rPr lang="en-US" sz="2000" dirty="0" smtClean="0"/>
              <a:t>{Screen, HR}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331267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60862" y="246495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371600" y="3239650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65997" y="3240800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 bwMode="auto">
          <a:xfrm flipH="1">
            <a:off x="1990514" y="2922150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 bwMode="auto">
          <a:xfrm>
            <a:off x="2863429" y="2922150"/>
            <a:ext cx="8444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551706" y="29221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XOR</a:t>
            </a:r>
            <a:endParaRPr 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6527799" y="2693550"/>
            <a:ext cx="2422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{Screen, Touch}, </a:t>
            </a:r>
          </a:p>
          <a:p>
            <a:r>
              <a:rPr lang="en-US" sz="2000" dirty="0" smtClean="0"/>
              <a:t>{Screen, Non-Touch}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-1" y="277798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71968" y="4141350"/>
            <a:ext cx="2972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{Screen, Touch, HR},</a:t>
            </a:r>
          </a:p>
          <a:p>
            <a:r>
              <a:rPr lang="en-US" sz="2000" dirty="0" smtClean="0"/>
              <a:t>{Screen, Touch, LR}, </a:t>
            </a:r>
          </a:p>
          <a:p>
            <a:r>
              <a:rPr lang="en-US" sz="2000" dirty="0" smtClean="0"/>
              <a:t>{Screen, Non-Touch, HR},</a:t>
            </a:r>
          </a:p>
          <a:p>
            <a:r>
              <a:rPr lang="en-US" sz="2000" dirty="0" smtClean="0"/>
              <a:t>{Screen, Non-Touch, LR}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55" y="4225785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33797" y="42755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05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Example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80431" y="1345693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91169" y="212039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85566" y="212154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2610083" y="1802893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 bwMode="auto">
          <a:xfrm>
            <a:off x="3482998" y="1802893"/>
            <a:ext cx="8444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171275" y="18028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XOR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398068" y="912573"/>
            <a:ext cx="2486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{Screen, Touch}, </a:t>
            </a:r>
          </a:p>
          <a:p>
            <a:r>
              <a:rPr lang="en-US" sz="2000" dirty="0" smtClean="0"/>
              <a:t>{Screen, Non-Touch},</a:t>
            </a:r>
          </a:p>
          <a:p>
            <a:r>
              <a:rPr lang="en-US" sz="2000" dirty="0" smtClean="0"/>
              <a:t>{Screen, LR},</a:t>
            </a:r>
          </a:p>
          <a:p>
            <a:r>
              <a:rPr lang="en-US" sz="2000" dirty="0" smtClean="0"/>
              <a:t>{Screen, HR}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6801" y="834885"/>
            <a:ext cx="479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Existing </a:t>
            </a:r>
            <a:r>
              <a:rPr lang="en-US" i="1" dirty="0" smtClean="0">
                <a:solidFill>
                  <a:srgbClr val="FF0000"/>
                </a:solidFill>
              </a:rPr>
              <a:t>Union</a:t>
            </a:r>
            <a:r>
              <a:rPr lang="en-US" i="1" dirty="0" smtClean="0"/>
              <a:t> </a:t>
            </a:r>
            <a:r>
              <a:rPr lang="en-US" dirty="0" smtClean="0"/>
              <a:t>algorithm, answer A: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16801" y="212039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79366" y="212154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" name="Straight Connector 16"/>
          <p:cNvCxnSpPr>
            <a:stCxn id="4" idx="2"/>
            <a:endCxn id="13" idx="0"/>
          </p:cNvCxnSpPr>
          <p:nvPr/>
        </p:nvCxnSpPr>
        <p:spPr bwMode="auto">
          <a:xfrm flipH="1">
            <a:off x="835715" y="1802893"/>
            <a:ext cx="2647283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4" idx="2"/>
            <a:endCxn id="15" idx="0"/>
          </p:cNvCxnSpPr>
          <p:nvPr/>
        </p:nvCxnSpPr>
        <p:spPr bwMode="auto">
          <a:xfrm>
            <a:off x="3482998" y="1802893"/>
            <a:ext cx="20382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060809" y="3428493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971547" y="420319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65944" y="420434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Straight Connector 25"/>
          <p:cNvCxnSpPr>
            <a:stCxn id="23" idx="2"/>
            <a:endCxn id="24" idx="0"/>
          </p:cNvCxnSpPr>
          <p:nvPr/>
        </p:nvCxnSpPr>
        <p:spPr bwMode="auto">
          <a:xfrm flipH="1">
            <a:off x="2590461" y="3885693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2"/>
            <a:endCxn id="25" idx="0"/>
          </p:cNvCxnSpPr>
          <p:nvPr/>
        </p:nvCxnSpPr>
        <p:spPr bwMode="auto">
          <a:xfrm>
            <a:off x="3463376" y="3885693"/>
            <a:ext cx="8444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62758" y="3048463"/>
            <a:ext cx="3797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{Screen, Touch, Non-Touch, HR},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{Screen, Touch, HR, LR}, </a:t>
            </a:r>
          </a:p>
          <a:p>
            <a:r>
              <a:rPr lang="en-US" sz="2000" dirty="0" smtClean="0"/>
              <a:t>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7179" y="2917685"/>
            <a:ext cx="479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Existing </a:t>
            </a:r>
            <a:r>
              <a:rPr lang="en-US" i="1" dirty="0" smtClean="0">
                <a:solidFill>
                  <a:srgbClr val="FF0000"/>
                </a:solidFill>
              </a:rPr>
              <a:t>Union</a:t>
            </a:r>
            <a:r>
              <a:rPr lang="en-US" i="1" dirty="0" smtClean="0"/>
              <a:t> </a:t>
            </a:r>
            <a:r>
              <a:rPr lang="en-US" dirty="0" smtClean="0"/>
              <a:t>algorithm, answer B: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97179" y="420319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059744" y="420434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3" name="Straight Connector 32"/>
          <p:cNvCxnSpPr>
            <a:stCxn id="23" idx="2"/>
            <a:endCxn id="31" idx="0"/>
          </p:cNvCxnSpPr>
          <p:nvPr/>
        </p:nvCxnSpPr>
        <p:spPr bwMode="auto">
          <a:xfrm flipH="1">
            <a:off x="816093" y="3885693"/>
            <a:ext cx="2647283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3" idx="2"/>
            <a:endCxn id="32" idx="0"/>
          </p:cNvCxnSpPr>
          <p:nvPr/>
        </p:nvCxnSpPr>
        <p:spPr bwMode="auto">
          <a:xfrm>
            <a:off x="3463376" y="3885693"/>
            <a:ext cx="20382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34"/>
          <p:cNvSpPr/>
          <p:nvPr/>
        </p:nvSpPr>
        <p:spPr>
          <a:xfrm>
            <a:off x="810650" y="412814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90461" y="412699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89921" y="412814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86558" y="412814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 bwMode="auto">
          <a:xfrm>
            <a:off x="2589974" y="543188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5626" y="5431888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{Screen}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234539" y="4987785"/>
            <a:ext cx="7639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Existing </a:t>
            </a:r>
            <a:r>
              <a:rPr lang="en-US" i="1" dirty="0" smtClean="0">
                <a:solidFill>
                  <a:srgbClr val="FF0000"/>
                </a:solidFill>
              </a:rPr>
              <a:t>Intersection </a:t>
            </a:r>
            <a:r>
              <a:rPr lang="en-US" dirty="0" smtClean="0"/>
              <a:t>algorithm: (cut-off the unique features)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2159356" y="6108700"/>
            <a:ext cx="4537126" cy="584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None of these answers is desirable.</a:t>
            </a:r>
          </a:p>
        </p:txBody>
      </p:sp>
    </p:spTree>
    <p:extLst>
      <p:ext uri="{BB962C8B-B14F-4D97-AF65-F5344CB8AC3E}">
        <p14:creationId xmlns:p14="http://schemas.microsoft.com/office/powerpoint/2010/main" val="2715698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our merging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Semantics: cross-product</a:t>
                </a:r>
              </a:p>
              <a:p>
                <a:pPr lvl="1"/>
                <a:r>
                  <a:rPr lang="en-US" sz="2400" dirty="0"/>
                  <a:t>[[Result]] </a:t>
                </a:r>
                <a14:m>
                  <m:oMath xmlns:m="http://schemas.openxmlformats.org/officeDocument/2006/math" xmlns="">
                    <m:r>
                      <a:rPr lang="en-US" sz="2400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sz="2400" dirty="0"/>
                  <a:t> [[Input1]] </a:t>
                </a:r>
                <a:r>
                  <a:rPr lang="en-US" altLang="zh-CN" sz="2400" dirty="0"/>
                  <a:t>× </a:t>
                </a:r>
                <a:r>
                  <a:rPr lang="en-US" sz="2400" dirty="0"/>
                  <a:t>[[Input2</a:t>
                </a:r>
                <a:r>
                  <a:rPr lang="en-US" sz="2400" dirty="0" smtClean="0"/>
                  <a:t>]], where</a:t>
                </a:r>
                <a:br>
                  <a:rPr lang="en-US" sz="2400" dirty="0" smtClean="0"/>
                </a:br>
                <a:r>
                  <a:rPr lang="en-US" sz="2400" dirty="0" smtClean="0"/>
                  <a:t>       </a:t>
                </a:r>
                <a:r>
                  <a:rPr lang="en-US" altLang="zh-CN" sz="2400" dirty="0" smtClean="0"/>
                  <a:t>A </a:t>
                </a:r>
                <a:r>
                  <a:rPr lang="en-US" altLang="zh-CN" sz="2400" dirty="0"/>
                  <a:t>× B = {a </a:t>
                </a:r>
                <a:r>
                  <a:rPr lang="en-US" sz="2400" dirty="0"/>
                  <a:t>∪ b | a</a:t>
                </a:r>
                <a:r>
                  <a:rPr lang="pl-PL" sz="2400" dirty="0"/>
                  <a:t> ∈ </a:t>
                </a:r>
                <a:r>
                  <a:rPr lang="en-US" sz="2400" dirty="0"/>
                  <a:t>A, b</a:t>
                </a:r>
                <a:r>
                  <a:rPr lang="pl-PL" sz="2400" dirty="0"/>
                  <a:t> ∈ </a:t>
                </a:r>
                <a:r>
                  <a:rPr lang="en-US" sz="2400" dirty="0"/>
                  <a:t>B}</a:t>
                </a:r>
              </a:p>
              <a:p>
                <a:pPr lvl="1"/>
                <a:r>
                  <a:rPr lang="en-US" dirty="0" smtClean="0"/>
                  <a:t>The cross-product semantics has been mentioned in earlier literatures but was not given much attention.</a:t>
                </a:r>
              </a:p>
              <a:p>
                <a:r>
                  <a:rPr lang="en-US" dirty="0" smtClean="0"/>
                  <a:t>What does this semantics bring to us?</a:t>
                </a:r>
              </a:p>
              <a:p>
                <a:pPr lvl="1"/>
                <a:r>
                  <a:rPr lang="en-US" dirty="0" smtClean="0"/>
                  <a:t>For the common features, it preserves the strongest constraints among the inputs.</a:t>
                </a:r>
              </a:p>
              <a:p>
                <a:pPr lvl="1"/>
                <a:r>
                  <a:rPr lang="en-US" dirty="0" smtClean="0"/>
                  <a:t>For the unique features, it preserves both constraints and features of the inputs, and allows combination of the inputs.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27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33268" y="4764800"/>
            <a:ext cx="59856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[[Input1]] </a:t>
            </a:r>
            <a:r>
              <a:rPr lang="en-US" altLang="zh-CN" sz="2000" dirty="0"/>
              <a:t>× </a:t>
            </a:r>
            <a:r>
              <a:rPr lang="en-US" sz="2000" dirty="0"/>
              <a:t>[[Input2</a:t>
            </a:r>
            <a:r>
              <a:rPr lang="en-US" sz="2000" dirty="0" smtClean="0"/>
              <a:t>]] = {{Screen, Touch, HR},</a:t>
            </a:r>
          </a:p>
          <a:p>
            <a:r>
              <a:rPr lang="en-US" sz="2000" dirty="0" smtClean="0"/>
              <a:t>                                            {Screen, Touch, LR}, </a:t>
            </a:r>
          </a:p>
          <a:p>
            <a:r>
              <a:rPr lang="en-US" sz="2000" dirty="0" smtClean="0"/>
              <a:t>                                            {Screen, Non-Touch, HR},</a:t>
            </a:r>
          </a:p>
          <a:p>
            <a:r>
              <a:rPr lang="en-US" sz="2000" dirty="0" smtClean="0"/>
              <a:t>                                            {Screen, Non-Touch, LR}}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365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156733"/>
            <a:ext cx="6255969" cy="461665"/>
          </a:xfrm>
        </p:spPr>
        <p:txBody>
          <a:bodyPr/>
          <a:lstStyle/>
          <a:p>
            <a:r>
              <a:rPr lang="en-US" sz="2400" dirty="0" smtClean="0">
                <a:solidFill>
                  <a:srgbClr val="F96A1B">
                    <a:lumMod val="50000"/>
                  </a:srgbClr>
                </a:solidFill>
              </a:rPr>
              <a:t>Implementation: semantics-based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</a:t>
            </a:r>
          </a:p>
          <a:p>
            <a:pPr lvl="1"/>
            <a:r>
              <a:rPr lang="en-US" dirty="0" smtClean="0"/>
              <a:t>In our previous work, we defined a kind of feature model in which the refinements contained more semantics than other feature modeling approaches.</a:t>
            </a:r>
          </a:p>
          <a:p>
            <a:r>
              <a:rPr lang="en-US" dirty="0" smtClean="0"/>
              <a:t>We define 3 types of refinements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31616" y="285609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059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10295" y="4086217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1437208" y="3312741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2772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Light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087425" y="408145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Elbow Connector 11"/>
          <p:cNvCxnSpPr>
            <a:stCxn id="8" idx="2"/>
            <a:endCxn id="6" idx="0"/>
          </p:cNvCxnSpPr>
          <p:nvPr/>
        </p:nvCxnSpPr>
        <p:spPr bwMode="auto">
          <a:xfrm rot="5400000">
            <a:off x="985802" y="3527653"/>
            <a:ext cx="525921" cy="59120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Elbow Connector 13"/>
          <p:cNvCxnSpPr>
            <a:stCxn id="8" idx="2"/>
            <a:endCxn id="10" idx="0"/>
          </p:cNvCxnSpPr>
          <p:nvPr/>
        </p:nvCxnSpPr>
        <p:spPr bwMode="auto">
          <a:xfrm rot="16200000" flipH="1">
            <a:off x="1576747" y="3527913"/>
            <a:ext cx="521158" cy="58592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90599" y="5073710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Whole-part refinement</a:t>
            </a:r>
          </a:p>
          <a:p>
            <a:r>
              <a:rPr lang="en-US" sz="2000" dirty="0" smtClean="0"/>
              <a:t>(2 mandatory parts)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014516" y="285554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42221" y="416717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Basic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32066" y="416717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4264683" y="333169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stCxn id="19" idx="3"/>
            <a:endCxn id="17" idx="0"/>
          </p:cNvCxnSpPr>
          <p:nvPr/>
        </p:nvCxnSpPr>
        <p:spPr bwMode="auto">
          <a:xfrm flipH="1">
            <a:off x="3844788" y="3560295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9" idx="3"/>
            <a:endCxn id="18" idx="0"/>
          </p:cNvCxnSpPr>
          <p:nvPr/>
        </p:nvCxnSpPr>
        <p:spPr bwMode="auto">
          <a:xfrm>
            <a:off x="4417083" y="3560295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07396" y="369006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177304" y="5073710"/>
            <a:ext cx="2962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General-special refinement</a:t>
            </a:r>
          </a:p>
          <a:p>
            <a:r>
              <a:rPr lang="en-US" sz="2000" dirty="0" smtClean="0"/>
              <a:t>(2 XOR specializations)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948216" y="285609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House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6719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Area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726895" y="4086217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87183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Height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904025" y="408145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4" name="Elbow Connector 33"/>
          <p:cNvCxnSpPr>
            <a:stCxn id="28" idx="2"/>
            <a:endCxn id="30" idx="0"/>
          </p:cNvCxnSpPr>
          <p:nvPr/>
        </p:nvCxnSpPr>
        <p:spPr bwMode="auto">
          <a:xfrm rot="5400000">
            <a:off x="6673810" y="3409243"/>
            <a:ext cx="772923" cy="58102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>
            <a:stCxn id="28" idx="2"/>
            <a:endCxn id="33" idx="0"/>
          </p:cNvCxnSpPr>
          <p:nvPr/>
        </p:nvCxnSpPr>
        <p:spPr bwMode="auto">
          <a:xfrm rot="16200000" flipH="1">
            <a:off x="7264755" y="3399321"/>
            <a:ext cx="768160" cy="596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7146925" y="3445995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146925" y="3560296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181329" y="5073710"/>
            <a:ext cx="2917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Entity-attribute refinement</a:t>
            </a:r>
          </a:p>
          <a:p>
            <a:r>
              <a:rPr lang="en-US" sz="2000" dirty="0" smtClean="0"/>
              <a:t>(2 mandatory attributes)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134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others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8396"/>
            <a:ext cx="66675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7050" y="2184008"/>
            <a:ext cx="231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i="1" dirty="0"/>
              <a:t>Composing feature models. </a:t>
            </a:r>
            <a:r>
              <a:rPr lang="en-US" sz="2000" dirty="0"/>
              <a:t>2009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9549" y="6067978"/>
            <a:ext cx="869949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address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55346" y="596850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484487" y="3519622"/>
            <a:ext cx="1049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Person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079499" y="4836078"/>
            <a:ext cx="111346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ousing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593367" y="4772471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82239" y="4836078"/>
            <a:ext cx="1471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telephone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75063" y="476031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Elbow Connector 25"/>
          <p:cNvCxnSpPr>
            <a:stCxn id="21" idx="2"/>
            <a:endCxn id="23" idx="0"/>
          </p:cNvCxnSpPr>
          <p:nvPr/>
        </p:nvCxnSpPr>
        <p:spPr bwMode="auto">
          <a:xfrm rot="5400000">
            <a:off x="2424878" y="3188174"/>
            <a:ext cx="795649" cy="23729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Elbow Connector 26"/>
          <p:cNvCxnSpPr>
            <a:stCxn id="21" idx="2"/>
            <a:endCxn id="25" idx="0"/>
          </p:cNvCxnSpPr>
          <p:nvPr/>
        </p:nvCxnSpPr>
        <p:spPr bwMode="auto">
          <a:xfrm rot="16200000" flipH="1">
            <a:off x="3621804" y="4364192"/>
            <a:ext cx="783492" cy="8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810498" y="4132578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810498" y="4246879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5765089" y="4836078"/>
            <a:ext cx="1471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transport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00776" y="4770275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0907" name="Elbow Connector 80906"/>
          <p:cNvCxnSpPr>
            <a:stCxn id="21" idx="2"/>
            <a:endCxn id="44" idx="0"/>
          </p:cNvCxnSpPr>
          <p:nvPr/>
        </p:nvCxnSpPr>
        <p:spPr bwMode="auto">
          <a:xfrm rot="16200000" flipH="1">
            <a:off x="4879680" y="3106315"/>
            <a:ext cx="793453" cy="253446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Diamond 50"/>
          <p:cNvSpPr/>
          <p:nvPr/>
        </p:nvSpPr>
        <p:spPr bwMode="auto">
          <a:xfrm>
            <a:off x="1529072" y="5293278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284910" y="6067978"/>
            <a:ext cx="759790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street name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192959" y="6067978"/>
            <a:ext cx="1089280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street number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0913" name="Straight Connector 80912"/>
          <p:cNvCxnSpPr>
            <a:stCxn id="51" idx="2"/>
            <a:endCxn id="7" idx="0"/>
          </p:cNvCxnSpPr>
          <p:nvPr/>
        </p:nvCxnSpPr>
        <p:spPr bwMode="auto">
          <a:xfrm flipH="1">
            <a:off x="644524" y="5540833"/>
            <a:ext cx="991705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915" name="Straight Connector 80914"/>
          <p:cNvCxnSpPr>
            <a:stCxn id="51" idx="2"/>
            <a:endCxn id="52" idx="0"/>
          </p:cNvCxnSpPr>
          <p:nvPr/>
        </p:nvCxnSpPr>
        <p:spPr bwMode="auto">
          <a:xfrm>
            <a:off x="1636229" y="5540833"/>
            <a:ext cx="28576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917" name="Straight Connector 80916"/>
          <p:cNvCxnSpPr>
            <a:stCxn id="51" idx="2"/>
            <a:endCxn id="53" idx="0"/>
          </p:cNvCxnSpPr>
          <p:nvPr/>
        </p:nvCxnSpPr>
        <p:spPr bwMode="auto">
          <a:xfrm>
            <a:off x="1636229" y="5540833"/>
            <a:ext cx="1101370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920" name="TextBox 80919"/>
          <p:cNvSpPr txBox="1"/>
          <p:nvPr/>
        </p:nvSpPr>
        <p:spPr>
          <a:xfrm>
            <a:off x="1308651" y="556082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</a:t>
            </a:r>
            <a:endParaRPr lang="en-US" sz="1400" dirty="0"/>
          </a:p>
        </p:txBody>
      </p:sp>
      <p:sp>
        <p:nvSpPr>
          <p:cNvPr id="66" name="Diamond 65"/>
          <p:cNvSpPr/>
          <p:nvPr/>
        </p:nvSpPr>
        <p:spPr bwMode="auto">
          <a:xfrm>
            <a:off x="3910770" y="5293278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516148" y="6067978"/>
            <a:ext cx="764122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area code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56466" y="6067978"/>
            <a:ext cx="986659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dialing code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006932" y="5971904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2" name="Straight Connector 31"/>
          <p:cNvCxnSpPr>
            <a:stCxn id="66" idx="2"/>
            <a:endCxn id="8" idx="0"/>
          </p:cNvCxnSpPr>
          <p:nvPr/>
        </p:nvCxnSpPr>
        <p:spPr bwMode="auto">
          <a:xfrm flipH="1">
            <a:off x="3898209" y="5540833"/>
            <a:ext cx="119718" cy="4276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66" idx="2"/>
            <a:endCxn id="73" idx="0"/>
          </p:cNvCxnSpPr>
          <p:nvPr/>
        </p:nvCxnSpPr>
        <p:spPr bwMode="auto">
          <a:xfrm>
            <a:off x="4017927" y="5540833"/>
            <a:ext cx="1031868" cy="4310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Isosceles Triangle 81"/>
          <p:cNvSpPr/>
          <p:nvPr/>
        </p:nvSpPr>
        <p:spPr bwMode="auto">
          <a:xfrm>
            <a:off x="6391239" y="5292139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890905" y="606797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059305" y="6074585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other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Straight Connector 41"/>
          <p:cNvCxnSpPr>
            <a:stCxn id="82" idx="3"/>
            <a:endCxn id="83" idx="0"/>
          </p:cNvCxnSpPr>
          <p:nvPr/>
        </p:nvCxnSpPr>
        <p:spPr bwMode="auto">
          <a:xfrm flipH="1">
            <a:off x="6293472" y="5520739"/>
            <a:ext cx="250167" cy="547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2" idx="3"/>
            <a:endCxn id="84" idx="0"/>
          </p:cNvCxnSpPr>
          <p:nvPr/>
        </p:nvCxnSpPr>
        <p:spPr bwMode="auto">
          <a:xfrm>
            <a:off x="6543639" y="5520739"/>
            <a:ext cx="918233" cy="553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386881" y="562508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XOR</a:t>
            </a: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7002755" y="3968458"/>
            <a:ext cx="231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dirty="0" smtClean="0"/>
              <a:t>Our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641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156733"/>
            <a:ext cx="6255969" cy="461665"/>
          </a:xfrm>
        </p:spPr>
        <p:txBody>
          <a:bodyPr/>
          <a:lstStyle/>
          <a:p>
            <a:r>
              <a:rPr lang="en-US" sz="2400" dirty="0" smtClean="0"/>
              <a:t>Merge the unique features by semantics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18398"/>
            <a:ext cx="8439150" cy="5325201"/>
          </a:xfrm>
        </p:spPr>
        <p:txBody>
          <a:bodyPr/>
          <a:lstStyle/>
          <a:p>
            <a:r>
              <a:rPr lang="en-US" dirty="0" smtClean="0"/>
              <a:t>We merge the unique features based </a:t>
            </a:r>
            <a:r>
              <a:rPr lang="en-US" dirty="0" smtClean="0"/>
              <a:t>on the additional </a:t>
            </a:r>
            <a:r>
              <a:rPr lang="en-US" dirty="0" smtClean="0"/>
              <a:t>semantics</a:t>
            </a:r>
            <a:endParaRPr lang="en-US" dirty="0"/>
          </a:p>
          <a:p>
            <a:r>
              <a:rPr lang="en-US" dirty="0" smtClean="0"/>
              <a:t>Example 1: </a:t>
            </a:r>
            <a:r>
              <a:rPr lang="en-US" dirty="0" smtClean="0"/>
              <a:t>Merge </a:t>
            </a:r>
            <a:r>
              <a:rPr lang="en-US" dirty="0" smtClean="0"/>
              <a:t>specializations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02676" y="323680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8240" y="3299038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337" y="5938994"/>
            <a:ext cx="894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Rule</a:t>
            </a:r>
            <a:r>
              <a:rPr lang="en-US" dirty="0" smtClean="0"/>
              <a:t>: Specialization + Specialization = 2 (Attribute and Specialization)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66332" y="279009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63773" y="4101728"/>
            <a:ext cx="93539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583882" y="410172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1116499" y="3266244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Straight Connector 36"/>
          <p:cNvCxnSpPr>
            <a:stCxn id="35" idx="3"/>
            <a:endCxn id="31" idx="0"/>
          </p:cNvCxnSpPr>
          <p:nvPr/>
        </p:nvCxnSpPr>
        <p:spPr bwMode="auto">
          <a:xfrm flipH="1">
            <a:off x="631472" y="3494844"/>
            <a:ext cx="637427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3"/>
            <a:endCxn id="33" idx="0"/>
          </p:cNvCxnSpPr>
          <p:nvPr/>
        </p:nvCxnSpPr>
        <p:spPr bwMode="auto">
          <a:xfrm>
            <a:off x="1268899" y="3494844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059212" y="3624618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3254829" y="27796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682534" y="409123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682150" y="4091239"/>
            <a:ext cx="13855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504996" y="325575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8" name="Straight Connector 47"/>
          <p:cNvCxnSpPr>
            <a:stCxn id="47" idx="3"/>
            <a:endCxn id="45" idx="0"/>
          </p:cNvCxnSpPr>
          <p:nvPr/>
        </p:nvCxnSpPr>
        <p:spPr bwMode="auto">
          <a:xfrm flipH="1">
            <a:off x="3085101" y="3484355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7" idx="3"/>
            <a:endCxn id="46" idx="0"/>
          </p:cNvCxnSpPr>
          <p:nvPr/>
        </p:nvCxnSpPr>
        <p:spPr bwMode="auto">
          <a:xfrm>
            <a:off x="3657396" y="3484355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447709" y="361412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6707574" y="251600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659710" y="3625647"/>
            <a:ext cx="119146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328847" y="3615719"/>
            <a:ext cx="1676251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Touch-ability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851176" y="3100578"/>
            <a:ext cx="4776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851176" y="3236801"/>
            <a:ext cx="4776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5240739" y="4893636"/>
            <a:ext cx="798147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223814" y="4886257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6038887" y="407349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4" name="Straight Connector 63"/>
          <p:cNvCxnSpPr>
            <a:stCxn id="63" idx="3"/>
            <a:endCxn id="61" idx="0"/>
          </p:cNvCxnSpPr>
          <p:nvPr/>
        </p:nvCxnSpPr>
        <p:spPr bwMode="auto">
          <a:xfrm flipH="1">
            <a:off x="5639813" y="4302095"/>
            <a:ext cx="551474" cy="5915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63" idx="3"/>
            <a:endCxn id="62" idx="0"/>
          </p:cNvCxnSpPr>
          <p:nvPr/>
        </p:nvCxnSpPr>
        <p:spPr bwMode="auto">
          <a:xfrm>
            <a:off x="6191287" y="4302095"/>
            <a:ext cx="435094" cy="584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5981600" y="443186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7167358" y="4886355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166974" y="4886355"/>
            <a:ext cx="838125" cy="681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7989820" y="4050871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Straight Connector 72"/>
          <p:cNvCxnSpPr>
            <a:stCxn id="72" idx="3"/>
            <a:endCxn id="70" idx="0"/>
          </p:cNvCxnSpPr>
          <p:nvPr/>
        </p:nvCxnSpPr>
        <p:spPr bwMode="auto">
          <a:xfrm flipH="1">
            <a:off x="7569925" y="4279471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72" idx="3"/>
            <a:endCxn id="71" idx="0"/>
          </p:cNvCxnSpPr>
          <p:nvPr/>
        </p:nvCxnSpPr>
        <p:spPr bwMode="auto">
          <a:xfrm>
            <a:off x="8142220" y="4279471"/>
            <a:ext cx="443817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7932533" y="4409245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80" name="Oval 79"/>
          <p:cNvSpPr/>
          <p:nvPr/>
        </p:nvSpPr>
        <p:spPr bwMode="auto">
          <a:xfrm flipV="1">
            <a:off x="8082839" y="3484353"/>
            <a:ext cx="148153" cy="129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Oval 80"/>
          <p:cNvSpPr/>
          <p:nvPr/>
        </p:nvSpPr>
        <p:spPr bwMode="auto">
          <a:xfrm flipV="1">
            <a:off x="6123148" y="3505238"/>
            <a:ext cx="148153" cy="129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Elbow Connector 82"/>
          <p:cNvCxnSpPr>
            <a:stCxn id="51" idx="2"/>
            <a:endCxn id="81" idx="4"/>
          </p:cNvCxnSpPr>
          <p:nvPr/>
        </p:nvCxnSpPr>
        <p:spPr bwMode="auto">
          <a:xfrm rot="5400000">
            <a:off x="6387666" y="2782763"/>
            <a:ext cx="532034" cy="912916"/>
          </a:xfrm>
          <a:prstGeom prst="bentConnector3">
            <a:avLst>
              <a:gd name="adj1" fmla="val 767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Elbow Connector 85"/>
          <p:cNvCxnSpPr>
            <a:stCxn id="51" idx="2"/>
            <a:endCxn id="80" idx="4"/>
          </p:cNvCxnSpPr>
          <p:nvPr/>
        </p:nvCxnSpPr>
        <p:spPr bwMode="auto">
          <a:xfrm rot="16200000" flipH="1">
            <a:off x="7377954" y="2705390"/>
            <a:ext cx="511149" cy="1046775"/>
          </a:xfrm>
          <a:prstGeom prst="bentConnector3">
            <a:avLst>
              <a:gd name="adj1" fmla="val 790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3435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Preliminaries: Feature Models</a:t>
            </a:r>
          </a:p>
          <a:p>
            <a:r>
              <a:rPr lang="en-US" dirty="0" smtClean="0"/>
              <a:t>Motivation: Why merge FMs?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948104" y="5434021"/>
            <a:ext cx="133350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2: Merge decompositions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972" y="1713065"/>
            <a:ext cx="162401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" y="270366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9335" y="2703665"/>
            <a:ext cx="133350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Graphic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800100" y="2170265"/>
            <a:ext cx="71887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1518979" y="2170265"/>
            <a:ext cx="58710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3900" y="262746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3100" y="261685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51767" y="270366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47167" y="2703665"/>
            <a:ext cx="15479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Memory</a:t>
            </a:r>
            <a:endParaRPr lang="en-US" dirty="0"/>
          </a:p>
        </p:txBody>
      </p:sp>
      <p:cxnSp>
        <p:nvCxnSpPr>
          <p:cNvPr id="14" name="Straight Connector 13"/>
          <p:cNvCxnSpPr>
            <a:endCxn id="12" idx="0"/>
          </p:cNvCxnSpPr>
          <p:nvPr/>
        </p:nvCxnSpPr>
        <p:spPr>
          <a:xfrm flipH="1">
            <a:off x="4708967" y="2170265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3" idx="0"/>
          </p:cNvCxnSpPr>
          <p:nvPr/>
        </p:nvCxnSpPr>
        <p:spPr>
          <a:xfrm>
            <a:off x="5394767" y="2170265"/>
            <a:ext cx="92635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32767" y="262746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3694" y="261685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62098" y="5414288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cxnSp>
        <p:nvCxnSpPr>
          <p:cNvPr id="20" name="Straight Connector 19"/>
          <p:cNvCxnSpPr>
            <a:stCxn id="31" idx="2"/>
            <a:endCxn id="18" idx="0"/>
          </p:cNvCxnSpPr>
          <p:nvPr/>
        </p:nvCxnSpPr>
        <p:spPr>
          <a:xfrm flipH="1">
            <a:off x="2019298" y="4353589"/>
            <a:ext cx="2689474" cy="106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1" idx="2"/>
            <a:endCxn id="23" idx="7"/>
          </p:cNvCxnSpPr>
          <p:nvPr/>
        </p:nvCxnSpPr>
        <p:spPr>
          <a:xfrm flipH="1">
            <a:off x="3698772" y="4353589"/>
            <a:ext cx="1010000" cy="99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943098" y="533808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68690" y="5327478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31" idx="2"/>
            <a:endCxn id="52" idx="2"/>
          </p:cNvCxnSpPr>
          <p:nvPr/>
        </p:nvCxnSpPr>
        <p:spPr>
          <a:xfrm>
            <a:off x="4708772" y="4353589"/>
            <a:ext cx="508984" cy="113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1" idx="2"/>
            <a:endCxn id="53" idx="0"/>
          </p:cNvCxnSpPr>
          <p:nvPr/>
        </p:nvCxnSpPr>
        <p:spPr>
          <a:xfrm>
            <a:off x="4708772" y="4353589"/>
            <a:ext cx="2126111" cy="105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 bwMode="auto">
          <a:xfrm>
            <a:off x="4601615" y="4106034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28390" y="1876003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82760" y="1715863"/>
            <a:ext cx="162401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49247" y="41060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23153" y="3648834"/>
            <a:ext cx="162401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836756" y="5490491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Disk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32156" y="5490491"/>
            <a:ext cx="15479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Memory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17756" y="541429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58683" y="540368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9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unique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Merge common features (no difference in the S-D-A semantics): keep </a:t>
            </a:r>
            <a:r>
              <a:rPr lang="en-US" smtClean="0"/>
              <a:t>the stronger </a:t>
            </a:r>
            <a:r>
              <a:rPr lang="en-US" dirty="0" smtClean="0"/>
              <a:t>constraint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63153"/>
              </p:ext>
            </p:extLst>
          </p:nvPr>
        </p:nvGraphicFramePr>
        <p:xfrm>
          <a:off x="643466" y="1380068"/>
          <a:ext cx="7010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2(A</a:t>
                      </a:r>
                      <a:r>
                        <a:rPr lang="en-US" baseline="0" dirty="0" smtClean="0"/>
                        <a:t> /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+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2(A / 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+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 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938859"/>
              </p:ext>
            </p:extLst>
          </p:nvPr>
        </p:nvGraphicFramePr>
        <p:xfrm>
          <a:off x="323850" y="4361179"/>
          <a:ext cx="8229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105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Preprocessing: mark the semantics of the refinements.</a:t>
            </a:r>
          </a:p>
          <a:p>
            <a:r>
              <a:rPr lang="en-US" dirty="0" smtClean="0"/>
              <a:t>2. Start from the root</a:t>
            </a:r>
          </a:p>
          <a:p>
            <a:pPr lvl="1"/>
            <a:r>
              <a:rPr lang="en-US" dirty="0" smtClean="0"/>
              <a:t>2.1 Merge the common children</a:t>
            </a:r>
          </a:p>
          <a:p>
            <a:pPr lvl="1"/>
            <a:r>
              <a:rPr lang="en-US" dirty="0" smtClean="0"/>
              <a:t>2.2 Merge the unique children</a:t>
            </a:r>
          </a:p>
          <a:p>
            <a:r>
              <a:rPr lang="en-US" dirty="0" smtClean="0"/>
              <a:t>3. Add the cross-tree constraints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Postprocessing</a:t>
            </a:r>
            <a:r>
              <a:rPr lang="en-US" dirty="0" smtClean="0"/>
              <a:t>: assign proper names for the generated attribute-features.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21247" y="3854247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73383" y="4963890"/>
            <a:ext cx="119146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???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42520" y="4953962"/>
            <a:ext cx="1676251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???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964849" y="4438821"/>
            <a:ext cx="4776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964849" y="4575044"/>
            <a:ext cx="4776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354412" y="6231879"/>
            <a:ext cx="798147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7487" y="622450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5152560" y="5411738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Straight Connector 11"/>
          <p:cNvCxnSpPr>
            <a:stCxn id="11" idx="3"/>
            <a:endCxn id="9" idx="0"/>
          </p:cNvCxnSpPr>
          <p:nvPr/>
        </p:nvCxnSpPr>
        <p:spPr bwMode="auto">
          <a:xfrm flipH="1">
            <a:off x="4753486" y="5640338"/>
            <a:ext cx="551474" cy="5915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0" idx="0"/>
          </p:cNvCxnSpPr>
          <p:nvPr/>
        </p:nvCxnSpPr>
        <p:spPr bwMode="auto">
          <a:xfrm>
            <a:off x="5304960" y="5640338"/>
            <a:ext cx="435094" cy="584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095273" y="5770112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6281031" y="622459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80647" y="6224598"/>
            <a:ext cx="838125" cy="681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>
            <a:off x="7103493" y="5389114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Straight Connector 17"/>
          <p:cNvCxnSpPr>
            <a:stCxn id="17" idx="3"/>
            <a:endCxn id="15" idx="0"/>
          </p:cNvCxnSpPr>
          <p:nvPr/>
        </p:nvCxnSpPr>
        <p:spPr bwMode="auto">
          <a:xfrm flipH="1">
            <a:off x="6683598" y="5617714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7" idx="3"/>
            <a:endCxn id="16" idx="0"/>
          </p:cNvCxnSpPr>
          <p:nvPr/>
        </p:nvCxnSpPr>
        <p:spPr bwMode="auto">
          <a:xfrm>
            <a:off x="7255893" y="5617714"/>
            <a:ext cx="443817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046206" y="5747488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21" name="Oval 20"/>
          <p:cNvSpPr/>
          <p:nvPr/>
        </p:nvSpPr>
        <p:spPr bwMode="auto">
          <a:xfrm flipV="1">
            <a:off x="7196512" y="4822596"/>
            <a:ext cx="148153" cy="129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Oval 21"/>
          <p:cNvSpPr/>
          <p:nvPr/>
        </p:nvSpPr>
        <p:spPr bwMode="auto">
          <a:xfrm flipV="1">
            <a:off x="5236821" y="4843481"/>
            <a:ext cx="148153" cy="129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3" name="Elbow Connector 22"/>
          <p:cNvCxnSpPr>
            <a:stCxn id="4" idx="2"/>
            <a:endCxn id="22" idx="4"/>
          </p:cNvCxnSpPr>
          <p:nvPr/>
        </p:nvCxnSpPr>
        <p:spPr bwMode="auto">
          <a:xfrm rot="5400000">
            <a:off x="5501339" y="4121006"/>
            <a:ext cx="532034" cy="912916"/>
          </a:xfrm>
          <a:prstGeom prst="bentConnector3">
            <a:avLst>
              <a:gd name="adj1" fmla="val 767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Elbow Connector 23"/>
          <p:cNvCxnSpPr>
            <a:stCxn id="4" idx="2"/>
            <a:endCxn id="21" idx="4"/>
          </p:cNvCxnSpPr>
          <p:nvPr/>
        </p:nvCxnSpPr>
        <p:spPr bwMode="auto">
          <a:xfrm rot="16200000" flipH="1">
            <a:off x="6491627" y="4043633"/>
            <a:ext cx="511149" cy="1046775"/>
          </a:xfrm>
          <a:prstGeom prst="bentConnector3">
            <a:avLst>
              <a:gd name="adj1" fmla="val 790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39233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</a:t>
            </a:r>
            <a:r>
              <a:rPr lang="en-US" dirty="0" smtClean="0"/>
              <a:t>collaborative feature modeling </a:t>
            </a:r>
            <a:r>
              <a:rPr lang="en-US" dirty="0" smtClean="0"/>
              <a:t>environment, merge </a:t>
            </a:r>
            <a:r>
              <a:rPr lang="en-US" dirty="0" smtClean="0"/>
              <a:t>multiple sub-trees which refine identical features.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4588" y="3414136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BBS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02071" y="3414136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Forum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 bwMode="auto">
          <a:xfrm flipV="1">
            <a:off x="1567155" y="3026047"/>
            <a:ext cx="37527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5" idx="0"/>
          </p:cNvCxnSpPr>
          <p:nvPr/>
        </p:nvCxnSpPr>
        <p:spPr bwMode="auto">
          <a:xfrm flipH="1" flipV="1">
            <a:off x="2638807" y="3026047"/>
            <a:ext cx="26583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969722" y="27257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 bwMode="auto">
          <a:xfrm flipH="1">
            <a:off x="1164588" y="3871336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4" idx="2"/>
          </p:cNvCxnSpPr>
          <p:nvPr/>
        </p:nvCxnSpPr>
        <p:spPr bwMode="auto">
          <a:xfrm>
            <a:off x="1567155" y="3871336"/>
            <a:ext cx="375271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5" idx="2"/>
          </p:cNvCxnSpPr>
          <p:nvPr/>
        </p:nvCxnSpPr>
        <p:spPr bwMode="auto">
          <a:xfrm flipH="1">
            <a:off x="2544053" y="3871336"/>
            <a:ext cx="360585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2"/>
          </p:cNvCxnSpPr>
          <p:nvPr/>
        </p:nvCxnSpPr>
        <p:spPr bwMode="auto">
          <a:xfrm>
            <a:off x="2904638" y="3871336"/>
            <a:ext cx="0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5" idx="2"/>
          </p:cNvCxnSpPr>
          <p:nvPr/>
        </p:nvCxnSpPr>
        <p:spPr bwMode="auto">
          <a:xfrm>
            <a:off x="2904638" y="3871336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237743" y="41724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2071" y="41724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4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00013" y="2468696"/>
            <a:ext cx="9144000" cy="1754326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2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merge feature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feature models</a:t>
            </a:r>
          </a:p>
          <a:p>
            <a:pPr lvl="1"/>
            <a:r>
              <a:rPr lang="en-US" dirty="0" smtClean="0"/>
              <a:t>There exist some feature </a:t>
            </a:r>
            <a:r>
              <a:rPr lang="en-US" dirty="0"/>
              <a:t>models </a:t>
            </a:r>
            <a:r>
              <a:rPr lang="en-US" dirty="0" smtClean="0"/>
              <a:t>of </a:t>
            </a:r>
            <a:r>
              <a:rPr lang="en-US" dirty="0"/>
              <a:t>the same </a:t>
            </a:r>
            <a:r>
              <a:rPr lang="en-US" dirty="0" smtClean="0"/>
              <a:t>domain, developed by different domain analysts.</a:t>
            </a:r>
          </a:p>
          <a:p>
            <a:pPr lvl="1"/>
            <a:r>
              <a:rPr lang="en-US" dirty="0" smtClean="0"/>
              <a:t>We want to construct a new feature model by combining these existing feature models.</a:t>
            </a:r>
          </a:p>
          <a:p>
            <a:pPr lvl="1"/>
            <a:r>
              <a:rPr lang="en-US" dirty="0" smtClean="0"/>
              <a:t>The new feature model should preserve the constraints and the features expressed in the inputs.</a:t>
            </a:r>
          </a:p>
          <a:p>
            <a:pPr lvl="1"/>
            <a:r>
              <a:rPr lang="en-US" dirty="0" smtClean="0"/>
              <a:t>New constraints and features are added after the merging.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12361" y="4080084"/>
            <a:ext cx="1411651" cy="580027"/>
            <a:chOff x="3696767" y="4776711"/>
            <a:chExt cx="2612655" cy="1276056"/>
          </a:xfrm>
        </p:grpSpPr>
        <p:sp>
          <p:nvSpPr>
            <p:cNvPr id="8" name="Rectangle 7"/>
            <p:cNvSpPr/>
            <p:nvPr/>
          </p:nvSpPr>
          <p:spPr bwMode="auto">
            <a:xfrm>
              <a:off x="4652111" y="4776711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092551" y="53430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08418" y="5356738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652111" y="577298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96767" y="576616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708920" y="5820755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 bwMode="auto">
            <a:xfrm flipH="1">
              <a:off x="4392802" y="5008723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" idx="2"/>
              <a:endCxn id="10" idx="0"/>
            </p:cNvCxnSpPr>
            <p:nvPr/>
          </p:nvCxnSpPr>
          <p:spPr bwMode="auto">
            <a:xfrm>
              <a:off x="4952362" y="5008723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" idx="2"/>
              <a:endCxn id="12" idx="0"/>
            </p:cNvCxnSpPr>
            <p:nvPr/>
          </p:nvCxnSpPr>
          <p:spPr bwMode="auto">
            <a:xfrm flipH="1">
              <a:off x="3997018" y="5575102"/>
              <a:ext cx="395784" cy="1910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2"/>
              <a:endCxn id="13" idx="0"/>
            </p:cNvCxnSpPr>
            <p:nvPr/>
          </p:nvCxnSpPr>
          <p:spPr bwMode="auto">
            <a:xfrm>
              <a:off x="5408669" y="5588750"/>
              <a:ext cx="600502" cy="2320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2"/>
              <a:endCxn id="11" idx="0"/>
            </p:cNvCxnSpPr>
            <p:nvPr/>
          </p:nvCxnSpPr>
          <p:spPr bwMode="auto">
            <a:xfrm>
              <a:off x="4392802" y="5575102"/>
              <a:ext cx="559560" cy="1978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5037720" y="4091870"/>
            <a:ext cx="1087192" cy="555214"/>
            <a:chOff x="3696767" y="4776711"/>
            <a:chExt cx="2012153" cy="1221468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652111" y="4776711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092551" y="53430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108418" y="5356738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696767" y="576616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7" name="Straight Connector 26"/>
            <p:cNvCxnSpPr>
              <a:stCxn id="21" idx="2"/>
              <a:endCxn id="22" idx="0"/>
            </p:cNvCxnSpPr>
            <p:nvPr/>
          </p:nvCxnSpPr>
          <p:spPr bwMode="auto">
            <a:xfrm flipH="1">
              <a:off x="4392802" y="5008723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21" idx="2"/>
              <a:endCxn id="23" idx="0"/>
            </p:cNvCxnSpPr>
            <p:nvPr/>
          </p:nvCxnSpPr>
          <p:spPr bwMode="auto">
            <a:xfrm>
              <a:off x="4952362" y="5008723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22" idx="2"/>
              <a:endCxn id="25" idx="0"/>
            </p:cNvCxnSpPr>
            <p:nvPr/>
          </p:nvCxnSpPr>
          <p:spPr bwMode="auto">
            <a:xfrm flipH="1">
              <a:off x="3997018" y="5575102"/>
              <a:ext cx="395784" cy="1910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Down Arrow 46"/>
          <p:cNvSpPr/>
          <p:nvPr/>
        </p:nvSpPr>
        <p:spPr bwMode="auto">
          <a:xfrm rot="18826390">
            <a:off x="3742950" y="4798453"/>
            <a:ext cx="408778" cy="46402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228821">
            <a:off x="5449364" y="4736191"/>
            <a:ext cx="408778" cy="46402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71433" y="5338558"/>
            <a:ext cx="324459" cy="105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87902" y="5591886"/>
            <a:ext cx="324459" cy="105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487902" y="5822718"/>
            <a:ext cx="324459" cy="105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Down Arrow 52"/>
          <p:cNvSpPr/>
          <p:nvPr/>
        </p:nvSpPr>
        <p:spPr bwMode="auto">
          <a:xfrm rot="16200000">
            <a:off x="3518462" y="5468870"/>
            <a:ext cx="408778" cy="46402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210206" y="5325858"/>
            <a:ext cx="2112305" cy="1045185"/>
            <a:chOff x="8301080" y="4858583"/>
            <a:chExt cx="4178010" cy="1719619"/>
          </a:xfrm>
        </p:grpSpPr>
        <p:sp>
          <p:nvSpPr>
            <p:cNvPr id="54" name="Rectangle 53"/>
            <p:cNvSpPr/>
            <p:nvPr/>
          </p:nvSpPr>
          <p:spPr bwMode="auto">
            <a:xfrm>
              <a:off x="9856919" y="48585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8860640" y="553414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301080" y="6100526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9316947" y="6114174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1003340" y="548638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1878588" y="63461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1878588" y="5929935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6" name="Straight Connector 65"/>
            <p:cNvCxnSpPr>
              <a:stCxn id="54" idx="2"/>
              <a:endCxn id="55" idx="0"/>
            </p:cNvCxnSpPr>
            <p:nvPr/>
          </p:nvCxnSpPr>
          <p:spPr bwMode="auto">
            <a:xfrm flipH="1">
              <a:off x="9160891" y="5090595"/>
              <a:ext cx="996279" cy="4435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54" idx="2"/>
              <a:endCxn id="60" idx="0"/>
            </p:cNvCxnSpPr>
            <p:nvPr/>
          </p:nvCxnSpPr>
          <p:spPr bwMode="auto">
            <a:xfrm>
              <a:off x="10157170" y="5090595"/>
              <a:ext cx="1146421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stCxn id="64" idx="2"/>
              <a:endCxn id="62" idx="0"/>
            </p:cNvCxnSpPr>
            <p:nvPr/>
          </p:nvCxnSpPr>
          <p:spPr bwMode="auto">
            <a:xfrm>
              <a:off x="12178839" y="6161947"/>
              <a:ext cx="0" cy="1842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60" idx="2"/>
              <a:endCxn id="64" idx="0"/>
            </p:cNvCxnSpPr>
            <p:nvPr/>
          </p:nvCxnSpPr>
          <p:spPr bwMode="auto">
            <a:xfrm>
              <a:off x="11303591" y="5718392"/>
              <a:ext cx="875248" cy="2115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55" idx="2"/>
              <a:endCxn id="56" idx="0"/>
            </p:cNvCxnSpPr>
            <p:nvPr/>
          </p:nvCxnSpPr>
          <p:spPr bwMode="auto">
            <a:xfrm flipH="1">
              <a:off x="8601331" y="5766159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2"/>
              <a:endCxn id="57" idx="0"/>
            </p:cNvCxnSpPr>
            <p:nvPr/>
          </p:nvCxnSpPr>
          <p:spPr bwMode="auto">
            <a:xfrm>
              <a:off x="9160891" y="5766159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stCxn id="62" idx="1"/>
              <a:endCxn id="57" idx="3"/>
            </p:cNvCxnSpPr>
            <p:nvPr/>
          </p:nvCxnSpPr>
          <p:spPr bwMode="auto">
            <a:xfrm flipH="1" flipV="1">
              <a:off x="9917450" y="6230181"/>
              <a:ext cx="1961138" cy="232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1614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merge feature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model evolution</a:t>
            </a:r>
          </a:p>
          <a:p>
            <a:pPr lvl="1"/>
            <a:r>
              <a:rPr lang="en-US" dirty="0" smtClean="0"/>
              <a:t>In software product lines, a </a:t>
            </a:r>
            <a:r>
              <a:rPr lang="en-US" dirty="0"/>
              <a:t>feature engineer’s duty is to add </a:t>
            </a:r>
            <a:r>
              <a:rPr lang="en-US" dirty="0" smtClean="0"/>
              <a:t>new interesting </a:t>
            </a:r>
            <a:r>
              <a:rPr lang="en-US" dirty="0"/>
              <a:t>features to the product line.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two </a:t>
            </a:r>
            <a:r>
              <a:rPr lang="en-US" dirty="0" smtClean="0"/>
              <a:t>feature engineers </a:t>
            </a:r>
            <a:r>
              <a:rPr lang="en-US" dirty="0"/>
              <a:t>work in </a:t>
            </a:r>
            <a:r>
              <a:rPr lang="en-US" dirty="0" smtClean="0"/>
              <a:t>parallel, we want to put </a:t>
            </a:r>
            <a:r>
              <a:rPr lang="en-US" dirty="0"/>
              <a:t>the two extended </a:t>
            </a:r>
            <a:r>
              <a:rPr lang="en-US" dirty="0" smtClean="0"/>
              <a:t>product lines together after a period of time.</a:t>
            </a:r>
          </a:p>
          <a:p>
            <a:pPr lvl="1"/>
            <a:r>
              <a:rPr lang="en-US" dirty="0" smtClean="0"/>
              <a:t>We also want to </a:t>
            </a:r>
            <a:r>
              <a:rPr lang="en-US" dirty="0" smtClean="0">
                <a:solidFill>
                  <a:srgbClr val="FF0000"/>
                </a:solidFill>
              </a:rPr>
              <a:t>ensure that existed products </a:t>
            </a:r>
            <a:r>
              <a:rPr lang="en-US" dirty="0" smtClean="0"/>
              <a:t>of the two extended product lines </a:t>
            </a:r>
            <a:r>
              <a:rPr lang="en-US" dirty="0" smtClean="0">
                <a:solidFill>
                  <a:srgbClr val="FF0000"/>
                </a:solidFill>
              </a:rPr>
              <a:t>can be preserved </a:t>
            </a:r>
            <a:r>
              <a:rPr lang="en-US" dirty="0" smtClean="0"/>
              <a:t>in the merged product line, therefore the business will not be affected.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9859" y="4536959"/>
            <a:ext cx="2112305" cy="904166"/>
            <a:chOff x="8301080" y="4858583"/>
            <a:chExt cx="4178010" cy="1487603"/>
          </a:xfrm>
        </p:grpSpPr>
        <p:sp>
          <p:nvSpPr>
            <p:cNvPr id="5" name="Rectangle 4"/>
            <p:cNvSpPr/>
            <p:nvPr/>
          </p:nvSpPr>
          <p:spPr bwMode="auto">
            <a:xfrm>
              <a:off x="9856919" y="48585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860640" y="553414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301080" y="6100526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316947" y="6114174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1003340" y="548638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0566609" y="6049888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1878588" y="60498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7" name="Straight Connector 16"/>
            <p:cNvCxnSpPr>
              <a:stCxn id="5" idx="2"/>
              <a:endCxn id="6" idx="0"/>
            </p:cNvCxnSpPr>
            <p:nvPr/>
          </p:nvCxnSpPr>
          <p:spPr bwMode="auto">
            <a:xfrm flipH="1">
              <a:off x="9160891" y="5090595"/>
              <a:ext cx="996279" cy="4435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5" idx="2"/>
              <a:endCxn id="11" idx="0"/>
            </p:cNvCxnSpPr>
            <p:nvPr/>
          </p:nvCxnSpPr>
          <p:spPr bwMode="auto">
            <a:xfrm>
              <a:off x="10157170" y="5090595"/>
              <a:ext cx="1146421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1" idx="2"/>
              <a:endCxn id="12" idx="0"/>
            </p:cNvCxnSpPr>
            <p:nvPr/>
          </p:nvCxnSpPr>
          <p:spPr bwMode="auto">
            <a:xfrm flipH="1">
              <a:off x="10866860" y="5718391"/>
              <a:ext cx="436731" cy="3314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1" idx="2"/>
              <a:endCxn id="15" idx="0"/>
            </p:cNvCxnSpPr>
            <p:nvPr/>
          </p:nvCxnSpPr>
          <p:spPr bwMode="auto">
            <a:xfrm>
              <a:off x="11303591" y="5718391"/>
              <a:ext cx="875248" cy="3314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6" idx="2"/>
              <a:endCxn id="7" idx="0"/>
            </p:cNvCxnSpPr>
            <p:nvPr/>
          </p:nvCxnSpPr>
          <p:spPr bwMode="auto">
            <a:xfrm flipH="1">
              <a:off x="8601331" y="5766159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6" idx="2"/>
              <a:endCxn id="8" idx="0"/>
            </p:cNvCxnSpPr>
            <p:nvPr/>
          </p:nvCxnSpPr>
          <p:spPr bwMode="auto">
            <a:xfrm>
              <a:off x="9160891" y="5766159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Right Arrow 28"/>
          <p:cNvSpPr/>
          <p:nvPr/>
        </p:nvSpPr>
        <p:spPr bwMode="auto">
          <a:xfrm rot="20594747">
            <a:off x="2503000" y="4333344"/>
            <a:ext cx="665764" cy="3679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577448">
            <a:off x="2537618" y="5537192"/>
            <a:ext cx="665764" cy="3679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337607" y="3617164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33912" y="4027772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551011" y="4372017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064610" y="4380313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833912" y="4633309"/>
            <a:ext cx="303600" cy="141017"/>
          </a:xfrm>
          <a:prstGeom prst="rect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350912" y="4629164"/>
            <a:ext cx="303600" cy="141017"/>
          </a:xfrm>
          <a:prstGeom prst="rect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917211" y="3998739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779209" y="4301509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59716" y="4521332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359716" y="4268332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4" name="Straight Connector 43"/>
          <p:cNvCxnSpPr>
            <a:stCxn id="32" idx="2"/>
            <a:endCxn id="33" idx="0"/>
          </p:cNvCxnSpPr>
          <p:nvPr/>
        </p:nvCxnSpPr>
        <p:spPr bwMode="auto">
          <a:xfrm flipH="1">
            <a:off x="3985712" y="3758181"/>
            <a:ext cx="503696" cy="2695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2" idx="2"/>
            <a:endCxn id="38" idx="0"/>
          </p:cNvCxnSpPr>
          <p:nvPr/>
        </p:nvCxnSpPr>
        <p:spPr bwMode="auto">
          <a:xfrm>
            <a:off x="4489407" y="3758181"/>
            <a:ext cx="579604" cy="240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38" idx="2"/>
            <a:endCxn id="39" idx="0"/>
          </p:cNvCxnSpPr>
          <p:nvPr/>
        </p:nvCxnSpPr>
        <p:spPr bwMode="auto">
          <a:xfrm flipH="1">
            <a:off x="4931009" y="4139756"/>
            <a:ext cx="138002" cy="1617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42" idx="2"/>
            <a:endCxn id="40" idx="0"/>
          </p:cNvCxnSpPr>
          <p:nvPr/>
        </p:nvCxnSpPr>
        <p:spPr bwMode="auto">
          <a:xfrm>
            <a:off x="5511516" y="4409349"/>
            <a:ext cx="0" cy="1119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38" idx="2"/>
            <a:endCxn id="42" idx="0"/>
          </p:cNvCxnSpPr>
          <p:nvPr/>
        </p:nvCxnSpPr>
        <p:spPr bwMode="auto">
          <a:xfrm>
            <a:off x="5069011" y="4139756"/>
            <a:ext cx="442505" cy="1285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3" idx="2"/>
            <a:endCxn id="34" idx="0"/>
          </p:cNvCxnSpPr>
          <p:nvPr/>
        </p:nvCxnSpPr>
        <p:spPr bwMode="auto">
          <a:xfrm flipH="1">
            <a:off x="3702811" y="4168789"/>
            <a:ext cx="282901" cy="203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3" idx="2"/>
            <a:endCxn id="35" idx="0"/>
          </p:cNvCxnSpPr>
          <p:nvPr/>
        </p:nvCxnSpPr>
        <p:spPr bwMode="auto">
          <a:xfrm>
            <a:off x="3985712" y="4168789"/>
            <a:ext cx="230698" cy="211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34" idx="2"/>
            <a:endCxn id="37" idx="0"/>
          </p:cNvCxnSpPr>
          <p:nvPr/>
        </p:nvCxnSpPr>
        <p:spPr bwMode="auto">
          <a:xfrm flipH="1">
            <a:off x="3502712" y="4513034"/>
            <a:ext cx="200099" cy="116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34" idx="2"/>
            <a:endCxn id="36" idx="0"/>
          </p:cNvCxnSpPr>
          <p:nvPr/>
        </p:nvCxnSpPr>
        <p:spPr bwMode="auto">
          <a:xfrm>
            <a:off x="3702811" y="4513034"/>
            <a:ext cx="282901" cy="120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4425422" y="5300108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921727" y="5710716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638826" y="6054961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152425" y="6063256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005026" y="5681683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67024" y="5984453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074930" y="6307962"/>
            <a:ext cx="303600" cy="141017"/>
          </a:xfrm>
          <a:prstGeom prst="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447531" y="5951276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456025" y="6345286"/>
            <a:ext cx="303600" cy="141017"/>
          </a:xfrm>
          <a:prstGeom prst="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7" name="Straight Connector 96"/>
          <p:cNvCxnSpPr>
            <a:stCxn id="85" idx="2"/>
            <a:endCxn id="86" idx="0"/>
          </p:cNvCxnSpPr>
          <p:nvPr/>
        </p:nvCxnSpPr>
        <p:spPr bwMode="auto">
          <a:xfrm flipH="1">
            <a:off x="4073527" y="5441125"/>
            <a:ext cx="503696" cy="2695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>
            <a:stCxn id="85" idx="2"/>
            <a:endCxn id="91" idx="0"/>
          </p:cNvCxnSpPr>
          <p:nvPr/>
        </p:nvCxnSpPr>
        <p:spPr bwMode="auto">
          <a:xfrm>
            <a:off x="4577222" y="5441125"/>
            <a:ext cx="579604" cy="240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91" idx="2"/>
            <a:endCxn id="92" idx="0"/>
          </p:cNvCxnSpPr>
          <p:nvPr/>
        </p:nvCxnSpPr>
        <p:spPr bwMode="auto">
          <a:xfrm flipH="1">
            <a:off x="5018824" y="5822700"/>
            <a:ext cx="138002" cy="1617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92" idx="2"/>
            <a:endCxn id="94" idx="0"/>
          </p:cNvCxnSpPr>
          <p:nvPr/>
        </p:nvCxnSpPr>
        <p:spPr bwMode="auto">
          <a:xfrm>
            <a:off x="5018824" y="6125470"/>
            <a:ext cx="207906" cy="1824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91" idx="2"/>
            <a:endCxn id="95" idx="0"/>
          </p:cNvCxnSpPr>
          <p:nvPr/>
        </p:nvCxnSpPr>
        <p:spPr bwMode="auto">
          <a:xfrm>
            <a:off x="5156826" y="5822700"/>
            <a:ext cx="442505" cy="1285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86" idx="2"/>
            <a:endCxn id="87" idx="0"/>
          </p:cNvCxnSpPr>
          <p:nvPr/>
        </p:nvCxnSpPr>
        <p:spPr bwMode="auto">
          <a:xfrm flipH="1">
            <a:off x="3790626" y="5851733"/>
            <a:ext cx="282901" cy="203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86" idx="2"/>
            <a:endCxn id="88" idx="0"/>
          </p:cNvCxnSpPr>
          <p:nvPr/>
        </p:nvCxnSpPr>
        <p:spPr bwMode="auto">
          <a:xfrm>
            <a:off x="4073527" y="5851733"/>
            <a:ext cx="230698" cy="211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stCxn id="88" idx="2"/>
            <a:endCxn id="96" idx="0"/>
          </p:cNvCxnSpPr>
          <p:nvPr/>
        </p:nvCxnSpPr>
        <p:spPr bwMode="auto">
          <a:xfrm>
            <a:off x="4304225" y="6204273"/>
            <a:ext cx="303600" cy="1410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Arrow Connector 107"/>
          <p:cNvCxnSpPr>
            <a:stCxn id="92" idx="1"/>
            <a:endCxn id="88" idx="3"/>
          </p:cNvCxnSpPr>
          <p:nvPr/>
        </p:nvCxnSpPr>
        <p:spPr bwMode="auto">
          <a:xfrm flipH="1">
            <a:off x="4456025" y="6054961"/>
            <a:ext cx="410999" cy="78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9" name="Right Arrow 108"/>
          <p:cNvSpPr/>
          <p:nvPr/>
        </p:nvSpPr>
        <p:spPr bwMode="auto">
          <a:xfrm rot="1186289">
            <a:off x="5810664" y="4590361"/>
            <a:ext cx="665764" cy="3679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0" name="Right Arrow 109"/>
          <p:cNvSpPr/>
          <p:nvPr/>
        </p:nvSpPr>
        <p:spPr bwMode="auto">
          <a:xfrm rot="19947604">
            <a:off x="5777201" y="5289724"/>
            <a:ext cx="665764" cy="3679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6588444" y="4204044"/>
            <a:ext cx="2312404" cy="1228786"/>
            <a:chOff x="7905296" y="4858583"/>
            <a:chExt cx="4573794" cy="195162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9856919" y="48585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8860640" y="553414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8301080" y="6100526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9316947" y="6114174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8860640" y="653042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7905296" y="652360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1003340" y="548638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0730380" y="598452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1878588" y="63461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11141606" y="65167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11878588" y="5929935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9917449" y="6578191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5" name="Straight Connector 124"/>
            <p:cNvCxnSpPr>
              <a:stCxn id="113" idx="2"/>
              <a:endCxn id="114" idx="0"/>
            </p:cNvCxnSpPr>
            <p:nvPr/>
          </p:nvCxnSpPr>
          <p:spPr bwMode="auto">
            <a:xfrm flipH="1">
              <a:off x="9160891" y="5090595"/>
              <a:ext cx="996279" cy="4435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>
              <a:stCxn id="113" idx="2"/>
              <a:endCxn id="119" idx="0"/>
            </p:cNvCxnSpPr>
            <p:nvPr/>
          </p:nvCxnSpPr>
          <p:spPr bwMode="auto">
            <a:xfrm>
              <a:off x="10157170" y="5090595"/>
              <a:ext cx="1146421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>
              <a:stCxn id="119" idx="2"/>
              <a:endCxn id="120" idx="0"/>
            </p:cNvCxnSpPr>
            <p:nvPr/>
          </p:nvCxnSpPr>
          <p:spPr bwMode="auto">
            <a:xfrm flipH="1">
              <a:off x="11030631" y="5718392"/>
              <a:ext cx="272960" cy="2661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>
              <a:stCxn id="123" idx="2"/>
              <a:endCxn id="121" idx="0"/>
            </p:cNvCxnSpPr>
            <p:nvPr/>
          </p:nvCxnSpPr>
          <p:spPr bwMode="auto">
            <a:xfrm>
              <a:off x="12178839" y="6161947"/>
              <a:ext cx="0" cy="1842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20" idx="2"/>
              <a:endCxn id="122" idx="0"/>
            </p:cNvCxnSpPr>
            <p:nvPr/>
          </p:nvCxnSpPr>
          <p:spPr bwMode="auto">
            <a:xfrm>
              <a:off x="11030631" y="6216532"/>
              <a:ext cx="411226" cy="3002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9" idx="2"/>
              <a:endCxn id="123" idx="0"/>
            </p:cNvCxnSpPr>
            <p:nvPr/>
          </p:nvCxnSpPr>
          <p:spPr bwMode="auto">
            <a:xfrm>
              <a:off x="11303591" y="5718392"/>
              <a:ext cx="875248" cy="2115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stCxn id="114" idx="2"/>
              <a:endCxn id="115" idx="0"/>
            </p:cNvCxnSpPr>
            <p:nvPr/>
          </p:nvCxnSpPr>
          <p:spPr bwMode="auto">
            <a:xfrm flipH="1">
              <a:off x="8601331" y="5766159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14" idx="2"/>
              <a:endCxn id="116" idx="0"/>
            </p:cNvCxnSpPr>
            <p:nvPr/>
          </p:nvCxnSpPr>
          <p:spPr bwMode="auto">
            <a:xfrm>
              <a:off x="9160891" y="5766159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stCxn id="115" idx="2"/>
              <a:endCxn id="118" idx="0"/>
            </p:cNvCxnSpPr>
            <p:nvPr/>
          </p:nvCxnSpPr>
          <p:spPr bwMode="auto">
            <a:xfrm flipH="1">
              <a:off x="8205547" y="6332538"/>
              <a:ext cx="395784" cy="1910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stCxn id="116" idx="2"/>
              <a:endCxn id="124" idx="0"/>
            </p:cNvCxnSpPr>
            <p:nvPr/>
          </p:nvCxnSpPr>
          <p:spPr bwMode="auto">
            <a:xfrm>
              <a:off x="9617198" y="6346186"/>
              <a:ext cx="600502" cy="2320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stCxn id="115" idx="2"/>
              <a:endCxn id="117" idx="0"/>
            </p:cNvCxnSpPr>
            <p:nvPr/>
          </p:nvCxnSpPr>
          <p:spPr bwMode="auto">
            <a:xfrm>
              <a:off x="8601331" y="6332538"/>
              <a:ext cx="559560" cy="1978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Arrow Connector 135"/>
            <p:cNvCxnSpPr>
              <a:stCxn id="120" idx="1"/>
              <a:endCxn id="116" idx="3"/>
            </p:cNvCxnSpPr>
            <p:nvPr/>
          </p:nvCxnSpPr>
          <p:spPr bwMode="auto">
            <a:xfrm flipH="1">
              <a:off x="9917449" y="6100526"/>
              <a:ext cx="812931" cy="1296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3833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merge feature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multiple feature models</a:t>
            </a:r>
          </a:p>
          <a:p>
            <a:pPr lvl="1"/>
            <a:r>
              <a:rPr lang="en-US" dirty="0"/>
              <a:t>In software supply chains, </a:t>
            </a:r>
            <a:r>
              <a:rPr lang="en-US" dirty="0" smtClean="0"/>
              <a:t>a kind of component </a:t>
            </a:r>
            <a:r>
              <a:rPr lang="en-US" dirty="0"/>
              <a:t>(expressed in feature models) </a:t>
            </a:r>
            <a:r>
              <a:rPr lang="en-US" dirty="0" smtClean="0"/>
              <a:t>is supplied by multiple upstream suppliers</a:t>
            </a:r>
            <a:endParaRPr lang="en-US" dirty="0"/>
          </a:p>
          <a:p>
            <a:pPr lvl="1"/>
            <a:r>
              <a:rPr lang="en-US" dirty="0" smtClean="0"/>
              <a:t>The downstream </a:t>
            </a:r>
            <a:r>
              <a:rPr lang="en-US" dirty="0" smtClean="0"/>
              <a:t>companies want to manage the feature models by using a super feature model to describe the relations between these supplied feature models.</a:t>
            </a:r>
          </a:p>
          <a:p>
            <a:pPr lvl="1"/>
            <a:r>
              <a:rPr lang="en-US" dirty="0" smtClean="0"/>
              <a:t>Later, several operations (e.g. selecting a supplier from the suppliers) can be performed in the help of the super FM.</a:t>
            </a:r>
            <a:endParaRPr lang="en-US" dirty="0"/>
          </a:p>
          <a:p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23850" y="3705849"/>
            <a:ext cx="7924322" cy="3134526"/>
            <a:chOff x="323850" y="3705849"/>
            <a:chExt cx="7924322" cy="3134526"/>
          </a:xfrm>
        </p:grpSpPr>
        <p:sp>
          <p:nvSpPr>
            <p:cNvPr id="4" name="TextBox 3"/>
            <p:cNvSpPr txBox="1"/>
            <p:nvPr/>
          </p:nvSpPr>
          <p:spPr>
            <a:xfrm>
              <a:off x="700556" y="4107975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Upstream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850" y="5813946"/>
              <a:ext cx="175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Downstream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183642" y="4107975"/>
              <a:ext cx="0" cy="23883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7" name="Group 6"/>
            <p:cNvGrpSpPr/>
            <p:nvPr/>
          </p:nvGrpSpPr>
          <p:grpSpPr>
            <a:xfrm>
              <a:off x="3026208" y="4249414"/>
              <a:ext cx="1197804" cy="580027"/>
              <a:chOff x="4092551" y="4776711"/>
              <a:chExt cx="2216871" cy="1276056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708920" y="582075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4" name="Straight Connector 13"/>
              <p:cNvCxnSpPr>
                <a:stCxn id="8" idx="2"/>
                <a:endCxn id="9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8" idx="2"/>
                <a:endCxn id="10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0" idx="2"/>
                <a:endCxn id="13" idx="0"/>
              </p:cNvCxnSpPr>
              <p:nvPr/>
            </p:nvCxnSpPr>
            <p:spPr bwMode="auto">
              <a:xfrm>
                <a:off x="5408669" y="5588750"/>
                <a:ext cx="600502" cy="2320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9" idx="2"/>
                <a:endCxn id="11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" name="Group 18"/>
            <p:cNvGrpSpPr/>
            <p:nvPr/>
          </p:nvGrpSpPr>
          <p:grpSpPr>
            <a:xfrm>
              <a:off x="5037720" y="4261200"/>
              <a:ext cx="1087192" cy="555214"/>
              <a:chOff x="3696767" y="4776711"/>
              <a:chExt cx="2012153" cy="1221468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4" name="Straight Connector 23"/>
              <p:cNvCxnSpPr>
                <a:stCxn id="20" idx="2"/>
                <a:endCxn id="21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>
                <a:stCxn id="20" idx="2"/>
                <a:endCxn id="22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1" idx="2"/>
                <a:endCxn id="23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" name="Group 26"/>
            <p:cNvGrpSpPr/>
            <p:nvPr/>
          </p:nvGrpSpPr>
          <p:grpSpPr>
            <a:xfrm>
              <a:off x="6947633" y="4201335"/>
              <a:ext cx="1087192" cy="558314"/>
              <a:chOff x="3696767" y="4776711"/>
              <a:chExt cx="2012153" cy="1228288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3" name="Straight Connector 32"/>
              <p:cNvCxnSpPr>
                <a:stCxn id="28" idx="2"/>
                <a:endCxn id="29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>
                <a:stCxn id="28" idx="2"/>
                <a:endCxn id="30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>
                <a:stCxn id="29" idx="2"/>
                <a:endCxn id="32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>
                <a:stCxn id="29" idx="2"/>
                <a:endCxn id="31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7" name="TextBox 36"/>
            <p:cNvSpPr txBox="1"/>
            <p:nvPr/>
          </p:nvSpPr>
          <p:spPr>
            <a:xfrm>
              <a:off x="2952968" y="3736132"/>
              <a:ext cx="1244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Supplier 1</a:t>
              </a:r>
              <a:endParaRPr lang="en-US" sz="2000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900" y="3709020"/>
              <a:ext cx="1244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Supplier 2</a:t>
              </a:r>
              <a:endParaRPr lang="en-US" sz="2000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03921" y="3705849"/>
              <a:ext cx="1244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Supplier 3</a:t>
              </a:r>
              <a:endParaRPr lang="en-US" sz="2000" i="1" dirty="0"/>
            </a:p>
          </p:txBody>
        </p:sp>
        <p:sp>
          <p:nvSpPr>
            <p:cNvPr id="40" name="Down Arrow 39"/>
            <p:cNvSpPr/>
            <p:nvPr/>
          </p:nvSpPr>
          <p:spPr bwMode="auto">
            <a:xfrm>
              <a:off x="3373041" y="4967783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Down Arrow 40"/>
            <p:cNvSpPr/>
            <p:nvPr/>
          </p:nvSpPr>
          <p:spPr bwMode="auto">
            <a:xfrm>
              <a:off x="5449364" y="4905521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Down Arrow 41"/>
            <p:cNvSpPr/>
            <p:nvPr/>
          </p:nvSpPr>
          <p:spPr bwMode="auto">
            <a:xfrm>
              <a:off x="7379499" y="4919788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946464" y="6260348"/>
              <a:ext cx="1197804" cy="580027"/>
              <a:chOff x="4092551" y="4776711"/>
              <a:chExt cx="2216871" cy="1276056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5708920" y="582075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79" name="Straight Connector 78"/>
              <p:cNvCxnSpPr>
                <a:stCxn id="74" idx="2"/>
                <a:endCxn id="75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>
                <a:stCxn id="74" idx="2"/>
                <a:endCxn id="76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>
                <a:stCxn id="76" idx="2"/>
                <a:endCxn id="78" idx="0"/>
              </p:cNvCxnSpPr>
              <p:nvPr/>
            </p:nvCxnSpPr>
            <p:spPr bwMode="auto">
              <a:xfrm>
                <a:off x="5408669" y="5588750"/>
                <a:ext cx="600502" cy="2320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/>
              <p:cNvCxnSpPr>
                <a:stCxn id="75" idx="2"/>
                <a:endCxn id="77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3" name="Group 82"/>
            <p:cNvGrpSpPr/>
            <p:nvPr/>
          </p:nvGrpSpPr>
          <p:grpSpPr>
            <a:xfrm>
              <a:off x="5010309" y="5561944"/>
              <a:ext cx="1087192" cy="555214"/>
              <a:chOff x="3696767" y="4776711"/>
              <a:chExt cx="2012153" cy="1221468"/>
            </a:xfrm>
          </p:grpSpPr>
          <p:sp>
            <p:nvSpPr>
              <p:cNvPr id="84" name="Rectangle 83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88" name="Straight Connector 87"/>
              <p:cNvCxnSpPr>
                <a:stCxn id="84" idx="2"/>
                <a:endCxn id="85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>
                <a:stCxn id="84" idx="2"/>
                <a:endCxn id="86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>
                <a:stCxn id="85" idx="2"/>
                <a:endCxn id="87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1" name="Group 90"/>
            <p:cNvGrpSpPr/>
            <p:nvPr/>
          </p:nvGrpSpPr>
          <p:grpSpPr>
            <a:xfrm>
              <a:off x="6215484" y="6192110"/>
              <a:ext cx="1087192" cy="558314"/>
              <a:chOff x="3696767" y="4776711"/>
              <a:chExt cx="2012153" cy="1228288"/>
            </a:xfrm>
          </p:grpSpPr>
          <p:sp>
            <p:nvSpPr>
              <p:cNvPr id="92" name="Rectangle 91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97" name="Straight Connector 96"/>
              <p:cNvCxnSpPr>
                <a:stCxn id="92" idx="2"/>
                <a:endCxn id="93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>
                <a:stCxn id="92" idx="2"/>
                <a:endCxn id="94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stCxn id="93" idx="2"/>
                <a:endCxn id="96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>
                <a:stCxn id="93" idx="2"/>
                <a:endCxn id="95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5" name="Isosceles Triangle 104"/>
            <p:cNvSpPr/>
            <p:nvPr/>
          </p:nvSpPr>
          <p:spPr bwMode="auto">
            <a:xfrm>
              <a:off x="5103163" y="5994279"/>
              <a:ext cx="1060704" cy="562664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97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kuas_without_logo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kuas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KUAS">
  <a:themeElements>
    <a:clrScheme name="1_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1_PKUAS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pku.thmx</Template>
  <TotalTime>5288</TotalTime>
  <Words>4221</Words>
  <Application>Microsoft Macintosh PowerPoint</Application>
  <PresentationFormat>On-screen Show (4:3)</PresentationFormat>
  <Paragraphs>826</Paragraphs>
  <Slides>54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pku</vt:lpstr>
      <vt:lpstr>3_pkuas_without_logo</vt:lpstr>
      <vt:lpstr>2_pkuas</vt:lpstr>
      <vt:lpstr>1_PKUAS</vt:lpstr>
      <vt:lpstr>位图图像</vt:lpstr>
      <vt:lpstr>Feature Model Merging Algorithms</vt:lpstr>
      <vt:lpstr>Agenda</vt:lpstr>
      <vt:lpstr>Preliminaries: Feature Models</vt:lpstr>
      <vt:lpstr>Preliminaries: Feature Models</vt:lpstr>
      <vt:lpstr>Agenda</vt:lpstr>
      <vt:lpstr>Why merge feature models?</vt:lpstr>
      <vt:lpstr>Why merge feature models?</vt:lpstr>
      <vt:lpstr>Why merge feature models?</vt:lpstr>
      <vt:lpstr>Agenda</vt:lpstr>
      <vt:lpstr>Definition of merge operation</vt:lpstr>
      <vt:lpstr>Agenda</vt:lpstr>
      <vt:lpstr>Overview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Back to the Problem again</vt:lpstr>
      <vt:lpstr>PowerPoint Presentation</vt:lpstr>
      <vt:lpstr>Advantages and Drawbacks</vt:lpstr>
      <vt:lpstr>Agenda</vt:lpstr>
      <vt:lpstr>Rule-based Approaches</vt:lpstr>
      <vt:lpstr>Get the Result Tree</vt:lpstr>
      <vt:lpstr>Compute Parent-Child Relation for Common Children: Intersection Rules</vt:lpstr>
      <vt:lpstr>Get the Result Tree (Cont.)</vt:lpstr>
      <vt:lpstr>Compute Parent-Child Relation for Common Children: Union Rules</vt:lpstr>
      <vt:lpstr>Insert Unique Children in the Union Mode</vt:lpstr>
      <vt:lpstr>Get Cross-Tree Constraints</vt:lpstr>
      <vt:lpstr>Advantages and Drawbacks</vt:lpstr>
      <vt:lpstr>Agenda</vt:lpstr>
      <vt:lpstr>Logical Formula Approaches</vt:lpstr>
      <vt:lpstr>From FM to Logical Formula</vt:lpstr>
      <vt:lpstr>Merge Logical Formulas</vt:lpstr>
      <vt:lpstr>From Logical Formula to FM</vt:lpstr>
      <vt:lpstr>Proposed Algorithm (Outline)</vt:lpstr>
      <vt:lpstr>Extract from the Implication Graph</vt:lpstr>
      <vt:lpstr>Extract AND-Optional</vt:lpstr>
      <vt:lpstr>An Example</vt:lpstr>
      <vt:lpstr>Advantages and Drawbacks</vt:lpstr>
      <vt:lpstr>Agenda</vt:lpstr>
      <vt:lpstr>Revisit the motivation scenarios</vt:lpstr>
      <vt:lpstr>Our work focus on …</vt:lpstr>
      <vt:lpstr>Motivation Example</vt:lpstr>
      <vt:lpstr>Motivation Example (cont.)</vt:lpstr>
      <vt:lpstr>Semantics of our merging</vt:lpstr>
      <vt:lpstr>Implementation: semantics-based</vt:lpstr>
      <vt:lpstr>Compare with others</vt:lpstr>
      <vt:lpstr>Merge the unique features by semantics</vt:lpstr>
      <vt:lpstr>PowerPoint Presentation</vt:lpstr>
      <vt:lpstr>Rules</vt:lpstr>
      <vt:lpstr>Overview of the algorithm</vt:lpstr>
      <vt:lpstr>Use scenarios</vt:lpstr>
      <vt:lpstr>THANK YOU !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Feature Models</dc:title>
  <dc:creator>Mark</dc:creator>
  <cp:lastModifiedBy>Mark</cp:lastModifiedBy>
  <cp:revision>205</cp:revision>
  <dcterms:created xsi:type="dcterms:W3CDTF">2010-12-08T08:11:15Z</dcterms:created>
  <dcterms:modified xsi:type="dcterms:W3CDTF">2010-12-30T06:45:00Z</dcterms:modified>
</cp:coreProperties>
</file>