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76" r:id="rId23"/>
    <p:sldId id="277" r:id="rId24"/>
    <p:sldId id="281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A4A3DF-D3F6-42D7-8A51-61D2FCCB28A1}" type="datetimeFigureOut">
              <a:rPr lang="zh-CN" altLang="en-US" smtClean="0"/>
              <a:t>2012-4-27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A55CC7-CA19-4093-B4ED-D9CEEA176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 Yi, </a:t>
            </a:r>
            <a:r>
              <a:rPr lang="en-US" altLang="zh-CN" dirty="0" smtClean="0"/>
              <a:t>APSEC ‘12</a:t>
            </a:r>
            <a:endParaRPr lang="en-US" altLang="zh-CN" dirty="0" smtClean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Constructing Feature Models Us­­ing a Cross-Join Merging 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9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Cross-product Semantics of Merging Operation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What is semantics</a:t>
                </a:r>
              </a:p>
              <a:p>
                <a:pPr lvl="1"/>
                <a:r>
                  <a:rPr lang="en-US" altLang="zh-CN" dirty="0" smtClean="0"/>
                  <a:t>The relation between source FMs and the target FM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Notations:</a:t>
                </a:r>
              </a:p>
              <a:p>
                <a:pPr lvl="1"/>
                <a:r>
                  <a:rPr lang="en-US" altLang="zh-CN" dirty="0" smtClean="0"/>
                  <a:t>A product </a:t>
                </a:r>
                <a:r>
                  <a:rPr lang="en-US" altLang="zh-CN" dirty="0"/>
                  <a:t>of an FM </a:t>
                </a:r>
                <a:r>
                  <a:rPr lang="en-US" altLang="zh-CN" dirty="0" smtClean="0"/>
                  <a:t>= a </a:t>
                </a:r>
                <a:r>
                  <a:rPr lang="en-US" altLang="zh-CN" dirty="0"/>
                  <a:t>set of features </a:t>
                </a:r>
                <a:r>
                  <a:rPr lang="en-US" altLang="zh-CN" dirty="0" smtClean="0"/>
                  <a:t>       -       </a:t>
                </a:r>
                <a:r>
                  <a:rPr lang="en-US" altLang="zh-CN" dirty="0"/>
                  <a:t>{</a:t>
                </a:r>
                <a:r>
                  <a:rPr lang="en-US" altLang="zh-CN" i="1" dirty="0"/>
                  <a:t>Screen, High Resolution}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[[</a:t>
                </a:r>
                <a:r>
                  <a:rPr lang="en-US" altLang="zh-CN" i="1" dirty="0" err="1" smtClean="0"/>
                  <a:t>fm</a:t>
                </a:r>
                <a:r>
                  <a:rPr lang="en-US" altLang="zh-CN" dirty="0" smtClean="0"/>
                  <a:t>]]:  the </a:t>
                </a:r>
                <a:r>
                  <a:rPr lang="en-US" altLang="zh-CN" dirty="0"/>
                  <a:t>set of products </a:t>
                </a:r>
                <a:r>
                  <a:rPr lang="en-US" altLang="zh-CN" dirty="0" smtClean="0"/>
                  <a:t>of  </a:t>
                </a:r>
                <a:r>
                  <a:rPr lang="en-US" altLang="zh-CN" i="1" dirty="0" err="1" smtClean="0"/>
                  <a:t>fm</a:t>
                </a:r>
                <a:r>
                  <a:rPr lang="en-US" altLang="zh-CN" dirty="0" smtClean="0"/>
                  <a:t>,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Definition of the semantics</a:t>
                </a:r>
                <a:r>
                  <a:rPr lang="en-US" altLang="zh-CN" dirty="0" smtClean="0"/>
                  <a:t>:   [[</a:t>
                </a:r>
                <a:r>
                  <a:rPr lang="en-US" altLang="zh-CN" i="1" dirty="0"/>
                  <a:t>Input 1</a:t>
                </a:r>
                <a:r>
                  <a:rPr lang="en-US" altLang="zh-CN" dirty="0"/>
                  <a:t>]]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⊗ </m:t>
                    </m:r>
                  </m:oMath>
                </a14:m>
                <a:r>
                  <a:rPr lang="en-US" altLang="zh-CN" dirty="0"/>
                  <a:t>[[</a:t>
                </a:r>
                <a:r>
                  <a:rPr lang="en-US" altLang="zh-CN" i="1" dirty="0"/>
                  <a:t>Input 2</a:t>
                </a:r>
                <a:r>
                  <a:rPr lang="en-US" altLang="zh-CN" dirty="0"/>
                  <a:t>]]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⊆ </m:t>
                    </m:r>
                  </m:oMath>
                </a14:m>
                <a:r>
                  <a:rPr lang="en-US" altLang="zh-CN" dirty="0"/>
                  <a:t>[[</a:t>
                </a:r>
                <a:r>
                  <a:rPr lang="en-US" altLang="zh-CN" i="1" dirty="0"/>
                  <a:t>Result</a:t>
                </a:r>
                <a:r>
                  <a:rPr lang="en-US" altLang="zh-CN" dirty="0" smtClean="0"/>
                  <a:t>]]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⊗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∪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.    (</a:t>
                </a:r>
                <a:r>
                  <a:rPr lang="en-US" altLang="zh-CN" i="1" dirty="0" smtClean="0"/>
                  <a:t>cross-product)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In previous example</a:t>
                </a:r>
                <a:endParaRPr lang="zh-CN" altLang="zh-CN" dirty="0"/>
              </a:p>
              <a:p>
                <a:pPr lvl="1"/>
                <a:r>
                  <a:rPr lang="en-US" altLang="zh-CN" dirty="0" smtClean="0"/>
                  <a:t>[[</a:t>
                </a:r>
                <a:r>
                  <a:rPr lang="en-US" altLang="zh-CN" i="1" dirty="0"/>
                  <a:t>Input 1</a:t>
                </a:r>
                <a:r>
                  <a:rPr lang="en-US" altLang="zh-CN" dirty="0"/>
                  <a:t>]] = { {</a:t>
                </a:r>
                <a:r>
                  <a:rPr lang="en-US" altLang="zh-CN" i="1" dirty="0"/>
                  <a:t>Screen, High Resolution</a:t>
                </a:r>
                <a:r>
                  <a:rPr lang="en-US" altLang="zh-CN" dirty="0"/>
                  <a:t>}, {</a:t>
                </a:r>
                <a:r>
                  <a:rPr lang="en-US" altLang="zh-CN" i="1" dirty="0"/>
                  <a:t>Screen, Low Resolution</a:t>
                </a:r>
                <a:r>
                  <a:rPr lang="en-US" altLang="zh-CN" dirty="0"/>
                  <a:t>} },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[[</a:t>
                </a:r>
                <a:r>
                  <a:rPr lang="en-US" altLang="zh-CN" i="1" dirty="0"/>
                  <a:t>Input 2</a:t>
                </a:r>
                <a:r>
                  <a:rPr lang="en-US" altLang="zh-CN" dirty="0"/>
                  <a:t>]] = { {</a:t>
                </a:r>
                <a:r>
                  <a:rPr lang="en-US" altLang="zh-CN" i="1" dirty="0"/>
                  <a:t>Screen, Touch</a:t>
                </a:r>
                <a:r>
                  <a:rPr lang="en-US" altLang="zh-CN" dirty="0"/>
                  <a:t>}, {</a:t>
                </a:r>
                <a:r>
                  <a:rPr lang="en-US" altLang="zh-CN" i="1" dirty="0"/>
                  <a:t>Screen, Non-touch</a:t>
                </a:r>
                <a:r>
                  <a:rPr lang="en-US" altLang="zh-CN" dirty="0"/>
                  <a:t>} },</a:t>
                </a:r>
                <a:endParaRPr lang="zh-CN" altLang="zh-CN" dirty="0"/>
              </a:p>
              <a:p>
                <a:pPr lvl="1"/>
                <a:r>
                  <a:rPr lang="en-US" altLang="zh-CN" dirty="0" smtClean="0"/>
                  <a:t>[[</a:t>
                </a:r>
                <a:r>
                  <a:rPr lang="en-US" altLang="zh-CN" i="1" dirty="0"/>
                  <a:t>Input 1</a:t>
                </a:r>
                <a:r>
                  <a:rPr lang="en-US" altLang="zh-CN" dirty="0"/>
                  <a:t>]]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⊗ </m:t>
                    </m:r>
                  </m:oMath>
                </a14:m>
                <a:r>
                  <a:rPr lang="en-US" altLang="zh-CN" dirty="0"/>
                  <a:t>[[</a:t>
                </a:r>
                <a:r>
                  <a:rPr lang="en-US" altLang="zh-CN" i="1" dirty="0"/>
                  <a:t>Input 2</a:t>
                </a:r>
                <a:r>
                  <a:rPr lang="en-US" altLang="zh-CN" dirty="0"/>
                  <a:t>]]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= { {</a:t>
                </a:r>
                <a:r>
                  <a:rPr lang="en-US" altLang="zh-CN" i="1" dirty="0"/>
                  <a:t>Screen, High Resolution, Touch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		      {</a:t>
                </a:r>
                <a:r>
                  <a:rPr lang="en-US" altLang="zh-CN" i="1" dirty="0"/>
                  <a:t>Screen, High Resolution, Non-touch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 			      {</a:t>
                </a:r>
                <a:r>
                  <a:rPr lang="en-US" altLang="zh-CN" i="1" dirty="0"/>
                  <a:t>Screen, Low Resolution, Touch</a:t>
                </a:r>
                <a:r>
                  <a:rPr lang="en-US" altLang="zh-CN" dirty="0"/>
                  <a:t>},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		      {</a:t>
                </a:r>
                <a:r>
                  <a:rPr lang="en-US" altLang="zh-CN" i="1" dirty="0"/>
                  <a:t>Screen, Low Resolution, Non-touch</a:t>
                </a:r>
                <a:r>
                  <a:rPr lang="en-US" altLang="zh-CN" dirty="0"/>
                  <a:t>} }.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2"/>
                <a:stretch>
                  <a:fillRect l="-222" t="-1852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97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The Merging Operation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Requirements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Semantics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An Example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Overview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910446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5042" y="2910446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Merge Refinements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1030" y="2910446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Merge Constraints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98442" y="2910446"/>
            <a:ext cx="1371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1716741" y="4182486"/>
            <a:ext cx="1060704" cy="75895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8642" y="4998564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</a:t>
            </a:r>
            <a:r>
              <a:rPr lang="en-US" altLang="zh-CN" sz="1600" dirty="0" smtClean="0">
                <a:solidFill>
                  <a:srgbClr val="FF0000"/>
                </a:solidFill>
              </a:rPr>
              <a:t>With Rich-Refinement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cxnSp>
        <p:nvCxnSpPr>
          <p:cNvPr id="10" name="Elbow Connector 9"/>
          <p:cNvCxnSpPr>
            <a:stCxn id="4" idx="2"/>
            <a:endCxn id="8" idx="1"/>
          </p:cNvCxnSpPr>
          <p:nvPr/>
        </p:nvCxnSpPr>
        <p:spPr>
          <a:xfrm rot="16200000" flipH="1">
            <a:off x="914084" y="3759305"/>
            <a:ext cx="1118116" cy="487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0"/>
            <a:endCxn id="5" idx="1"/>
          </p:cNvCxnSpPr>
          <p:nvPr/>
        </p:nvCxnSpPr>
        <p:spPr>
          <a:xfrm rot="5400000" flipH="1" flipV="1">
            <a:off x="1984884" y="3512328"/>
            <a:ext cx="1005340" cy="3349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ocument 11"/>
          <p:cNvSpPr/>
          <p:nvPr/>
        </p:nvSpPr>
        <p:spPr>
          <a:xfrm>
            <a:off x="4079030" y="4255638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13" name="Elbow Connector 12"/>
          <p:cNvCxnSpPr>
            <a:stCxn id="5" idx="2"/>
            <a:endCxn id="12" idx="1"/>
          </p:cNvCxnSpPr>
          <p:nvPr/>
        </p:nvCxnSpPr>
        <p:spPr>
          <a:xfrm rot="16200000" flipH="1">
            <a:off x="3188978" y="3671910"/>
            <a:ext cx="1118116" cy="6619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7041" y="4991182"/>
            <a:ext cx="26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 smtClean="0"/>
              <a:t>Unnamed</a:t>
            </a:r>
            <a:r>
              <a:rPr lang="en-US" altLang="zh-CN" sz="1600" dirty="0" smtClean="0"/>
              <a:t> New Features</a:t>
            </a:r>
            <a:endParaRPr lang="zh-CN" altLang="en-US" sz="1600" dirty="0"/>
          </a:p>
        </p:txBody>
      </p:sp>
      <p:cxnSp>
        <p:nvCxnSpPr>
          <p:cNvPr id="15" name="Elbow Connector 14"/>
          <p:cNvCxnSpPr>
            <a:stCxn id="12" idx="0"/>
            <a:endCxn id="6" idx="1"/>
          </p:cNvCxnSpPr>
          <p:nvPr/>
        </p:nvCxnSpPr>
        <p:spPr>
          <a:xfrm rot="5400000" flipH="1" flipV="1">
            <a:off x="4149384" y="3563992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6236442" y="4255638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60242" y="4991182"/>
            <a:ext cx="250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Cross-Tree 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 smtClean="0"/>
              <a:t>Unnamed </a:t>
            </a:r>
            <a:r>
              <a:rPr lang="en-US" altLang="zh-CN" sz="1600" dirty="0" smtClean="0"/>
              <a:t>New Features</a:t>
            </a:r>
            <a:endParaRPr lang="zh-CN" altLang="en-US" sz="1600" i="1" dirty="0"/>
          </a:p>
        </p:txBody>
      </p:sp>
      <p:cxnSp>
        <p:nvCxnSpPr>
          <p:cNvPr id="18" name="Elbow Connector 17"/>
          <p:cNvCxnSpPr>
            <a:stCxn id="6" idx="2"/>
            <a:endCxn id="16" idx="1"/>
          </p:cNvCxnSpPr>
          <p:nvPr/>
        </p:nvCxnSpPr>
        <p:spPr>
          <a:xfrm rot="16200000" flipH="1">
            <a:off x="5360678" y="3686198"/>
            <a:ext cx="1118116" cy="633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0"/>
            <a:endCxn id="7" idx="1"/>
          </p:cNvCxnSpPr>
          <p:nvPr/>
        </p:nvCxnSpPr>
        <p:spPr>
          <a:xfrm rot="5400000" flipH="1" flipV="1">
            <a:off x="6306796" y="3563992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Multidocument 19"/>
          <p:cNvSpPr/>
          <p:nvPr/>
        </p:nvSpPr>
        <p:spPr>
          <a:xfrm>
            <a:off x="773766" y="1637144"/>
            <a:ext cx="1060704" cy="75895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cxnSp>
        <p:nvCxnSpPr>
          <p:cNvPr id="21" name="Straight Arrow Connector 20"/>
          <p:cNvCxnSpPr>
            <a:stCxn id="20" idx="2"/>
            <a:endCxn id="4" idx="0"/>
          </p:cNvCxnSpPr>
          <p:nvPr/>
        </p:nvCxnSpPr>
        <p:spPr>
          <a:xfrm flipH="1">
            <a:off x="1229544" y="2367354"/>
            <a:ext cx="816" cy="543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7227042" y="1710296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23" name="Straight Arrow Connector 22"/>
          <p:cNvCxnSpPr>
            <a:stCxn id="7" idx="0"/>
            <a:endCxn id="22" idx="2"/>
          </p:cNvCxnSpPr>
          <p:nvPr/>
        </p:nvCxnSpPr>
        <p:spPr>
          <a:xfrm flipV="1">
            <a:off x="7684242" y="2282441"/>
            <a:ext cx="0" cy="62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orizontal Scroll 23"/>
          <p:cNvSpPr/>
          <p:nvPr/>
        </p:nvSpPr>
        <p:spPr>
          <a:xfrm>
            <a:off x="3698030" y="1710295"/>
            <a:ext cx="1624012" cy="695325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Merging Rule Library</a:t>
            </a:r>
            <a:endParaRPr lang="zh-CN" altLang="en-US" dirty="0"/>
          </a:p>
        </p:txBody>
      </p:sp>
      <p:cxnSp>
        <p:nvCxnSpPr>
          <p:cNvPr id="25" name="Straight Connector 24"/>
          <p:cNvCxnSpPr>
            <a:stCxn id="5" idx="0"/>
          </p:cNvCxnSpPr>
          <p:nvPr/>
        </p:nvCxnSpPr>
        <p:spPr>
          <a:xfrm flipV="1">
            <a:off x="3417042" y="2322944"/>
            <a:ext cx="838200" cy="587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6" idx="0"/>
          </p:cNvCxnSpPr>
          <p:nvPr/>
        </p:nvCxnSpPr>
        <p:spPr>
          <a:xfrm>
            <a:off x="4688630" y="2322944"/>
            <a:ext cx="914400" cy="587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89798" y="1298590"/>
            <a:ext cx="274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Named New Features)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99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Preprocess the Source FMs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Generate rich-refinements</a:t>
            </a:r>
          </a:p>
          <a:p>
            <a:pPr lvl="1"/>
            <a:r>
              <a:rPr lang="en-US" altLang="zh-CN" dirty="0" smtClean="0"/>
              <a:t>Rich:  </a:t>
            </a:r>
            <a:r>
              <a:rPr lang="en-US" altLang="zh-CN" dirty="0" smtClean="0">
                <a:solidFill>
                  <a:srgbClr val="0070C0"/>
                </a:solidFill>
              </a:rPr>
              <a:t>Variability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FF0000"/>
                </a:solidFill>
              </a:rPr>
              <a:t>Semantics</a:t>
            </a:r>
          </a:p>
          <a:p>
            <a:r>
              <a:rPr lang="en-US" altLang="zh-CN" dirty="0" smtClean="0"/>
              <a:t>Semantics of refinements (based on our previous work)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131616" y="308658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591" y="441196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0295" y="431670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Diamond 6"/>
          <p:cNvSpPr/>
          <p:nvPr/>
        </p:nvSpPr>
        <p:spPr bwMode="auto">
          <a:xfrm>
            <a:off x="1437208" y="3543227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27721" y="441196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87425" y="4311940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" name="Elbow Connector 9"/>
          <p:cNvCxnSpPr>
            <a:stCxn id="7" idx="2"/>
            <a:endCxn id="6" idx="0"/>
          </p:cNvCxnSpPr>
          <p:nvPr/>
        </p:nvCxnSpPr>
        <p:spPr bwMode="auto">
          <a:xfrm rot="5400000">
            <a:off x="985802" y="3758139"/>
            <a:ext cx="525921" cy="5912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 bwMode="auto">
          <a:xfrm rot="16200000" flipH="1">
            <a:off x="1576747" y="3758399"/>
            <a:ext cx="521158" cy="58592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90599" y="5073710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Whole-part</a:t>
            </a:r>
            <a:r>
              <a:rPr lang="en-US" sz="2000" dirty="0" smtClean="0"/>
              <a:t> refinement</a:t>
            </a:r>
          </a:p>
          <a:p>
            <a:r>
              <a:rPr lang="en-US" sz="2000" dirty="0" smtClean="0"/>
              <a:t>(2 </a:t>
            </a:r>
            <a:r>
              <a:rPr lang="en-US" sz="2000" dirty="0" smtClean="0">
                <a:solidFill>
                  <a:srgbClr val="0070C0"/>
                </a:solidFill>
              </a:rPr>
              <a:t>mandatory</a:t>
            </a:r>
            <a:r>
              <a:rPr lang="en-US" sz="2000" dirty="0" smtClean="0"/>
              <a:t> parts)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14516" y="310831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42221" y="441994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Basic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32066" y="441994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4264683" y="3584464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" name="Straight Connector 16"/>
          <p:cNvCxnSpPr>
            <a:stCxn id="16" idx="3"/>
            <a:endCxn id="14" idx="0"/>
          </p:cNvCxnSpPr>
          <p:nvPr/>
        </p:nvCxnSpPr>
        <p:spPr bwMode="auto">
          <a:xfrm flipH="1">
            <a:off x="3844788" y="3813064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6" idx="3"/>
            <a:endCxn id="15" idx="0"/>
          </p:cNvCxnSpPr>
          <p:nvPr/>
        </p:nvCxnSpPr>
        <p:spPr bwMode="auto">
          <a:xfrm>
            <a:off x="4417083" y="3813064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07396" y="394283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3177304" y="5073710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General-special</a:t>
            </a:r>
            <a:r>
              <a:rPr lang="en-US" sz="2000" dirty="0" smtClean="0"/>
              <a:t> refinement</a:t>
            </a:r>
          </a:p>
          <a:p>
            <a:r>
              <a:rPr lang="en-US" sz="2000" dirty="0" smtClean="0"/>
              <a:t>(2 </a:t>
            </a:r>
            <a:r>
              <a:rPr lang="en-US" sz="2000" dirty="0" smtClean="0">
                <a:solidFill>
                  <a:srgbClr val="0070C0"/>
                </a:solidFill>
              </a:rPr>
              <a:t>XOR</a:t>
            </a:r>
            <a:r>
              <a:rPr lang="en-US" sz="2000" dirty="0" smtClean="0"/>
              <a:t> specializations)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948216" y="310886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House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67191" y="443424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726895" y="4338986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87183" y="443424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Height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904025" y="433422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Elbow Connector 25"/>
          <p:cNvCxnSpPr>
            <a:stCxn id="21" idx="2"/>
            <a:endCxn id="23" idx="0"/>
          </p:cNvCxnSpPr>
          <p:nvPr/>
        </p:nvCxnSpPr>
        <p:spPr bwMode="auto">
          <a:xfrm rot="5400000">
            <a:off x="6673810" y="3662012"/>
            <a:ext cx="772923" cy="5810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/>
          <p:cNvCxnSpPr>
            <a:stCxn id="21" idx="2"/>
            <a:endCxn id="25" idx="0"/>
          </p:cNvCxnSpPr>
          <p:nvPr/>
        </p:nvCxnSpPr>
        <p:spPr bwMode="auto">
          <a:xfrm rot="16200000" flipH="1">
            <a:off x="7264755" y="3652090"/>
            <a:ext cx="768160" cy="596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7146925" y="3698764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146925" y="3813065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181329" y="5073710"/>
            <a:ext cx="296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Entity-attribute</a:t>
            </a:r>
            <a:r>
              <a:rPr lang="en-US" sz="2000" dirty="0" smtClean="0"/>
              <a:t> refinement</a:t>
            </a:r>
          </a:p>
          <a:p>
            <a:r>
              <a:rPr lang="en-US" sz="2000" dirty="0" smtClean="0"/>
              <a:t>(A </a:t>
            </a:r>
            <a:r>
              <a:rPr lang="en-US" sz="2000" dirty="0" smtClean="0">
                <a:solidFill>
                  <a:srgbClr val="0070C0"/>
                </a:solidFill>
              </a:rPr>
              <a:t>mandatory</a:t>
            </a:r>
            <a:r>
              <a:rPr lang="en-US" sz="2000" dirty="0" smtClean="0"/>
              <a:t> &amp; an </a:t>
            </a:r>
            <a:r>
              <a:rPr lang="en-US" sz="2000" dirty="0" smtClean="0">
                <a:solidFill>
                  <a:srgbClr val="0070C0"/>
                </a:solidFill>
              </a:rPr>
              <a:t>optional</a:t>
            </a:r>
            <a:r>
              <a:rPr lang="en-US" sz="2000" dirty="0" smtClean="0"/>
              <a:t> attributes)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483" y="271480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36727" y="271480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41471" y="271480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Recursively Merge Refinements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89151120"/>
                  </p:ext>
                </p:extLst>
              </p:nvPr>
            </p:nvGraphicFramePr>
            <p:xfrm>
              <a:off x="251520" y="1196752"/>
              <a:ext cx="8496944" cy="5211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496944"/>
                  </a:tblGrid>
                  <a:tr h="288032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Algorithm 1: Merge the tree structure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23214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merge (root1: Feature, root2: Feature): Feature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□ The root of the input FMs must be matched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if not-match (root1, root2) then return </a:t>
                          </a:r>
                          <a:r>
                            <a:rPr lang="en-US" sz="1600" dirty="0" smtClean="0">
                              <a:effectLst/>
                            </a:rPr>
                            <a:t>null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</a:t>
                          </a:r>
                          <a:r>
                            <a:rPr lang="en-US" sz="1600" dirty="0" err="1">
                              <a:effectLst/>
                            </a:rPr>
                            <a:t>newRoot</a:t>
                          </a:r>
                          <a:r>
                            <a:rPr lang="en-US" sz="1600" dirty="0">
                              <a:effectLst/>
                            </a:rPr>
                            <a:t> ← root1.copy()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 for </a:t>
                          </a:r>
                          <a:r>
                            <a:rPr lang="en-US" sz="1600" dirty="0">
                              <a:effectLst/>
                            </a:rPr>
                            <a:t>each child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 ∈ 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(root1.children()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 ∩ 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root2.children())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  </a:t>
                          </a:r>
                          <a:r>
                            <a:rPr lang="en-US" sz="1600" dirty="0" smtClean="0">
                              <a:effectLst/>
                            </a:rPr>
                            <a:t>  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□ </a:t>
                          </a: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</a:rPr>
                            <a:t>Merge the child of the inputs recursively</a:t>
                          </a:r>
                          <a:endParaRPr lang="zh-CN" sz="16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  </a:t>
                          </a:r>
                          <a:r>
                            <a:rPr lang="en-US" sz="1600" dirty="0" smtClean="0">
                              <a:effectLst/>
                            </a:rPr>
                            <a:t>  </a:t>
                          </a:r>
                          <a:r>
                            <a:rPr lang="en-US" sz="1600" dirty="0" err="1" smtClean="0">
                              <a:effectLst/>
                            </a:rPr>
                            <a:t>newChild</a:t>
                          </a:r>
                          <a:r>
                            <a:rPr lang="en-US" sz="1600" dirty="0" smtClean="0">
                              <a:effectLst/>
                            </a:rPr>
                            <a:t> </a:t>
                          </a:r>
                          <a:r>
                            <a:rPr lang="en-US" sz="1600" dirty="0">
                              <a:effectLst/>
                            </a:rPr>
                            <a:t>← merge (child of root1, child of </a:t>
                          </a:r>
                          <a:r>
                            <a:rPr lang="en-US" sz="1600" dirty="0" smtClean="0">
                              <a:effectLst/>
                            </a:rPr>
                            <a:t>root2)</a:t>
                          </a:r>
                          <a:endParaRPr lang="zh-CN" sz="1600" dirty="0" smtClean="0">
                            <a:effectLst/>
                          </a:endParaRPr>
                        </a:p>
                        <a:p>
                          <a:pPr marL="444500" indent="-190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 </a:t>
                          </a:r>
                          <a:endParaRPr lang="zh-CN" sz="1600" dirty="0" smtClean="0">
                            <a:effectLst/>
                          </a:endParaRPr>
                        </a:p>
                        <a:p>
                          <a:pPr marL="444500" indent="-190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 </a:t>
                          </a:r>
                          <a:r>
                            <a:rPr lang="en-US" sz="1600" dirty="0" err="1" smtClean="0">
                              <a:effectLst/>
                            </a:rPr>
                            <a:t>newRefinement</a:t>
                          </a:r>
                          <a:r>
                            <a:rPr lang="en-US" sz="1600" dirty="0" smtClean="0">
                              <a:effectLst/>
                            </a:rPr>
                            <a:t> ← </a:t>
                          </a:r>
                          <a:r>
                            <a:rPr lang="en-US" sz="1600" dirty="0" err="1" smtClean="0">
                              <a:effectLst/>
                            </a:rPr>
                            <a:t>calcNewRefinement</a:t>
                          </a:r>
                          <a:r>
                            <a:rPr lang="en-US" sz="1600" dirty="0" smtClean="0">
                              <a:effectLst/>
                            </a:rPr>
                            <a:t> (root1, root2, child)</a:t>
                          </a:r>
                          <a:endParaRPr lang="zh-CN" sz="1600" dirty="0" smtClean="0"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r>
                            <a:rPr lang="en-US" sz="1600" baseline="0" dirty="0" smtClean="0">
                              <a:effectLst/>
                            </a:rPr>
                            <a:t>    </a:t>
                          </a:r>
                          <a:r>
                            <a:rPr lang="en-US" sz="1600" dirty="0" err="1" smtClean="0">
                              <a:effectLst/>
                            </a:rPr>
                            <a:t>newRoot.appendChild</a:t>
                          </a:r>
                          <a:r>
                            <a:rPr lang="en-US" sz="1600" dirty="0" smtClean="0">
                              <a:effectLst/>
                            </a:rPr>
                            <a:t> </a:t>
                          </a:r>
                          <a:r>
                            <a:rPr lang="en-US" sz="1600" dirty="0">
                              <a:effectLst/>
                            </a:rPr>
                            <a:t>(</a:t>
                          </a:r>
                          <a:r>
                            <a:rPr lang="en-US" sz="1600" dirty="0" err="1">
                              <a:effectLst/>
                            </a:rPr>
                            <a:t>newChild</a:t>
                          </a:r>
                          <a:r>
                            <a:rPr lang="en-US" sz="1600" dirty="0">
                              <a:effectLst/>
                            </a:rPr>
                            <a:t>, </a:t>
                          </a:r>
                          <a:r>
                            <a:rPr lang="en-US" sz="1600" dirty="0" err="1">
                              <a:effectLst/>
                            </a:rPr>
                            <a:t>newRefinement</a:t>
                          </a:r>
                          <a:r>
                            <a:rPr lang="en-US" sz="1600" dirty="0">
                              <a:effectLst/>
                            </a:rPr>
                            <a:t>)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r>
                            <a:rPr lang="en-US" sz="1600" dirty="0" smtClean="0">
                              <a:effectLst/>
                            </a:rPr>
                            <a:t>   </a:t>
                          </a:r>
                          <a:r>
                            <a:rPr lang="en-US" sz="1600" dirty="0">
                              <a:effectLst/>
                            </a:rPr>
                            <a:t>end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r>
                            <a:rPr lang="en-US" sz="1600" dirty="0" smtClean="0">
                              <a:effectLst/>
                            </a:rPr>
                            <a:t>   </a:t>
                          </a:r>
                          <a:r>
                            <a:rPr lang="en-US" sz="1600" dirty="0">
                              <a:effectLst/>
                            </a:rPr>
                            <a:t>□ Merge the unique children of root1 and root2 by the semantics of the refinements. </a:t>
                          </a:r>
                          <a:endParaRPr lang="en-US" sz="1600" dirty="0" smtClean="0"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endParaRPr lang="zh-CN" sz="1600" dirty="0">
                            <a:effectLst/>
                          </a:endParaRPr>
                        </a:p>
                        <a:p>
                          <a:pPr marL="444500" indent="-444500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  </a:t>
                          </a:r>
                          <a:r>
                            <a:rPr lang="en-US" sz="1600" dirty="0" smtClean="0">
                              <a:effectLst/>
                            </a:rPr>
                            <a:t>  return </a:t>
                          </a:r>
                          <a:r>
                            <a:rPr lang="en-US" sz="1600" dirty="0" err="1">
                              <a:effectLst/>
                            </a:rPr>
                            <a:t>newRoot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End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89151120"/>
                  </p:ext>
                </p:extLst>
              </p:nvPr>
            </p:nvGraphicFramePr>
            <p:xfrm>
              <a:off x="251520" y="1196752"/>
              <a:ext cx="8496944" cy="5211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496944"/>
                  </a:tblGrid>
                  <a:tr h="288032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Algorithm 1: Merge the tree structure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232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7054" r="-72" b="-1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5580112" y="1772816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Root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0112" y="3284984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Root + Common Children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2" y="4941168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Root + Common Children + Unique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2.1 Rules for Merging Unique Children (Sample)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980" y="1520675"/>
            <a:ext cx="1825811" cy="36332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    Decomposition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Decomposition</a:t>
            </a:r>
          </a:p>
          <a:p>
            <a:r>
              <a:rPr lang="en-US" b="1" dirty="0" smtClean="0"/>
              <a:t>=</a:t>
            </a:r>
            <a:r>
              <a:rPr lang="en-US" dirty="0" smtClean="0"/>
              <a:t>  Decomposition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7790" y="1340768"/>
            <a:ext cx="73121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080387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7" name="Oval 6"/>
          <p:cNvSpPr/>
          <p:nvPr/>
        </p:nvSpPr>
        <p:spPr>
          <a:xfrm>
            <a:off x="2590800" y="2000428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200400" y="2080387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2080387"/>
            <a:ext cx="813198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Screen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80387"/>
            <a:ext cx="7620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Media</a:t>
            </a:r>
          </a:p>
        </p:txBody>
      </p:sp>
      <p:sp>
        <p:nvSpPr>
          <p:cNvPr id="11" name="Oval 10"/>
          <p:cNvSpPr/>
          <p:nvPr/>
        </p:nvSpPr>
        <p:spPr>
          <a:xfrm>
            <a:off x="3429000" y="2000428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4486275" y="2000428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5476875" y="2000428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>
          <a:xfrm flipH="1">
            <a:off x="2638428" y="1660603"/>
            <a:ext cx="424969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1" idx="7"/>
          </p:cNvCxnSpPr>
          <p:nvPr/>
        </p:nvCxnSpPr>
        <p:spPr>
          <a:xfrm>
            <a:off x="3063397" y="1660604"/>
            <a:ext cx="446907" cy="351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2"/>
            <a:endCxn id="12" idx="0"/>
          </p:cNvCxnSpPr>
          <p:nvPr/>
        </p:nvCxnSpPr>
        <p:spPr>
          <a:xfrm flipH="1">
            <a:off x="4533900" y="1660603"/>
            <a:ext cx="404098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2"/>
            <a:endCxn id="13" idx="0"/>
          </p:cNvCxnSpPr>
          <p:nvPr/>
        </p:nvCxnSpPr>
        <p:spPr>
          <a:xfrm>
            <a:off x="4937998" y="1660603"/>
            <a:ext cx="586502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41996" y="1340768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1340768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2100376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21" name="Oval 20"/>
          <p:cNvSpPr/>
          <p:nvPr/>
        </p:nvSpPr>
        <p:spPr>
          <a:xfrm>
            <a:off x="6477000" y="2020418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6578202" y="2560139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16402" y="2560139"/>
            <a:ext cx="813198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Screen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1000" y="2080387"/>
            <a:ext cx="7620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Media</a:t>
            </a:r>
          </a:p>
        </p:txBody>
      </p:sp>
      <p:sp>
        <p:nvSpPr>
          <p:cNvPr id="25" name="Oval 24"/>
          <p:cNvSpPr/>
          <p:nvPr/>
        </p:nvSpPr>
        <p:spPr>
          <a:xfrm>
            <a:off x="6806802" y="2480180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6" name="Oval 25"/>
          <p:cNvSpPr/>
          <p:nvPr/>
        </p:nvSpPr>
        <p:spPr>
          <a:xfrm>
            <a:off x="7797402" y="2480180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7" name="Oval 26"/>
          <p:cNvSpPr/>
          <p:nvPr/>
        </p:nvSpPr>
        <p:spPr>
          <a:xfrm>
            <a:off x="8372475" y="2000428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/>
          <p:cNvCxnSpPr>
            <a:stCxn id="19" idx="2"/>
            <a:endCxn id="21" idx="0"/>
          </p:cNvCxnSpPr>
          <p:nvPr/>
        </p:nvCxnSpPr>
        <p:spPr>
          <a:xfrm flipH="1">
            <a:off x="6524628" y="1660603"/>
            <a:ext cx="881777" cy="35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25" idx="7"/>
          </p:cNvCxnSpPr>
          <p:nvPr/>
        </p:nvCxnSpPr>
        <p:spPr>
          <a:xfrm flipH="1">
            <a:off x="6888106" y="1660603"/>
            <a:ext cx="518299" cy="831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6" idx="0"/>
          </p:cNvCxnSpPr>
          <p:nvPr/>
        </p:nvCxnSpPr>
        <p:spPr>
          <a:xfrm>
            <a:off x="7406405" y="1660603"/>
            <a:ext cx="438625" cy="81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7" idx="0"/>
          </p:cNvCxnSpPr>
          <p:nvPr/>
        </p:nvCxnSpPr>
        <p:spPr>
          <a:xfrm>
            <a:off x="7406402" y="1660603"/>
            <a:ext cx="1013698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38575" y="1541568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09846" y="1520676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4800" y="2140356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00" y="3594364"/>
            <a:ext cx="2117100" cy="643363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dirty="0" smtClean="0"/>
              <a:t>    Specialization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Specialization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67000" y="3624414"/>
            <a:ext cx="76200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362200" y="4364033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3200400" y="4364033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4038600" y="4364033"/>
            <a:ext cx="6973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851798" y="4364033"/>
            <a:ext cx="122732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Non-Touch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2"/>
            <a:endCxn id="38" idx="0"/>
          </p:cNvCxnSpPr>
          <p:nvPr/>
        </p:nvCxnSpPr>
        <p:spPr>
          <a:xfrm flipH="1">
            <a:off x="2667000" y="3944249"/>
            <a:ext cx="381002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5" idx="2"/>
            <a:endCxn id="40" idx="0"/>
          </p:cNvCxnSpPr>
          <p:nvPr/>
        </p:nvCxnSpPr>
        <p:spPr>
          <a:xfrm flipH="1">
            <a:off x="4387275" y="3944249"/>
            <a:ext cx="428327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2"/>
            <a:endCxn id="41" idx="0"/>
          </p:cNvCxnSpPr>
          <p:nvPr/>
        </p:nvCxnSpPr>
        <p:spPr>
          <a:xfrm>
            <a:off x="4815602" y="3944249"/>
            <a:ext cx="649856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19600" y="3624414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7010400" y="3624414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46" idx="2"/>
            <a:endCxn id="57" idx="0"/>
          </p:cNvCxnSpPr>
          <p:nvPr/>
        </p:nvCxnSpPr>
        <p:spPr>
          <a:xfrm flipH="1">
            <a:off x="6714347" y="3944249"/>
            <a:ext cx="692055" cy="17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2"/>
            <a:endCxn id="58" idx="0"/>
          </p:cNvCxnSpPr>
          <p:nvPr/>
        </p:nvCxnSpPr>
        <p:spPr>
          <a:xfrm>
            <a:off x="7406402" y="3944249"/>
            <a:ext cx="758342" cy="15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38575" y="3825215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09846" y="3804322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cxnSp>
        <p:nvCxnSpPr>
          <p:cNvPr id="52" name="Straight Connector 51"/>
          <p:cNvCxnSpPr>
            <a:stCxn id="37" idx="2"/>
            <a:endCxn id="39" idx="0"/>
          </p:cNvCxnSpPr>
          <p:nvPr/>
        </p:nvCxnSpPr>
        <p:spPr>
          <a:xfrm>
            <a:off x="3048002" y="3944249"/>
            <a:ext cx="457198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50912" y="4154141"/>
            <a:ext cx="435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01438" y="4144146"/>
            <a:ext cx="505212" cy="99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48400" y="4203967"/>
            <a:ext cx="10668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Resolution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7467600" y="4193823"/>
            <a:ext cx="129513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Touch-ability</a:t>
            </a:r>
            <a:endParaRPr lang="en-US" sz="1600" dirty="0"/>
          </a:p>
        </p:txBody>
      </p:sp>
      <p:sp>
        <p:nvSpPr>
          <p:cNvPr id="57" name="Oval 56"/>
          <p:cNvSpPr/>
          <p:nvPr/>
        </p:nvSpPr>
        <p:spPr>
          <a:xfrm>
            <a:off x="6668712" y="4118828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58" name="Oval 57"/>
          <p:cNvSpPr/>
          <p:nvPr/>
        </p:nvSpPr>
        <p:spPr>
          <a:xfrm>
            <a:off x="8119109" y="4104167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59" name="Rectangle 58"/>
          <p:cNvSpPr/>
          <p:nvPr/>
        </p:nvSpPr>
        <p:spPr>
          <a:xfrm>
            <a:off x="6004255" y="4823796"/>
            <a:ext cx="472745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6629400" y="4823796"/>
            <a:ext cx="46995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cxnSp>
        <p:nvCxnSpPr>
          <p:cNvPr id="61" name="Straight Connector 60"/>
          <p:cNvCxnSpPr>
            <a:stCxn id="55" idx="2"/>
            <a:endCxn id="59" idx="0"/>
          </p:cNvCxnSpPr>
          <p:nvPr/>
        </p:nvCxnSpPr>
        <p:spPr>
          <a:xfrm flipH="1">
            <a:off x="6240628" y="4523802"/>
            <a:ext cx="541172" cy="29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5" idx="2"/>
            <a:endCxn id="60" idx="0"/>
          </p:cNvCxnSpPr>
          <p:nvPr/>
        </p:nvCxnSpPr>
        <p:spPr>
          <a:xfrm>
            <a:off x="6781800" y="4523802"/>
            <a:ext cx="82575" cy="29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11214" y="4683868"/>
            <a:ext cx="3118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162800" y="4823796"/>
            <a:ext cx="6973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13251" y="4823796"/>
            <a:ext cx="11545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Non-Touch</a:t>
            </a:r>
            <a:endParaRPr lang="en-US" sz="1600" dirty="0"/>
          </a:p>
        </p:txBody>
      </p:sp>
      <p:cxnSp>
        <p:nvCxnSpPr>
          <p:cNvPr id="66" name="Straight Connector 65"/>
          <p:cNvCxnSpPr>
            <a:stCxn id="56" idx="2"/>
            <a:endCxn id="64" idx="0"/>
          </p:cNvCxnSpPr>
          <p:nvPr/>
        </p:nvCxnSpPr>
        <p:spPr>
          <a:xfrm flipH="1">
            <a:off x="7511475" y="4513658"/>
            <a:ext cx="603695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2"/>
            <a:endCxn id="65" idx="0"/>
          </p:cNvCxnSpPr>
          <p:nvPr/>
        </p:nvCxnSpPr>
        <p:spPr>
          <a:xfrm>
            <a:off x="8115170" y="4513658"/>
            <a:ext cx="375356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839873" y="4668727"/>
            <a:ext cx="484912" cy="50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0550" y="4364033"/>
            <a:ext cx="1600201" cy="36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Specialized mandatory characteristics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6668" y="4364033"/>
            <a:ext cx="300082" cy="14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66668" y="4264367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6709" y="5877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Total: 7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95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2.2 Rules for Merging Common Children (Sample)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72497189"/>
              </p:ext>
            </p:extLst>
          </p:nvPr>
        </p:nvGraphicFramePr>
        <p:xfrm>
          <a:off x="323528" y="2564904"/>
          <a:ext cx="8496945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374442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Mandatory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Optional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Xor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442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Mandatory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Mandatory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Mandatory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Mandatory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Mandatory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442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Optional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Optional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zh-CN" sz="20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442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Xor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Xor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442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zh-CN" sz="20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</a:t>
                      </a:r>
                      <a:endParaRPr lang="zh-CN" sz="20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 descr="C:\Documents and Settings\Administrator\桌面\07 - common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201" y="4437112"/>
            <a:ext cx="4953218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1560" y="1412776"/>
            <a:ext cx="718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Total:  10 rules</a:t>
            </a:r>
          </a:p>
          <a:p>
            <a:r>
              <a:rPr lang="en-US" sz="2400" dirty="0" smtClean="0"/>
              <a:t>Based on Variability (Because no difference in Semantics)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364088" y="3356992"/>
            <a:ext cx="936104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Merge (Binary) Constraints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409871016"/>
                  </p:ext>
                </p:extLst>
              </p:nvPr>
            </p:nvGraphicFramePr>
            <p:xfrm>
              <a:off x="467544" y="1620730"/>
              <a:ext cx="8352928" cy="51496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0769"/>
                    <a:gridCol w="1724123"/>
                    <a:gridCol w="3085654"/>
                    <a:gridCol w="2702382"/>
                  </a:tblGrid>
                  <a:tr h="296102"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No.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Input 1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Input 2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Result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A, B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FS(Input 2), 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(FS: Feature Set)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A, B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FS(Input 2)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FS(Input 2)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FS(Input 2)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FS(Input 2)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FS(Input 2)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8583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A, B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FS(Input2), but no constraints between A and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8583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A, B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FS(Input2), but no constraints between A and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 requires A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 and B requires A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11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No constraints between A and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12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 excludes B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 excludes B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409871016"/>
                  </p:ext>
                </p:extLst>
              </p:nvPr>
            </p:nvGraphicFramePr>
            <p:xfrm>
              <a:off x="467544" y="1620730"/>
              <a:ext cx="8352928" cy="51496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0769"/>
                    <a:gridCol w="1724123"/>
                    <a:gridCol w="3085654"/>
                    <a:gridCol w="2702382"/>
                  </a:tblGrid>
                  <a:tr h="296102"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No.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Input 1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Input 2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Result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75000" r="-87549" b="-9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254545" r="-87549" b="-1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348214" r="-87549" b="-10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448214" r="-87549" b="-9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558182" r="-87549" b="-9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646429" r="-87549" b="-7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8583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503614" r="-87549" b="-433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8583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3399" t="-596429" r="-8754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 requires A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 and B requires A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11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requires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No constraints between A and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39055"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12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 excludes B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 excludes B</a:t>
                          </a:r>
                          <a:endParaRPr lang="zh-CN" sz="160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44145"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 excludes B</a:t>
                          </a:r>
                          <a:endParaRPr lang="zh-CN" sz="1600" dirty="0">
                            <a:effectLst/>
                            <a:latin typeface="Times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67544" y="1181943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Total:  12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71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Post-process the Target FM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FM </a:t>
            </a:r>
            <a:r>
              <a:rPr lang="en-US" altLang="zh-CN" dirty="0"/>
              <a:t>developers should </a:t>
            </a:r>
            <a:r>
              <a:rPr lang="en-US" altLang="zh-CN" dirty="0">
                <a:solidFill>
                  <a:srgbClr val="FF0000"/>
                </a:solidFill>
              </a:rPr>
              <a:t>assign proper names for</a:t>
            </a:r>
            <a:r>
              <a:rPr lang="en-US" altLang="zh-CN" dirty="0"/>
              <a:t> the </a:t>
            </a:r>
            <a:r>
              <a:rPr lang="en-US" altLang="zh-CN" i="1" dirty="0" smtClean="0">
                <a:solidFill>
                  <a:srgbClr val="FF0000"/>
                </a:solidFill>
              </a:rPr>
              <a:t>attribute-features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generated automatically in the merging of unique </a:t>
            </a:r>
            <a:r>
              <a:rPr lang="en-US" altLang="zh-CN" dirty="0" smtClean="0"/>
              <a:t>children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90183" y="2996952"/>
            <a:ext cx="76200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85383" y="3736571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23583" y="3736571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561783" y="3736571"/>
            <a:ext cx="6973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374981" y="3736571"/>
            <a:ext cx="122732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Non-Touch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190183" y="3316787"/>
            <a:ext cx="381002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2"/>
            <a:endCxn id="7" idx="0"/>
          </p:cNvCxnSpPr>
          <p:nvPr/>
        </p:nvCxnSpPr>
        <p:spPr>
          <a:xfrm flipH="1">
            <a:off x="2910458" y="3316787"/>
            <a:ext cx="428327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2"/>
            <a:endCxn id="8" idx="0"/>
          </p:cNvCxnSpPr>
          <p:nvPr/>
        </p:nvCxnSpPr>
        <p:spPr>
          <a:xfrm>
            <a:off x="3338785" y="3316787"/>
            <a:ext cx="649856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42783" y="2996952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533583" y="2996952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cxnSp>
        <p:nvCxnSpPr>
          <p:cNvPr id="14" name="Straight Connector 13"/>
          <p:cNvCxnSpPr>
            <a:stCxn id="13" idx="2"/>
            <a:endCxn id="23" idx="0"/>
          </p:cNvCxnSpPr>
          <p:nvPr/>
        </p:nvCxnSpPr>
        <p:spPr>
          <a:xfrm flipH="1">
            <a:off x="5237530" y="3316787"/>
            <a:ext cx="692055" cy="17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2"/>
            <a:endCxn id="24" idx="0"/>
          </p:cNvCxnSpPr>
          <p:nvPr/>
        </p:nvCxnSpPr>
        <p:spPr>
          <a:xfrm>
            <a:off x="5929585" y="3316787"/>
            <a:ext cx="758342" cy="15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1758" y="3197753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3029" y="3176860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1571185" y="3316787"/>
            <a:ext cx="457198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4095" y="3526679"/>
            <a:ext cx="435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621" y="3516684"/>
            <a:ext cx="505212" cy="99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71583" y="3576505"/>
            <a:ext cx="1158002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</a:rPr>
              <a:t>Attribute 1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90783" y="3566361"/>
            <a:ext cx="129513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</a:rPr>
              <a:t>Attribute 2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91895" y="3491366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4" name="Oval 23"/>
          <p:cNvSpPr/>
          <p:nvPr/>
        </p:nvSpPr>
        <p:spPr>
          <a:xfrm>
            <a:off x="6642292" y="3476705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4527438" y="4196334"/>
            <a:ext cx="472745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152583" y="4196334"/>
            <a:ext cx="46995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cxnSp>
        <p:nvCxnSpPr>
          <p:cNvPr id="27" name="Straight Connector 26"/>
          <p:cNvCxnSpPr>
            <a:stCxn id="21" idx="2"/>
            <a:endCxn id="25" idx="0"/>
          </p:cNvCxnSpPr>
          <p:nvPr/>
        </p:nvCxnSpPr>
        <p:spPr>
          <a:xfrm flipH="1">
            <a:off x="4763811" y="3896340"/>
            <a:ext cx="586773" cy="29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6" idx="0"/>
          </p:cNvCxnSpPr>
          <p:nvPr/>
        </p:nvCxnSpPr>
        <p:spPr>
          <a:xfrm>
            <a:off x="5350584" y="3896340"/>
            <a:ext cx="36974" cy="29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4397" y="4056406"/>
            <a:ext cx="3118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5983" y="4196334"/>
            <a:ext cx="6973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436434" y="4196334"/>
            <a:ext cx="11545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Non-Touch</a:t>
            </a:r>
            <a:endParaRPr lang="en-US" sz="1600" dirty="0"/>
          </a:p>
        </p:txBody>
      </p:sp>
      <p:cxnSp>
        <p:nvCxnSpPr>
          <p:cNvPr id="32" name="Straight Connector 31"/>
          <p:cNvCxnSpPr>
            <a:stCxn id="22" idx="2"/>
            <a:endCxn id="30" idx="0"/>
          </p:cNvCxnSpPr>
          <p:nvPr/>
        </p:nvCxnSpPr>
        <p:spPr>
          <a:xfrm flipH="1">
            <a:off x="6034658" y="3886196"/>
            <a:ext cx="603695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2"/>
            <a:endCxn id="31" idx="0"/>
          </p:cNvCxnSpPr>
          <p:nvPr/>
        </p:nvCxnSpPr>
        <p:spPr>
          <a:xfrm>
            <a:off x="6638353" y="3886196"/>
            <a:ext cx="375356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3056" y="4041265"/>
            <a:ext cx="484912" cy="50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10944" y="4708214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cxnSp>
        <p:nvCxnSpPr>
          <p:cNvPr id="38" name="Straight Connector 37"/>
          <p:cNvCxnSpPr>
            <a:stCxn id="37" idx="2"/>
            <a:endCxn id="42" idx="0"/>
          </p:cNvCxnSpPr>
          <p:nvPr/>
        </p:nvCxnSpPr>
        <p:spPr>
          <a:xfrm flipH="1">
            <a:off x="5314891" y="5028049"/>
            <a:ext cx="692055" cy="17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  <a:endCxn id="43" idx="0"/>
          </p:cNvCxnSpPr>
          <p:nvPr/>
        </p:nvCxnSpPr>
        <p:spPr>
          <a:xfrm>
            <a:off x="6006946" y="5028049"/>
            <a:ext cx="758342" cy="15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48944" y="5287767"/>
            <a:ext cx="10668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Resolution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68144" y="5277623"/>
            <a:ext cx="129513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Touch-ability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69256" y="5202628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43" name="Oval 42"/>
          <p:cNvSpPr/>
          <p:nvPr/>
        </p:nvSpPr>
        <p:spPr>
          <a:xfrm>
            <a:off x="6719653" y="5187967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44" name="Rectangle 43"/>
          <p:cNvSpPr/>
          <p:nvPr/>
        </p:nvSpPr>
        <p:spPr>
          <a:xfrm>
            <a:off x="4604799" y="5907596"/>
            <a:ext cx="472745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229944" y="5907596"/>
            <a:ext cx="46995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cxnSp>
        <p:nvCxnSpPr>
          <p:cNvPr id="46" name="Straight Connector 45"/>
          <p:cNvCxnSpPr>
            <a:stCxn id="40" idx="2"/>
            <a:endCxn id="44" idx="0"/>
          </p:cNvCxnSpPr>
          <p:nvPr/>
        </p:nvCxnSpPr>
        <p:spPr>
          <a:xfrm flipH="1">
            <a:off x="4841172" y="5607602"/>
            <a:ext cx="541172" cy="29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2"/>
            <a:endCxn id="45" idx="0"/>
          </p:cNvCxnSpPr>
          <p:nvPr/>
        </p:nvCxnSpPr>
        <p:spPr>
          <a:xfrm>
            <a:off x="5382344" y="5607602"/>
            <a:ext cx="82575" cy="29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11758" y="5767668"/>
            <a:ext cx="3118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63344" y="5907596"/>
            <a:ext cx="6973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6513795" y="5907596"/>
            <a:ext cx="11545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Non-Touch</a:t>
            </a:r>
            <a:endParaRPr lang="en-US" sz="1600" dirty="0"/>
          </a:p>
        </p:txBody>
      </p:sp>
      <p:cxnSp>
        <p:nvCxnSpPr>
          <p:cNvPr id="51" name="Straight Connector 50"/>
          <p:cNvCxnSpPr>
            <a:stCxn id="41" idx="2"/>
            <a:endCxn id="49" idx="0"/>
          </p:cNvCxnSpPr>
          <p:nvPr/>
        </p:nvCxnSpPr>
        <p:spPr>
          <a:xfrm flipH="1">
            <a:off x="6112019" y="5597458"/>
            <a:ext cx="603695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  <a:endCxn id="50" idx="0"/>
          </p:cNvCxnSpPr>
          <p:nvPr/>
        </p:nvCxnSpPr>
        <p:spPr>
          <a:xfrm>
            <a:off x="6715714" y="5597458"/>
            <a:ext cx="375356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0417" y="5752527"/>
            <a:ext cx="484912" cy="50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3553149" y="5187486"/>
            <a:ext cx="864020" cy="565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4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The Merging Operation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Requirements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Semantics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Definition of the </a:t>
            </a:r>
            <a:r>
              <a:rPr lang="en-US" altLang="zh-CN" dirty="0" smtClean="0"/>
              <a:t>Merging </a:t>
            </a:r>
            <a:r>
              <a:rPr lang="en-US" altLang="zh-CN" dirty="0" smtClean="0"/>
              <a:t>Operator</a:t>
            </a:r>
          </a:p>
          <a:p>
            <a:r>
              <a:rPr lang="en-US" altLang="zh-CN" dirty="0" smtClean="0"/>
              <a:t>Implementation of the Merging Operator</a:t>
            </a:r>
            <a:endParaRPr lang="en-US" altLang="zh-CN" dirty="0" smtClean="0"/>
          </a:p>
          <a:p>
            <a:r>
              <a:rPr lang="en-US" altLang="zh-CN" dirty="0" smtClean="0"/>
              <a:t>An </a:t>
            </a:r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Related </a:t>
            </a:r>
            <a:r>
              <a:rPr lang="en-US" altLang="zh-CN" dirty="0" smtClean="0"/>
              <a:t>Work</a:t>
            </a:r>
          </a:p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15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16635"/>
            <a:ext cx="627158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364430"/>
            <a:ext cx="6890033" cy="265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36096" y="1916832"/>
            <a:ext cx="187220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5816" y="4046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259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4608" y="4046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58933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19325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7309" y="19604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0544" y="19325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372" y="1259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3188" y="13687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6445" y="35730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8682" y="35730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4524" y="43235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5501" y="371703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8884" y="43235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48691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7293" y="54452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1968" y="49135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7006" y="43280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4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764704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225" y="1907704"/>
            <a:ext cx="20891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90700" y="1831504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5320" y="1907704"/>
            <a:ext cx="1066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20900" y="323468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87414" y="3272789"/>
            <a:ext cx="9525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WinCE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71095" y="1831504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92375" y="3158480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2"/>
            <a:endCxn id="5" idx="0"/>
          </p:cNvCxnSpPr>
          <p:nvPr/>
        </p:nvCxnSpPr>
        <p:spPr>
          <a:xfrm flipH="1">
            <a:off x="1838325" y="1069504"/>
            <a:ext cx="229933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2"/>
            <a:endCxn id="15" idx="0"/>
          </p:cNvCxnSpPr>
          <p:nvPr/>
        </p:nvCxnSpPr>
        <p:spPr>
          <a:xfrm>
            <a:off x="4137660" y="1069504"/>
            <a:ext cx="98106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2"/>
            <a:endCxn id="16" idx="0"/>
          </p:cNvCxnSpPr>
          <p:nvPr/>
        </p:nvCxnSpPr>
        <p:spPr>
          <a:xfrm>
            <a:off x="4137660" y="1069504"/>
            <a:ext cx="3602340" cy="208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1" idx="3"/>
            <a:endCxn id="75" idx="1"/>
          </p:cNvCxnSpPr>
          <p:nvPr/>
        </p:nvCxnSpPr>
        <p:spPr>
          <a:xfrm>
            <a:off x="3975168" y="2667000"/>
            <a:ext cx="345357" cy="496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3049815" y="3385752"/>
            <a:ext cx="506253" cy="203268"/>
          </a:xfrm>
          <a:prstGeom prst="triangle">
            <a:avLst>
              <a:gd name="adj" fmla="val 488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06208" y="1396008"/>
            <a:ext cx="141426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065715" y="1319808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" idx="2"/>
            <a:endCxn id="36" idx="0"/>
          </p:cNvCxnSpPr>
          <p:nvPr/>
        </p:nvCxnSpPr>
        <p:spPr>
          <a:xfrm>
            <a:off x="4137660" y="1069504"/>
            <a:ext cx="3975680" cy="250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8454" y="3054359"/>
            <a:ext cx="84519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42951" y="297815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34914" y="3052192"/>
            <a:ext cx="11170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255317" y="2975992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" idx="2"/>
            <a:endCxn id="40" idx="0"/>
          </p:cNvCxnSpPr>
          <p:nvPr/>
        </p:nvCxnSpPr>
        <p:spPr>
          <a:xfrm flipH="1">
            <a:off x="990576" y="2212504"/>
            <a:ext cx="838224" cy="765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2"/>
            <a:endCxn id="42" idx="0"/>
          </p:cNvCxnSpPr>
          <p:nvPr/>
        </p:nvCxnSpPr>
        <p:spPr>
          <a:xfrm>
            <a:off x="1828800" y="2212504"/>
            <a:ext cx="1474142" cy="763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7504" y="4005064"/>
            <a:ext cx="84519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Voice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92001" y="3928864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80617" y="4005064"/>
            <a:ext cx="84519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565114" y="3928864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39" idx="2"/>
            <a:endCxn id="49" idx="7"/>
          </p:cNvCxnSpPr>
          <p:nvPr/>
        </p:nvCxnSpPr>
        <p:spPr>
          <a:xfrm flipH="1">
            <a:off x="573302" y="3359159"/>
            <a:ext cx="407749" cy="58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2"/>
            <a:endCxn id="51" idx="0"/>
          </p:cNvCxnSpPr>
          <p:nvPr/>
        </p:nvCxnSpPr>
        <p:spPr>
          <a:xfrm>
            <a:off x="981051" y="3359159"/>
            <a:ext cx="631688" cy="569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195736" y="4005064"/>
            <a:ext cx="6751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960488" y="4005064"/>
            <a:ext cx="6751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MMS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706342" y="4005064"/>
            <a:ext cx="6751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mtClean="0"/>
              <a:t>EMS</a:t>
            </a:r>
            <a:endParaRPr lang="en-US" dirty="0"/>
          </a:p>
        </p:txBody>
      </p:sp>
      <p:cxnSp>
        <p:nvCxnSpPr>
          <p:cNvPr id="65" name="Straight Connector 64"/>
          <p:cNvCxnSpPr>
            <a:stCxn id="41" idx="2"/>
            <a:endCxn id="61" idx="0"/>
          </p:cNvCxnSpPr>
          <p:nvPr/>
        </p:nvCxnSpPr>
        <p:spPr>
          <a:xfrm flipH="1">
            <a:off x="2533315" y="3356992"/>
            <a:ext cx="760102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1" idx="2"/>
            <a:endCxn id="62" idx="0"/>
          </p:cNvCxnSpPr>
          <p:nvPr/>
        </p:nvCxnSpPr>
        <p:spPr>
          <a:xfrm>
            <a:off x="3293417" y="3356992"/>
            <a:ext cx="465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1" idx="2"/>
            <a:endCxn id="63" idx="0"/>
          </p:cNvCxnSpPr>
          <p:nvPr/>
        </p:nvCxnSpPr>
        <p:spPr>
          <a:xfrm>
            <a:off x="3293417" y="3356992"/>
            <a:ext cx="750504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136968" y="25146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3508443" y="2438400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4" idx="2"/>
            <a:endCxn id="72" idx="0"/>
          </p:cNvCxnSpPr>
          <p:nvPr/>
        </p:nvCxnSpPr>
        <p:spPr>
          <a:xfrm>
            <a:off x="1828800" y="2212504"/>
            <a:ext cx="1727268" cy="22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20525" y="2519561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692000" y="2443361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575714" y="2514600"/>
            <a:ext cx="54978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802982" y="24384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819620" y="3272789"/>
            <a:ext cx="9525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Symbian</a:t>
            </a:r>
            <a:endParaRPr lang="en-US" dirty="0"/>
          </a:p>
        </p:txBody>
      </p:sp>
      <p:cxnSp>
        <p:nvCxnSpPr>
          <p:cNvPr id="84" name="Straight Connector 83"/>
          <p:cNvCxnSpPr>
            <a:stCxn id="77" idx="2"/>
            <a:endCxn id="80" idx="0"/>
          </p:cNvCxnSpPr>
          <p:nvPr/>
        </p:nvCxnSpPr>
        <p:spPr>
          <a:xfrm flipH="1">
            <a:off x="5295870" y="2819400"/>
            <a:ext cx="554737" cy="453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2"/>
            <a:endCxn id="12" idx="0"/>
          </p:cNvCxnSpPr>
          <p:nvPr/>
        </p:nvCxnSpPr>
        <p:spPr>
          <a:xfrm>
            <a:off x="5850607" y="2819400"/>
            <a:ext cx="613057" cy="453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75714" y="3016259"/>
            <a:ext cx="549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717927" y="4021531"/>
            <a:ext cx="100815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174379" y="3945331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896655" y="4012403"/>
            <a:ext cx="693522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8195791" y="3936203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11" idx="2"/>
            <a:endCxn id="92" idx="0"/>
          </p:cNvCxnSpPr>
          <p:nvPr/>
        </p:nvCxnSpPr>
        <p:spPr>
          <a:xfrm flipH="1">
            <a:off x="7222004" y="3539480"/>
            <a:ext cx="517996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1" idx="2"/>
            <a:endCxn id="94" idx="0"/>
          </p:cNvCxnSpPr>
          <p:nvPr/>
        </p:nvCxnSpPr>
        <p:spPr>
          <a:xfrm>
            <a:off x="7740000" y="3539480"/>
            <a:ext cx="503416" cy="396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20708" y="2272379"/>
            <a:ext cx="117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215271" y="2272379"/>
            <a:ext cx="74921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USB</a:t>
            </a:r>
            <a:endParaRPr lang="en-US" dirty="0"/>
          </a:p>
        </p:txBody>
      </p:sp>
      <p:cxnSp>
        <p:nvCxnSpPr>
          <p:cNvPr id="102" name="Straight Connector 101"/>
          <p:cNvCxnSpPr>
            <a:stCxn id="35" idx="2"/>
            <a:endCxn id="99" idx="0"/>
          </p:cNvCxnSpPr>
          <p:nvPr/>
        </p:nvCxnSpPr>
        <p:spPr>
          <a:xfrm flipH="1">
            <a:off x="7406208" y="1700808"/>
            <a:ext cx="707132" cy="571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5" idx="2"/>
            <a:endCxn id="100" idx="0"/>
          </p:cNvCxnSpPr>
          <p:nvPr/>
        </p:nvCxnSpPr>
        <p:spPr>
          <a:xfrm>
            <a:off x="8113340" y="1700808"/>
            <a:ext cx="476540" cy="571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Isosceles Triangle 104"/>
          <p:cNvSpPr/>
          <p:nvPr/>
        </p:nvSpPr>
        <p:spPr>
          <a:xfrm>
            <a:off x="7884368" y="1718302"/>
            <a:ext cx="406673" cy="189402"/>
          </a:xfrm>
          <a:prstGeom prst="triangle">
            <a:avLst>
              <a:gd name="adj" fmla="val 558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7" idx="2"/>
            <a:endCxn id="76" idx="7"/>
          </p:cNvCxnSpPr>
          <p:nvPr/>
        </p:nvCxnSpPr>
        <p:spPr>
          <a:xfrm flipH="1">
            <a:off x="4773301" y="2212504"/>
            <a:ext cx="345419" cy="24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" idx="2"/>
            <a:endCxn id="78" idx="0"/>
          </p:cNvCxnSpPr>
          <p:nvPr/>
        </p:nvCxnSpPr>
        <p:spPr>
          <a:xfrm>
            <a:off x="5118720" y="2212504"/>
            <a:ext cx="731887" cy="22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6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The Merging Operation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Requirements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Semantics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An Example</a:t>
            </a:r>
          </a:p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76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Other Semantics of Merging Operation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Union</a:t>
            </a:r>
          </a:p>
          <a:p>
            <a:endParaRPr lang="en-US" altLang="zh-CN" dirty="0"/>
          </a:p>
          <a:p>
            <a:r>
              <a:rPr lang="en-US" altLang="zh-CN" dirty="0" smtClean="0"/>
              <a:t>Intersection  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87824" y="2242696"/>
                <a:ext cx="4634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[[Input1]] </a:t>
                </a:r>
                <a:r>
                  <a:rPr lang="en-US" dirty="0"/>
                  <a:t>∩ </a:t>
                </a:r>
                <a:r>
                  <a:rPr lang="en-US" dirty="0" smtClean="0"/>
                  <a:t>[[Input2]]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242696"/>
                <a:ext cx="463460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3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23728" y="1319366"/>
                <a:ext cx="4631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19366"/>
                <a:ext cx="463139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53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3728" y="1781031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781031"/>
                <a:ext cx="462177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54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3000416" y="374664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9553" y="328498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2686" y="328498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657153" y="4521349"/>
            <a:ext cx="174583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Low 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56865" y="4521349"/>
            <a:ext cx="198648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High 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>
            <a:stCxn id="7" idx="2"/>
            <a:endCxn id="10" idx="0"/>
          </p:cNvCxnSpPr>
          <p:nvPr/>
        </p:nvCxnSpPr>
        <p:spPr bwMode="auto">
          <a:xfrm flipH="1">
            <a:off x="2530068" y="4203849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7" idx="2"/>
            <a:endCxn id="11" idx="0"/>
          </p:cNvCxnSpPr>
          <p:nvPr/>
        </p:nvCxnSpPr>
        <p:spPr bwMode="auto">
          <a:xfrm>
            <a:off x="3402983" y="4203849"/>
            <a:ext cx="1147126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091260" y="42038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2686" y="3975249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LR}, </a:t>
            </a:r>
          </a:p>
          <a:p>
            <a:r>
              <a:rPr lang="en-US" sz="2000" dirty="0" smtClean="0"/>
              <a:t>{Screen, HR}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3" y="405968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000415" y="5193367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11153" y="5968067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05550" y="5969217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Straight Connector 19"/>
          <p:cNvCxnSpPr>
            <a:stCxn id="17" idx="2"/>
            <a:endCxn id="18" idx="0"/>
          </p:cNvCxnSpPr>
          <p:nvPr/>
        </p:nvCxnSpPr>
        <p:spPr bwMode="auto">
          <a:xfrm flipH="1">
            <a:off x="2530067" y="5650567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7" idx="2"/>
            <a:endCxn id="19" idx="0"/>
          </p:cNvCxnSpPr>
          <p:nvPr/>
        </p:nvCxnSpPr>
        <p:spPr bwMode="auto">
          <a:xfrm>
            <a:off x="3402982" y="5650567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91259" y="56505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2685" y="5421967"/>
            <a:ext cx="2422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Touch}, </a:t>
            </a:r>
          </a:p>
          <a:p>
            <a:r>
              <a:rPr lang="en-US" sz="2000" dirty="0" smtClean="0"/>
              <a:t>{Screen, Non-Touch}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9552" y="550640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434" y="2884874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Comparison Example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795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38119" y="102704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48857" y="180174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43254" y="180289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2567771" y="1484243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 bwMode="auto">
          <a:xfrm>
            <a:off x="3440686" y="1484243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128963" y="14842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355756" y="593923"/>
            <a:ext cx="2486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Touch}, </a:t>
            </a:r>
          </a:p>
          <a:p>
            <a:r>
              <a:rPr lang="en-US" sz="2000" dirty="0" smtClean="0"/>
              <a:t>{Screen, Non-Touch},</a:t>
            </a:r>
          </a:p>
          <a:p>
            <a:r>
              <a:rPr lang="en-US" sz="2000" dirty="0" smtClean="0"/>
              <a:t>{Screen, LR},</a:t>
            </a:r>
          </a:p>
          <a:p>
            <a:r>
              <a:rPr lang="en-US" sz="2000" dirty="0" smtClean="0"/>
              <a:t>{Screen, HR}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4489" y="516235"/>
            <a:ext cx="268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Union</a:t>
            </a:r>
            <a:r>
              <a:rPr lang="en-US" i="1" dirty="0" smtClean="0"/>
              <a:t> </a:t>
            </a:r>
            <a:r>
              <a:rPr lang="en-US" dirty="0" smtClean="0"/>
              <a:t>algorithm, answer A: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74489" y="180174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37054" y="180289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" name="Straight Connector 13"/>
          <p:cNvCxnSpPr>
            <a:stCxn id="4" idx="2"/>
            <a:endCxn id="12" idx="0"/>
          </p:cNvCxnSpPr>
          <p:nvPr/>
        </p:nvCxnSpPr>
        <p:spPr bwMode="auto">
          <a:xfrm flipH="1">
            <a:off x="793403" y="1484243"/>
            <a:ext cx="2647283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 bwMode="auto">
          <a:xfrm>
            <a:off x="3440686" y="1484243"/>
            <a:ext cx="20382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018497" y="310984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29235" y="388454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23632" y="388569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9" name="Straight Connector 18"/>
          <p:cNvCxnSpPr>
            <a:stCxn id="16" idx="2"/>
            <a:endCxn id="17" idx="0"/>
          </p:cNvCxnSpPr>
          <p:nvPr/>
        </p:nvCxnSpPr>
        <p:spPr bwMode="auto">
          <a:xfrm flipH="1">
            <a:off x="2548149" y="3567043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6" idx="2"/>
            <a:endCxn id="18" idx="0"/>
          </p:cNvCxnSpPr>
          <p:nvPr/>
        </p:nvCxnSpPr>
        <p:spPr bwMode="auto">
          <a:xfrm>
            <a:off x="3421064" y="3567043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420446" y="2729813"/>
            <a:ext cx="3576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{Screen, Touch, Non-Touch, HR},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{Screen, Touch, HR, LR}, </a:t>
            </a:r>
          </a:p>
          <a:p>
            <a:r>
              <a:rPr lang="en-US" sz="2000" dirty="0" smtClean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867" y="2599035"/>
            <a:ext cx="268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Union</a:t>
            </a:r>
            <a:r>
              <a:rPr lang="en-US" i="1" dirty="0" smtClean="0"/>
              <a:t> </a:t>
            </a:r>
            <a:r>
              <a:rPr lang="en-US" dirty="0" smtClean="0"/>
              <a:t>algorithm, answer B: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54867" y="388454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17432" y="388569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Straight Connector 24"/>
          <p:cNvCxnSpPr>
            <a:stCxn id="16" idx="2"/>
            <a:endCxn id="23" idx="0"/>
          </p:cNvCxnSpPr>
          <p:nvPr/>
        </p:nvCxnSpPr>
        <p:spPr bwMode="auto">
          <a:xfrm flipH="1">
            <a:off x="773781" y="3567043"/>
            <a:ext cx="2647283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2"/>
            <a:endCxn id="24" idx="0"/>
          </p:cNvCxnSpPr>
          <p:nvPr/>
        </p:nvCxnSpPr>
        <p:spPr bwMode="auto">
          <a:xfrm>
            <a:off x="3421064" y="3567043"/>
            <a:ext cx="20382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>
          <a:xfrm>
            <a:off x="768338" y="380949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48149" y="38083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47609" y="380949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44246" y="380949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 bwMode="auto">
          <a:xfrm>
            <a:off x="2547662" y="511323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3314" y="511323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{Screen}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2227" y="4669135"/>
            <a:ext cx="484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Intersection </a:t>
            </a:r>
            <a:r>
              <a:rPr lang="en-US" dirty="0" smtClean="0"/>
              <a:t>algorithm: (cut-off the unique features)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31986" y="6168358"/>
            <a:ext cx="4537126" cy="584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None of these answers is desirable.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03346" y="54569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16216" y="5457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444208" y="1917362"/>
            <a:ext cx="2325862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 Combination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62180" y="3809492"/>
            <a:ext cx="2479898" cy="6276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Violate Original Constraints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35986" y="5561028"/>
            <a:ext cx="2406092" cy="607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Missing Unique Features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Merging Algorithms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 lnSpcReduction="10000"/>
          </a:bodyPr>
          <a:lstStyle/>
          <a:p>
            <a:r>
              <a:rPr lang="en-US" altLang="zh-CN" sz="1800" b="1" dirty="0"/>
              <a:t>Direct Mapping </a:t>
            </a:r>
            <a:r>
              <a:rPr lang="en-US" altLang="zh-CN" sz="1800" b="1" dirty="0" smtClean="0"/>
              <a:t>Algorithms</a:t>
            </a:r>
          </a:p>
          <a:p>
            <a:pPr lvl="1"/>
            <a:r>
              <a:rPr lang="en-US" altLang="zh-CN" sz="1600" dirty="0" smtClean="0"/>
              <a:t>The </a:t>
            </a:r>
            <a:r>
              <a:rPr lang="en-US" altLang="zh-CN" sz="1600" dirty="0"/>
              <a:t>input </a:t>
            </a:r>
            <a:r>
              <a:rPr lang="en-US" altLang="zh-CN" sz="1600" dirty="0" smtClean="0"/>
              <a:t>FMs </a:t>
            </a:r>
            <a:r>
              <a:rPr lang="en-US" altLang="zh-CN" sz="1600" dirty="0"/>
              <a:t>can be directly mapped into a certain part of the output FM. 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Quality </a:t>
            </a:r>
            <a:r>
              <a:rPr lang="en-US" altLang="zh-CN" sz="1600" dirty="0"/>
              <a:t>of the output FM in their algorithms is not </a:t>
            </a:r>
            <a:r>
              <a:rPr lang="en-US" altLang="zh-CN" sz="1600" dirty="0" smtClean="0"/>
              <a:t>satisfying</a:t>
            </a:r>
          </a:p>
          <a:p>
            <a:pPr lvl="2"/>
            <a:r>
              <a:rPr lang="en-US" altLang="zh-CN" sz="1400" dirty="0"/>
              <a:t>L</a:t>
            </a:r>
            <a:r>
              <a:rPr lang="en-US" altLang="zh-CN" sz="1400" dirty="0" smtClean="0"/>
              <a:t>ots </a:t>
            </a:r>
            <a:r>
              <a:rPr lang="en-US" altLang="zh-CN" sz="1400" dirty="0"/>
              <a:t>of redundancies (each common feature appears at least twice in the output FM</a:t>
            </a:r>
            <a:r>
              <a:rPr lang="en-US" altLang="zh-CN" sz="1400" dirty="0" smtClean="0"/>
              <a:t>)</a:t>
            </a:r>
          </a:p>
          <a:p>
            <a:pPr lvl="2"/>
            <a:r>
              <a:rPr lang="en-US" altLang="zh-CN" sz="1400" dirty="0"/>
              <a:t>T</a:t>
            </a:r>
            <a:r>
              <a:rPr lang="en-US" altLang="zh-CN" sz="1400" dirty="0" smtClean="0"/>
              <a:t>he </a:t>
            </a:r>
            <a:r>
              <a:rPr lang="en-US" altLang="zh-CN" sz="1400" dirty="0"/>
              <a:t>constraints between the features </a:t>
            </a:r>
            <a:r>
              <a:rPr lang="en-US" altLang="zh-CN" sz="1400" dirty="0" smtClean="0"/>
              <a:t>are not clear</a:t>
            </a:r>
          </a:p>
          <a:p>
            <a:endParaRPr lang="en-US" altLang="zh-CN" sz="1800" b="1" dirty="0"/>
          </a:p>
          <a:p>
            <a:r>
              <a:rPr lang="en-US" altLang="zh-CN" sz="1800" b="1" dirty="0" smtClean="0"/>
              <a:t>Other Rule-based Algorithms </a:t>
            </a:r>
          </a:p>
          <a:p>
            <a:pPr lvl="1"/>
            <a:r>
              <a:rPr lang="en-US" altLang="zh-CN" sz="1600" dirty="0" smtClean="0"/>
              <a:t>Some do </a:t>
            </a:r>
            <a:r>
              <a:rPr lang="en-US" altLang="zh-CN" sz="1600" dirty="0"/>
              <a:t>not merge the cross-tree </a:t>
            </a:r>
            <a:r>
              <a:rPr lang="en-US" altLang="zh-CN" sz="1600" dirty="0" smtClean="0"/>
              <a:t>constraints</a:t>
            </a:r>
          </a:p>
          <a:p>
            <a:pPr lvl="1"/>
            <a:r>
              <a:rPr lang="en-US" altLang="zh-CN" sz="1600" dirty="0" smtClean="0"/>
              <a:t>Their </a:t>
            </a:r>
            <a:r>
              <a:rPr lang="en-US" altLang="zh-CN" sz="1600" dirty="0"/>
              <a:t>merging operation holds the union semantics, and it is not so suitable for the scenario described in this paper</a:t>
            </a:r>
            <a:r>
              <a:rPr lang="en-US" altLang="zh-CN" sz="1600" dirty="0" smtClean="0"/>
              <a:t>.</a:t>
            </a:r>
          </a:p>
          <a:p>
            <a:pPr lvl="1"/>
            <a:endParaRPr lang="zh-CN" altLang="zh-CN" sz="1600" dirty="0"/>
          </a:p>
          <a:p>
            <a:r>
              <a:rPr lang="en-US" altLang="zh-CN" sz="1800" b="1" dirty="0"/>
              <a:t>Logic-based </a:t>
            </a:r>
            <a:r>
              <a:rPr lang="en-US" altLang="zh-CN" sz="1800" b="1" dirty="0" smtClean="0"/>
              <a:t>Algorithms</a:t>
            </a:r>
          </a:p>
          <a:p>
            <a:pPr lvl="1"/>
            <a:r>
              <a:rPr lang="en-US" altLang="zh-CN" sz="1600" dirty="0" smtClean="0"/>
              <a:t>Input </a:t>
            </a:r>
            <a:r>
              <a:rPr lang="en-US" altLang="zh-CN" sz="1600" dirty="0" smtClean="0">
                <a:sym typeface="Wingdings" pitchFamily="2" charset="2"/>
              </a:rPr>
              <a:t> Logic Formulas  Output Logic Formula  Output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M</a:t>
            </a:r>
            <a:r>
              <a:rPr lang="en-US" altLang="zh-CN" sz="1600" dirty="0" smtClean="0"/>
              <a:t>uch </a:t>
            </a:r>
            <a:r>
              <a:rPr lang="en-US" altLang="zh-CN" sz="1600" dirty="0"/>
              <a:t>harder to </a:t>
            </a:r>
            <a:r>
              <a:rPr lang="en-US" altLang="zh-CN" sz="1600" dirty="0" smtClean="0"/>
              <a:t>implement </a:t>
            </a:r>
          </a:p>
          <a:p>
            <a:pPr lvl="1"/>
            <a:r>
              <a:rPr lang="en-US" altLang="zh-CN" sz="1600" dirty="0" smtClean="0"/>
              <a:t>The </a:t>
            </a:r>
            <a:r>
              <a:rPr lang="en-US" altLang="zh-CN" sz="1600" dirty="0"/>
              <a:t>computational complexity </a:t>
            </a:r>
            <a:r>
              <a:rPr lang="en-US" altLang="zh-CN" sz="1600" dirty="0" smtClean="0"/>
              <a:t>is </a:t>
            </a:r>
            <a:r>
              <a:rPr lang="en-US" altLang="zh-CN" sz="1600" dirty="0"/>
              <a:t>exponential to </a:t>
            </a:r>
            <a:r>
              <a:rPr lang="en-US" altLang="zh-CN" sz="1600" dirty="0" smtClean="0"/>
              <a:t>the size of input FMs, while </a:t>
            </a:r>
            <a:r>
              <a:rPr lang="en-US" altLang="zh-CN" sz="1600" dirty="0"/>
              <a:t>our algorithm is polynomial, 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Transforming </a:t>
            </a:r>
            <a:r>
              <a:rPr lang="en-US" altLang="zh-CN" sz="1600" dirty="0"/>
              <a:t>a logical formula to an </a:t>
            </a:r>
            <a:r>
              <a:rPr lang="en-US" altLang="zh-CN" sz="1600" dirty="0" smtClean="0"/>
              <a:t>FM </a:t>
            </a:r>
            <a:r>
              <a:rPr lang="en-US" altLang="zh-CN" sz="1600" dirty="0"/>
              <a:t>gets a mal-structured FM </a:t>
            </a:r>
            <a:endParaRPr lang="en-US" altLang="zh-CN" sz="16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64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 and 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this paper, we propose </a:t>
            </a:r>
            <a:r>
              <a:rPr lang="en-US" altLang="zh-CN" dirty="0" smtClean="0"/>
              <a:t>an algorithm </a:t>
            </a:r>
            <a:r>
              <a:rPr lang="en-US" altLang="zh-CN" dirty="0"/>
              <a:t>to merge feature models. </a:t>
            </a:r>
            <a:endParaRPr lang="en-US" altLang="zh-CN" dirty="0" smtClean="0"/>
          </a:p>
          <a:p>
            <a:r>
              <a:rPr lang="en-US" altLang="zh-CN" dirty="0" smtClean="0"/>
              <a:t>Our </a:t>
            </a:r>
            <a:r>
              <a:rPr lang="en-US" altLang="zh-CN" dirty="0"/>
              <a:t>future work focuses on getting validation of scalability and usability of our merging </a:t>
            </a:r>
            <a:r>
              <a:rPr lang="en-US" altLang="zh-CN" dirty="0" smtClean="0"/>
              <a:t>operation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plan to </a:t>
            </a:r>
            <a:r>
              <a:rPr lang="en-US" altLang="zh-CN" dirty="0" smtClean="0"/>
              <a:t>use the operation in our collaborative feature modeling environment. For example, s</a:t>
            </a:r>
            <a:r>
              <a:rPr lang="en-US" dirty="0" smtClean="0"/>
              <a:t>ynthesize </a:t>
            </a:r>
            <a:r>
              <a:rPr lang="en-US" dirty="0"/>
              <a:t>multiple sub-trees which refine identical features.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79712" y="487653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BBS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17195" y="487653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Forum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 bwMode="auto">
          <a:xfrm flipV="1">
            <a:off x="2382279" y="4488443"/>
            <a:ext cx="37527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5" idx="0"/>
          </p:cNvCxnSpPr>
          <p:nvPr/>
        </p:nvCxnSpPr>
        <p:spPr bwMode="auto">
          <a:xfrm flipH="1" flipV="1">
            <a:off x="3453931" y="4488443"/>
            <a:ext cx="26583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784846" y="41881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 bwMode="auto">
          <a:xfrm flipH="1">
            <a:off x="1979712" y="5333732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4" idx="2"/>
          </p:cNvCxnSpPr>
          <p:nvPr/>
        </p:nvCxnSpPr>
        <p:spPr bwMode="auto">
          <a:xfrm>
            <a:off x="2382279" y="5333732"/>
            <a:ext cx="375271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5" idx="2"/>
          </p:cNvCxnSpPr>
          <p:nvPr/>
        </p:nvCxnSpPr>
        <p:spPr bwMode="auto">
          <a:xfrm flipH="1">
            <a:off x="3359177" y="5333732"/>
            <a:ext cx="360585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5" idx="2"/>
          </p:cNvCxnSpPr>
          <p:nvPr/>
        </p:nvCxnSpPr>
        <p:spPr bwMode="auto">
          <a:xfrm>
            <a:off x="3719762" y="5333732"/>
            <a:ext cx="0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</p:cNvCxnSpPr>
          <p:nvPr/>
        </p:nvCxnSpPr>
        <p:spPr bwMode="auto">
          <a:xfrm>
            <a:off x="3719762" y="5333732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052867" y="5634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7195" y="5634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464252" y="4887150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5305126" y="4900866"/>
            <a:ext cx="149912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BBS (Forum)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 bwMode="auto">
          <a:xfrm flipV="1">
            <a:off x="6054687" y="4293096"/>
            <a:ext cx="0" cy="607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8" idx="2"/>
          </p:cNvCxnSpPr>
          <p:nvPr/>
        </p:nvCxnSpPr>
        <p:spPr bwMode="auto">
          <a:xfrm flipH="1">
            <a:off x="5694103" y="5358066"/>
            <a:ext cx="360584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8" idx="2"/>
          </p:cNvCxnSpPr>
          <p:nvPr/>
        </p:nvCxnSpPr>
        <p:spPr bwMode="auto">
          <a:xfrm>
            <a:off x="6054687" y="5358066"/>
            <a:ext cx="0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8" idx="2"/>
          </p:cNvCxnSpPr>
          <p:nvPr/>
        </p:nvCxnSpPr>
        <p:spPr bwMode="auto">
          <a:xfrm>
            <a:off x="6054687" y="5358066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652120" y="56591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133218" y="5364924"/>
            <a:ext cx="648072" cy="423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018656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THANK YOU !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Background: Feature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978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In software reuse, feature models (FMs) provide an effective way to organize and reuse software artifacts in specific domains. </a:t>
            </a:r>
            <a:endParaRPr lang="en-US" altLang="zh-CN" dirty="0" smtClean="0"/>
          </a:p>
          <a:p>
            <a:r>
              <a:rPr lang="en-US" dirty="0" smtClean="0"/>
              <a:t>FMs describe </a:t>
            </a:r>
            <a:r>
              <a:rPr lang="en-US" dirty="0"/>
              <a:t>commonality and variability of the products in </a:t>
            </a:r>
            <a:r>
              <a:rPr lang="en-US" dirty="0" smtClean="0"/>
              <a:t>a domain</a:t>
            </a:r>
            <a:r>
              <a:rPr lang="en-US" dirty="0"/>
              <a:t>.</a:t>
            </a:r>
          </a:p>
          <a:p>
            <a:r>
              <a:rPr lang="en-US" dirty="0" smtClean="0"/>
              <a:t>Given </a:t>
            </a:r>
            <a:r>
              <a:rPr lang="en-US" dirty="0"/>
              <a:t>an FM, products can be configured from the FM by selecting and deselecting the </a:t>
            </a:r>
            <a:r>
              <a:rPr lang="en-US" dirty="0" smtClean="0"/>
              <a:t>features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i="1" dirty="0"/>
              <a:t>Mobile Phone, Call, Screen, High Resolution, Media, Camera, MP3</a:t>
            </a:r>
            <a:r>
              <a:rPr lang="en-US" dirty="0"/>
              <a:t>}.</a:t>
            </a:r>
          </a:p>
          <a:p>
            <a:endParaRPr lang="zh-CN" altLang="en-US" dirty="0"/>
          </a:p>
        </p:txBody>
      </p:sp>
      <p:pic>
        <p:nvPicPr>
          <p:cNvPr id="4" name="Picture 3" descr="C:\Documents and Settings\Administrator\桌面\01 - FM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5112568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54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8618" y="3933056"/>
            <a:ext cx="8352928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One </a:t>
            </a:r>
            <a:r>
              <a:rPr lang="en-US" altLang="zh-CN" sz="2400" b="1" dirty="0" smtClean="0"/>
              <a:t>Possible Solution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Constructing</a:t>
            </a:r>
            <a:r>
              <a:rPr lang="en-US" altLang="zh-CN" sz="2400" dirty="0" smtClean="0"/>
              <a:t> a </a:t>
            </a:r>
            <a:r>
              <a:rPr lang="en-US" altLang="zh-CN" sz="2400" dirty="0"/>
              <a:t>complex FM </a:t>
            </a:r>
            <a:r>
              <a:rPr lang="en-US" altLang="zh-CN" sz="2400" dirty="0" smtClean="0">
                <a:solidFill>
                  <a:srgbClr val="FF0000"/>
                </a:solidFill>
              </a:rPr>
              <a:t>via </a:t>
            </a:r>
            <a:r>
              <a:rPr lang="en-US" altLang="zh-CN" sz="2400" dirty="0">
                <a:solidFill>
                  <a:srgbClr val="FF0000"/>
                </a:solidFill>
              </a:rPr>
              <a:t>merging </a:t>
            </a:r>
            <a:r>
              <a:rPr lang="en-US" altLang="zh-CN" sz="2400" dirty="0"/>
              <a:t>of a set of simple FMs</a:t>
            </a:r>
            <a:r>
              <a:rPr lang="en-US" altLang="zh-CN" sz="2400" dirty="0" smtClean="0"/>
              <a:t>,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instead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en-US" altLang="zh-CN" sz="2400" dirty="0"/>
              <a:t> constructing from scratch. </a:t>
            </a:r>
            <a:endParaRPr lang="zh-CN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33936"/>
          </a:xfrm>
        </p:spPr>
        <p:txBody>
          <a:bodyPr>
            <a:normAutofit/>
          </a:bodyPr>
          <a:lstStyle/>
          <a:p>
            <a:r>
              <a:rPr lang="en-US" altLang="zh-CN" dirty="0"/>
              <a:t>It has been observed that the FM of a complex domain often </a:t>
            </a:r>
            <a:r>
              <a:rPr lang="en-US" altLang="zh-CN" dirty="0">
                <a:solidFill>
                  <a:srgbClr val="FF0000"/>
                </a:solidFill>
              </a:rPr>
              <a:t>contains thousands of </a:t>
            </a:r>
            <a:r>
              <a:rPr lang="en-US" altLang="zh-CN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altLang="zh-CN" dirty="0" smtClean="0"/>
              <a:t>With </a:t>
            </a:r>
            <a:r>
              <a:rPr lang="en-US" altLang="zh-CN" dirty="0"/>
              <a:t>increasingly use of FMs in practice, the </a:t>
            </a:r>
            <a:r>
              <a:rPr lang="en-US" altLang="zh-CN" dirty="0">
                <a:solidFill>
                  <a:srgbClr val="FF0000"/>
                </a:solidFill>
              </a:rPr>
              <a:t>construction of FMs</a:t>
            </a:r>
            <a:r>
              <a:rPr lang="en-US" altLang="zh-CN" dirty="0"/>
              <a:t> is becoming more and more complex for </a:t>
            </a:r>
            <a:r>
              <a:rPr lang="en-US" altLang="zh-CN" dirty="0" smtClean="0"/>
              <a:t>developers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06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this </a:t>
            </a:r>
            <a:r>
              <a:rPr lang="en-US" altLang="zh-CN" dirty="0"/>
              <a:t>P</a:t>
            </a:r>
            <a:r>
              <a:rPr lang="en-US" altLang="zh-CN" dirty="0" smtClean="0"/>
              <a:t>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 smtClean="0"/>
              <a:t>define and implement an </a:t>
            </a:r>
            <a:r>
              <a:rPr lang="en-US" altLang="zh-CN" dirty="0">
                <a:solidFill>
                  <a:srgbClr val="FF0000"/>
                </a:solidFill>
              </a:rPr>
              <a:t>FM merging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Define</a:t>
            </a:r>
            <a:r>
              <a:rPr lang="en-US" altLang="zh-CN" dirty="0" smtClean="0">
                <a:solidFill>
                  <a:srgbClr val="FF0000"/>
                </a:solidFill>
              </a:rPr>
              <a:t> Cross-Join Semantics: 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Output FM expresses all valid input product joined with all </a:t>
            </a:r>
            <a:r>
              <a:rPr lang="en-US" altLang="zh-CN" b="1" dirty="0" smtClean="0">
                <a:solidFill>
                  <a:schemeClr val="tx1"/>
                </a:solidFill>
              </a:rPr>
              <a:t>valid</a:t>
            </a:r>
            <a:r>
              <a:rPr lang="en-US" altLang="zh-CN" dirty="0" smtClean="0">
                <a:solidFill>
                  <a:schemeClr val="tx1"/>
                </a:solidFill>
              </a:rPr>
              <a:t> combination of unique features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Prove the </a:t>
            </a:r>
            <a:r>
              <a:rPr lang="en-US" altLang="zh-CN" dirty="0" smtClean="0">
                <a:solidFill>
                  <a:srgbClr val="FF0000"/>
                </a:solidFill>
              </a:rPr>
              <a:t>correctness</a:t>
            </a:r>
            <a:r>
              <a:rPr lang="en-US" altLang="zh-CN" dirty="0" smtClean="0"/>
              <a:t> of implementation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Existing Semantics </a:t>
            </a:r>
          </a:p>
          <a:p>
            <a:pPr lvl="1"/>
            <a:r>
              <a:rPr lang="en-US" altLang="zh-CN" dirty="0" smtClean="0"/>
              <a:t>Do not allow join</a:t>
            </a:r>
          </a:p>
          <a:p>
            <a:pPr lvl="1"/>
            <a:r>
              <a:rPr lang="en-US" altLang="zh-CN" dirty="0" smtClean="0"/>
              <a:t>Do not ensure the validity of combination</a:t>
            </a:r>
          </a:p>
          <a:p>
            <a:r>
              <a:rPr lang="en-US" altLang="zh-CN" dirty="0" smtClean="0"/>
              <a:t>Existing Implementations</a:t>
            </a:r>
          </a:p>
          <a:p>
            <a:pPr lvl="1"/>
            <a:r>
              <a:rPr lang="en-US" altLang="zh-CN" dirty="0" smtClean="0"/>
              <a:t>No proof of correctness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54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Definition of The </a:t>
            </a:r>
            <a:r>
              <a:rPr lang="en-US" altLang="zh-CN" dirty="0" smtClean="0"/>
              <a:t>Merging Operation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An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0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Motivating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Merging two </a:t>
            </a:r>
            <a:r>
              <a:rPr lang="en-US" altLang="zh-CN" dirty="0" smtClean="0"/>
              <a:t>feature models</a:t>
            </a:r>
            <a:endParaRPr lang="zh-CN" altLang="en-US" dirty="0"/>
          </a:p>
        </p:txBody>
      </p:sp>
      <p:pic>
        <p:nvPicPr>
          <p:cNvPr id="5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" y="1700808"/>
            <a:ext cx="7906104" cy="18722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34900"/>
              </p:ext>
            </p:extLst>
          </p:nvPr>
        </p:nvGraphicFramePr>
        <p:xfrm>
          <a:off x="323528" y="3789040"/>
          <a:ext cx="8496944" cy="2520280"/>
        </p:xfrm>
        <a:graphic>
          <a:graphicData uri="http://schemas.openxmlformats.org/drawingml/2006/table">
            <a:tbl>
              <a:tblPr firstRow="1" firstCol="1" bandRow="1"/>
              <a:tblGrid>
                <a:gridCol w="2662367"/>
                <a:gridCol w="2869640"/>
                <a:gridCol w="2964937"/>
              </a:tblGrid>
              <a:tr h="355745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"/>
                          <a:ea typeface="宋体"/>
                          <a:cs typeface="Times New Roman"/>
                        </a:rPr>
                        <a:t>Input FM 1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"/>
                          <a:ea typeface="宋体"/>
                          <a:cs typeface="Times New Roman"/>
                        </a:rPr>
                        <a:t>Input FM 2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"/>
                          <a:ea typeface="宋体"/>
                          <a:cs typeface="Times New Roman"/>
                        </a:rPr>
                        <a:t>Output FM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64535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Mobile phone with a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SD or HD screen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and 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"/>
                          <a:ea typeface="宋体"/>
                          <a:cs typeface="Times New Roman"/>
                        </a:rPr>
                        <a:t>0, 1, or 2</a:t>
                      </a: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 of these modules: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Wi-Fi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3G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Mobile phone with a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touch or non-touch screen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and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"/>
                          <a:ea typeface="宋体"/>
                          <a:cs typeface="Times New Roman"/>
                        </a:rPr>
                        <a:t>1 or 2</a:t>
                      </a: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 of these modules: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Wi-Fi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effectLst/>
                          <a:latin typeface="Times"/>
                          <a:ea typeface="宋体"/>
                          <a:cs typeface="Times New Roman"/>
                        </a:rPr>
                        <a:t>3G</a:t>
                      </a:r>
                      <a:endParaRPr lang="zh-CN" sz="18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Mobile phone with a screen of two characteristics:</a:t>
                      </a:r>
                      <a:endParaRPr lang="zh-CN" sz="18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SD or HD, and</a:t>
                      </a:r>
                      <a:endParaRPr lang="zh-CN" sz="18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Touch or Non-Touch</a:t>
                      </a:r>
                      <a:endParaRPr lang="zh-CN" sz="18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and </a:t>
                      </a:r>
                      <a:endParaRPr lang="zh-CN" sz="18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0, 1, or 2</a:t>
                      </a:r>
                      <a:r>
                        <a:rPr lang="en-US" sz="1600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 of these modules:</a:t>
                      </a:r>
                      <a:endParaRPr lang="zh-CN" sz="18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Wi-Fi</a:t>
                      </a:r>
                      <a:endParaRPr lang="zh-CN" sz="18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Times"/>
                          <a:ea typeface="宋体"/>
                          <a:cs typeface="Times New Roman"/>
                        </a:rPr>
                        <a:t>3G</a:t>
                      </a:r>
                      <a:endParaRPr lang="zh-CN" sz="18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3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Cross-Join Semantics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11560" y="1160078"/>
                <a:ext cx="7560840" cy="2611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Definition 6 (Cross-Join Merging Operator). </a:t>
                </a:r>
                <a:r>
                  <a:rPr lang="en-US" altLang="zh-CN" dirty="0"/>
                  <a:t>Given two FMs,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1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2</a:t>
                </a:r>
                <a:r>
                  <a:rPr lang="en-US" altLang="zh-CN" dirty="0"/>
                  <a:t>, we define a binary operator on FMs (denoted by</a:t>
                </a:r>
                <a14:m>
                  <m:oMath xmlns:m="http://schemas.openxmlformats.org/officeDocument/2006/math">
                    <m:r>
                      <a:rPr lang="en-US" altLang="zh-CN"/>
                      <m:t> ⨁</m:t>
                    </m:r>
                  </m:oMath>
                </a14:m>
                <a:r>
                  <a:rPr lang="en-US" altLang="zh-CN" dirty="0"/>
                  <a:t>) as a cross-join merging operator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on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1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2</a:t>
                </a:r>
                <a:r>
                  <a:rPr lang="en-US" altLang="zh-CN" dirty="0"/>
                  <a:t>, if the following conditions are satisfied: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Pre-condition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/>
                      <m:t>    </m:t>
                    </m:r>
                    <m:r>
                      <a:rPr lang="en-US" altLang="zh-CN" i="1"/>
                      <m:t>𝑅𝑜𝑜𝑡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 baseline="-25000"/>
                            </m:ctrlPr>
                          </m:sSubPr>
                          <m:e>
                            <m:r>
                              <a:rPr lang="en-US" altLang="zh-CN" i="1"/>
                              <m:t>𝑚</m:t>
                            </m:r>
                          </m:e>
                          <m:sub>
                            <m:r>
                              <a:rPr lang="en-US" altLang="zh-CN" i="1" baseline="-25000"/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/>
                      <m:t>= </m:t>
                    </m:r>
                    <m:r>
                      <a:rPr lang="en-US" altLang="zh-CN" i="1"/>
                      <m:t>𝑅𝑜𝑜𝑡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 baseline="-25000"/>
                            </m:ctrlPr>
                          </m:sSubPr>
                          <m:e>
                            <m:r>
                              <a:rPr lang="en-US" altLang="zh-CN" i="1"/>
                              <m:t>𝑚</m:t>
                            </m:r>
                          </m:e>
                          <m:sub>
                            <m:r>
                              <a:rPr lang="en-US" altLang="zh-CN" i="1" baseline="-25000"/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/>
                      <m:t>,</m:t>
                    </m:r>
                  </m:oMath>
                </a14:m>
                <a:r>
                  <a:rPr lang="en-US" altLang="zh-CN" dirty="0"/>
                  <a:t>						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Post-conditions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/>
                      <m:t>    </m:t>
                    </m:r>
                    <m:r>
                      <a:rPr lang="en-US" altLang="zh-CN" b="0" i="0" smtClean="0">
                        <a:latin typeface="Cambria Math"/>
                      </a:rPr>
                      <m:t>                                       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𝑚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⨁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𝑚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/>
                      <m:t> </m:t>
                    </m:r>
                    <m:r>
                      <m:rPr>
                        <m:sty m:val="p"/>
                      </m:rPr>
                      <a:rPr lang="en-US" altLang="zh-CN"/>
                      <m:t>is</m:t>
                    </m:r>
                    <m:r>
                      <a:rPr lang="en-US" altLang="zh-CN"/>
                      <m:t> </m:t>
                    </m:r>
                    <m:r>
                      <m:rPr>
                        <m:sty m:val="p"/>
                      </m:rPr>
                      <a:rPr lang="en-US" altLang="zh-CN"/>
                      <m:t>an</m:t>
                    </m:r>
                    <m:r>
                      <a:rPr lang="en-US" altLang="zh-CN"/>
                      <m:t> </m:t>
                    </m:r>
                    <m:r>
                      <m:rPr>
                        <m:sty m:val="p"/>
                      </m:rPr>
                      <a:rPr lang="en-US" altLang="zh-CN"/>
                      <m:t>FM</m:t>
                    </m:r>
                  </m:oMath>
                </a14:m>
                <a:r>
                  <a:rPr lang="en-US" altLang="zh-CN" dirty="0"/>
                  <a:t>,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∀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∈</m:t>
                      </m:r>
                      <m:r>
                        <a:rPr lang="en-US" altLang="zh-CN" i="1"/>
                        <m:t>𝑃𝑆</m:t>
                      </m:r>
                      <m:r>
                        <a:rPr lang="en-US" altLang="zh-CN" i="1"/>
                        <m:t>(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𝑚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)→∃</m:t>
                      </m:r>
                      <m:r>
                        <a:rPr lang="en-US" altLang="zh-CN" i="1"/>
                        <m:t>𝑝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𝑝</m:t>
                      </m:r>
                      <m:r>
                        <a:rPr lang="en-US" altLang="zh-CN" i="1"/>
                        <m:t>∈</m:t>
                      </m:r>
                      <m:r>
                        <a:rPr lang="en-US" altLang="zh-CN" i="1"/>
                        <m:t>𝑃𝑆</m:t>
                      </m:r>
                      <m:r>
                        <a:rPr lang="en-US" altLang="zh-CN" i="1"/>
                        <m:t>(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𝑚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⨁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𝑚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 i="1"/>
                        <m:t>)∧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⊆</m:t>
                      </m:r>
                      <m:r>
                        <a:rPr lang="en-US" altLang="zh-CN" i="1"/>
                        <m:t>𝑝</m:t>
                      </m:r>
                      <m:r>
                        <a:rPr lang="en-US" altLang="zh-CN" i="1"/>
                        <m:t>∧     </m:t>
                      </m:r>
                    </m:oMath>
                  </m:oMathPara>
                </a14:m>
                <a:r>
                  <a:rPr lang="en-US" altLang="zh-CN" i="1" dirty="0" smtClean="0"/>
                  <a:t/>
                </a:r>
                <a:br>
                  <a:rPr lang="en-US" altLang="zh-CN" i="1" dirty="0" smtClean="0"/>
                </a:br>
                <a14:m>
                  <m:oMath xmlns:m="http://schemas.openxmlformats.org/officeDocument/2006/math">
                    <m:r>
                      <a:rPr lang="en-US" altLang="zh-CN" i="1"/>
                      <m:t>              ∃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∈</m:t>
                    </m:r>
                    <m:r>
                      <a:rPr lang="en-US" altLang="zh-CN" i="1"/>
                      <m:t>𝑃𝑆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𝑚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  <m:r>
                      <a:rPr lang="en-US" altLang="zh-CN" i="1"/>
                      <m:t>)∧</m:t>
                    </m:r>
                    <m:r>
                      <a:rPr lang="en-US" altLang="zh-CN" i="1"/>
                      <m:t>𝑝</m:t>
                    </m:r>
                    <m:r>
                      <a:rPr lang="en-US" altLang="zh-CN" i="1"/>
                      <m:t>∖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⊆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))),</m:t>
                    </m:r>
                  </m:oMath>
                </a14:m>
                <a:r>
                  <a:rPr lang="en-US" altLang="zh-CN" dirty="0"/>
                  <a:t> where </a:t>
                </a:r>
                <a:r>
                  <a:rPr lang="en-US" altLang="zh-CN" i="1" dirty="0" err="1"/>
                  <a:t>i</a:t>
                </a:r>
                <a:r>
                  <a:rPr lang="en-US" altLang="zh-CN" i="1" dirty="0"/>
                  <a:t>, j = 1, 2, </a:t>
                </a:r>
                <a:r>
                  <a:rPr lang="en-US" altLang="zh-CN" i="1" dirty="0" err="1"/>
                  <a:t>i</a:t>
                </a:r>
                <a14:m>
                  <m:oMath xmlns:m="http://schemas.openxmlformats.org/officeDocument/2006/math">
                    <m:r>
                      <a:rPr lang="en-US" altLang="zh-CN" i="1"/>
                      <m:t> ≠ </m:t>
                    </m:r>
                  </m:oMath>
                </a14:m>
                <a:r>
                  <a:rPr lang="en-US" altLang="zh-CN" i="1" dirty="0"/>
                  <a:t>j</a:t>
                </a:r>
                <a:r>
                  <a:rPr lang="en-US" altLang="zh-CN" dirty="0"/>
                  <a:t>.		</a:t>
                </a:r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60078"/>
                <a:ext cx="7560840" cy="2611549"/>
              </a:xfrm>
              <a:prstGeom prst="rect">
                <a:avLst/>
              </a:prstGeom>
              <a:blipFill rotWithShape="1">
                <a:blip r:embed="rId2"/>
                <a:stretch>
                  <a:fillRect l="-645" t="-1166" b="-1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92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The Merging Operation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Requirements</a:t>
            </a:r>
          </a:p>
          <a:p>
            <a:pPr lvl="1"/>
            <a:r>
              <a:rPr lang="en-US" altLang="zh-CN" dirty="0" smtClean="0"/>
              <a:t>Semantics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An Example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66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369</TotalTime>
  <Words>1476</Words>
  <Application>Microsoft Office PowerPoint</Application>
  <PresentationFormat>全屏显示(4:3)</PresentationFormat>
  <Paragraphs>441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Origin</vt:lpstr>
      <vt:lpstr>Constructing Feature Models Us­­ing a Cross-Join Merging Operator</vt:lpstr>
      <vt:lpstr>Outline</vt:lpstr>
      <vt:lpstr>Background: Feature Models</vt:lpstr>
      <vt:lpstr>Problem</vt:lpstr>
      <vt:lpstr>In this Paper</vt:lpstr>
      <vt:lpstr>Outline</vt:lpstr>
      <vt:lpstr>A Motivating Example</vt:lpstr>
      <vt:lpstr>Definition of Cross-Join Semantics</vt:lpstr>
      <vt:lpstr>Outline</vt:lpstr>
      <vt:lpstr>The Cross-product Semantics of Merging Operation</vt:lpstr>
      <vt:lpstr>Outline</vt:lpstr>
      <vt:lpstr>Algorithm Overview</vt:lpstr>
      <vt:lpstr>1. Preprocess the Source FMs</vt:lpstr>
      <vt:lpstr>2. Recursively Merge Refinements</vt:lpstr>
      <vt:lpstr>2.1 Rules for Merging Unique Children (Sample)</vt:lpstr>
      <vt:lpstr>2.2 Rules for Merging Common Children (Sample)</vt:lpstr>
      <vt:lpstr>3. Merge (Binary) Constraints</vt:lpstr>
      <vt:lpstr>4. Post-process the Target FM</vt:lpstr>
      <vt:lpstr>Outline</vt:lpstr>
      <vt:lpstr>PowerPoint 演示文稿</vt:lpstr>
      <vt:lpstr>PowerPoint 演示文稿</vt:lpstr>
      <vt:lpstr>Outline</vt:lpstr>
      <vt:lpstr>Other Semantics of Merging Operation</vt:lpstr>
      <vt:lpstr>PowerPoint 演示文稿</vt:lpstr>
      <vt:lpstr>Other Merging Algorithms</vt:lpstr>
      <vt:lpstr>Conclusions and Future Work</vt:lpstr>
      <vt:lpstr>THANK YOU 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Feature Models Using Merging Techniques</dc:title>
  <dc:creator>Yi Li</dc:creator>
  <cp:lastModifiedBy>Li Yi</cp:lastModifiedBy>
  <cp:revision>44</cp:revision>
  <dcterms:created xsi:type="dcterms:W3CDTF">2011-01-09T14:51:57Z</dcterms:created>
  <dcterms:modified xsi:type="dcterms:W3CDTF">2012-04-27T05:58:20Z</dcterms:modified>
</cp:coreProperties>
</file>