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3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6BA0-28FA-4E99-99A8-41D6B131982B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A3E14-B579-4AFA-930D-BC377C521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FM Merging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Li</a:t>
            </a:r>
          </a:p>
          <a:p>
            <a:r>
              <a:rPr lang="en-US" dirty="0" smtClean="0"/>
              <a:t>2011.1.14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2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to Evaluate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给定两个</a:t>
            </a:r>
            <a:r>
              <a:rPr lang="en-US" altLang="zh-CN" dirty="0" smtClean="0"/>
              <a:t>source FM</a:t>
            </a:r>
            <a:r>
              <a:rPr lang="zh-CN" altLang="en-US" dirty="0" smtClean="0"/>
              <a:t>，用算法求出结果</a:t>
            </a:r>
            <a:endParaRPr lang="en-US" altLang="zh-CN" dirty="0" smtClean="0"/>
          </a:p>
          <a:p>
            <a:r>
              <a:rPr lang="en-US" altLang="zh-CN" dirty="0" smtClean="0"/>
              <a:t>Source FM</a:t>
            </a:r>
            <a:r>
              <a:rPr lang="zh-CN" altLang="en-US" dirty="0" smtClean="0"/>
              <a:t>的特性：</a:t>
            </a:r>
            <a:endParaRPr lang="en-US" altLang="zh-CN" dirty="0" smtClean="0"/>
          </a:p>
          <a:p>
            <a:pPr lvl="1"/>
            <a:r>
              <a:rPr lang="zh-CN" altLang="en-US" dirty="0"/>
              <a:t>规</a:t>
            </a:r>
            <a:r>
              <a:rPr lang="zh-CN" altLang="en-US" dirty="0" smtClean="0"/>
              <a:t>模：大概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个特征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公共特征比例：从</a:t>
            </a:r>
            <a:r>
              <a:rPr lang="en-US" altLang="zh-CN" dirty="0" smtClean="0"/>
              <a:t>50% - 90%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评价输出结果：人工对以下指标进行计算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精化关系总数（正确数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错误数）</a:t>
            </a:r>
            <a:endParaRPr lang="en-US" altLang="zh-CN" dirty="0" smtClean="0"/>
          </a:p>
          <a:p>
            <a:pPr lvl="1"/>
            <a:r>
              <a:rPr lang="zh-CN" altLang="en-US" dirty="0"/>
              <a:t>约</a:t>
            </a:r>
            <a:r>
              <a:rPr lang="zh-CN" altLang="en-US" dirty="0" smtClean="0"/>
              <a:t>束关系总数（正确数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错误数）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（综合指标？？）</a:t>
            </a:r>
            <a:endParaRPr lang="en-US" altLang="zh-CN" dirty="0" smtClean="0"/>
          </a:p>
          <a:p>
            <a:r>
              <a:rPr lang="zh-CN" altLang="en-US" dirty="0" smtClean="0"/>
              <a:t>进行多组实验，将我们的算法与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算法进行比较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012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获取输入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FM</a:t>
            </a:r>
            <a:r>
              <a:rPr lang="zh-CN" altLang="en-US" dirty="0" smtClean="0"/>
              <a:t>文献中寻找规模适当的</a:t>
            </a:r>
            <a:r>
              <a:rPr lang="en-US" altLang="zh-CN" dirty="0" smtClean="0"/>
              <a:t>FM</a:t>
            </a:r>
            <a:r>
              <a:rPr lang="zh-CN" altLang="en-US" dirty="0" smtClean="0"/>
              <a:t>（一般在</a:t>
            </a:r>
            <a:r>
              <a:rPr lang="en-US" altLang="zh-CN" dirty="0" smtClean="0"/>
              <a:t>introduction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preliminaries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case study</a:t>
            </a:r>
            <a:r>
              <a:rPr lang="zh-CN" altLang="en-US" dirty="0" smtClean="0"/>
              <a:t>有例子）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：从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中，取不同的</a:t>
            </a:r>
            <a:r>
              <a:rPr lang="en-US" altLang="zh-CN" dirty="0" smtClean="0"/>
              <a:t>personal view</a:t>
            </a:r>
            <a:r>
              <a:rPr lang="zh-CN" altLang="en-US" dirty="0" smtClean="0"/>
              <a:t>作为输入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职网站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：共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personal view</a:t>
            </a:r>
            <a:r>
              <a:rPr lang="zh-CN" altLang="en-US" dirty="0" smtClean="0"/>
              <a:t>，理论上有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种组合方式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7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例：实验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zh-CN" altLang="en-US" dirty="0" smtClean="0"/>
              <a:t>来源：一篇</a:t>
            </a:r>
            <a:r>
              <a:rPr lang="en-US" altLang="zh-CN" dirty="0" smtClean="0"/>
              <a:t>FM Merging</a:t>
            </a:r>
            <a:r>
              <a:rPr lang="zh-CN" altLang="en-US" dirty="0"/>
              <a:t>文</a:t>
            </a:r>
            <a:r>
              <a:rPr lang="zh-CN" altLang="en-US" dirty="0" smtClean="0"/>
              <a:t>献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果：</a:t>
            </a:r>
            <a:r>
              <a:rPr lang="zh-CN" altLang="en-US" dirty="0"/>
              <a:t>两</a:t>
            </a:r>
            <a:r>
              <a:rPr lang="zh-CN" altLang="en-US" dirty="0" smtClean="0"/>
              <a:t>种关系的正确率都是</a:t>
            </a:r>
            <a:r>
              <a:rPr lang="en-US" altLang="zh-CN" dirty="0" smtClean="0"/>
              <a:t>100%</a:t>
            </a:r>
          </a:p>
          <a:p>
            <a:pPr lvl="1"/>
            <a:r>
              <a:rPr lang="zh-CN" altLang="en-US" dirty="0"/>
              <a:t>由</a:t>
            </a:r>
            <a:r>
              <a:rPr lang="zh-CN" altLang="en-US" dirty="0" smtClean="0"/>
              <a:t>于该例子出现</a:t>
            </a:r>
            <a:r>
              <a:rPr lang="en-US" altLang="zh-CN" dirty="0" smtClean="0"/>
              <a:t>Union Merging</a:t>
            </a:r>
            <a:r>
              <a:rPr lang="zh-CN" altLang="en-US" dirty="0" smtClean="0"/>
              <a:t>算法文章中，所以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算法也得到相同的结果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" y="3657600"/>
            <a:ext cx="8961664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37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Appendix: FMs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Car</a:t>
            </a:r>
          </a:p>
          <a:p>
            <a:pPr lvl="1"/>
            <a:r>
              <a:rPr lang="en-US" i="1" dirty="0" smtClean="0"/>
              <a:t>Feature diagrams and logics: there and back again</a:t>
            </a:r>
          </a:p>
          <a:p>
            <a:pPr lvl="1"/>
            <a:r>
              <a:rPr lang="en-US" i="1" dirty="0" smtClean="0"/>
              <a:t>Safe composition of product lines</a:t>
            </a:r>
          </a:p>
          <a:p>
            <a:pPr lvl="1"/>
            <a:r>
              <a:rPr lang="en-US" dirty="0"/>
              <a:t>Formal Semantics and Verification for Feature </a:t>
            </a:r>
            <a:r>
              <a:rPr lang="en-US" dirty="0" smtClean="0"/>
              <a:t>Modeling</a:t>
            </a:r>
          </a:p>
          <a:p>
            <a:pPr lvl="1"/>
            <a:r>
              <a:rPr lang="en-US" i="1" dirty="0"/>
              <a:t>EXTENDING FEATURE DIAGRAMS WITH UML MULTIPLICITIES</a:t>
            </a:r>
            <a:endParaRPr lang="en-US" i="1" dirty="0" smtClean="0"/>
          </a:p>
          <a:p>
            <a:r>
              <a:rPr lang="en-US" dirty="0" smtClean="0"/>
              <a:t>Mobile Phone</a:t>
            </a:r>
          </a:p>
          <a:p>
            <a:pPr lvl="1"/>
            <a:r>
              <a:rPr lang="en-US" i="1" dirty="0" smtClean="0"/>
              <a:t>Automated merging of feature models using graph transformation</a:t>
            </a:r>
          </a:p>
          <a:p>
            <a:r>
              <a:rPr lang="en-US" dirty="0" smtClean="0"/>
              <a:t>Person, transport</a:t>
            </a:r>
          </a:p>
          <a:p>
            <a:pPr lvl="1"/>
            <a:r>
              <a:rPr lang="en-US" i="1" dirty="0" smtClean="0"/>
              <a:t>Composing feature models</a:t>
            </a:r>
          </a:p>
          <a:p>
            <a:r>
              <a:rPr lang="en-US" dirty="0" smtClean="0"/>
              <a:t>Monitor Engine System</a:t>
            </a:r>
          </a:p>
          <a:p>
            <a:pPr lvl="1"/>
            <a:r>
              <a:rPr lang="en-US" i="1" dirty="0" smtClean="0"/>
              <a:t>Generic semantics of feature diagrams</a:t>
            </a:r>
          </a:p>
          <a:p>
            <a:r>
              <a:rPr lang="en-US" dirty="0" smtClean="0"/>
              <a:t>Laptop (computer)</a:t>
            </a:r>
          </a:p>
          <a:p>
            <a:pPr lvl="1"/>
            <a:r>
              <a:rPr lang="en-US" i="1" dirty="0" smtClean="0"/>
              <a:t>Managing multiple SPLs using merging techniques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17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Security profile</a:t>
            </a:r>
          </a:p>
          <a:p>
            <a:pPr lvl="1"/>
            <a:r>
              <a:rPr lang="en-US" i="1" dirty="0"/>
              <a:t>Synchronizing Cardinality-Based Feature </a:t>
            </a:r>
            <a:r>
              <a:rPr lang="en-US" i="1" dirty="0" smtClean="0"/>
              <a:t>Models and </a:t>
            </a:r>
            <a:r>
              <a:rPr lang="en-US" i="1" dirty="0"/>
              <a:t>Their </a:t>
            </a:r>
            <a:r>
              <a:rPr lang="en-US" i="1" dirty="0" smtClean="0"/>
              <a:t>Specializations</a:t>
            </a:r>
          </a:p>
          <a:p>
            <a:pPr lvl="1"/>
            <a:r>
              <a:rPr lang="en-US" i="1" dirty="0"/>
              <a:t>Staged Configuration Through Specialization and </a:t>
            </a:r>
            <a:r>
              <a:rPr lang="en-US" i="1" dirty="0" smtClean="0"/>
              <a:t>Multi-Level Configuration </a:t>
            </a:r>
            <a:r>
              <a:rPr lang="en-US" i="1" dirty="0"/>
              <a:t>of Feature Models</a:t>
            </a:r>
          </a:p>
          <a:p>
            <a:r>
              <a:rPr lang="en-US" dirty="0" smtClean="0"/>
              <a:t>Window Manager</a:t>
            </a:r>
          </a:p>
          <a:p>
            <a:pPr lvl="1"/>
            <a:r>
              <a:rPr lang="en-US" i="1" dirty="0" smtClean="0"/>
              <a:t>FODA </a:t>
            </a:r>
            <a:r>
              <a:rPr lang="en-US" dirty="0" smtClean="0"/>
              <a:t>(p.143)</a:t>
            </a:r>
          </a:p>
          <a:p>
            <a:r>
              <a:rPr lang="en-US" i="1" dirty="0" smtClean="0"/>
              <a:t>E-shop</a:t>
            </a:r>
          </a:p>
          <a:p>
            <a:pPr lvl="1"/>
            <a:r>
              <a:rPr lang="en-US" i="1" dirty="0" err="1"/>
              <a:t>FeaturePlugin</a:t>
            </a:r>
            <a:r>
              <a:rPr lang="en-US" i="1" dirty="0"/>
              <a:t>: Feature Modeling Plug-In for Eclipse</a:t>
            </a:r>
            <a:r>
              <a:rPr lang="en-US" i="1" dirty="0" smtClean="0"/>
              <a:t>∗</a:t>
            </a:r>
          </a:p>
          <a:p>
            <a:r>
              <a:rPr lang="en-US" dirty="0"/>
              <a:t>Engine Position </a:t>
            </a:r>
            <a:r>
              <a:rPr lang="en-US" dirty="0" smtClean="0"/>
              <a:t>Management</a:t>
            </a:r>
          </a:p>
          <a:p>
            <a:pPr lvl="1"/>
            <a:r>
              <a:rPr lang="en-US" b="1" dirty="0"/>
              <a:t>Feature Interaction and </a:t>
            </a:r>
            <a:r>
              <a:rPr lang="en-US" b="1" dirty="0" smtClean="0"/>
              <a:t>Dependencies: Modeling </a:t>
            </a:r>
            <a:r>
              <a:rPr lang="en-US" b="1" dirty="0"/>
              <a:t>Features for </a:t>
            </a:r>
            <a:r>
              <a:rPr lang="en-US" b="1" dirty="0" smtClean="0"/>
              <a:t>Reengineering a </a:t>
            </a:r>
            <a:r>
              <a:rPr lang="en-US" b="1" dirty="0"/>
              <a:t>Legacy Product Line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586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Lamda</a:t>
            </a:r>
            <a:r>
              <a:rPr lang="en-US" dirty="0" smtClean="0"/>
              <a:t> feedback control</a:t>
            </a:r>
          </a:p>
          <a:p>
            <a:pPr lvl="1"/>
            <a:r>
              <a:rPr lang="en-US" dirty="0"/>
              <a:t>Feature Interaction and </a:t>
            </a:r>
            <a:r>
              <a:rPr lang="en-US" dirty="0" smtClean="0"/>
              <a:t>Dependencies: Modeling </a:t>
            </a:r>
            <a:r>
              <a:rPr lang="en-US" dirty="0"/>
              <a:t>Features for </a:t>
            </a:r>
            <a:r>
              <a:rPr lang="en-US" dirty="0" smtClean="0"/>
              <a:t>Reengineering a </a:t>
            </a:r>
            <a:r>
              <a:rPr lang="en-US" dirty="0"/>
              <a:t>Legacy Product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Resource Event Agent</a:t>
            </a:r>
          </a:p>
          <a:p>
            <a:pPr lvl="1"/>
            <a:r>
              <a:rPr lang="en-US" dirty="0"/>
              <a:t>Feature Models are Views on </a:t>
            </a:r>
            <a:r>
              <a:rPr lang="en-US" dirty="0" smtClean="0"/>
              <a:t>Ontologies</a:t>
            </a:r>
          </a:p>
          <a:p>
            <a:r>
              <a:rPr lang="en-US" dirty="0" err="1" smtClean="0"/>
              <a:t>Jplug</a:t>
            </a:r>
            <a:r>
              <a:rPr lang="en-US" dirty="0" smtClean="0"/>
              <a:t> IDE</a:t>
            </a:r>
          </a:p>
          <a:p>
            <a:pPr lvl="1"/>
            <a:r>
              <a:rPr lang="en-US" dirty="0"/>
              <a:t>Feature-Oriented Development of </a:t>
            </a:r>
            <a:r>
              <a:rPr lang="en-US" dirty="0" smtClean="0"/>
              <a:t>Software Product Lines: Mapping </a:t>
            </a:r>
            <a:r>
              <a:rPr lang="en-US" dirty="0"/>
              <a:t>Feature Models to the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Library</a:t>
            </a:r>
          </a:p>
          <a:p>
            <a:pPr lvl="1"/>
            <a:r>
              <a:rPr lang="en-US" dirty="0"/>
              <a:t>EXTENDING FEATURE DIAGRAMS WITH UML </a:t>
            </a:r>
            <a:r>
              <a:rPr lang="en-US" dirty="0" smtClean="0"/>
              <a:t>MULTIPLICITIES</a:t>
            </a:r>
          </a:p>
          <a:p>
            <a:r>
              <a:rPr lang="en-US" dirty="0" smtClean="0"/>
              <a:t>Graph product line</a:t>
            </a:r>
          </a:p>
          <a:p>
            <a:pPr lvl="1"/>
            <a:r>
              <a:rPr lang="en-US" dirty="0"/>
              <a:t>A Semantic Web Approach to Feature </a:t>
            </a:r>
            <a:r>
              <a:rPr lang="en-US" dirty="0" smtClean="0"/>
              <a:t>Modeling and Verification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0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zh-CN" altLang="en-US" dirty="0" smtClean="0"/>
              <a:t>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en-US" altLang="zh-CN" dirty="0"/>
              <a:t>Total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Common</a:t>
            </a:r>
          </a:p>
          <a:p>
            <a:pPr lvl="1"/>
            <a:r>
              <a:rPr lang="en-US" altLang="zh-CN" dirty="0" smtClean="0"/>
              <a:t>Unique</a:t>
            </a:r>
          </a:p>
          <a:p>
            <a:pPr lvl="1"/>
            <a:r>
              <a:rPr lang="zh-CN" altLang="en-US" dirty="0"/>
              <a:t>增</a:t>
            </a:r>
            <a:r>
              <a:rPr lang="zh-CN" altLang="en-US" dirty="0" smtClean="0"/>
              <a:t>加的</a:t>
            </a:r>
            <a:r>
              <a:rPr lang="en-US" altLang="zh-CN" dirty="0" smtClean="0"/>
              <a:t>characteristics</a:t>
            </a:r>
            <a:endParaRPr lang="en-US" altLang="zh-CN" dirty="0"/>
          </a:p>
          <a:p>
            <a:pPr lvl="2"/>
            <a:r>
              <a:rPr lang="zh-CN" altLang="en-US" dirty="0" smtClean="0"/>
              <a:t>其中正确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多余的有多少</a:t>
            </a:r>
            <a:endParaRPr lang="en-US" altLang="zh-CN" dirty="0" smtClean="0"/>
          </a:p>
          <a:p>
            <a:r>
              <a:rPr lang="zh-CN" altLang="en-US" dirty="0"/>
              <a:t>精</a:t>
            </a:r>
            <a:r>
              <a:rPr lang="zh-CN" altLang="en-US" dirty="0" smtClean="0"/>
              <a:t>化关系</a:t>
            </a:r>
            <a:r>
              <a:rPr lang="en-US" altLang="zh-CN" dirty="0" smtClean="0"/>
              <a:t>variability</a:t>
            </a:r>
          </a:p>
          <a:p>
            <a:pPr lvl="1"/>
            <a:r>
              <a:rPr lang="zh-CN" altLang="en-US" dirty="0" smtClean="0"/>
              <a:t>正确</a:t>
            </a:r>
            <a:r>
              <a:rPr lang="en-US" altLang="zh-CN" dirty="0" smtClean="0"/>
              <a:t>/</a:t>
            </a:r>
            <a:r>
              <a:rPr lang="zh-CN" altLang="en-US" dirty="0" smtClean="0"/>
              <a:t>错误的有多少</a:t>
            </a:r>
            <a:endParaRPr lang="en-US" altLang="zh-CN" dirty="0" smtClean="0"/>
          </a:p>
          <a:p>
            <a:r>
              <a:rPr lang="zh-CN" altLang="en-US" dirty="0" smtClean="0"/>
              <a:t>约束关系</a:t>
            </a:r>
            <a:endParaRPr lang="en-US" altLang="zh-CN" dirty="0" smtClean="0"/>
          </a:p>
          <a:p>
            <a:pPr lvl="1"/>
            <a:r>
              <a:rPr lang="zh-CN" altLang="en-US" dirty="0"/>
              <a:t>正</a:t>
            </a:r>
            <a:r>
              <a:rPr lang="zh-CN" altLang="en-US" dirty="0" smtClean="0"/>
              <a:t>确</a:t>
            </a:r>
            <a:r>
              <a:rPr lang="en-US" altLang="zh-CN" dirty="0" smtClean="0"/>
              <a:t>/</a:t>
            </a:r>
            <a:r>
              <a:rPr lang="zh-CN" altLang="en-US" dirty="0" smtClean="0"/>
              <a:t>错误的有多少</a:t>
            </a:r>
            <a:endParaRPr lang="en-US" altLang="zh-CN" dirty="0" smtClean="0"/>
          </a:p>
          <a:p>
            <a:r>
              <a:rPr lang="zh-CN" altLang="en-US" dirty="0"/>
              <a:t>层</a:t>
            </a:r>
            <a:r>
              <a:rPr lang="zh-CN" altLang="en-US" dirty="0" smtClean="0"/>
              <a:t>次：</a:t>
            </a:r>
            <a:endParaRPr lang="en-US" altLang="zh-CN" dirty="0" smtClean="0"/>
          </a:p>
          <a:p>
            <a:pPr lvl="1"/>
            <a:r>
              <a:rPr lang="zh-CN" altLang="en-US" dirty="0"/>
              <a:t>发</a:t>
            </a:r>
            <a:r>
              <a:rPr lang="zh-CN" altLang="en-US" dirty="0" smtClean="0"/>
              <a:t>现实际模型的层次都不是太深，所以层次</a:t>
            </a:r>
            <a:r>
              <a:rPr lang="en-US" altLang="zh-CN" dirty="0" smtClean="0"/>
              <a:t>mismatch</a:t>
            </a:r>
            <a:r>
              <a:rPr lang="zh-CN" altLang="en-US" dirty="0" smtClean="0"/>
              <a:t>不严重（？？有关系吗？）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模型：</a:t>
            </a:r>
            <a:endParaRPr lang="en-US" altLang="zh-CN" dirty="0" smtClean="0"/>
          </a:p>
          <a:p>
            <a:pPr lvl="1"/>
            <a:r>
              <a:rPr lang="zh-CN" altLang="en-US" dirty="0"/>
              <a:t>求职网</a:t>
            </a:r>
            <a:r>
              <a:rPr lang="zh-CN" altLang="en-US" dirty="0" smtClean="0"/>
              <a:t>站，音乐播放器，手机（已有）</a:t>
            </a:r>
            <a:endParaRPr lang="en-US" altLang="zh-CN" dirty="0" smtClean="0"/>
          </a:p>
          <a:p>
            <a:pPr lvl="1"/>
            <a:r>
              <a:rPr lang="zh-CN" altLang="en-US" dirty="0"/>
              <a:t>网络商</a:t>
            </a:r>
            <a:r>
              <a:rPr lang="zh-CN" altLang="en-US" dirty="0" smtClean="0"/>
              <a:t>店（有一个，需要自己再建一个），笔记本电脑（有一个）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193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11440"/>
              </p:ext>
            </p:extLst>
          </p:nvPr>
        </p:nvGraphicFramePr>
        <p:xfrm>
          <a:off x="304800" y="3810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1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1</a:t>
                      </a:r>
                      <a:r>
                        <a:rPr lang="en-US" baseline="0" dirty="0" smtClean="0"/>
                        <a:t>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2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2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音乐播放器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求职网站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网络商店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笔记本电脑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05335"/>
              </p:ext>
            </p:extLst>
          </p:nvPr>
        </p:nvGraphicFramePr>
        <p:xfrm>
          <a:off x="0" y="3276600"/>
          <a:ext cx="9144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Keep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Refine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Keep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Keep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音乐播放器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求职网站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网络商店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笔记本电脑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1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649</Words>
  <Application>Microsoft Office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Evaluating FM Merging Algorithm</vt:lpstr>
      <vt:lpstr>How to Evaluate</vt:lpstr>
      <vt:lpstr>获取输入</vt:lpstr>
      <vt:lpstr>例：实验1</vt:lpstr>
      <vt:lpstr>Appendix: FMs in the literature</vt:lpstr>
      <vt:lpstr>PowerPoint Presentation</vt:lpstr>
      <vt:lpstr>PowerPoint Presentation</vt:lpstr>
      <vt:lpstr>数据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FM Merging Algorithm</dc:title>
  <dc:creator>Yi Li</dc:creator>
  <cp:lastModifiedBy>Yi Li</cp:lastModifiedBy>
  <cp:revision>19</cp:revision>
  <dcterms:created xsi:type="dcterms:W3CDTF">2011-01-14T04:06:06Z</dcterms:created>
  <dcterms:modified xsi:type="dcterms:W3CDTF">2011-01-20T11:36:25Z</dcterms:modified>
</cp:coreProperties>
</file>