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91" r:id="rId5"/>
    <p:sldId id="292" r:id="rId6"/>
    <p:sldId id="259" r:id="rId7"/>
    <p:sldId id="261" r:id="rId8"/>
    <p:sldId id="260" r:id="rId9"/>
    <p:sldId id="262" r:id="rId10"/>
    <p:sldId id="293" r:id="rId11"/>
    <p:sldId id="294" r:id="rId12"/>
    <p:sldId id="295" r:id="rId13"/>
    <p:sldId id="265" r:id="rId14"/>
    <p:sldId id="269" r:id="rId15"/>
    <p:sldId id="270" r:id="rId16"/>
    <p:sldId id="271" r:id="rId17"/>
    <p:sldId id="296" r:id="rId18"/>
    <p:sldId id="272" r:id="rId19"/>
    <p:sldId id="273" r:id="rId20"/>
    <p:sldId id="274" r:id="rId21"/>
    <p:sldId id="297" r:id="rId22"/>
    <p:sldId id="275" r:id="rId23"/>
    <p:sldId id="276" r:id="rId24"/>
    <p:sldId id="277" r:id="rId25"/>
    <p:sldId id="278" r:id="rId26"/>
    <p:sldId id="266" r:id="rId27"/>
    <p:sldId id="267" r:id="rId28"/>
    <p:sldId id="279" r:id="rId29"/>
    <p:sldId id="280" r:id="rId30"/>
    <p:sldId id="268" r:id="rId31"/>
    <p:sldId id="282" r:id="rId32"/>
    <p:sldId id="288" r:id="rId33"/>
    <p:sldId id="289" r:id="rId34"/>
    <p:sldId id="285" r:id="rId35"/>
    <p:sldId id="281" r:id="rId36"/>
    <p:sldId id="284" r:id="rId37"/>
    <p:sldId id="29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0.87290000000000001</c:v>
                </c:pt>
                <c:pt idx="1">
                  <c:v>0.87050000000000005</c:v>
                </c:pt>
                <c:pt idx="2">
                  <c:v>0.96250000000000002</c:v>
                </c:pt>
                <c:pt idx="3">
                  <c:v>0.94310000000000005</c:v>
                </c:pt>
                <c:pt idx="4">
                  <c:v>0.87360000000000004</c:v>
                </c:pt>
                <c:pt idx="5">
                  <c:v>0.95109999999999995</c:v>
                </c:pt>
                <c:pt idx="6">
                  <c:v>0.92030000000000001</c:v>
                </c:pt>
                <c:pt idx="7">
                  <c:v>0.94120000000000004</c:v>
                </c:pt>
                <c:pt idx="8">
                  <c:v>0.89910000000000001</c:v>
                </c:pt>
                <c:pt idx="9">
                  <c:v>0.95220000000000005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6925312"/>
        <c:axId val="196926848"/>
      </c:lineChart>
      <c:catAx>
        <c:axId val="19692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6926848"/>
        <c:crosses val="autoZero"/>
        <c:auto val="1"/>
        <c:lblAlgn val="ctr"/>
        <c:lblOffset val="100"/>
        <c:noMultiLvlLbl val="0"/>
      </c:catAx>
      <c:valAx>
        <c:axId val="196926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6925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Prediction Accuracy</a:t>
            </a:r>
            <a:endParaRPr lang="en-US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0.7</c:v>
                </c:pt>
                <c:pt idx="1">
                  <c:v>0.8</c:v>
                </c:pt>
                <c:pt idx="2">
                  <c:v>0.6</c:v>
                </c:pt>
                <c:pt idx="3">
                  <c:v>0.7</c:v>
                </c:pt>
                <c:pt idx="4">
                  <c:v>0.5</c:v>
                </c:pt>
                <c:pt idx="5">
                  <c:v>0.7</c:v>
                </c:pt>
                <c:pt idx="6">
                  <c:v>0.5</c:v>
                </c:pt>
                <c:pt idx="7">
                  <c:v>0.3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243456"/>
        <c:axId val="196244992"/>
      </c:lineChart>
      <c:catAx>
        <c:axId val="19624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6244992"/>
        <c:crosses val="autoZero"/>
        <c:auto val="1"/>
        <c:lblAlgn val="ctr"/>
        <c:lblOffset val="100"/>
        <c:noMultiLvlLbl val="0"/>
      </c:catAx>
      <c:valAx>
        <c:axId val="196244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6243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7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4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6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3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4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4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9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7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8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sv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730375"/>
            <a:ext cx="9067800" cy="19272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Mining Binary Constraints in Feature Models: </a:t>
            </a:r>
            <a:br>
              <a:rPr lang="en-US" sz="3600" dirty="0" smtClean="0"/>
            </a:br>
            <a:r>
              <a:rPr lang="en-US" sz="3600" dirty="0" smtClean="0"/>
              <a:t>A Preliminary Experiment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2011.4.21</a:t>
            </a:r>
          </a:p>
          <a:p>
            <a:r>
              <a:rPr lang="en-US" dirty="0" smtClean="0"/>
              <a:t>Yi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Describe the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Attribute 2: Is Refinement? ( -1=NO, 1=YES, 0=Unknown)</a:t>
            </a:r>
          </a:p>
          <a:p>
            <a:pPr lvl="1"/>
            <a:r>
              <a:rPr lang="en-US" dirty="0" smtClean="0"/>
              <a:t>Does the paired features form a refinement?</a:t>
            </a:r>
          </a:p>
          <a:p>
            <a:pPr lvl="1"/>
            <a:r>
              <a:rPr lang="en-US" dirty="0" smtClean="0"/>
              <a:t>Reason: Typically,  </a:t>
            </a:r>
            <a:r>
              <a:rPr lang="en-US" i="1" dirty="0" smtClean="0"/>
              <a:t>X refines Y </a:t>
            </a:r>
            <a:r>
              <a:rPr lang="en-US" dirty="0" smtClean="0">
                <a:sym typeface="Wingdings" pitchFamily="2" charset="2"/>
              </a:rPr>
              <a:t> No other (explicit) constraints between X and Y are needed.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Attribute 3: Is Sibling?  (-1, 1, or 0)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Reason: In most cases, </a:t>
            </a:r>
            <a:r>
              <a:rPr lang="en-US" i="1" dirty="0" smtClean="0">
                <a:sym typeface="Wingdings" pitchFamily="2" charset="2"/>
              </a:rPr>
              <a:t>X &amp; Y are siblings </a:t>
            </a:r>
            <a:r>
              <a:rPr lang="en-US" dirty="0" smtClean="0">
                <a:sym typeface="Wingdings" pitchFamily="2" charset="2"/>
              </a:rPr>
              <a:t> No other explicit constraints between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Describe the Pairs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r>
                  <a:rPr lang="en-US" dirty="0" smtClean="0"/>
                  <a:t>Attribute 4: How many Common Features in this pair? ( -1=None, 0=Unknown, 1, 2)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ommon Features appear in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products of the domain.</a:t>
                </a:r>
              </a:p>
              <a:p>
                <a:pPr lvl="1"/>
                <a:r>
                  <a:rPr lang="en-US" dirty="0" smtClean="0">
                    <a:sym typeface="Wingdings" pitchFamily="2" charset="2"/>
                  </a:rPr>
                  <a:t>Reason: </a:t>
                </a:r>
                <a:r>
                  <a:rPr lang="en-US" i="1" dirty="0">
                    <a:sym typeface="Wingdings" pitchFamily="2" charset="2"/>
                  </a:rPr>
                  <a:t> </a:t>
                </a:r>
                <a:r>
                  <a:rPr lang="en-US" i="1" dirty="0" smtClean="0">
                    <a:sym typeface="Wingdings" pitchFamily="2" charset="2"/>
                  </a:rPr>
                  <a:t>Both X &amp; Y are common features </a:t>
                </a:r>
                <a:r>
                  <a:rPr lang="en-US" dirty="0" smtClean="0">
                    <a:sym typeface="Wingdings" pitchFamily="2" charset="2"/>
                  </a:rPr>
                  <a:t> </a:t>
                </a:r>
                <a:br>
                  <a:rPr lang="en-US" dirty="0" smtClean="0">
                    <a:sym typeface="Wingdings" pitchFamily="2" charset="2"/>
                  </a:rPr>
                </a:br>
                <a:r>
                  <a:rPr lang="en-US" dirty="0" smtClean="0">
                    <a:sym typeface="Wingdings" pitchFamily="2" charset="2"/>
                  </a:rPr>
                  <a:t>(No need of require-constraint between them)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Wingdings" pitchFamily="2" charset="2"/>
                      </a:rPr>
                      <m:t>∧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</a:t>
                </a:r>
                <a:br>
                  <a:rPr lang="en-US" dirty="0" smtClean="0">
                    <a:sym typeface="Wingdings" pitchFamily="2" charset="2"/>
                  </a:rPr>
                </a:br>
                <a:r>
                  <a:rPr lang="en-US" dirty="0" smtClean="0">
                    <a:sym typeface="Wingdings" pitchFamily="2" charset="2"/>
                  </a:rPr>
                  <a:t>(Must not exclude-constrained)</a:t>
                </a:r>
                <a:br>
                  <a:rPr lang="en-US" dirty="0" smtClean="0">
                    <a:sym typeface="Wingdings" pitchFamily="2" charset="2"/>
                  </a:rPr>
                </a:br>
                <a:r>
                  <a:rPr lang="en-US" dirty="0" smtClean="0">
                    <a:sym typeface="Wingdings" pitchFamily="2" charset="2"/>
                  </a:rPr>
                  <a:t/>
                </a:r>
                <a:br>
                  <a:rPr lang="en-US" dirty="0" smtClean="0">
                    <a:sym typeface="Wingdings" pitchFamily="2" charset="2"/>
                  </a:rPr>
                </a:br>
                <a:r>
                  <a:rPr lang="en-US" dirty="0" smtClean="0">
                    <a:sym typeface="Wingdings" pitchFamily="2" charset="2"/>
                  </a:rPr>
                  <a:t>   </a:t>
                </a:r>
                <a:r>
                  <a:rPr lang="en-US" i="1" dirty="0" smtClean="0">
                    <a:sym typeface="Wingdings" pitchFamily="2" charset="2"/>
                  </a:rPr>
                  <a:t>X is common feature, Y is variable feature </a:t>
                </a:r>
                <a:r>
                  <a:rPr lang="en-US" dirty="0" smtClean="0">
                    <a:sym typeface="Wingdings" pitchFamily="2" charset="2"/>
                  </a:rPr>
                  <a:t></a:t>
                </a:r>
                <a:br>
                  <a:rPr lang="en-US" dirty="0" smtClean="0">
                    <a:sym typeface="Wingdings" pitchFamily="2" charset="2"/>
                  </a:rPr>
                </a:br>
                <a:r>
                  <a:rPr lang="en-US" dirty="0" smtClean="0">
                    <a:sym typeface="Wingdings" pitchFamily="2" charset="2"/>
                  </a:rPr>
                  <a:t>           Should not constrained</a:t>
                </a:r>
              </a:p>
              <a:p>
                <a:pPr lvl="1"/>
                <a:endParaRPr lang="en-US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1630" t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Describe the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r>
              <a:rPr lang="en-US" dirty="0" smtClean="0"/>
              <a:t>Attribute 5/6: Does one of the paired feature have require/exclude-relation with another feature outside the pair?</a:t>
            </a:r>
          </a:p>
          <a:p>
            <a:pPr lvl="1"/>
            <a:r>
              <a:rPr lang="en-US" dirty="0" smtClean="0"/>
              <a:t>Reason: Many features involve</a:t>
            </a:r>
            <a:br>
              <a:rPr lang="en-US" dirty="0" smtClean="0"/>
            </a:br>
            <a:r>
              <a:rPr lang="en-US" dirty="0" smtClean="0"/>
              <a:t>in more than one constraint.</a:t>
            </a:r>
          </a:p>
          <a:p>
            <a:pPr lvl="2"/>
            <a:r>
              <a:rPr lang="en-US" dirty="0" smtClean="0"/>
              <a:t>Several features require a core (infrastructure) feature.</a:t>
            </a:r>
          </a:p>
          <a:p>
            <a:pPr lvl="2"/>
            <a:r>
              <a:rPr lang="en-US" dirty="0" smtClean="0"/>
              <a:t>A feature excludes a set of co-related features.</a:t>
            </a:r>
          </a:p>
          <a:p>
            <a:pPr lvl="1"/>
            <a:r>
              <a:rPr lang="en-US" dirty="0" smtClean="0"/>
              <a:t>Examples from Media Player DFM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Run on Mobile Phone </a:t>
            </a:r>
            <a:r>
              <a:rPr lang="en-US" dirty="0" smtClean="0"/>
              <a:t>excludes {</a:t>
            </a:r>
            <a:r>
              <a:rPr lang="en-US" i="1" dirty="0" smtClean="0"/>
              <a:t>Audio CD Support, External Device Connection, … }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400800" y="24438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934200" y="24003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458200" y="2286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24600" y="2286000"/>
            <a:ext cx="1066800" cy="53884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 flipV="1">
            <a:off x="7162800" y="2400300"/>
            <a:ext cx="1295400" cy="1143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1240953">
            <a:off x="7422430" y="248356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676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Step 1: Preparing Data</a:t>
            </a:r>
          </a:p>
          <a:p>
            <a:r>
              <a:rPr lang="en-US" dirty="0" smtClean="0"/>
              <a:t>Step 2: Classification</a:t>
            </a:r>
          </a:p>
          <a:p>
            <a:pPr lvl="1"/>
            <a:r>
              <a:rPr lang="en-US" dirty="0" smtClean="0"/>
              <a:t>A brief introduction to Support Vector Machine</a:t>
            </a:r>
          </a:p>
          <a:p>
            <a:pPr lvl="1"/>
            <a:r>
              <a:rPr lang="en-US" dirty="0" smtClean="0"/>
              <a:t>LIBSVM: A practical SVM classifier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Step 3: Cross Validation &amp; Optimization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Support Vector Machine</a:t>
            </a: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classification technique that has shown promising empirical results in many practical applications. </a:t>
            </a:r>
          </a:p>
          <a:p>
            <a:endParaRPr lang="en-US" altLang="zh-CN" dirty="0"/>
          </a:p>
          <a:p>
            <a:r>
              <a:rPr lang="en-US" altLang="zh-CN" dirty="0" smtClean="0"/>
              <a:t>Basic Idea</a:t>
            </a:r>
          </a:p>
          <a:p>
            <a:pPr lvl="1"/>
            <a:r>
              <a:rPr lang="en-US" altLang="zh-CN" dirty="0" smtClean="0"/>
              <a:t>A feature pair = A point in </a:t>
            </a:r>
            <a:r>
              <a:rPr lang="en-US" altLang="zh-CN" i="1" dirty="0" smtClean="0"/>
              <a:t>k-</a:t>
            </a:r>
            <a:r>
              <a:rPr lang="en-US" altLang="zh-CN" dirty="0" smtClean="0"/>
              <a:t>dimensional space (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is the number of attributes)</a:t>
            </a:r>
          </a:p>
          <a:p>
            <a:pPr lvl="1"/>
            <a:r>
              <a:rPr lang="en-US" altLang="zh-CN" dirty="0" smtClean="0"/>
              <a:t>Classification = Find a </a:t>
            </a:r>
            <a:r>
              <a:rPr lang="en-US" altLang="zh-CN" b="1" dirty="0" err="1" smtClean="0"/>
              <a:t>hyperplane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(a </a:t>
            </a:r>
            <a:r>
              <a:rPr lang="en-US" altLang="zh-CN" b="1" dirty="0" smtClean="0"/>
              <a:t>line </a:t>
            </a:r>
            <a:r>
              <a:rPr lang="en-US" altLang="zh-CN" dirty="0" smtClean="0"/>
              <a:t>in 2-D space)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to separate these points </a:t>
            </a:r>
          </a:p>
        </p:txBody>
      </p:sp>
    </p:spTree>
    <p:extLst>
      <p:ext uri="{BB962C8B-B14F-4D97-AF65-F5344CB8AC3E}">
        <p14:creationId xmlns:p14="http://schemas.microsoft.com/office/powerpoint/2010/main" val="25855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Find the Line in 2D</a:t>
            </a:r>
            <a:endParaRPr lang="zh-CN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75656" y="4581128"/>
            <a:ext cx="62646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907704" y="1412776"/>
            <a:ext cx="0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2320" y="4756502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Attribute 2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32856" y="1340768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Attribute 1</a:t>
            </a:r>
            <a:endParaRPr lang="zh-CN" altLang="en-US" b="1" dirty="0"/>
          </a:p>
        </p:txBody>
      </p:sp>
      <p:sp>
        <p:nvSpPr>
          <p:cNvPr id="10" name="Oval 9"/>
          <p:cNvSpPr/>
          <p:nvPr/>
        </p:nvSpPr>
        <p:spPr>
          <a:xfrm flipH="1">
            <a:off x="5004048" y="179553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 flipH="1">
            <a:off x="5364088" y="194793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 flipH="1">
            <a:off x="5156448" y="24208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 flipH="1">
            <a:off x="5508104" y="27809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 flipH="1">
            <a:off x="4788024" y="25649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 flipH="1">
            <a:off x="5156448" y="30689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 flipH="1">
            <a:off x="5508104" y="37170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 flipH="1">
            <a:off x="6228184" y="27258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17"/>
          <p:cNvSpPr/>
          <p:nvPr/>
        </p:nvSpPr>
        <p:spPr>
          <a:xfrm>
            <a:off x="2411760" y="1916832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Isosceles Triangle 18"/>
          <p:cNvSpPr/>
          <p:nvPr/>
        </p:nvSpPr>
        <p:spPr>
          <a:xfrm>
            <a:off x="2564160" y="2152720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Isosceles Triangle 19"/>
          <p:cNvSpPr/>
          <p:nvPr/>
        </p:nvSpPr>
        <p:spPr>
          <a:xfrm>
            <a:off x="3131840" y="2800792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Isosceles Triangle 20"/>
          <p:cNvSpPr/>
          <p:nvPr/>
        </p:nvSpPr>
        <p:spPr>
          <a:xfrm>
            <a:off x="2564160" y="2584768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Isosceles Triangle 21"/>
          <p:cNvSpPr/>
          <p:nvPr/>
        </p:nvSpPr>
        <p:spPr>
          <a:xfrm>
            <a:off x="2915816" y="3736896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Isosceles Triangle 22"/>
          <p:cNvSpPr/>
          <p:nvPr/>
        </p:nvSpPr>
        <p:spPr>
          <a:xfrm>
            <a:off x="2339752" y="3232840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75856" y="1525434"/>
            <a:ext cx="1512168" cy="37757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851920" y="1525434"/>
            <a:ext cx="144016" cy="41358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283968" y="1340768"/>
            <a:ext cx="504056" cy="44640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1543" y="5804803"/>
            <a:ext cx="561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There are infinite number of lines available.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7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dirty="0" smtClean="0"/>
              <a:t>SVM: Find the Best 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" y="1196752"/>
            <a:ext cx="8229600" cy="604664"/>
          </a:xfrm>
        </p:spPr>
        <p:txBody>
          <a:bodyPr/>
          <a:lstStyle/>
          <a:p>
            <a:r>
              <a:rPr lang="en-US" altLang="zh-CN" dirty="0" smtClean="0"/>
              <a:t>Best = Maximum Margin</a:t>
            </a:r>
            <a:endParaRPr lang="zh-CN" alt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75656" y="5517693"/>
            <a:ext cx="62646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907704" y="2349341"/>
            <a:ext cx="0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34471" y="5591674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Attribute 2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32856" y="2277333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Attribute 1</a:t>
            </a:r>
            <a:endParaRPr lang="zh-CN" altLang="en-US" b="1" dirty="0"/>
          </a:p>
        </p:txBody>
      </p:sp>
      <p:sp>
        <p:nvSpPr>
          <p:cNvPr id="8" name="Oval 7"/>
          <p:cNvSpPr/>
          <p:nvPr/>
        </p:nvSpPr>
        <p:spPr>
          <a:xfrm flipH="1">
            <a:off x="5004048" y="27320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 flipH="1">
            <a:off x="5364088" y="28844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 flipH="1">
            <a:off x="5156448" y="33574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 flipH="1">
            <a:off x="5508104" y="371749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 flipH="1">
            <a:off x="4788024" y="35014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 flipH="1">
            <a:off x="5156448" y="400552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 flipH="1">
            <a:off x="5508104" y="465359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 flipH="1">
            <a:off x="6228184" y="36624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sosceles Triangle 15"/>
          <p:cNvSpPr/>
          <p:nvPr/>
        </p:nvSpPr>
        <p:spPr>
          <a:xfrm>
            <a:off x="2175790" y="3367385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Isosceles Triangle 16"/>
          <p:cNvSpPr/>
          <p:nvPr/>
        </p:nvSpPr>
        <p:spPr>
          <a:xfrm>
            <a:off x="2399840" y="3218827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17"/>
          <p:cNvSpPr/>
          <p:nvPr/>
        </p:nvSpPr>
        <p:spPr>
          <a:xfrm>
            <a:off x="3131840" y="3737357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Isosceles Triangle 18"/>
          <p:cNvSpPr/>
          <p:nvPr/>
        </p:nvSpPr>
        <p:spPr>
          <a:xfrm>
            <a:off x="2564160" y="3521333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Isosceles Triangle 19"/>
          <p:cNvSpPr/>
          <p:nvPr/>
        </p:nvSpPr>
        <p:spPr>
          <a:xfrm>
            <a:off x="2915816" y="4673461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Isosceles Triangle 20"/>
          <p:cNvSpPr/>
          <p:nvPr/>
        </p:nvSpPr>
        <p:spPr>
          <a:xfrm>
            <a:off x="2339752" y="4169405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154857" y="2867381"/>
            <a:ext cx="2425255" cy="243382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95936" y="2461999"/>
            <a:ext cx="36004" cy="37757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76735" y="2405670"/>
            <a:ext cx="36004" cy="37757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49129" y="2502905"/>
            <a:ext cx="36004" cy="37757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94737" y="2492896"/>
            <a:ext cx="14723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3354" y="2107909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Margin for Red </a:t>
            </a:r>
            <a:endParaRPr lang="zh-CN" alt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536501" y="2804107"/>
            <a:ext cx="2425255" cy="2433827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31193" y="3157847"/>
            <a:ext cx="2425255" cy="2433827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004048" y="4941168"/>
            <a:ext cx="576064" cy="576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27040" y="5237934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Margin for Green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27713" y="2077277"/>
            <a:ext cx="3264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Larger margin has fewer prediction errors.</a:t>
            </a:r>
            <a:endParaRPr lang="zh-CN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395536" y="6203474"/>
            <a:ext cx="805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These points defining the margin are called 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support vectors</a:t>
            </a:r>
            <a:r>
              <a:rPr lang="en-US" altLang="zh-CN" sz="2400" b="1" dirty="0" smtClean="0"/>
              <a:t>”.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04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Soft Margin in Practical SVM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altLang="zh-CN" dirty="0" smtClean="0"/>
              <a:t>Trade-off between width of margin and number of training errors</a:t>
            </a:r>
            <a:endParaRPr lang="zh-CN" alt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3175" y="5913512"/>
            <a:ext cx="62646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635223" y="2745160"/>
            <a:ext cx="0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61990" y="5987493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Attribute 2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0375" y="2673152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Attribute 1</a:t>
            </a:r>
            <a:endParaRPr lang="zh-CN" altLang="en-US" b="1" dirty="0"/>
          </a:p>
        </p:txBody>
      </p:sp>
      <p:sp>
        <p:nvSpPr>
          <p:cNvPr id="8" name="Oval 7"/>
          <p:cNvSpPr/>
          <p:nvPr/>
        </p:nvSpPr>
        <p:spPr>
          <a:xfrm flipH="1">
            <a:off x="3731567" y="31279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 flipH="1">
            <a:off x="4091607" y="32803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 flipH="1">
            <a:off x="3883967" y="37532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 flipH="1">
            <a:off x="4235623" y="41133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 flipH="1">
            <a:off x="3515543" y="38972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 flipH="1">
            <a:off x="3883967" y="44013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 flipH="1">
            <a:off x="4235623" y="50494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 flipH="1">
            <a:off x="4955703" y="405827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sosceles Triangle 15"/>
          <p:cNvSpPr/>
          <p:nvPr/>
        </p:nvSpPr>
        <p:spPr>
          <a:xfrm>
            <a:off x="903309" y="3763204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Isosceles Triangle 16"/>
          <p:cNvSpPr/>
          <p:nvPr/>
        </p:nvSpPr>
        <p:spPr>
          <a:xfrm>
            <a:off x="1127359" y="3614646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17"/>
          <p:cNvSpPr/>
          <p:nvPr/>
        </p:nvSpPr>
        <p:spPr>
          <a:xfrm>
            <a:off x="1859359" y="4133176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Isosceles Triangle 18"/>
          <p:cNvSpPr/>
          <p:nvPr/>
        </p:nvSpPr>
        <p:spPr>
          <a:xfrm>
            <a:off x="1291679" y="3917152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Isosceles Triangle 19"/>
          <p:cNvSpPr/>
          <p:nvPr/>
        </p:nvSpPr>
        <p:spPr>
          <a:xfrm>
            <a:off x="1643335" y="5069280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Isosceles Triangle 20"/>
          <p:cNvSpPr/>
          <p:nvPr/>
        </p:nvSpPr>
        <p:spPr>
          <a:xfrm>
            <a:off x="1067271" y="4565224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643335" y="3127918"/>
            <a:ext cx="2240632" cy="296808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23455" y="2857818"/>
            <a:ext cx="36004" cy="37757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04254" y="2801489"/>
            <a:ext cx="36004" cy="37757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76648" y="2898724"/>
            <a:ext cx="36004" cy="37757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58751" y="3553666"/>
            <a:ext cx="2022649" cy="2694734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55232" y="2473096"/>
            <a:ext cx="4560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Red should still be preferred over Green. (The new training examples may correspond to noise.)</a:t>
            </a:r>
            <a:endParaRPr lang="zh-CN" altLang="en-US" sz="2400" dirty="0"/>
          </a:p>
        </p:txBody>
      </p:sp>
      <p:sp>
        <p:nvSpPr>
          <p:cNvPr id="33" name="Isosceles Triangle 32"/>
          <p:cNvSpPr/>
          <p:nvPr/>
        </p:nvSpPr>
        <p:spPr>
          <a:xfrm>
            <a:off x="2928808" y="5513786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Oval 33"/>
          <p:cNvSpPr/>
          <p:nvPr/>
        </p:nvSpPr>
        <p:spPr>
          <a:xfrm flipH="1">
            <a:off x="2362200" y="34096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003375" y="3042484"/>
            <a:ext cx="2111425" cy="28249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940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Non-linear SVM</a:t>
            </a:r>
            <a:endParaRPr lang="zh-CN" alt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73735" y="4293096"/>
            <a:ext cx="62646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405783" y="1124744"/>
            <a:ext cx="0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50399" y="4468470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Attribute 2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0935" y="1052736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Attribute 1</a:t>
            </a:r>
            <a:endParaRPr lang="zh-CN" altLang="en-US" b="1" dirty="0"/>
          </a:p>
        </p:txBody>
      </p:sp>
      <p:sp>
        <p:nvSpPr>
          <p:cNvPr id="8" name="Oval 7"/>
          <p:cNvSpPr/>
          <p:nvPr/>
        </p:nvSpPr>
        <p:spPr>
          <a:xfrm flipH="1">
            <a:off x="3854055" y="244314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 flipH="1">
            <a:off x="4214095" y="259554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 flipH="1">
            <a:off x="4006455" y="30684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 flipH="1">
            <a:off x="4205711" y="24034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 flipH="1">
            <a:off x="3638031" y="321251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 flipH="1">
            <a:off x="3854055" y="26914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 flipH="1">
            <a:off x="4205711" y="33395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 flipH="1">
            <a:off x="4803546" y="280924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sosceles Triangle 15"/>
          <p:cNvSpPr/>
          <p:nvPr/>
        </p:nvSpPr>
        <p:spPr>
          <a:xfrm>
            <a:off x="4947562" y="1999821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Isosceles Triangle 16"/>
          <p:cNvSpPr/>
          <p:nvPr/>
        </p:nvSpPr>
        <p:spPr>
          <a:xfrm>
            <a:off x="3687658" y="1981646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17"/>
          <p:cNvSpPr/>
          <p:nvPr/>
        </p:nvSpPr>
        <p:spPr>
          <a:xfrm>
            <a:off x="2629919" y="2512760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Isosceles Triangle 18"/>
          <p:cNvSpPr/>
          <p:nvPr/>
        </p:nvSpPr>
        <p:spPr>
          <a:xfrm>
            <a:off x="2062239" y="2296736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Isosceles Triangle 19"/>
          <p:cNvSpPr/>
          <p:nvPr/>
        </p:nvSpPr>
        <p:spPr>
          <a:xfrm>
            <a:off x="2413895" y="3448864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Isosceles Triangle 20"/>
          <p:cNvSpPr/>
          <p:nvPr/>
        </p:nvSpPr>
        <p:spPr>
          <a:xfrm>
            <a:off x="5438231" y="3483576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Isosceles Triangle 24"/>
          <p:cNvSpPr/>
          <p:nvPr/>
        </p:nvSpPr>
        <p:spPr>
          <a:xfrm>
            <a:off x="5870279" y="3284523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Isosceles Triangle 25"/>
          <p:cNvSpPr/>
          <p:nvPr/>
        </p:nvSpPr>
        <p:spPr>
          <a:xfrm>
            <a:off x="5942287" y="3068499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Isosceles Triangle 26"/>
          <p:cNvSpPr/>
          <p:nvPr/>
        </p:nvSpPr>
        <p:spPr>
          <a:xfrm>
            <a:off x="5654255" y="2132395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Isosceles Triangle 27"/>
          <p:cNvSpPr/>
          <p:nvPr/>
        </p:nvSpPr>
        <p:spPr>
          <a:xfrm>
            <a:off x="3205983" y="3635976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/>
          <p:cNvSpPr/>
          <p:nvPr/>
        </p:nvSpPr>
        <p:spPr>
          <a:xfrm>
            <a:off x="3277991" y="2276411"/>
            <a:ext cx="2160240" cy="133131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73386" y="2595545"/>
            <a:ext cx="236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Classification Boundary</a:t>
            </a:r>
            <a:endParaRPr lang="zh-CN" altLang="en-US" dirty="0"/>
          </a:p>
        </p:txBody>
      </p:sp>
      <p:cxnSp>
        <p:nvCxnSpPr>
          <p:cNvPr id="32" name="Straight Connector 31"/>
          <p:cNvCxnSpPr>
            <a:stCxn id="30" idx="1"/>
            <a:endCxn id="29" idx="6"/>
          </p:cNvCxnSpPr>
          <p:nvPr/>
        </p:nvCxnSpPr>
        <p:spPr>
          <a:xfrm flipH="1">
            <a:off x="5438231" y="2780211"/>
            <a:ext cx="435155" cy="16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47664" y="5517232"/>
            <a:ext cx="5161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The classification boundary is not a line.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48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Transform Non-linear to Linear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002161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Map the points into a new space. (The mapping function is called the </a:t>
            </a:r>
            <a:r>
              <a:rPr lang="en-US" altLang="zh-CN" b="1" dirty="0" smtClean="0"/>
              <a:t>Kernel Function</a:t>
            </a:r>
            <a:r>
              <a:rPr lang="en-US" altLang="zh-CN" dirty="0" smtClean="0"/>
              <a:t>.)</a:t>
            </a:r>
          </a:p>
          <a:p>
            <a:pPr lvl="1"/>
            <a:r>
              <a:rPr lang="en-US" altLang="zh-CN" dirty="0" smtClean="0"/>
              <a:t>In practice, the new space often has much higher dimension than the origin space.</a:t>
            </a:r>
            <a:endParaRPr lang="zh-CN" alt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1647" y="6237312"/>
            <a:ext cx="62646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613695" y="3068960"/>
            <a:ext cx="0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2160" y="6309320"/>
            <a:ext cx="268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(Attribute 2)</a:t>
            </a:r>
            <a:r>
              <a:rPr lang="en-US" altLang="zh-CN" b="1" baseline="30000" dirty="0" smtClean="0"/>
              <a:t>2 </a:t>
            </a:r>
            <a:r>
              <a:rPr lang="en-US" altLang="zh-CN" b="1" dirty="0" smtClean="0"/>
              <a:t>– Attribute 2</a:t>
            </a:r>
            <a:endParaRPr lang="zh-CN" altLang="en-US" b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638847" y="2996952"/>
            <a:ext cx="268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(Attribute 1)</a:t>
            </a:r>
            <a:r>
              <a:rPr lang="en-US" altLang="zh-CN" b="1" baseline="30000" dirty="0" smtClean="0"/>
              <a:t>2 </a:t>
            </a:r>
            <a:r>
              <a:rPr lang="en-US" altLang="zh-CN" b="1" dirty="0" smtClean="0"/>
              <a:t>– Attribute 1</a:t>
            </a:r>
            <a:endParaRPr lang="zh-CN" altLang="en-US" b="1" baseline="30000" dirty="0"/>
          </a:p>
        </p:txBody>
      </p:sp>
      <p:sp>
        <p:nvSpPr>
          <p:cNvPr id="8" name="Oval 7"/>
          <p:cNvSpPr/>
          <p:nvPr/>
        </p:nvSpPr>
        <p:spPr>
          <a:xfrm flipH="1">
            <a:off x="1049288" y="529748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 flipH="1">
            <a:off x="1409328" y="544988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 flipH="1">
            <a:off x="1561728" y="54102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 flipH="1">
            <a:off x="1400944" y="52578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 flipH="1">
            <a:off x="1193304" y="55542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 flipH="1">
            <a:off x="1049288" y="5545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 flipH="1">
            <a:off x="1760984" y="568126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 flipH="1">
            <a:off x="1760984" y="551957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sosceles Triangle 15"/>
          <p:cNvSpPr/>
          <p:nvPr/>
        </p:nvSpPr>
        <p:spPr>
          <a:xfrm>
            <a:off x="3563888" y="4341373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Isosceles Triangle 16"/>
          <p:cNvSpPr/>
          <p:nvPr/>
        </p:nvSpPr>
        <p:spPr>
          <a:xfrm>
            <a:off x="2895570" y="3925862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17"/>
          <p:cNvSpPr/>
          <p:nvPr/>
        </p:nvSpPr>
        <p:spPr>
          <a:xfrm>
            <a:off x="1467272" y="4319086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Isosceles Triangle 18"/>
          <p:cNvSpPr/>
          <p:nvPr/>
        </p:nvSpPr>
        <p:spPr>
          <a:xfrm>
            <a:off x="899592" y="4103062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Isosceles Triangle 19"/>
          <p:cNvSpPr/>
          <p:nvPr/>
        </p:nvSpPr>
        <p:spPr>
          <a:xfrm>
            <a:off x="3265337" y="4392251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Isosceles Triangle 20"/>
          <p:cNvSpPr/>
          <p:nvPr/>
        </p:nvSpPr>
        <p:spPr>
          <a:xfrm>
            <a:off x="4054557" y="5825128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Isosceles Triangle 21"/>
          <p:cNvSpPr/>
          <p:nvPr/>
        </p:nvSpPr>
        <p:spPr>
          <a:xfrm>
            <a:off x="4486605" y="5626075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Isosceles Triangle 22"/>
          <p:cNvSpPr/>
          <p:nvPr/>
        </p:nvSpPr>
        <p:spPr>
          <a:xfrm>
            <a:off x="4558613" y="5410051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Isosceles Triangle 23"/>
          <p:cNvSpPr/>
          <p:nvPr/>
        </p:nvSpPr>
        <p:spPr>
          <a:xfrm>
            <a:off x="4270581" y="4473947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Isosceles Triangle 24"/>
          <p:cNvSpPr/>
          <p:nvPr/>
        </p:nvSpPr>
        <p:spPr>
          <a:xfrm>
            <a:off x="2690567" y="4961032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23528" y="4456976"/>
            <a:ext cx="3672408" cy="19557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72582" y="3501008"/>
            <a:ext cx="561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(Attribute1, Attribute2) </a:t>
            </a:r>
            <a:r>
              <a:rPr lang="en-US" altLang="zh-CN" dirty="0" smtClean="0">
                <a:sym typeface="Wingdings" pitchFamily="2" charset="2"/>
              </a:rPr>
              <a:t> </a:t>
            </a:r>
          </a:p>
          <a:p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        (Attribute1</a:t>
            </a:r>
            <a:r>
              <a:rPr lang="en-US" altLang="zh-CN" baseline="30000" dirty="0" smtClean="0"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 – Attribute1</a:t>
            </a:r>
            <a:r>
              <a:rPr lang="en-US" altLang="zh-CN" baseline="30000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, Attribute2</a:t>
            </a:r>
            <a:r>
              <a:rPr lang="en-US" altLang="zh-CN" baseline="30000" dirty="0" smtClean="0"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 – Attribute2)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9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The Approach</a:t>
            </a:r>
          </a:p>
          <a:p>
            <a:r>
              <a:rPr lang="en-US" dirty="0" smtClean="0"/>
              <a:t>The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" y="188640"/>
            <a:ext cx="8507288" cy="5760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Issue in Classification(1): Multi-class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76064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The SVM introduced before can handle only 2 class (binary classification). How to handle more classes?</a:t>
            </a:r>
          </a:p>
          <a:p>
            <a:r>
              <a:rPr lang="en-US" altLang="zh-CN" dirty="0" smtClean="0"/>
              <a:t>A widely used approach is to perform binary classification against each class:</a:t>
            </a:r>
          </a:p>
          <a:p>
            <a:pPr lvl="1"/>
            <a:r>
              <a:rPr lang="en-US" altLang="zh-CN" dirty="0" smtClean="0"/>
              <a:t>1. Non-Constrained  vs.  Others </a:t>
            </a:r>
          </a:p>
          <a:p>
            <a:pPr lvl="1"/>
            <a:r>
              <a:rPr lang="en-US" altLang="zh-CN" dirty="0" smtClean="0"/>
              <a:t>2. Requires  vs.  Others</a:t>
            </a:r>
          </a:p>
          <a:p>
            <a:pPr lvl="1"/>
            <a:r>
              <a:rPr lang="en-US" altLang="zh-CN" dirty="0" smtClean="0"/>
              <a:t>3. Excludes  vs.  Others</a:t>
            </a:r>
          </a:p>
          <a:p>
            <a:r>
              <a:rPr lang="en-US" altLang="zh-CN" dirty="0" smtClean="0"/>
              <a:t>It produces a 0-1 string (Y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 Y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 Y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) for each data item, where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dirty="0"/>
              <a:t>Y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= 0, the item is “Others” in </a:t>
            </a:r>
            <a:r>
              <a:rPr lang="en-US" altLang="zh-CN" dirty="0" err="1" smtClean="0"/>
              <a:t>i</a:t>
            </a:r>
            <a:r>
              <a:rPr lang="en-US" altLang="zh-CN" baseline="30000" dirty="0" err="1" smtClean="0"/>
              <a:t>th</a:t>
            </a:r>
            <a:r>
              <a:rPr lang="en-US" altLang="zh-CN" dirty="0" smtClean="0"/>
              <a:t> classification;</a:t>
            </a:r>
            <a:br>
              <a:rPr lang="en-US" altLang="zh-CN" dirty="0" smtClean="0"/>
            </a:br>
            <a:r>
              <a:rPr lang="en-US" altLang="zh-CN" dirty="0" smtClean="0"/>
              <a:t>      Y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= 1, else.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6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/>
              <a:lstStyle/>
              <a:p>
                <a:r>
                  <a:rPr lang="en-US" altLang="zh-CN" dirty="0" smtClean="0"/>
                  <a:t>Each class is also encoded </a:t>
                </a:r>
                <a:r>
                  <a:rPr lang="en-US" altLang="zh-CN" dirty="0"/>
                  <a:t>into </a:t>
                </a:r>
                <a:r>
                  <a:rPr lang="en-US" altLang="zh-CN" dirty="0" smtClean="0"/>
                  <a:t>a 0-1 string, e.g.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Then, an item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 smtClean="0"/>
                  <a:t> a class  if 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  String(the item) is closest to String(the class)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A major problem is that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Y1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Y2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and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Y3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may contain errors</a:t>
                </a:r>
                <a:r>
                  <a:rPr lang="en-US" altLang="zh-CN" dirty="0"/>
                  <a:t>. The </a:t>
                </a:r>
                <a:r>
                  <a:rPr lang="en-US" altLang="zh-CN" i="1" dirty="0" smtClean="0"/>
                  <a:t>class code </a:t>
                </a:r>
                <a:r>
                  <a:rPr lang="en-US" altLang="zh-CN" i="1" dirty="0"/>
                  <a:t>design </a:t>
                </a:r>
                <a:r>
                  <a:rPr lang="en-US" altLang="zh-CN" dirty="0"/>
                  <a:t>mainly focuses on this problem.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1">
                <a:blip r:embed="rId2"/>
                <a:stretch>
                  <a:fillRect l="-1630" t="-1344" r="-2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79804"/>
              </p:ext>
            </p:extLst>
          </p:nvPr>
        </p:nvGraphicFramePr>
        <p:xfrm>
          <a:off x="660812" y="914400"/>
          <a:ext cx="32253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973"/>
                <a:gridCol w="471805"/>
                <a:gridCol w="471805"/>
                <a:gridCol w="471805"/>
              </a:tblGrid>
              <a:tr h="3477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Y3</a:t>
                      </a:r>
                      <a:endParaRPr lang="zh-CN" altLang="en-US" dirty="0"/>
                    </a:p>
                  </a:txBody>
                  <a:tcPr/>
                </a:tc>
              </a:tr>
              <a:tr h="3477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Non-Constrained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477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Requires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477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Excludes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05602"/>
              </p:ext>
            </p:extLst>
          </p:nvPr>
        </p:nvGraphicFramePr>
        <p:xfrm>
          <a:off x="5004212" y="914400"/>
          <a:ext cx="32253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973"/>
                <a:gridCol w="471805"/>
                <a:gridCol w="471805"/>
                <a:gridCol w="471805"/>
              </a:tblGrid>
              <a:tr h="3477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Y3</a:t>
                      </a:r>
                      <a:endParaRPr lang="zh-CN" altLang="en-US" dirty="0"/>
                    </a:p>
                  </a:txBody>
                  <a:tcPr/>
                </a:tc>
              </a:tr>
              <a:tr h="3477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Non-Constrained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477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Requires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477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Excludes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91000" y="144780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or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04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Issue (2): Data Scaling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Different attributes may have different value ranges, e.g.</a:t>
            </a:r>
          </a:p>
          <a:p>
            <a:pPr lvl="1"/>
            <a:r>
              <a:rPr lang="en-US" altLang="zh-CN" dirty="0" smtClean="0"/>
              <a:t>Similarity:  0.2 vs. 0.9  =  significant, but small distance (0.9 – 0.2 = 0.7) in space.</a:t>
            </a:r>
          </a:p>
          <a:p>
            <a:pPr lvl="1"/>
            <a:r>
              <a:rPr lang="en-US" altLang="zh-CN" dirty="0" smtClean="0"/>
              <a:t>Common Features: -1 vs. 0 = insignificant, but big distance (0 – -1 = 1) in space.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To handle such problems, all values are </a:t>
            </a:r>
            <a:r>
              <a:rPr lang="en-US" altLang="zh-CN" b="1" dirty="0" smtClean="0"/>
              <a:t>scaled </a:t>
            </a:r>
            <a:r>
              <a:rPr lang="en-US" altLang="zh-CN" dirty="0" smtClean="0"/>
              <a:t>to the range [-1, 1] or [0, 1]</a:t>
            </a:r>
          </a:p>
        </p:txBody>
      </p:sp>
    </p:spTree>
    <p:extLst>
      <p:ext uri="{BB962C8B-B14F-4D97-AF65-F5344CB8AC3E}">
        <p14:creationId xmlns:p14="http://schemas.microsoft.com/office/powerpoint/2010/main" val="38343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Issue (3): Unbalanced Classes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60960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There are far more “non-constrained” pairs than “requires” and “excludes” pairs in DFMs. </a:t>
            </a:r>
          </a:p>
          <a:p>
            <a:endParaRPr lang="en-US" altLang="zh-CN" dirty="0"/>
          </a:p>
          <a:p>
            <a:r>
              <a:rPr lang="en-US" altLang="zh-CN" dirty="0" smtClean="0"/>
              <a:t>Such </a:t>
            </a:r>
            <a:r>
              <a:rPr lang="en-US" altLang="zh-CN" b="1" dirty="0" smtClean="0"/>
              <a:t>unbalanced classes </a:t>
            </a:r>
            <a:r>
              <a:rPr lang="en-US" altLang="zh-CN" dirty="0" smtClean="0"/>
              <a:t>can lead to biased accuracy:</a:t>
            </a:r>
          </a:p>
          <a:p>
            <a:pPr lvl="1"/>
            <a:r>
              <a:rPr lang="en-US" altLang="zh-CN" dirty="0" smtClean="0"/>
              <a:t>50 exclude-pairs,  950 non-constrained-pairs</a:t>
            </a:r>
          </a:p>
          <a:p>
            <a:pPr marL="457200" lvl="1" indent="0">
              <a:buNone/>
            </a:pPr>
            <a:r>
              <a:rPr lang="en-US" altLang="zh-CN" dirty="0" smtClean="0"/>
              <a:t>    A </a:t>
            </a:r>
            <a:r>
              <a:rPr lang="en-US" altLang="zh-CN" b="1" dirty="0" smtClean="0"/>
              <a:t>cheat classifier: classify everything as “non-constrained”</a:t>
            </a:r>
          </a:p>
          <a:p>
            <a:pPr marL="457200" lvl="1" indent="0">
              <a:buNone/>
            </a:pPr>
            <a:r>
              <a:rPr lang="en-US" altLang="zh-CN" dirty="0" smtClean="0"/>
              <a:t>            Accuracy = 95% 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 smtClean="0"/>
              <a:t>Weighted classes</a:t>
            </a:r>
            <a:r>
              <a:rPr lang="en-US" altLang="zh-CN" dirty="0" smtClean="0"/>
              <a:t> are introduced to handle such problem. </a:t>
            </a:r>
          </a:p>
          <a:p>
            <a:pPr lvl="1"/>
            <a:r>
              <a:rPr lang="en-US" altLang="zh-CN" dirty="0" smtClean="0"/>
              <a:t>For example, missing an “exclude” is weighted 10 times worse than missing a “non-constrained” pair.</a:t>
            </a:r>
          </a:p>
          <a:p>
            <a:r>
              <a:rPr lang="en-US" altLang="zh-CN" dirty="0" smtClean="0"/>
              <a:t>In SVM, the weight actually influence the number of training errors in the soft margin trade-offs. </a:t>
            </a:r>
            <a:br>
              <a:rPr lang="en-US" altLang="zh-CN" dirty="0" smtClean="0"/>
            </a:br>
            <a:r>
              <a:rPr lang="en-US" altLang="zh-CN" dirty="0" smtClean="0"/>
              <a:t>    High class weight </a:t>
            </a:r>
            <a:r>
              <a:rPr lang="en-US" altLang="zh-CN" dirty="0" smtClean="0">
                <a:sym typeface="Wingdings" pitchFamily="2" charset="2"/>
              </a:rPr>
              <a:t> Few training errors for this class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3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LIBSVM: A practical SVM classifier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Chih</a:t>
            </a:r>
            <a:r>
              <a:rPr lang="en-US" b="1" dirty="0" smtClean="0"/>
              <a:t>-Chung Chang and </a:t>
            </a:r>
            <a:r>
              <a:rPr lang="en-US" b="1" dirty="0" err="1" smtClean="0"/>
              <a:t>Chih</a:t>
            </a:r>
            <a:r>
              <a:rPr lang="en-US" b="1" dirty="0" smtClean="0"/>
              <a:t>-Jen Lin, </a:t>
            </a:r>
            <a:r>
              <a:rPr lang="en-US" dirty="0"/>
              <a:t>National Taiwan </a:t>
            </a:r>
            <a:r>
              <a:rPr lang="en-US" dirty="0" smtClean="0"/>
              <a:t>University</a:t>
            </a:r>
          </a:p>
          <a:p>
            <a:pPr lvl="1"/>
            <a:r>
              <a:rPr lang="en-US" b="1" dirty="0" smtClean="0"/>
              <a:t>See </a:t>
            </a:r>
            <a:r>
              <a:rPr lang="en-US" b="1" dirty="0" smtClean="0">
                <a:hlinkClick r:id="rId2"/>
              </a:rPr>
              <a:t>http://www.csie.ntu.edu.tw/~cjlin/libsvm/</a:t>
            </a:r>
            <a:endParaRPr lang="en-US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Key features of LIBSVM</a:t>
            </a:r>
          </a:p>
          <a:p>
            <a:pPr lvl="1"/>
            <a:r>
              <a:rPr lang="en-US" altLang="zh-CN" dirty="0" smtClean="0"/>
              <a:t>Easy-to-use interfaces (</a:t>
            </a:r>
            <a:r>
              <a:rPr lang="en-US" altLang="zh-CN" dirty="0" err="1" smtClean="0"/>
              <a:t>svm_scale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svm_train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svm_predict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Integrated support for </a:t>
            </a:r>
            <a:r>
              <a:rPr lang="en-US" altLang="zh-CN" b="1" dirty="0" smtClean="0"/>
              <a:t>cross-validation </a:t>
            </a:r>
            <a:r>
              <a:rPr lang="en-US" altLang="zh-CN" dirty="0" smtClean="0"/>
              <a:t>(discuss later)</a:t>
            </a:r>
          </a:p>
          <a:p>
            <a:pPr lvl="1"/>
            <a:r>
              <a:rPr lang="en-US" altLang="zh-CN" dirty="0" smtClean="0"/>
              <a:t>Support for multi-class, data scaling and unbalanced classes</a:t>
            </a:r>
          </a:p>
          <a:p>
            <a:pPr lvl="1"/>
            <a:r>
              <a:rPr lang="en-US" altLang="zh-CN" dirty="0" smtClean="0"/>
              <a:t>Source code available in about 20 languages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5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LIBSVM in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Format the data as required by LIBSVM.</a:t>
            </a:r>
          </a:p>
          <a:p>
            <a:r>
              <a:rPr lang="en-US" dirty="0" smtClean="0"/>
              <a:t>2. Scale training set and test set with the same scaling factor. (</a:t>
            </a:r>
            <a:r>
              <a:rPr lang="en-US" dirty="0" err="1" smtClean="0"/>
              <a:t>LIBSVM.svm_scale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3. Train with cross-validation to find the best parameters of the data, the kernel function and the class weights. (</a:t>
            </a:r>
            <a:r>
              <a:rPr lang="en-US" dirty="0" err="1" smtClean="0"/>
              <a:t>LIBSVM.svm_train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4. Test. (</a:t>
            </a:r>
            <a:r>
              <a:rPr lang="en-US" dirty="0" err="1" smtClean="0"/>
              <a:t>LIBSVM.svm_predict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Preparing Data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Classification</a:t>
            </a:r>
          </a:p>
          <a:p>
            <a:r>
              <a:rPr lang="en-US" dirty="0" smtClean="0"/>
              <a:t>Step 3: Cross Validation &amp; Optimization</a:t>
            </a:r>
          </a:p>
          <a:p>
            <a:pPr lvl="1"/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Optimization with Genetic Algorithms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Cross-Validation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220200" cy="143865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 approach to evaluating the classifier with </a:t>
            </a:r>
            <a:r>
              <a:rPr lang="en-US" b="1" dirty="0" smtClean="0"/>
              <a:t>training set</a:t>
            </a:r>
            <a:r>
              <a:rPr lang="en-US" dirty="0" smtClean="0"/>
              <a:t> only. </a:t>
            </a:r>
          </a:p>
          <a:p>
            <a:pPr lvl="1"/>
            <a:r>
              <a:rPr lang="en-US" dirty="0" smtClean="0"/>
              <a:t>Therefore the classifier can be evaluated (and optimized) </a:t>
            </a:r>
            <a:r>
              <a:rPr lang="en-US" b="1" dirty="0" smtClean="0"/>
              <a:t>before</a:t>
            </a:r>
            <a:r>
              <a:rPr lang="en-US" dirty="0" smtClean="0"/>
              <a:t> applying on real test sets.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289" y="5555985"/>
            <a:ext cx="1204112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199" y="4717979"/>
            <a:ext cx="1219201" cy="3590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199" y="3727184"/>
            <a:ext cx="1219201" cy="5656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1" y="2279384"/>
            <a:ext cx="12192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6241784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 Pairs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38200" y="24317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81100" y="24317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26603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81100" y="26603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8200" y="28508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81100" y="28508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8200" y="30794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1100" y="30794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8200" y="37652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81100" y="37652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8200" y="41081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81100" y="41081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8200" y="48320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81100" y="48320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38200" y="565920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81100" y="565920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38200" y="592590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81100" y="592590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8600" y="1905000"/>
            <a:ext cx="177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Non-Constrained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" y="3313918"/>
            <a:ext cx="99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Requires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8" y="4292850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Excludes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584870" y="5186652"/>
            <a:ext cx="111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Unknown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2005753" y="2274332"/>
            <a:ext cx="204047" cy="2802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362200" y="32676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the Training Set is Used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28800" y="5581083"/>
            <a:ext cx="14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(Real) Test Set</a:t>
            </a:r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709441" y="1972058"/>
            <a:ext cx="5282159" cy="445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/>
              <a:t>k</a:t>
            </a:r>
            <a:r>
              <a:rPr lang="en-US" b="1" dirty="0" smtClean="0"/>
              <a:t>-Fold Cross-Validation</a:t>
            </a:r>
          </a:p>
          <a:p>
            <a:pPr lvl="1"/>
            <a:r>
              <a:rPr lang="en-US" dirty="0" smtClean="0"/>
              <a:t>Divide the training set into </a:t>
            </a:r>
            <a:r>
              <a:rPr lang="en-US" i="1" dirty="0" smtClean="0"/>
              <a:t>k </a:t>
            </a:r>
            <a:r>
              <a:rPr lang="en-US" dirty="0" smtClean="0"/>
              <a:t>equal-sized subsets.</a:t>
            </a:r>
          </a:p>
          <a:p>
            <a:pPr lvl="1"/>
            <a:r>
              <a:rPr lang="en-US" dirty="0" smtClean="0"/>
              <a:t>Run the classifier </a:t>
            </a:r>
            <a:r>
              <a:rPr lang="en-US" i="1" dirty="0" smtClean="0"/>
              <a:t>k </a:t>
            </a:r>
            <a:r>
              <a:rPr lang="en-US" dirty="0" smtClean="0"/>
              <a:t>times.</a:t>
            </a:r>
          </a:p>
          <a:p>
            <a:pPr lvl="2"/>
            <a:r>
              <a:rPr lang="en-US" dirty="0" smtClean="0"/>
              <a:t>During each run, </a:t>
            </a:r>
            <a:r>
              <a:rPr lang="en-US" b="1" dirty="0" smtClean="0"/>
              <a:t>one</a:t>
            </a:r>
            <a:r>
              <a:rPr lang="en-US" dirty="0" smtClean="0"/>
              <a:t> subset is chosen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b="1" dirty="0" smtClean="0"/>
              <a:t>testing</a:t>
            </a:r>
            <a:r>
              <a:rPr lang="en-US" dirty="0" smtClean="0"/>
              <a:t>, and </a:t>
            </a:r>
            <a:r>
              <a:rPr lang="en-US" b="1" dirty="0" smtClean="0"/>
              <a:t>others for training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focus on validating the </a:t>
            </a:r>
            <a:r>
              <a:rPr lang="en-US" b="1" dirty="0" smtClean="0"/>
              <a:t>accuracy</a:t>
            </a:r>
            <a:r>
              <a:rPr lang="en-US" dirty="0" smtClean="0"/>
              <a:t> of classification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Optimize the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Basic concepts of optimization</a:t>
            </a:r>
          </a:p>
          <a:p>
            <a:pPr lvl="1"/>
            <a:r>
              <a:rPr lang="en-US" dirty="0" smtClean="0"/>
              <a:t>Solution: a set of parameters to be optimized</a:t>
            </a:r>
          </a:p>
          <a:p>
            <a:pPr lvl="1"/>
            <a:r>
              <a:rPr lang="en-US" dirty="0" smtClean="0"/>
              <a:t>Cost Function: a function that evaluates </a:t>
            </a:r>
            <a:r>
              <a:rPr lang="en-US" b="1" dirty="0" smtClean="0"/>
              <a:t>higher</a:t>
            </a:r>
            <a:r>
              <a:rPr lang="en-US" dirty="0" smtClean="0"/>
              <a:t> </a:t>
            </a:r>
            <a:r>
              <a:rPr lang="en-US" b="1" dirty="0" smtClean="0"/>
              <a:t>values for worse solutions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Optimization tries to find a solution with lowest cost.</a:t>
            </a:r>
          </a:p>
          <a:p>
            <a:r>
              <a:rPr lang="en-US" dirty="0" smtClean="0"/>
              <a:t>For the classifier</a:t>
            </a:r>
          </a:p>
          <a:p>
            <a:pPr lvl="1"/>
            <a:r>
              <a:rPr lang="en-US" dirty="0" smtClean="0"/>
              <a:t>Solution = [gamma (a kernel parameter), W-require, W-excludes]</a:t>
            </a:r>
          </a:p>
          <a:p>
            <a:pPr lvl="2"/>
            <a:r>
              <a:rPr lang="en-US" dirty="0" smtClean="0"/>
              <a:t>Each parameter has a valid range.</a:t>
            </a:r>
          </a:p>
          <a:p>
            <a:pPr lvl="1"/>
            <a:r>
              <a:rPr lang="en-US" dirty="0" smtClean="0"/>
              <a:t>Cost (Solution) = 1 – Accuracy of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Start with random solutions (initial </a:t>
            </a:r>
            <a:r>
              <a:rPr lang="en-US" b="1" dirty="0" smtClean="0"/>
              <a:t>population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Produce next </a:t>
            </a:r>
            <a:r>
              <a:rPr lang="en-US" b="1" dirty="0" smtClean="0"/>
              <a:t>generation</a:t>
            </a:r>
            <a:r>
              <a:rPr lang="en-US" dirty="0" smtClean="0"/>
              <a:t> from </a:t>
            </a:r>
            <a:r>
              <a:rPr lang="en-US" b="1" dirty="0" smtClean="0"/>
              <a:t>top elites</a:t>
            </a:r>
            <a:r>
              <a:rPr lang="en-US" dirty="0" smtClean="0"/>
              <a:t> of current population </a:t>
            </a:r>
          </a:p>
          <a:p>
            <a:pPr lvl="2"/>
            <a:r>
              <a:rPr lang="en-US" dirty="0" smtClean="0"/>
              <a:t>Mutation: slightly change an elite solution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Crossover (Breeding): combine random parts of 2 elite solutions into a new one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Repeat until the stop condition has been reached (e.g. max number of generation)</a:t>
            </a:r>
          </a:p>
          <a:p>
            <a:pPr lvl="1"/>
            <a:r>
              <a:rPr lang="en-US" dirty="0" smtClean="0"/>
              <a:t>The best solution of last generation is the overall best solution.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0348" y="305966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[ 0.3, 2, 5 ]  </a:t>
            </a:r>
            <a:r>
              <a:rPr lang="en-US" dirty="0" smtClean="0">
                <a:sym typeface="Wingdings" pitchFamily="2" charset="2"/>
              </a:rPr>
              <a:t>  [ 0.4, 2, 5 ]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4931" y="4191000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u="sng" dirty="0" smtClean="0"/>
              <a:t> 0.3</a:t>
            </a:r>
            <a:r>
              <a:rPr lang="en-US" dirty="0" smtClean="0"/>
              <a:t>, 2, 5 ]  and   [ 0.5, </a:t>
            </a:r>
            <a:r>
              <a:rPr lang="en-US" u="sng" dirty="0" smtClean="0"/>
              <a:t>3</a:t>
            </a:r>
            <a:r>
              <a:rPr lang="en-US" dirty="0" smtClean="0"/>
              <a:t>, </a:t>
            </a:r>
            <a:r>
              <a:rPr lang="en-US" u="sng" dirty="0" smtClean="0"/>
              <a:t>3</a:t>
            </a:r>
            <a:r>
              <a:rPr lang="en-US" dirty="0" smtClean="0"/>
              <a:t> ]  </a:t>
            </a:r>
            <a:r>
              <a:rPr lang="en-US" dirty="0" smtClean="0">
                <a:sym typeface="Wingdings" pitchFamily="2" charset="2"/>
              </a:rPr>
              <a:t>  [ 0.3, 3, 3 ]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 feature models (DFMs) </a:t>
            </a:r>
            <a:br>
              <a:rPr lang="en-US" dirty="0" smtClean="0"/>
            </a:br>
            <a:r>
              <a:rPr lang="en-US" dirty="0" smtClean="0"/>
              <a:t>   = Features + Constraints</a:t>
            </a:r>
          </a:p>
          <a:p>
            <a:r>
              <a:rPr lang="en-US" dirty="0" smtClean="0"/>
              <a:t>Reuse DFMs (Application Engineering)</a:t>
            </a:r>
            <a:br>
              <a:rPr lang="en-US" dirty="0" smtClean="0"/>
            </a:br>
            <a:r>
              <a:rPr lang="en-US" dirty="0" smtClean="0"/>
              <a:t>   = Select a subset of Features satisfying the</a:t>
            </a:r>
            <a:br>
              <a:rPr lang="en-US" dirty="0" smtClean="0"/>
            </a:br>
            <a:r>
              <a:rPr lang="en-US" dirty="0" smtClean="0"/>
              <a:t>      Constraints</a:t>
            </a:r>
          </a:p>
          <a:p>
            <a:endParaRPr lang="en-US" dirty="0" smtClean="0"/>
          </a:p>
          <a:p>
            <a:r>
              <a:rPr lang="en-US" dirty="0" smtClean="0"/>
              <a:t>Domains become increasingly complex</a:t>
            </a:r>
          </a:p>
          <a:p>
            <a:pPr lvl="1"/>
            <a:r>
              <a:rPr lang="en-US" dirty="0" smtClean="0"/>
              <a:t>DFMs in practice contains more and more features (e.g. thousands)</a:t>
            </a:r>
          </a:p>
          <a:p>
            <a:pPr lvl="1"/>
            <a:r>
              <a:rPr lang="en-US" dirty="0" smtClean="0"/>
              <a:t>What makes things </a:t>
            </a:r>
            <a:r>
              <a:rPr lang="en-US" b="1" dirty="0" smtClean="0"/>
              <a:t>worse</a:t>
            </a:r>
            <a:r>
              <a:rPr lang="en-US" dirty="0" smtClean="0"/>
              <a:t>: finding constraints is often harder than finding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Preparing Data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Classification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Cross Validation &amp; Optimization</a:t>
            </a:r>
          </a:p>
          <a:p>
            <a:r>
              <a:rPr lang="en-US" dirty="0" smtClean="0"/>
              <a:t>The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743357" y="3124200"/>
            <a:ext cx="4095843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624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Data</a:t>
            </a:r>
            <a:endParaRPr lang="en-US" altLang="zh-CN" dirty="0"/>
          </a:p>
          <a:p>
            <a:pPr lvl="1"/>
            <a:r>
              <a:rPr lang="en-US" altLang="zh-CN" dirty="0"/>
              <a:t>Domain feature model of “Media Player”</a:t>
            </a:r>
          </a:p>
          <a:p>
            <a:pPr lvl="1"/>
            <a:r>
              <a:rPr lang="en-US" altLang="zh-CN" dirty="0"/>
              <a:t>58 features collected from Wikipedia and online documents (1653 </a:t>
            </a:r>
            <a:r>
              <a:rPr lang="en-US" altLang="zh-CN" dirty="0" smtClean="0"/>
              <a:t>pairs, 59 requires, 62 excludes)</a:t>
            </a:r>
          </a:p>
          <a:p>
            <a:pPr lvl="1"/>
            <a:r>
              <a:rPr lang="en-US" altLang="zh-CN" dirty="0" smtClean="0"/>
              <a:t>The DFM is </a:t>
            </a:r>
            <a:r>
              <a:rPr lang="en-US" altLang="zh-CN" dirty="0"/>
              <a:t>used as </a:t>
            </a:r>
            <a:r>
              <a:rPr lang="en-US" altLang="zh-CN" dirty="0" smtClean="0"/>
              <a:t>both training </a:t>
            </a:r>
            <a:r>
              <a:rPr lang="en-US" altLang="zh-CN" dirty="0"/>
              <a:t>set and test </a:t>
            </a:r>
            <a:r>
              <a:rPr lang="en-US" altLang="zh-CN" dirty="0" smtClean="0"/>
              <a:t>set</a:t>
            </a:r>
          </a:p>
          <a:p>
            <a:pPr lvl="2"/>
            <a:r>
              <a:rPr lang="en-US" altLang="zh-CN" dirty="0" smtClean="0"/>
              <a:t>The test set is a copy of the DFM </a:t>
            </a:r>
            <a:r>
              <a:rPr lang="en-US" altLang="zh-CN" b="1" dirty="0" smtClean="0"/>
              <a:t>while leaves out all the existing constraints.</a:t>
            </a:r>
            <a:endParaRPr lang="en-US" b="1" dirty="0" smtClean="0"/>
          </a:p>
        </p:txBody>
      </p:sp>
      <p:sp>
        <p:nvSpPr>
          <p:cNvPr id="4" name="Flowchart: Document 3"/>
          <p:cNvSpPr/>
          <p:nvPr/>
        </p:nvSpPr>
        <p:spPr>
          <a:xfrm>
            <a:off x="397144" y="1916668"/>
            <a:ext cx="1066800" cy="6858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Training DFM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313030" y="1992868"/>
            <a:ext cx="1436914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CV &amp; Optimization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218030" y="1992868"/>
            <a:ext cx="1436914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4419600" y="773668"/>
            <a:ext cx="1066800" cy="6858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DFM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123030" y="1992868"/>
            <a:ext cx="1436914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Feedback</a:t>
            </a:r>
            <a:endParaRPr lang="zh-CN" altLang="en-US" dirty="0"/>
          </a:p>
        </p:txBody>
      </p:sp>
      <p:cxnSp>
        <p:nvCxnSpPr>
          <p:cNvPr id="10" name="Elbow Connector 9"/>
          <p:cNvCxnSpPr>
            <a:stCxn id="8" idx="2"/>
            <a:endCxn id="4" idx="2"/>
          </p:cNvCxnSpPr>
          <p:nvPr/>
        </p:nvCxnSpPr>
        <p:spPr>
          <a:xfrm rot="5400000">
            <a:off x="3870586" y="-413773"/>
            <a:ext cx="30861" cy="5910943"/>
          </a:xfrm>
          <a:prstGeom prst="bentConnector3">
            <a:avLst>
              <a:gd name="adj1" fmla="val 9876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0"/>
            <a:endCxn id="7" idx="3"/>
          </p:cNvCxnSpPr>
          <p:nvPr/>
        </p:nvCxnSpPr>
        <p:spPr>
          <a:xfrm rot="16200000" flipV="1">
            <a:off x="5725794" y="877174"/>
            <a:ext cx="876300" cy="13550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3030" y="760467"/>
            <a:ext cx="24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Correct New Constraints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2831068"/>
            <a:ext cx="24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Correct New Constraints</a:t>
            </a:r>
            <a:endParaRPr lang="zh-CN" altLang="en-US" dirty="0"/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1463944" y="2259568"/>
            <a:ext cx="8490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3749944" y="2259568"/>
            <a:ext cx="4680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>
            <a:off x="5654944" y="2259568"/>
            <a:ext cx="4680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6" idx="0"/>
          </p:cNvCxnSpPr>
          <p:nvPr/>
        </p:nvCxnSpPr>
        <p:spPr>
          <a:xfrm flipH="1">
            <a:off x="4936487" y="1414129"/>
            <a:ext cx="16513" cy="578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88987" y="3200400"/>
            <a:ext cx="1235528" cy="4513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Automated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7424057" y="3200400"/>
            <a:ext cx="1110343" cy="451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Manual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49404" y="3276600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LEGEND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864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CV &amp;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26669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Optimization with Genetic Algorithms</a:t>
            </a:r>
          </a:p>
          <a:p>
            <a:pPr lvl="1"/>
            <a:r>
              <a:rPr lang="en-US" dirty="0"/>
              <a:t>Cross-Validation Fold = 4</a:t>
            </a:r>
          </a:p>
          <a:p>
            <a:pPr lvl="1"/>
            <a:r>
              <a:rPr lang="en-US" dirty="0"/>
              <a:t>Population Size = </a:t>
            </a:r>
            <a:r>
              <a:rPr lang="en-US" dirty="0" smtClean="0"/>
              <a:t>25</a:t>
            </a:r>
            <a:endParaRPr lang="en-US" dirty="0"/>
          </a:p>
          <a:p>
            <a:pPr lvl="1"/>
            <a:r>
              <a:rPr lang="en-US" dirty="0"/>
              <a:t>Max Generation = </a:t>
            </a:r>
            <a:r>
              <a:rPr lang="en-US" dirty="0" smtClean="0"/>
              <a:t>80</a:t>
            </a:r>
            <a:endParaRPr lang="en-US" dirty="0"/>
          </a:p>
          <a:p>
            <a:pPr lvl="1"/>
            <a:r>
              <a:rPr lang="en-US" dirty="0"/>
              <a:t>Top Elites Proportion = 20%  </a:t>
            </a:r>
          </a:p>
          <a:p>
            <a:pPr lvl="1"/>
            <a:r>
              <a:rPr lang="en-US" dirty="0" smtClean="0"/>
              <a:t>Crossover </a:t>
            </a:r>
            <a:r>
              <a:rPr lang="en-US" dirty="0"/>
              <a:t>Probability = 80% (Mutation = 20</a:t>
            </a:r>
            <a:r>
              <a:rPr lang="en-US" dirty="0" smtClean="0"/>
              <a:t>%)</a:t>
            </a:r>
          </a:p>
          <a:p>
            <a:endParaRPr lang="en-US" dirty="0"/>
          </a:p>
          <a:p>
            <a:r>
              <a:rPr lang="en-US" dirty="0" smtClean="0"/>
              <a:t>CV Accuracy (10 passes)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22735882"/>
              </p:ext>
            </p:extLst>
          </p:nvPr>
        </p:nvGraphicFramePr>
        <p:xfrm>
          <a:off x="76200" y="3505200"/>
          <a:ext cx="8991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97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1752599"/>
          </a:xfrm>
        </p:spPr>
        <p:txBody>
          <a:bodyPr>
            <a:normAutofit/>
          </a:bodyPr>
          <a:lstStyle/>
          <a:p>
            <a:r>
              <a:rPr lang="en-US" dirty="0" smtClean="0"/>
              <a:t>In each pass, </a:t>
            </a:r>
            <a:r>
              <a:rPr lang="en-US" b="1" dirty="0" smtClean="0"/>
              <a:t>20</a:t>
            </a:r>
            <a:r>
              <a:rPr lang="en-US" dirty="0" smtClean="0"/>
              <a:t> </a:t>
            </a:r>
            <a:r>
              <a:rPr lang="en-US" b="1" dirty="0" smtClean="0"/>
              <a:t>newly discovered constraints in the test set </a:t>
            </a:r>
            <a:r>
              <a:rPr lang="en-US" dirty="0" smtClean="0"/>
              <a:t>are randomly chosen from all discoveries, and displayed for feedback</a:t>
            </a:r>
          </a:p>
          <a:p>
            <a:pPr lvl="2"/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75090446"/>
              </p:ext>
            </p:extLst>
          </p:nvPr>
        </p:nvGraphicFramePr>
        <p:xfrm>
          <a:off x="1371600" y="24384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76800" y="339673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Decreased when there’s no many constraints left in test set.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84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Does treating refinements as constraints improve the results? (Motivation is to increase the size of constraint-pair set.)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leads to a lots of false positives</a:t>
            </a:r>
            <a:r>
              <a:rPr lang="en-US" dirty="0"/>
              <a:t> </a:t>
            </a:r>
            <a:r>
              <a:rPr lang="en-US" dirty="0" smtClean="0"/>
              <a:t>(false constraints).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smtClean="0"/>
              <a:t>Setting the weights:</a:t>
            </a:r>
            <a:br>
              <a:rPr lang="en-US" dirty="0" smtClean="0"/>
            </a:br>
            <a:r>
              <a:rPr lang="en-US" dirty="0" smtClean="0"/>
              <a:t>too low </a:t>
            </a:r>
            <a:r>
              <a:rPr lang="en-US" dirty="0" smtClean="0">
                <a:sym typeface="Wingdings" pitchFamily="2" charset="2"/>
              </a:rPr>
              <a:t> false negatives (Discover few constraints)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too high  false positives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Weights of requires and excludes are close  low accuracy</a:t>
            </a:r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2241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8431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12241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16051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8"/>
          <p:cNvCxnSpPr>
            <a:stCxn id="4" idx="4"/>
            <a:endCxn id="5" idx="7"/>
          </p:cNvCxnSpPr>
          <p:nvPr/>
        </p:nvCxnSpPr>
        <p:spPr>
          <a:xfrm flipH="1">
            <a:off x="973182" y="3124200"/>
            <a:ext cx="327118" cy="479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7" idx="0"/>
          </p:cNvCxnSpPr>
          <p:nvPr/>
        </p:nvCxnSpPr>
        <p:spPr>
          <a:xfrm>
            <a:off x="1300300" y="3124200"/>
            <a:ext cx="381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9301" y="32004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XOR</a:t>
            </a:r>
            <a:endParaRPr lang="zh-CN" altLang="en-US" dirty="0"/>
          </a:p>
        </p:txBody>
      </p:sp>
      <p:cxnSp>
        <p:nvCxnSpPr>
          <p:cNvPr id="14" name="Straight Connector 13"/>
          <p:cNvCxnSpPr>
            <a:stCxn id="4" idx="4"/>
            <a:endCxn id="12" idx="2"/>
          </p:cNvCxnSpPr>
          <p:nvPr/>
        </p:nvCxnSpPr>
        <p:spPr>
          <a:xfrm>
            <a:off x="1300300" y="3124200"/>
            <a:ext cx="16901" cy="44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52700" y="2819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3657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7900" y="3657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8900" y="3657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2590800" y="3124200"/>
            <a:ext cx="48920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05200" y="2902803"/>
            <a:ext cx="5357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 requires A) and (C requires A) and (D requires A) and</a:t>
            </a:r>
          </a:p>
          <a:p>
            <a:r>
              <a:rPr lang="en-US" altLang="zh-CN" dirty="0" smtClean="0"/>
              <a:t>(B excludes C) and </a:t>
            </a:r>
          </a:p>
          <a:p>
            <a:r>
              <a:rPr lang="en-US" altLang="zh-CN" dirty="0" smtClean="0"/>
              <a:t>(B excludes D) and</a:t>
            </a:r>
          </a:p>
          <a:p>
            <a:r>
              <a:rPr lang="en-US" altLang="zh-CN" dirty="0" smtClean="0"/>
              <a:t>(C excludes 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3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Preparing Data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Classification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Cross Validation &amp; Optimization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Experiment</a:t>
            </a:r>
          </a:p>
          <a:p>
            <a:r>
              <a:rPr lang="en-US" dirty="0" smtClean="0"/>
              <a:t>What’s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Apply the classifier on different test DFMs.</a:t>
            </a:r>
          </a:p>
          <a:p>
            <a:r>
              <a:rPr lang="en-US" dirty="0" smtClean="0"/>
              <a:t>Refine the training and test DFMs so </a:t>
            </a:r>
            <a:r>
              <a:rPr lang="en-US" smtClean="0"/>
              <a:t>they become more </a:t>
            </a:r>
            <a:r>
              <a:rPr lang="en-US" dirty="0" smtClean="0"/>
              <a:t>real </a:t>
            </a:r>
          </a:p>
          <a:p>
            <a:pPr lvl="1"/>
            <a:r>
              <a:rPr lang="en-US" dirty="0" smtClean="0"/>
              <a:t>E.g. describe a feature via synthesizing its descriptions from several products</a:t>
            </a:r>
          </a:p>
          <a:p>
            <a:r>
              <a:rPr lang="en-US" dirty="0" smtClean="0"/>
              <a:t>More experiments and measures (see how data mining researchers do this)</a:t>
            </a:r>
          </a:p>
          <a:p>
            <a:r>
              <a:rPr lang="en-US" dirty="0" smtClean="0"/>
              <a:t>Find more attributes / Adjust attributes</a:t>
            </a:r>
          </a:p>
          <a:p>
            <a:pPr lvl="1"/>
            <a:r>
              <a:rPr lang="en-US" dirty="0" smtClean="0"/>
              <a:t>E.g.: Improve the computation of “similarity”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Thank you for listening!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2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Finding Constraints is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0437"/>
            <a:ext cx="8915400" cy="5668963"/>
          </a:xfrm>
        </p:spPr>
        <p:txBody>
          <a:bodyPr>
            <a:normAutofit/>
          </a:bodyPr>
          <a:lstStyle/>
          <a:p>
            <a:r>
              <a:rPr lang="en-US" dirty="0" smtClean="0"/>
              <a:t>My experience (in DFMs of 100 features)</a:t>
            </a:r>
          </a:p>
          <a:p>
            <a:pPr lvl="1"/>
            <a:r>
              <a:rPr lang="en-US" dirty="0"/>
              <a:t>Needs of abstraction: Unlike features, most constraints can’t be directly observed from existing </a:t>
            </a:r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Time-consuming: I have to browse the whole DFM several times</a:t>
            </a:r>
          </a:p>
          <a:p>
            <a:pPr lvl="1"/>
            <a:r>
              <a:rPr lang="en-US" dirty="0" smtClean="0"/>
              <a:t>Tend to miss: I have to look at one feature, and try to remember the features I saw before, and suddenly think of a constraint between them</a:t>
            </a:r>
          </a:p>
          <a:p>
            <a:pPr lvl="1"/>
            <a:r>
              <a:rPr lang="en-US" dirty="0" smtClean="0"/>
              <a:t>No full vision: I can only see a small part of DFM due to the limitation of displaying area or printing area, but constraints can spread over the whole DFM</a:t>
            </a:r>
          </a:p>
        </p:txBody>
      </p:sp>
    </p:spTree>
    <p:extLst>
      <p:ext uri="{BB962C8B-B14F-4D97-AF65-F5344CB8AC3E}">
        <p14:creationId xmlns:p14="http://schemas.microsoft.com/office/powerpoint/2010/main" val="12055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 Automated Way to Constraint Discovery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We focus only on binary constraints now</a:t>
                </a:r>
              </a:p>
              <a:p>
                <a:pPr lvl="1"/>
                <a:r>
                  <a:rPr lang="en-US" dirty="0" smtClean="0"/>
                  <a:t>Requires: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ym typeface="Wingdings" pitchFamily="2" charset="2"/>
                  </a:rPr>
                  <a:t>Excludes: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Wingdings" pitchFamily="2" charset="2"/>
                      </a:rPr>
                      <m:t>¬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 ∨ ¬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Each pair of 2 features can be classified into 3 categories: Non-constrained, Require-constrained, and Exclude-constrained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This inspire us to convert </a:t>
                </a:r>
                <a:br>
                  <a:rPr lang="en-US" dirty="0" smtClean="0"/>
                </a:br>
                <a:r>
                  <a:rPr lang="en-US" dirty="0" smtClean="0"/>
                  <a:t>      binary constraints discovery among features  </a:t>
                </a:r>
                <a:br>
                  <a:rPr lang="en-US" dirty="0" smtClean="0"/>
                </a:br>
                <a:r>
                  <a:rPr lang="en-US" dirty="0" smtClean="0"/>
                  <a:t>into</a:t>
                </a:r>
                <a:br>
                  <a:rPr lang="en-US" dirty="0" smtClean="0"/>
                </a:br>
                <a:r>
                  <a:rPr lang="en-US" dirty="0" smtClean="0"/>
                  <a:t>      3–classes classification among feature-pairs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481" t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139289" y="4876801"/>
            <a:ext cx="1204112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124199" y="4038795"/>
            <a:ext cx="1219201" cy="3590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124199" y="3048000"/>
            <a:ext cx="1219201" cy="5656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676400"/>
            <a:ext cx="10668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71600" y="19050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43000" y="230505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6400" y="25527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1257300" y="2419350"/>
            <a:ext cx="419100" cy="1905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4008" y="313586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Input: DFM 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124201" y="1600200"/>
            <a:ext cx="12192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38300" y="20574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28700" y="20574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38300" y="23241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28700" y="26289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257300" y="26289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48000" y="5562600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 Pairs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505200" y="17526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48100" y="17526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19812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48100" y="19812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05200" y="21717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48100" y="21717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05200" y="24003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48100" y="24003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30861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48100" y="30861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05200" y="34290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48100" y="34290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05200" y="41529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848100" y="415290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05200" y="498001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848100" y="498001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05200" y="524671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48100" y="524671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225816"/>
            <a:ext cx="177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Non-Constrained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3276600" y="2634734"/>
            <a:ext cx="99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Requires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8" y="3613666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Excludes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51870" y="4507468"/>
            <a:ext cx="111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Unknown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Cube 48"/>
          <p:cNvSpPr/>
          <p:nvPr/>
        </p:nvSpPr>
        <p:spPr>
          <a:xfrm>
            <a:off x="5638800" y="2590800"/>
            <a:ext cx="1524000" cy="8382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Classifier</a:t>
            </a:r>
            <a:endParaRPr lang="en-US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672753" y="2228850"/>
            <a:ext cx="737447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542974" y="3143250"/>
            <a:ext cx="837715" cy="8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567042" y="3505200"/>
            <a:ext cx="813647" cy="495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45537" y="3195739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Train</a:t>
            </a:r>
            <a:endParaRPr lang="en-US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209800" y="2286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38661" y="1900339"/>
            <a:ext cx="10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Pairing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486400" y="4419600"/>
            <a:ext cx="11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4. Classify</a:t>
            </a:r>
            <a:endParaRPr lang="en-US" b="1" dirty="0"/>
          </a:p>
        </p:txBody>
      </p:sp>
      <p:cxnSp>
        <p:nvCxnSpPr>
          <p:cNvPr id="76" name="Elbow Connector 75"/>
          <p:cNvCxnSpPr>
            <a:endCxn id="49" idx="0"/>
          </p:cNvCxnSpPr>
          <p:nvPr/>
        </p:nvCxnSpPr>
        <p:spPr>
          <a:xfrm rot="10800000">
            <a:off x="6505576" y="2590800"/>
            <a:ext cx="809625" cy="381000"/>
          </a:xfrm>
          <a:prstGeom prst="bentConnector4">
            <a:avLst>
              <a:gd name="adj1" fmla="val -79328"/>
              <a:gd name="adj2" fmla="val 30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727306" y="1447800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 Optimize</a:t>
            </a:r>
            <a:endParaRPr lang="en-US" b="1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4645537" y="3758195"/>
            <a:ext cx="1513355" cy="1385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2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US" dirty="0" smtClean="0"/>
              <a:t>Step 1: Preparing Data</a:t>
            </a:r>
          </a:p>
          <a:p>
            <a:pPr lvl="1"/>
            <a:r>
              <a:rPr lang="en-US" dirty="0" smtClean="0"/>
              <a:t>Pairing</a:t>
            </a:r>
          </a:p>
          <a:p>
            <a:pPr lvl="1"/>
            <a:r>
              <a:rPr lang="en-US" dirty="0" smtClean="0"/>
              <a:t>Describe the pairs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Step 2: Classification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Step 3: Cross Validation &amp; Optimization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364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Unordered Pairing</a:t>
            </a:r>
          </a:p>
          <a:p>
            <a:pPr lvl="1"/>
            <a:r>
              <a:rPr lang="en-US" dirty="0" smtClean="0"/>
              <a:t>If (A, B) is a “requires-pair”, then </a:t>
            </a:r>
            <a:r>
              <a:rPr lang="en-US" i="1" dirty="0" smtClean="0"/>
              <a:t>A requires B </a:t>
            </a:r>
            <a:r>
              <a:rPr lang="en-US" dirty="0" smtClean="0"/>
              <a:t>or </a:t>
            </a:r>
            <a:r>
              <a:rPr lang="en-US" i="1" dirty="0" smtClean="0"/>
              <a:t>B requires A </a:t>
            </a:r>
            <a:r>
              <a:rPr lang="en-US" dirty="0" smtClean="0"/>
              <a:t>or both.</a:t>
            </a:r>
          </a:p>
          <a:p>
            <a:pPr lvl="1"/>
            <a:r>
              <a:rPr lang="en-US" dirty="0" smtClean="0"/>
              <a:t>Why unordered?</a:t>
            </a:r>
          </a:p>
          <a:p>
            <a:pPr lvl="2"/>
            <a:r>
              <a:rPr lang="en-US" dirty="0" smtClean="0"/>
              <a:t>Because “non-constrained” and “excludes” are unordered, if we use ordered pairing “&lt;A, B&gt;”, then there are redundant pairs (data)  for “non-constrained” and “excludes” classes.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An advantage brought by pairing is that </a:t>
            </a:r>
            <a:r>
              <a:rPr lang="en-US" b="1" dirty="0" smtClean="0">
                <a:solidFill>
                  <a:srgbClr val="FF0000"/>
                </a:solidFill>
              </a:rPr>
              <a:t>the size of dataset is large</a:t>
            </a:r>
            <a:r>
              <a:rPr lang="en-US" dirty="0" smtClean="0"/>
              <a:t> even for a small set of features.</a:t>
            </a:r>
          </a:p>
          <a:p>
            <a:pPr lvl="1"/>
            <a:r>
              <a:rPr lang="en-US" dirty="0" smtClean="0"/>
              <a:t>n features </a:t>
            </a:r>
            <a:r>
              <a:rPr lang="en-US" dirty="0" smtClean="0">
                <a:sym typeface="Wingdings" pitchFamily="2" charset="2"/>
              </a:rPr>
              <a:t> n(n-1)/2 unordered pairs</a:t>
            </a:r>
          </a:p>
          <a:p>
            <a:pPr lvl="1"/>
            <a:r>
              <a:rPr lang="en-US" b="1" dirty="0" smtClean="0">
                <a:sym typeface="Wingdings" pitchFamily="2" charset="2"/>
              </a:rPr>
              <a:t>Big dataset is good</a:t>
            </a:r>
            <a:r>
              <a:rPr lang="en-US" dirty="0" smtClean="0">
                <a:sym typeface="Wingdings" pitchFamily="2" charset="2"/>
              </a:rPr>
              <a:t> for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Describe the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Before classification, we must represent each pair as </a:t>
            </a:r>
            <a:r>
              <a:rPr lang="en-US" b="1" dirty="0" smtClean="0"/>
              <a:t>a group of numeric attributes.</a:t>
            </a:r>
          </a:p>
          <a:p>
            <a:endParaRPr lang="en-US" b="1" dirty="0"/>
          </a:p>
          <a:p>
            <a:r>
              <a:rPr lang="en-US" dirty="0" smtClean="0"/>
              <a:t>Attribute 1: Description Similarity of the paired features (0.0 to 1.0)</a:t>
            </a:r>
          </a:p>
          <a:p>
            <a:pPr lvl="1"/>
            <a:r>
              <a:rPr lang="en-US" dirty="0" smtClean="0"/>
              <a:t>Reason: In many cases,  totally dissimilar features </a:t>
            </a:r>
            <a:r>
              <a:rPr lang="en-US" dirty="0" smtClean="0">
                <a:sym typeface="Wingdings" pitchFamily="2" charset="2"/>
              </a:rPr>
              <a:t> not-constrained. </a:t>
            </a:r>
            <a:endParaRPr lang="en-US" dirty="0" smtClean="0"/>
          </a:p>
          <a:p>
            <a:pPr lvl="1"/>
            <a:r>
              <a:rPr lang="en-US" dirty="0" smtClean="0"/>
              <a:t>Examples from Media Player DFM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Media Library</a:t>
            </a:r>
            <a:r>
              <a:rPr lang="en-US" dirty="0" smtClean="0"/>
              <a:t>: library </a:t>
            </a:r>
            <a:r>
              <a:rPr lang="en-US" dirty="0"/>
              <a:t>for music, videos and </a:t>
            </a:r>
            <a:r>
              <a:rPr lang="en-US" dirty="0" smtClean="0"/>
              <a:t>podcasts.</a:t>
            </a:r>
            <a:br>
              <a:rPr lang="en-US" dirty="0" smtClean="0"/>
            </a:br>
            <a:r>
              <a:rPr lang="en-US" i="1" dirty="0" smtClean="0"/>
              <a:t>Run on </a:t>
            </a:r>
            <a:r>
              <a:rPr lang="en-US" i="1" dirty="0" err="1" smtClean="0"/>
              <a:t>iOS</a:t>
            </a:r>
            <a:r>
              <a:rPr lang="en-US" dirty="0" smtClean="0"/>
              <a:t>: This player can run on the Apple </a:t>
            </a:r>
            <a:r>
              <a:rPr lang="en-US" dirty="0" err="1" smtClean="0"/>
              <a:t>iOS</a:t>
            </a:r>
            <a:r>
              <a:rPr lang="en-US" dirty="0" smtClean="0"/>
              <a:t> system.</a:t>
            </a:r>
            <a:br>
              <a:rPr lang="en-US" dirty="0" smtClean="0"/>
            </a:br>
            <a:r>
              <a:rPr lang="en-US" dirty="0" smtClean="0"/>
              <a:t>(Not-Constrained)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36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12593</TotalTime>
  <Words>1833</Words>
  <Application>Microsoft Office PowerPoint</Application>
  <PresentationFormat>On-screen Show (4:3)</PresentationFormat>
  <Paragraphs>317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Mining Binary Constraints in Feature Models:  A Preliminary Experiment</vt:lpstr>
      <vt:lpstr>Outline</vt:lpstr>
      <vt:lpstr>Motivation</vt:lpstr>
      <vt:lpstr>Why Finding Constraints is Challenging</vt:lpstr>
      <vt:lpstr>An Automated Way to Constraint Discovery</vt:lpstr>
      <vt:lpstr>Approach Overview</vt:lpstr>
      <vt:lpstr>Outline</vt:lpstr>
      <vt:lpstr>Pairing</vt:lpstr>
      <vt:lpstr>Describe the Pairs</vt:lpstr>
      <vt:lpstr>Describe the Pairs</vt:lpstr>
      <vt:lpstr>Describe the Pairs</vt:lpstr>
      <vt:lpstr>Describe the Pairs</vt:lpstr>
      <vt:lpstr>Outline</vt:lpstr>
      <vt:lpstr>Support Vector Machine</vt:lpstr>
      <vt:lpstr>Find the Line in 2D</vt:lpstr>
      <vt:lpstr>SVM: Find the Best Line</vt:lpstr>
      <vt:lpstr>Soft Margin in Practical SVM</vt:lpstr>
      <vt:lpstr>Non-linear SVM</vt:lpstr>
      <vt:lpstr>Transform Non-linear to Linear</vt:lpstr>
      <vt:lpstr>Issue in Classification(1): Multi-class</vt:lpstr>
      <vt:lpstr>PowerPoint Presentation</vt:lpstr>
      <vt:lpstr>Issue (2): Data Scaling</vt:lpstr>
      <vt:lpstr>Issue (3): Unbalanced Classes</vt:lpstr>
      <vt:lpstr>LIBSVM: A practical SVM classifier</vt:lpstr>
      <vt:lpstr>Use LIBSVM in Real World</vt:lpstr>
      <vt:lpstr>Outline</vt:lpstr>
      <vt:lpstr>Cross-Validation</vt:lpstr>
      <vt:lpstr>Optimize the Classifier</vt:lpstr>
      <vt:lpstr>Genetic Algorithm</vt:lpstr>
      <vt:lpstr>Outline</vt:lpstr>
      <vt:lpstr>Experiment Settings</vt:lpstr>
      <vt:lpstr>CV &amp; Optimization</vt:lpstr>
      <vt:lpstr>Prediction</vt:lpstr>
      <vt:lpstr>Some Observations</vt:lpstr>
      <vt:lpstr>Outline</vt:lpstr>
      <vt:lpstr>Future Work</vt:lpstr>
      <vt:lpstr>Thank you for listening!  Q&amp;A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Discovery based on Feature Pair Classification:  A Preliminary Experiment</dc:title>
  <dc:creator>Yi Li</dc:creator>
  <cp:lastModifiedBy>Yi Li</cp:lastModifiedBy>
  <cp:revision>238</cp:revision>
  <dcterms:created xsi:type="dcterms:W3CDTF">2011-04-11T12:03:47Z</dcterms:created>
  <dcterms:modified xsi:type="dcterms:W3CDTF">2011-10-19T04:55:03Z</dcterms:modified>
</cp:coreProperties>
</file>